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6" r:id="rId18"/>
    <p:sldId id="277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29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714D3-F03F-4318-B373-ED99D311E693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780B-28D6-4351-AC5A-FAD3D34B95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8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know more about variables &amp; operators later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40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 has 3 control structures-</a:t>
            </a:r>
          </a:p>
          <a:p>
            <a:r>
              <a:rPr lang="en-CA" dirty="0"/>
              <a:t>Sequential, selection and repetitive</a:t>
            </a:r>
          </a:p>
          <a:p>
            <a:r>
              <a:rPr lang="en-CA" dirty="0"/>
              <a:t>Usually code runs in sequential order. But we can change the flow by conditional statements (selection) or loops (repetitive)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2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about pandas and </a:t>
            </a:r>
            <a:r>
              <a:rPr lang="en-CA" dirty="0" err="1"/>
              <a:t>dataframe</a:t>
            </a:r>
            <a:r>
              <a:rPr lang="en-CA" dirty="0"/>
              <a:t> are on the next workshop!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9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5CC-99AF-6A35-14E1-36F2ACE6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DFB04-CA5C-94B9-E1F6-9984B746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38FF-5FA9-9B45-4A8B-8DAAE5D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E7D8-23E4-BAE7-BF96-CE7101B9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CF6D-F945-D112-690C-4A88D6B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DD14-D27C-6010-C1C0-78070192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612F-4EFC-9C65-C248-8B15169D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FD91-81DA-85D1-6670-294814C9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07B-F4E7-B671-5E89-E6F74A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31F9-AE97-0B02-E96E-95195342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B62E-A381-CCFF-9FAF-BD84FB15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EE8A-476A-7A5D-99E1-0CC2688E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91F3-32EB-0950-7526-9E6908B1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DF94-1663-E15A-CDD9-F83A35AD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6DD7-037A-C505-1DE3-E8FDF0B5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9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BAB-2BB2-A637-785B-094B97A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3E3A-DB77-AC3D-790E-09FBFC2C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3B32-A6B3-51D6-75F8-1E49FFDA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12ED-48A0-5BB1-2253-04B0DBE7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2356-10FD-F67F-4B42-603D3F16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6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A8AB-56F3-1DA3-3597-D4B5410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9473-9DC5-73AD-A9B1-DB6DF00F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322E-EF11-7705-D058-F100C74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92BD-95C5-05DD-C94C-6047DE78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4E9D-33C1-8404-BF93-EDC4F985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E7FB-68F6-42EE-8139-9487C0E5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6DD3-EEAF-143D-8B81-3FF1240AA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56CE-F2EC-FAC2-AB51-596AED3B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89397-3EC6-F028-DB09-1E3D3B42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06ED-AB3D-176A-459D-00E21FA6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0446-F7C8-2EE0-BB4E-5B461058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2331-22C0-748B-1A06-AC338EC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826D-9D49-5452-A316-BEBD7871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53C8-A867-B8AC-1A59-F9A1CA68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AF20-591E-5C42-166B-13DF39C9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0BF7-F2B8-F686-0ED9-8803F35D8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67C76-CFAF-AC6A-83B8-B7D554F9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4CD92-2CC5-AC49-5379-14F27DE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AB773-BAF7-1439-0CDC-822B47FF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9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40AF-E8F8-9C6E-1A6C-EB2911F1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D894F-71A3-1C40-02C9-1264E444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E7D4-DDE7-49CF-092E-5024DAA3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265C5-867C-5FD0-3146-A973FFC1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B342-991B-1D42-BC46-07003A92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E4B2-14DE-A80D-B85C-843D0086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7776-E668-EF41-7394-15950A40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5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E4D-A016-A98C-F12C-6FA631AD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0DA2-0F73-0753-8F66-81F5670A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D70C6-1DE7-C1EF-ACCB-E10B2A2A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88C6-2FC6-770D-EB3A-4E07207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E657-4BC7-D26E-A2BC-A12B598F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8A70-EF5F-B12B-6A91-041C032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05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F30-EB61-8C76-3B8B-7F8D58E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92FCF-38A5-9EB8-1F3A-E576FFC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146A-C761-E165-2E79-F1917AFC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293F-31AA-0808-B6E5-84576C31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857E-AA29-29D2-DC1C-65429597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874-CAB7-16BB-A405-008617E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5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FC04A-C70F-6B0B-51A7-B2411E63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D402-0AAF-1F3D-8C6B-FFF1B0BC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13BA-46A9-ADBF-C26C-8FC52725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7DB2-82CD-43A9-8C57-8902D3F37207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FBE3-5805-54FE-64FE-B66207C39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BA08-B14D-F893-2708-150C258D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6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in-afia/AIMSS_python_workshop_2023/tree/main/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my-dr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EDDD-3896-6EDB-E78C-1578DC41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Programming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6702-67B1-2FB6-0F57-798E8881A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18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Input, Output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66070-F475-ED0A-C7E9-B7A402DA5CAE}"/>
              </a:ext>
            </a:extLst>
          </p:cNvPr>
          <p:cNvSpPr txBox="1"/>
          <p:nvPr/>
        </p:nvSpPr>
        <p:spPr>
          <a:xfrm>
            <a:off x="4245155" y="2146230"/>
            <a:ext cx="375654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var_name</a:t>
            </a:r>
            <a:r>
              <a:rPr lang="en-CA" dirty="0"/>
              <a:t>= </a:t>
            </a:r>
            <a:r>
              <a:rPr lang="en-CA" b="1" dirty="0"/>
              <a:t>input</a:t>
            </a:r>
            <a:r>
              <a:rPr lang="en-CA" dirty="0"/>
              <a:t>(‘Enter Your Name: ’)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FD2022-91F5-3CE8-0415-33F5BB4EA672}"/>
              </a:ext>
            </a:extLst>
          </p:cNvPr>
          <p:cNvSpPr txBox="1">
            <a:spLocks/>
          </p:cNvSpPr>
          <p:nvPr/>
        </p:nvSpPr>
        <p:spPr>
          <a:xfrm>
            <a:off x="838200" y="1444469"/>
            <a:ext cx="10515600" cy="46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Input Function: takes some input from the user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CF96-C35F-AE59-5B8C-F971A7AEDD92}"/>
              </a:ext>
            </a:extLst>
          </p:cNvPr>
          <p:cNvSpPr txBox="1"/>
          <p:nvPr/>
        </p:nvSpPr>
        <p:spPr>
          <a:xfrm>
            <a:off x="2882794" y="4210325"/>
            <a:ext cx="178055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print</a:t>
            </a:r>
            <a:r>
              <a:rPr lang="en-CA" dirty="0"/>
              <a:t> (</a:t>
            </a:r>
            <a:r>
              <a:rPr lang="en-CA" dirty="0" err="1"/>
              <a:t>var_name</a:t>
            </a:r>
            <a:r>
              <a:rPr lang="en-CA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CF943-9770-8631-D5D0-2412C7015D4A}"/>
              </a:ext>
            </a:extLst>
          </p:cNvPr>
          <p:cNvSpPr txBox="1">
            <a:spLocks/>
          </p:cNvSpPr>
          <p:nvPr/>
        </p:nvSpPr>
        <p:spPr>
          <a:xfrm>
            <a:off x="838200" y="3456012"/>
            <a:ext cx="10515600" cy="46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Output Function: prints the message to the screen/ output window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BAA00-704A-3B2A-7BB6-58FE8636D728}"/>
              </a:ext>
            </a:extLst>
          </p:cNvPr>
          <p:cNvSpPr txBox="1"/>
          <p:nvPr/>
        </p:nvSpPr>
        <p:spPr>
          <a:xfrm>
            <a:off x="6096000" y="4210325"/>
            <a:ext cx="34641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print</a:t>
            </a:r>
            <a:r>
              <a:rPr lang="en-CA" dirty="0"/>
              <a:t> (‘Your Name is: ‘ + </a:t>
            </a:r>
            <a:r>
              <a:rPr lang="en-CA" dirty="0" err="1"/>
              <a:t>var_name</a:t>
            </a:r>
            <a:r>
              <a:rPr lang="en-CA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F98DE-214D-85CF-ABF2-C2EE82A0F47E}"/>
              </a:ext>
            </a:extLst>
          </p:cNvPr>
          <p:cNvSpPr txBox="1"/>
          <p:nvPr/>
        </p:nvSpPr>
        <p:spPr>
          <a:xfrm>
            <a:off x="5184748" y="4210325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Python: Basic Built-in Data Types</a:t>
            </a:r>
            <a:endParaRPr lang="en-CA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7B8B61-FC66-C6F8-2F08-DA24C4CB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90150"/>
              </p:ext>
            </p:extLst>
          </p:nvPr>
        </p:nvGraphicFramePr>
        <p:xfrm>
          <a:off x="1881352" y="1965859"/>
          <a:ext cx="9115096" cy="2661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81351">
                  <a:extLst>
                    <a:ext uri="{9D8B030D-6E8A-4147-A177-3AD203B41FA5}">
                      <a16:colId xmlns:a16="http://schemas.microsoft.com/office/drawing/2014/main" val="3534009606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294866128"/>
                    </a:ext>
                  </a:extLst>
                </a:gridCol>
                <a:gridCol w="4437993">
                  <a:extLst>
                    <a:ext uri="{9D8B030D-6E8A-4147-A177-3AD203B41FA5}">
                      <a16:colId xmlns:a16="http://schemas.microsoft.com/office/drawing/2014/main" val="22212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“Hello!”, “How are you?”</a:t>
                      </a:r>
                    </a:p>
                    <a:p>
                      <a:pPr algn="ctr"/>
                      <a:r>
                        <a:rPr lang="en-CA" dirty="0"/>
                        <a:t>(quotes “ ” are used to define strings)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int: 1, -5</a:t>
                      </a:r>
                    </a:p>
                    <a:p>
                      <a:pPr algn="ctr"/>
                      <a:r>
                        <a:rPr lang="en-CA" dirty="0"/>
                        <a:t>float: -5.4, 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6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Sequence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list,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[1, 4, 9, 16]</a:t>
                      </a:r>
                    </a:p>
                    <a:p>
                      <a:pPr algn="ctr"/>
                      <a:r>
                        <a:rPr lang="en-CA" dirty="0"/>
                        <a:t>(1, 2, 3, 4)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017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C91318-BD73-6AD4-27B4-030A4587E315}"/>
              </a:ext>
            </a:extLst>
          </p:cNvPr>
          <p:cNvSpPr txBox="1"/>
          <p:nvPr/>
        </p:nvSpPr>
        <p:spPr>
          <a:xfrm>
            <a:off x="3436884" y="5587200"/>
            <a:ext cx="55284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know the type of variable x: print(type(x))</a:t>
            </a:r>
          </a:p>
        </p:txBody>
      </p:sp>
    </p:spTree>
    <p:extLst>
      <p:ext uri="{BB962C8B-B14F-4D97-AF65-F5344CB8AC3E}">
        <p14:creationId xmlns:p14="http://schemas.microsoft.com/office/powerpoint/2010/main" val="398490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Lists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Python has 4 built-in data structures to store a </a:t>
            </a:r>
            <a:r>
              <a:rPr lang="en-US" sz="1800" b="1" dirty="0">
                <a:latin typeface="+mj-lt"/>
              </a:rPr>
              <a:t>collection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list [ 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tuple (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set {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dictionary {key1: value1, key2: value2…. </a:t>
            </a:r>
            <a:r>
              <a:rPr lang="en-US" dirty="0" err="1">
                <a:latin typeface="+mj-lt"/>
              </a:rPr>
              <a:t>keyN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valueN</a:t>
            </a:r>
            <a:r>
              <a:rPr lang="en-US" dirty="0">
                <a:latin typeface="+mj-lt"/>
              </a:rPr>
              <a:t>}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Lists are d</a:t>
            </a:r>
            <a:r>
              <a:rPr lang="en-US" sz="1800" dirty="0">
                <a:latin typeface="+mj-lt"/>
              </a:rPr>
              <a:t>enoted by [ ]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Important methods that the </a:t>
            </a:r>
            <a:r>
              <a:rPr lang="en-US" sz="1800" i="1" dirty="0">
                <a:latin typeface="+mj-lt"/>
              </a:rPr>
              <a:t>list </a:t>
            </a:r>
            <a:r>
              <a:rPr lang="en-US" sz="1800" dirty="0">
                <a:latin typeface="+mj-lt"/>
              </a:rPr>
              <a:t>data type has: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list.append</a:t>
            </a:r>
            <a:r>
              <a:rPr lang="en-US" dirty="0">
                <a:latin typeface="+mj-lt"/>
              </a:rPr>
              <a:t>(x): add item x at the end of a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list.insert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i,x</a:t>
            </a:r>
            <a:r>
              <a:rPr lang="en-US" dirty="0">
                <a:latin typeface="+mj-lt"/>
              </a:rPr>
              <a:t>): add item x at index I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list.remove</a:t>
            </a:r>
            <a:r>
              <a:rPr lang="en-US" dirty="0">
                <a:latin typeface="+mj-lt"/>
              </a:rPr>
              <a:t>(x): remove the first list element that is equal to x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list.pop</a:t>
            </a:r>
            <a:r>
              <a:rPr lang="en-US" dirty="0">
                <a:latin typeface="+mj-lt"/>
              </a:rPr>
              <a:t>(): remove the last element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list.pop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): remove the </a:t>
            </a:r>
            <a:r>
              <a:rPr lang="en-US" dirty="0" err="1">
                <a:latin typeface="+mj-lt"/>
              </a:rPr>
              <a:t>i</a:t>
            </a:r>
            <a:r>
              <a:rPr lang="en-US" baseline="30000" dirty="0" err="1">
                <a:latin typeface="+mj-lt"/>
              </a:rPr>
              <a:t>th</a:t>
            </a:r>
            <a:r>
              <a:rPr lang="en-US" dirty="0">
                <a:latin typeface="+mj-lt"/>
              </a:rPr>
              <a:t> element from the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list.reverse</a:t>
            </a:r>
            <a:r>
              <a:rPr lang="en-US" dirty="0">
                <a:latin typeface="+mj-lt"/>
              </a:rPr>
              <a:t>(): reverse the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list.count</a:t>
            </a:r>
            <a:r>
              <a:rPr lang="en-US" dirty="0">
                <a:latin typeface="+mj-lt"/>
              </a:rPr>
              <a:t>(x): return the number of times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 appears in the list</a:t>
            </a:r>
          </a:p>
        </p:txBody>
      </p:sp>
    </p:spTree>
    <p:extLst>
      <p:ext uri="{BB962C8B-B14F-4D97-AF65-F5344CB8AC3E}">
        <p14:creationId xmlns:p14="http://schemas.microsoft.com/office/powerpoint/2010/main" val="427754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Tuple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838200" y="1023684"/>
            <a:ext cx="113537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tuples are d</a:t>
            </a:r>
            <a:r>
              <a:rPr lang="en-US" sz="1800" dirty="0">
                <a:latin typeface="+mj-lt"/>
              </a:rPr>
              <a:t>enoted by </a:t>
            </a:r>
            <a:r>
              <a:rPr lang="en-US" dirty="0">
                <a:latin typeface="+mj-lt"/>
              </a:rPr>
              <a:t>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uples are immutable. O</a:t>
            </a:r>
            <a:r>
              <a:rPr lang="en-US" dirty="0">
                <a:latin typeface="+mj-lt"/>
              </a:rPr>
              <a:t>nce defined, we can not change/ add/ remove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use </a:t>
            </a:r>
            <a:r>
              <a:rPr lang="en-US" b="1" dirty="0">
                <a:latin typeface="+mj-lt"/>
              </a:rPr>
              <a:t>tuples </a:t>
            </a:r>
            <a:r>
              <a:rPr lang="en-US" dirty="0">
                <a:latin typeface="+mj-lt"/>
              </a:rPr>
              <a:t>when our data should not or does not need to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Another important use of </a:t>
            </a:r>
            <a:r>
              <a:rPr lang="en-US" b="1" dirty="0">
                <a:latin typeface="+mj-lt"/>
              </a:rPr>
              <a:t>tuples </a:t>
            </a:r>
            <a:r>
              <a:rPr lang="en-US" dirty="0">
                <a:latin typeface="+mj-lt"/>
              </a:rPr>
              <a:t>is as dictionary keys. Lists are mutable and therefore can never be used as dictionary keys.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Basic tuple operations: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 (t): length of tuple t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t1 + t1: concatenate two tuples, t1 and t2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x in t: check if element x is in tuple 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del t: delete the tuple t (remember, tuples are immutable, and we can not add/ remove individual items to/from a tuple)</a:t>
            </a:r>
          </a:p>
        </p:txBody>
      </p:sp>
    </p:spTree>
    <p:extLst>
      <p:ext uri="{BB962C8B-B14F-4D97-AF65-F5344CB8AC3E}">
        <p14:creationId xmlns:p14="http://schemas.microsoft.com/office/powerpoint/2010/main" val="184009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Control Structure: Conditional Statements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Python keywords for conditional statements are:</a:t>
            </a:r>
          </a:p>
          <a:p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elif</a:t>
            </a:r>
            <a:r>
              <a:rPr lang="en-US" b="1" dirty="0"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A7B34-C3E0-B83E-1C99-07278480D423}"/>
              </a:ext>
            </a:extLst>
          </p:cNvPr>
          <p:cNvSpPr txBox="1"/>
          <p:nvPr/>
        </p:nvSpPr>
        <p:spPr>
          <a:xfrm>
            <a:off x="3037490" y="5645130"/>
            <a:ext cx="5990896" cy="6155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Example code block: input two numbers, print the larger one</a:t>
            </a:r>
          </a:p>
          <a:p>
            <a:pPr algn="ctr"/>
            <a:r>
              <a:rPr lang="en-CA" sz="1600" dirty="0"/>
              <a:t>(</a:t>
            </a:r>
            <a:r>
              <a:rPr lang="en-CA" sz="1600" dirty="0" err="1"/>
              <a:t>basicPython.ipynib</a:t>
            </a:r>
            <a:r>
              <a:rPr lang="en-CA" sz="1600" dirty="0">
                <a:sym typeface="Wingdings" panose="05000000000000000000" pitchFamily="2" charset="2"/>
              </a:rPr>
              <a:t> cell 6, cell 7) </a:t>
            </a:r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1C010-B37C-A8BA-B653-86074E8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53" y="2965066"/>
            <a:ext cx="9239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Control Structure: Loops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6" y="1000278"/>
            <a:ext cx="81980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Loops are used to </a:t>
            </a:r>
            <a:r>
              <a:rPr lang="en-US" b="1" dirty="0">
                <a:latin typeface="+mj-lt"/>
              </a:rPr>
              <a:t>repetitively execute </a:t>
            </a:r>
            <a:r>
              <a:rPr lang="en-US" dirty="0">
                <a:latin typeface="+mj-lt"/>
              </a:rPr>
              <a:t>a block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Python keywords for loops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range( ) function is widely used while defining </a:t>
            </a:r>
            <a:r>
              <a:rPr lang="en-US" b="1" dirty="0">
                <a:latin typeface="+mj-lt"/>
              </a:rPr>
              <a:t>for </a:t>
            </a:r>
            <a:r>
              <a:rPr lang="en-US" dirty="0">
                <a:latin typeface="+mj-lt"/>
              </a:rPr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E93F6-7427-B997-0050-CD41035B57F8}"/>
              </a:ext>
            </a:extLst>
          </p:cNvPr>
          <p:cNvSpPr txBox="1"/>
          <p:nvPr/>
        </p:nvSpPr>
        <p:spPr>
          <a:xfrm>
            <a:off x="2112577" y="2540458"/>
            <a:ext cx="9112471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 set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Take a number. Print it five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Take a number. Print all odd numbers that are less than or equal to the input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Find the largest number from a list of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560CD-694E-2000-6D1A-89CEC521A8AA}"/>
              </a:ext>
            </a:extLst>
          </p:cNvPr>
          <p:cNvSpPr txBox="1"/>
          <p:nvPr/>
        </p:nvSpPr>
        <p:spPr>
          <a:xfrm>
            <a:off x="2112577" y="4455312"/>
            <a:ext cx="8198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Two important keywords associated with loops: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continue : </a:t>
            </a:r>
            <a:r>
              <a:rPr lang="en-US" dirty="0">
                <a:latin typeface="+mj-lt"/>
              </a:rPr>
              <a:t>immediately go to the beginning of the loop</a:t>
            </a: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break : </a:t>
            </a:r>
            <a:r>
              <a:rPr lang="en-US" dirty="0">
                <a:latin typeface="+mj-lt"/>
              </a:rPr>
              <a:t>break the loop</a:t>
            </a:r>
            <a:endParaRPr lang="en-US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9ADB-C825-8D9C-44FB-252CFEA141C5}"/>
              </a:ext>
            </a:extLst>
          </p:cNvPr>
          <p:cNvSpPr txBox="1"/>
          <p:nvPr/>
        </p:nvSpPr>
        <p:spPr>
          <a:xfrm>
            <a:off x="2112577" y="5430984"/>
            <a:ext cx="8555423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 set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Define a list of names, print the first list element that starts with ‘A’.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From the same list, print all the names that do not start with ‘A’.</a:t>
            </a:r>
          </a:p>
        </p:txBody>
      </p:sp>
    </p:spTree>
    <p:extLst>
      <p:ext uri="{BB962C8B-B14F-4D97-AF65-F5344CB8AC3E}">
        <p14:creationId xmlns:p14="http://schemas.microsoft.com/office/powerpoint/2010/main" val="28769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Function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Block of code that performs some desired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print( ), input( ),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 ), range( ) are some examples of Python’s built-in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need to </a:t>
            </a:r>
            <a:r>
              <a:rPr lang="en-US" b="1" dirty="0">
                <a:latin typeface="+mj-lt"/>
              </a:rPr>
              <a:t>call </a:t>
            </a:r>
            <a:r>
              <a:rPr lang="en-US" dirty="0">
                <a:latin typeface="+mj-lt"/>
              </a:rPr>
              <a:t>a function to execute it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Functions are defined as:</a:t>
            </a:r>
          </a:p>
          <a:p>
            <a:pPr lvl="1"/>
            <a:r>
              <a:rPr lang="en-US" dirty="0">
                <a:latin typeface="+mj-lt"/>
              </a:rPr>
              <a:t>def &lt;&lt;</a:t>
            </a:r>
            <a:r>
              <a:rPr lang="en-US" dirty="0" err="1">
                <a:latin typeface="+mj-lt"/>
              </a:rPr>
              <a:t>function_name</a:t>
            </a:r>
            <a:r>
              <a:rPr lang="en-US" dirty="0">
                <a:latin typeface="+mj-lt"/>
              </a:rPr>
              <a:t>&gt;&gt; (&lt;&lt;parameters&gt;&gt;):</a:t>
            </a:r>
          </a:p>
          <a:p>
            <a:pPr lvl="1"/>
            <a:r>
              <a:rPr lang="en-US" dirty="0">
                <a:latin typeface="+mj-lt"/>
              </a:rPr>
              <a:t>	&lt;&lt;Write the code block here&gt;&gt;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36507-AC88-F4B9-CC13-297EF2967946}"/>
              </a:ext>
            </a:extLst>
          </p:cNvPr>
          <p:cNvSpPr txBox="1"/>
          <p:nvPr/>
        </p:nvSpPr>
        <p:spPr>
          <a:xfrm>
            <a:off x="2112577" y="3499071"/>
            <a:ext cx="8198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a function that takes two numbers as parameters and returns their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a function to sort the elements in a list</a:t>
            </a:r>
          </a:p>
        </p:txBody>
      </p:sp>
    </p:spTree>
    <p:extLst>
      <p:ext uri="{BB962C8B-B14F-4D97-AF65-F5344CB8AC3E}">
        <p14:creationId xmlns:p14="http://schemas.microsoft.com/office/powerpoint/2010/main" val="18495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 err="1"/>
              <a:t>Bubblesort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292771" y="1086746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One of the popular 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 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Consider a </a:t>
            </a:r>
            <a:r>
              <a:rPr lang="en-US" b="1" dirty="0">
                <a:latin typeface="+mj-lt"/>
              </a:rPr>
              <a:t>bubble </a:t>
            </a:r>
            <a:r>
              <a:rPr lang="en-US" dirty="0">
                <a:latin typeface="+mj-lt"/>
              </a:rPr>
              <a:t>formed by two neighboring elements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Sort </a:t>
            </a:r>
            <a:r>
              <a:rPr lang="en-US" dirty="0">
                <a:latin typeface="+mj-lt"/>
              </a:rPr>
              <a:t>your </a:t>
            </a:r>
            <a:r>
              <a:rPr lang="en-US" b="1" dirty="0">
                <a:latin typeface="+mj-lt"/>
              </a:rPr>
              <a:t>bubble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 this for n times (n= length of the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Viola! Your list is sorted!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2995D6-CA15-5044-1E3F-BBC0DA8A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2605"/>
              </p:ext>
            </p:extLst>
          </p:nvPr>
        </p:nvGraphicFramePr>
        <p:xfrm>
          <a:off x="1292771" y="355451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80A3BB-84D4-C421-E5AF-7959B84E9312}"/>
              </a:ext>
            </a:extLst>
          </p:cNvPr>
          <p:cNvSpPr/>
          <p:nvPr/>
        </p:nvSpPr>
        <p:spPr>
          <a:xfrm>
            <a:off x="1475509" y="3554510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33FB25-2E77-1B41-C8F4-22B95AAA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3354"/>
              </p:ext>
            </p:extLst>
          </p:nvPr>
        </p:nvGraphicFramePr>
        <p:xfrm>
          <a:off x="1292771" y="4237419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AAAD1A4-F2F1-383D-4E56-90044B41D1D2}"/>
              </a:ext>
            </a:extLst>
          </p:cNvPr>
          <p:cNvSpPr/>
          <p:nvPr/>
        </p:nvSpPr>
        <p:spPr>
          <a:xfrm>
            <a:off x="2468737" y="4237419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4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 err="1"/>
              <a:t>Bubblesort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292771" y="1086746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One of the popular 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 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Consider a </a:t>
            </a:r>
            <a:r>
              <a:rPr lang="en-US" b="1" dirty="0">
                <a:latin typeface="+mj-lt"/>
              </a:rPr>
              <a:t>bubble </a:t>
            </a:r>
            <a:r>
              <a:rPr lang="en-US" dirty="0">
                <a:latin typeface="+mj-lt"/>
              </a:rPr>
              <a:t>formed by two neighboring elements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Sort </a:t>
            </a:r>
            <a:r>
              <a:rPr lang="en-US" dirty="0">
                <a:latin typeface="+mj-lt"/>
              </a:rPr>
              <a:t>your </a:t>
            </a:r>
            <a:r>
              <a:rPr lang="en-US" b="1" dirty="0">
                <a:latin typeface="+mj-lt"/>
              </a:rPr>
              <a:t>bubble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 this for n-1 times (n= length of the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Viola! Your list is sorted!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2995D6-CA15-5044-1E3F-BBC0DA8AE0BF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355451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80A3BB-84D4-C421-E5AF-7959B84E9312}"/>
              </a:ext>
            </a:extLst>
          </p:cNvPr>
          <p:cNvSpPr/>
          <p:nvPr/>
        </p:nvSpPr>
        <p:spPr>
          <a:xfrm>
            <a:off x="1475509" y="3554510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33FB25-2E77-1B41-C8F4-22B95AAA9B37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4237419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C5025B4-D09C-1317-F747-C85FD65BFFEA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509699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2182086-A3D2-D554-B179-ABF7A9DAFF5D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5771254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A4F5459-53AE-A7FA-73E5-FA8B8FF0070D}"/>
              </a:ext>
            </a:extLst>
          </p:cNvPr>
          <p:cNvSpPr/>
          <p:nvPr/>
        </p:nvSpPr>
        <p:spPr>
          <a:xfrm>
            <a:off x="4539750" y="5063282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168AA-C2D2-D99B-73EB-2FC47CC6A7A2}"/>
              </a:ext>
            </a:extLst>
          </p:cNvPr>
          <p:cNvSpPr/>
          <p:nvPr/>
        </p:nvSpPr>
        <p:spPr>
          <a:xfrm>
            <a:off x="5570483" y="5762496"/>
            <a:ext cx="673376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431CE-2E1C-D14D-3089-DE1B8D49425A}"/>
              </a:ext>
            </a:extLst>
          </p:cNvPr>
          <p:cNvSpPr txBox="1"/>
          <p:nvPr/>
        </p:nvSpPr>
        <p:spPr>
          <a:xfrm>
            <a:off x="6540060" y="5772762"/>
            <a:ext cx="59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pass 1: the last element is in the correct position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B5075B-31D1-D9F3-73F7-F64C25EE0944}"/>
              </a:ext>
            </a:extLst>
          </p:cNvPr>
          <p:cNvSpPr/>
          <p:nvPr/>
        </p:nvSpPr>
        <p:spPr>
          <a:xfrm>
            <a:off x="696311" y="3437758"/>
            <a:ext cx="374073" cy="3193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B8B50-9AD3-7931-71C7-37C51702CCD7}"/>
              </a:ext>
            </a:extLst>
          </p:cNvPr>
          <p:cNvSpPr txBox="1"/>
          <p:nvPr/>
        </p:nvSpPr>
        <p:spPr>
          <a:xfrm rot="16200000">
            <a:off x="-205208" y="4500842"/>
            <a:ext cx="121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Pass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A260C-A8F0-8DDC-02A5-5AC37371C5DA}"/>
              </a:ext>
            </a:extLst>
          </p:cNvPr>
          <p:cNvSpPr/>
          <p:nvPr/>
        </p:nvSpPr>
        <p:spPr>
          <a:xfrm>
            <a:off x="3644703" y="4246177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3CCEB-127E-517F-BECD-BB6B6C07B538}"/>
              </a:ext>
            </a:extLst>
          </p:cNvPr>
          <p:cNvSpPr txBox="1"/>
          <p:nvPr/>
        </p:nvSpPr>
        <p:spPr>
          <a:xfrm>
            <a:off x="6540060" y="6261606"/>
            <a:ext cx="59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Execute n-1 passes to sort the whole list</a:t>
            </a:r>
          </a:p>
        </p:txBody>
      </p:sp>
    </p:spTree>
    <p:extLst>
      <p:ext uri="{BB962C8B-B14F-4D97-AF65-F5344CB8AC3E}">
        <p14:creationId xmlns:p14="http://schemas.microsoft.com/office/powerpoint/2010/main" val="20320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Libraries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6" y="164379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Library is a collection of pre-compiled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need to just </a:t>
            </a:r>
            <a:r>
              <a:rPr lang="en-US" b="1" dirty="0">
                <a:latin typeface="+mj-lt"/>
              </a:rPr>
              <a:t>import </a:t>
            </a:r>
            <a:r>
              <a:rPr lang="en-US" dirty="0">
                <a:latin typeface="+mj-lt"/>
              </a:rPr>
              <a:t>the necessary libraries to use their modules in our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36507-AC88-F4B9-CC13-297EF2967946}"/>
              </a:ext>
            </a:extLst>
          </p:cNvPr>
          <p:cNvSpPr txBox="1"/>
          <p:nvPr/>
        </p:nvSpPr>
        <p:spPr>
          <a:xfrm>
            <a:off x="2112576" y="327835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Using the </a:t>
            </a:r>
            <a:r>
              <a:rPr lang="en-US" b="1" dirty="0">
                <a:latin typeface="+mj-lt"/>
              </a:rPr>
              <a:t>matplotlib</a:t>
            </a:r>
            <a:r>
              <a:rPr lang="en-US" dirty="0">
                <a:latin typeface="+mj-lt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1163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7863-64F3-D1A5-347D-A7DD5709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D7C-3353-01B8-67AF-A55B31F4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10515600" cy="4727542"/>
          </a:xfrm>
        </p:spPr>
        <p:txBody>
          <a:bodyPr>
            <a:normAutofit/>
          </a:bodyPr>
          <a:lstStyle/>
          <a:p>
            <a:r>
              <a:rPr lang="en-CA" dirty="0">
                <a:latin typeface="+mj-lt"/>
                <a:cs typeface="Times New Roman" panose="02020603050405020304" pitchFamily="18" charset="0"/>
              </a:rPr>
              <a:t>What is programming/coding?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Programming languages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Basic definitions and operators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Syntax and semantics</a:t>
            </a:r>
          </a:p>
          <a:p>
            <a:pPr marL="457200" lvl="1" indent="0">
              <a:buNone/>
            </a:pPr>
            <a:endParaRPr lang="en-CA" dirty="0">
              <a:latin typeface="+mj-lt"/>
              <a:cs typeface="Times New Roman" panose="02020603050405020304" pitchFamily="18" charset="0"/>
            </a:endParaRP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Introduction to </a:t>
            </a:r>
            <a:r>
              <a:rPr lang="en-CA" i="1" dirty="0">
                <a:latin typeface="+mj-lt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Data types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Conditional statements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Control Structure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Libraries</a:t>
            </a:r>
          </a:p>
          <a:p>
            <a:pPr lvl="1"/>
            <a:endParaRPr lang="en-CA" dirty="0">
              <a:latin typeface="+mj-lt"/>
              <a:cs typeface="Times New Roman" panose="02020603050405020304" pitchFamily="18" charset="0"/>
            </a:endParaRPr>
          </a:p>
          <a:p>
            <a:pPr lvl="1"/>
            <a:endParaRPr lang="en-C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Bonus Slide: </a:t>
            </a:r>
            <a:r>
              <a:rPr lang="en-US" sz="2800" dirty="0" err="1"/>
              <a:t>Dataframe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894486" y="1633284"/>
            <a:ext cx="9459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pandas </a:t>
            </a:r>
            <a:r>
              <a:rPr lang="en-US" dirty="0">
                <a:latin typeface="+mj-lt"/>
              </a:rPr>
              <a:t>offer a very helpful data structure called </a:t>
            </a:r>
            <a:r>
              <a:rPr lang="en-US" b="1" dirty="0" err="1">
                <a:latin typeface="+mj-lt"/>
              </a:rPr>
              <a:t>dataframe</a:t>
            </a:r>
            <a:r>
              <a:rPr lang="en-US" b="1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Dataframes</a:t>
            </a:r>
            <a:r>
              <a:rPr lang="en-US" dirty="0">
                <a:latin typeface="+mj-lt"/>
              </a:rPr>
              <a:t> are similar to </a:t>
            </a:r>
            <a:r>
              <a:rPr lang="en-US" b="1" dirty="0">
                <a:latin typeface="+mj-lt"/>
              </a:rPr>
              <a:t>2D tables </a:t>
            </a:r>
            <a:r>
              <a:rPr lang="en-US" dirty="0">
                <a:latin typeface="+mj-lt"/>
              </a:rPr>
              <a:t>with rows and columns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(think of an excel sheet)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Dataframes</a:t>
            </a:r>
            <a:r>
              <a:rPr lang="en-US" dirty="0">
                <a:latin typeface="+mj-lt"/>
              </a:rPr>
              <a:t> are widely used in data science, machine learning, and similar data-intensive fields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305F8-1A79-874B-9E48-AC7B89AF7CD5}"/>
              </a:ext>
            </a:extLst>
          </p:cNvPr>
          <p:cNvSpPr txBox="1"/>
          <p:nvPr/>
        </p:nvSpPr>
        <p:spPr>
          <a:xfrm>
            <a:off x="2112576" y="327835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Simple demo showing the basics of pandas </a:t>
            </a:r>
            <a:r>
              <a:rPr lang="en-US" dirty="0" err="1">
                <a:latin typeface="+mj-lt"/>
              </a:rPr>
              <a:t>dataframe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36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Takeaways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566038" y="1412567"/>
            <a:ext cx="81980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What is </a:t>
            </a:r>
            <a:r>
              <a:rPr lang="en-US" i="1" dirty="0">
                <a:latin typeface="+mj-lt"/>
              </a:rPr>
              <a:t>programming</a:t>
            </a:r>
            <a:r>
              <a:rPr lang="en-US" dirty="0">
                <a:latin typeface="+mj-lt"/>
              </a:rPr>
              <a:t>? What are </a:t>
            </a:r>
            <a:r>
              <a:rPr lang="en-US" i="1" dirty="0">
                <a:latin typeface="+mj-lt"/>
              </a:rPr>
              <a:t>programming languages?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Syntax and semantics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Basics of </a:t>
            </a:r>
            <a:r>
              <a:rPr lang="en-US" i="1" dirty="0">
                <a:latin typeface="+mj-lt"/>
              </a:rPr>
              <a:t>Python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IDE (Google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Variables and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Control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BEE4-7F49-393A-7A07-3DC4174203C7}"/>
              </a:ext>
            </a:extLst>
          </p:cNvPr>
          <p:cNvSpPr txBox="1"/>
          <p:nvPr/>
        </p:nvSpPr>
        <p:spPr>
          <a:xfrm>
            <a:off x="1638774" y="4367222"/>
            <a:ext cx="819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j-lt"/>
              </a:rPr>
              <a:t>Demo codes for this workshop can be found </a:t>
            </a:r>
            <a:r>
              <a:rPr lang="en-US" dirty="0">
                <a:latin typeface="+mj-lt"/>
                <a:hlinkClick r:id="rId2"/>
              </a:rPr>
              <a:t>here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0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What is Programming?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770"/>
            <a:ext cx="10993582" cy="50971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Programming = talking to the computer</a:t>
            </a:r>
          </a:p>
          <a:p>
            <a:endParaRPr lang="en-CA" sz="2400" dirty="0">
              <a:latin typeface="+mj-lt"/>
            </a:endParaRP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B7D32D20-D800-C8E9-5DAC-A12637AA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28" y="2985555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50B12B08-2C0A-BC33-A53B-AD28E38B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2102" y="2474853"/>
            <a:ext cx="914400" cy="9144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EBED7C-E885-04A6-76F6-76C3A4396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3179" y="3700538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BF14C-A252-B75B-BA13-A23FBA0A042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530928" y="2932053"/>
            <a:ext cx="2251174" cy="51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8B247-9864-0D78-C4BE-17B890CD253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530928" y="3442755"/>
            <a:ext cx="2272251" cy="714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B31CB2-F98B-6F75-22D1-9C5476BD70F1}"/>
              </a:ext>
            </a:extLst>
          </p:cNvPr>
          <p:cNvSpPr txBox="1"/>
          <p:nvPr/>
        </p:nvSpPr>
        <p:spPr>
          <a:xfrm rot="20827683">
            <a:off x="4771279" y="2794451"/>
            <a:ext cx="192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 language</a:t>
            </a:r>
            <a:endParaRPr lang="en-C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A54D6-FE8D-5582-898D-18D067D9C240}"/>
              </a:ext>
            </a:extLst>
          </p:cNvPr>
          <p:cNvSpPr txBox="1"/>
          <p:nvPr/>
        </p:nvSpPr>
        <p:spPr>
          <a:xfrm rot="1017648">
            <a:off x="4656192" y="3901538"/>
            <a:ext cx="219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Programming language</a:t>
            </a:r>
            <a:endParaRPr lang="en-C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FB6A8-F42F-FF50-C25F-4B2C4F2B6DA9}"/>
              </a:ext>
            </a:extLst>
          </p:cNvPr>
          <p:cNvSpPr txBox="1"/>
          <p:nvPr/>
        </p:nvSpPr>
        <p:spPr>
          <a:xfrm rot="20827683">
            <a:off x="4465781" y="2549749"/>
            <a:ext cx="71880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English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28A62-5091-6EBC-6130-850576573FBA}"/>
              </a:ext>
            </a:extLst>
          </p:cNvPr>
          <p:cNvSpPr txBox="1"/>
          <p:nvPr/>
        </p:nvSpPr>
        <p:spPr>
          <a:xfrm rot="20827683">
            <a:off x="5249886" y="2357265"/>
            <a:ext cx="88030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French…</a:t>
            </a:r>
            <a:endParaRPr lang="en-CA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6CD54-86A0-D4A8-0E0C-2907C2B6DC7E}"/>
              </a:ext>
            </a:extLst>
          </p:cNvPr>
          <p:cNvSpPr txBox="1"/>
          <p:nvPr/>
        </p:nvSpPr>
        <p:spPr>
          <a:xfrm rot="20827683">
            <a:off x="6351881" y="2091591"/>
            <a:ext cx="92709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…Spanish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966EB-C270-0C5E-6FD4-8D45B49D20B8}"/>
              </a:ext>
            </a:extLst>
          </p:cNvPr>
          <p:cNvSpPr txBox="1"/>
          <p:nvPr/>
        </p:nvSpPr>
        <p:spPr>
          <a:xfrm rot="1137096">
            <a:off x="4045280" y="4114947"/>
            <a:ext cx="887140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C/C++</a:t>
            </a:r>
            <a:endParaRPr lang="en-CA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71C7F-59FF-88C7-78BD-52E1D82CBE5B}"/>
              </a:ext>
            </a:extLst>
          </p:cNvPr>
          <p:cNvSpPr txBox="1"/>
          <p:nvPr/>
        </p:nvSpPr>
        <p:spPr>
          <a:xfrm rot="1137096">
            <a:off x="4635734" y="4689899"/>
            <a:ext cx="88030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Java…</a:t>
            </a:r>
            <a:endParaRPr lang="en-C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7878E-0331-4468-01F3-0C167112296B}"/>
              </a:ext>
            </a:extLst>
          </p:cNvPr>
          <p:cNvSpPr txBox="1"/>
          <p:nvPr/>
        </p:nvSpPr>
        <p:spPr>
          <a:xfrm rot="1137096">
            <a:off x="5688134" y="5568394"/>
            <a:ext cx="92709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…Python</a:t>
            </a:r>
            <a:endParaRPr lang="en-CA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B87FE4-ABB4-A4B2-763E-085DFE6B7C6F}"/>
              </a:ext>
            </a:extLst>
          </p:cNvPr>
          <p:cNvSpPr/>
          <p:nvPr/>
        </p:nvSpPr>
        <p:spPr>
          <a:xfrm>
            <a:off x="5366327" y="5213355"/>
            <a:ext cx="1708728" cy="963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C2CD9-E0B7-0468-DAB9-5B65B665634E}"/>
              </a:ext>
            </a:extLst>
          </p:cNvPr>
          <p:cNvSpPr txBox="1"/>
          <p:nvPr/>
        </p:nvSpPr>
        <p:spPr>
          <a:xfrm>
            <a:off x="7077666" y="5395618"/>
            <a:ext cx="22609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One of the most popular programming languages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622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Programming Language: Basic Definitions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993582" cy="51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2F3A-C705-7E14-BD9D-EC1EAA1C81A9}"/>
              </a:ext>
            </a:extLst>
          </p:cNvPr>
          <p:cNvSpPr txBox="1"/>
          <p:nvPr/>
        </p:nvSpPr>
        <p:spPr>
          <a:xfrm>
            <a:off x="914401" y="1209962"/>
            <a:ext cx="10529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Operators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808D75-EA4B-C8B5-58E8-F1C72A70D308}"/>
              </a:ext>
            </a:extLst>
          </p:cNvPr>
          <p:cNvSpPr txBox="1"/>
          <p:nvPr/>
        </p:nvSpPr>
        <p:spPr>
          <a:xfrm>
            <a:off x="1366982" y="1542473"/>
            <a:ext cx="902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Names</a:t>
            </a:r>
            <a:r>
              <a:rPr lang="en-US" dirty="0"/>
              <a:t> that we give to computer memory locations that are used to store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  <a:r>
              <a:rPr lang="en-US" b="1" dirty="0"/>
              <a:t>: 	x</a:t>
            </a:r>
            <a:r>
              <a:rPr lang="en-US" dirty="0"/>
              <a:t> = 10 		</a:t>
            </a:r>
            <a:r>
              <a:rPr lang="en-US" b="1" dirty="0" err="1"/>
              <a:t>customer_name</a:t>
            </a:r>
            <a:r>
              <a:rPr lang="en-US" b="1" dirty="0"/>
              <a:t> </a:t>
            </a:r>
            <a:r>
              <a:rPr lang="en-US" dirty="0"/>
              <a:t>= ‘John Doe’		</a:t>
            </a:r>
            <a:r>
              <a:rPr lang="en-US" b="1" dirty="0"/>
              <a:t>weight</a:t>
            </a:r>
            <a:r>
              <a:rPr lang="en-US" dirty="0"/>
              <a:t> = 5.2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EE745-2F97-5396-95D8-73D6CFDB950D}"/>
              </a:ext>
            </a:extLst>
          </p:cNvPr>
          <p:cNvSpPr txBox="1"/>
          <p:nvPr/>
        </p:nvSpPr>
        <p:spPr>
          <a:xfrm>
            <a:off x="1378531" y="3117739"/>
            <a:ext cx="90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b="1" dirty="0"/>
              <a:t>operators </a:t>
            </a:r>
            <a:r>
              <a:rPr lang="en-US" dirty="0"/>
              <a:t>in mathematics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AD487-FE8F-6269-9F1B-B90F621B71DE}"/>
              </a:ext>
            </a:extLst>
          </p:cNvPr>
          <p:cNvSpPr/>
          <p:nvPr/>
        </p:nvSpPr>
        <p:spPr>
          <a:xfrm>
            <a:off x="3232727" y="2106395"/>
            <a:ext cx="701964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0DFB9B-AC21-2259-C0AB-B877A40364E2}"/>
              </a:ext>
            </a:extLst>
          </p:cNvPr>
          <p:cNvSpPr/>
          <p:nvPr/>
        </p:nvSpPr>
        <p:spPr>
          <a:xfrm>
            <a:off x="5098471" y="2079091"/>
            <a:ext cx="2798619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A3B64A-CE06-8414-1674-A2D97C1601C2}"/>
              </a:ext>
            </a:extLst>
          </p:cNvPr>
          <p:cNvSpPr/>
          <p:nvPr/>
        </p:nvSpPr>
        <p:spPr>
          <a:xfrm>
            <a:off x="8712192" y="2106395"/>
            <a:ext cx="1219203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25EEB-E91D-36B0-3906-B3C5C5287562}"/>
              </a:ext>
            </a:extLst>
          </p:cNvPr>
          <p:cNvSpPr txBox="1"/>
          <p:nvPr/>
        </p:nvSpPr>
        <p:spPr>
          <a:xfrm>
            <a:off x="360218" y="3995678"/>
            <a:ext cx="297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Arithmetic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+</a:t>
            </a:r>
            <a:r>
              <a:rPr lang="en-US" dirty="0"/>
              <a:t> 	addition</a:t>
            </a:r>
          </a:p>
          <a:p>
            <a:pPr lvl="1"/>
            <a:r>
              <a:rPr lang="en-US" b="1" dirty="0"/>
              <a:t>-</a:t>
            </a:r>
            <a:r>
              <a:rPr lang="en-US" dirty="0"/>
              <a:t> 	subtraction</a:t>
            </a:r>
          </a:p>
          <a:p>
            <a:pPr lvl="1"/>
            <a:r>
              <a:rPr lang="en-US" b="1" dirty="0"/>
              <a:t>*</a:t>
            </a:r>
            <a:r>
              <a:rPr lang="en-US" dirty="0"/>
              <a:t> 	multiplication</a:t>
            </a:r>
          </a:p>
          <a:p>
            <a:pPr lvl="1"/>
            <a:r>
              <a:rPr lang="en-US" b="1" dirty="0"/>
              <a:t>/</a:t>
            </a:r>
            <a:r>
              <a:rPr lang="en-US" dirty="0"/>
              <a:t> 	division</a:t>
            </a:r>
          </a:p>
          <a:p>
            <a:pPr lvl="1"/>
            <a:r>
              <a:rPr lang="en-US" b="1" dirty="0"/>
              <a:t>%</a:t>
            </a:r>
            <a:r>
              <a:rPr lang="en-US" dirty="0"/>
              <a:t> 	module</a:t>
            </a:r>
          </a:p>
          <a:p>
            <a:pPr lvl="1"/>
            <a:r>
              <a:rPr lang="en-US" b="1" dirty="0"/>
              <a:t>//</a:t>
            </a:r>
            <a:r>
              <a:rPr lang="en-US" dirty="0"/>
              <a:t> 	integer division</a:t>
            </a:r>
          </a:p>
          <a:p>
            <a:pPr lvl="1"/>
            <a:r>
              <a:rPr lang="en-US" b="1" dirty="0"/>
              <a:t>**</a:t>
            </a:r>
            <a:r>
              <a:rPr lang="en-US" dirty="0"/>
              <a:t> 	power</a:t>
            </a:r>
          </a:p>
          <a:p>
            <a:endParaRPr lang="en-CA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50430-BA18-91AF-E751-4D78DAA20DB3}"/>
              </a:ext>
            </a:extLst>
          </p:cNvPr>
          <p:cNvCxnSpPr>
            <a:cxnSpLocks/>
          </p:cNvCxnSpPr>
          <p:nvPr/>
        </p:nvCxnSpPr>
        <p:spPr>
          <a:xfrm>
            <a:off x="3422656" y="3922668"/>
            <a:ext cx="27708" cy="27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42BF37-DEE8-E8B7-E967-7F1D4C7A312B}"/>
              </a:ext>
            </a:extLst>
          </p:cNvPr>
          <p:cNvSpPr txBox="1"/>
          <p:nvPr/>
        </p:nvSpPr>
        <p:spPr>
          <a:xfrm>
            <a:off x="3812312" y="4022865"/>
            <a:ext cx="3392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Relational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&lt;</a:t>
            </a:r>
            <a:r>
              <a:rPr lang="en-US" dirty="0"/>
              <a:t> 	less than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lvl="1"/>
            <a:r>
              <a:rPr lang="en-US" b="1" dirty="0"/>
              <a:t>&lt;=</a:t>
            </a:r>
            <a:r>
              <a:rPr lang="en-US" dirty="0"/>
              <a:t> 	less than or equal to</a:t>
            </a:r>
          </a:p>
          <a:p>
            <a:pPr lvl="1"/>
            <a:r>
              <a:rPr lang="en-US" b="1" dirty="0"/>
              <a:t>&gt;=</a:t>
            </a:r>
            <a:r>
              <a:rPr lang="en-US" dirty="0"/>
              <a:t> 	greater than or equal to</a:t>
            </a:r>
          </a:p>
          <a:p>
            <a:pPr lvl="1"/>
            <a:r>
              <a:rPr lang="en-US" b="1" dirty="0"/>
              <a:t>!=</a:t>
            </a:r>
            <a:r>
              <a:rPr lang="en-US" dirty="0"/>
              <a:t> 	not equal to</a:t>
            </a:r>
          </a:p>
          <a:p>
            <a:pPr lvl="1"/>
            <a:r>
              <a:rPr lang="en-US" b="1" dirty="0"/>
              <a:t>==</a:t>
            </a:r>
            <a:r>
              <a:rPr lang="en-US" dirty="0"/>
              <a:t> 	Equal to</a:t>
            </a:r>
          </a:p>
          <a:p>
            <a:endParaRPr lang="en-CA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82BC3-D53F-A844-6B9D-7239529DFB8D}"/>
              </a:ext>
            </a:extLst>
          </p:cNvPr>
          <p:cNvSpPr txBox="1"/>
          <p:nvPr/>
        </p:nvSpPr>
        <p:spPr>
          <a:xfrm>
            <a:off x="8435687" y="3941076"/>
            <a:ext cx="360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Assignment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=</a:t>
            </a:r>
            <a:r>
              <a:rPr lang="en-US" dirty="0"/>
              <a:t> 	basic assignment</a:t>
            </a:r>
          </a:p>
          <a:p>
            <a:pPr lvl="1"/>
            <a:r>
              <a:rPr lang="en-US" b="1" dirty="0"/>
              <a:t>+=</a:t>
            </a:r>
            <a:r>
              <a:rPr lang="en-US" dirty="0"/>
              <a:t>	addition assignment</a:t>
            </a:r>
          </a:p>
          <a:p>
            <a:pPr lvl="1"/>
            <a:r>
              <a:rPr lang="en-US" b="1" dirty="0"/>
              <a:t>==</a:t>
            </a:r>
            <a:r>
              <a:rPr lang="en-US" dirty="0"/>
              <a:t> 	subtraction assignment</a:t>
            </a:r>
          </a:p>
          <a:p>
            <a:pPr lvl="1"/>
            <a:r>
              <a:rPr lang="en-US" b="1" dirty="0"/>
              <a:t>*=</a:t>
            </a:r>
            <a:r>
              <a:rPr lang="en-US" dirty="0"/>
              <a:t> 	multiplication assignment</a:t>
            </a:r>
          </a:p>
          <a:p>
            <a:pPr lvl="1"/>
            <a:r>
              <a:rPr lang="en-US" b="1" dirty="0"/>
              <a:t>/=</a:t>
            </a:r>
            <a:r>
              <a:rPr lang="en-US" dirty="0"/>
              <a:t> 	division assignment</a:t>
            </a:r>
          </a:p>
          <a:p>
            <a:pPr lvl="1"/>
            <a:r>
              <a:rPr lang="en-US" dirty="0"/>
              <a:t>%=	module assignment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08C1C6-8B61-970E-B8E3-59BD1D5502EC}"/>
              </a:ext>
            </a:extLst>
          </p:cNvPr>
          <p:cNvCxnSpPr>
            <a:cxnSpLocks/>
          </p:cNvCxnSpPr>
          <p:nvPr/>
        </p:nvCxnSpPr>
        <p:spPr>
          <a:xfrm>
            <a:off x="7730256" y="4001990"/>
            <a:ext cx="27708" cy="27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Programming Language: Syntax &amp; Semantics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770"/>
            <a:ext cx="10993582" cy="5097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2F3A-C705-7E14-BD9D-EC1EAA1C81A9}"/>
              </a:ext>
            </a:extLst>
          </p:cNvPr>
          <p:cNvSpPr txBox="1"/>
          <p:nvPr/>
        </p:nvSpPr>
        <p:spPr>
          <a:xfrm>
            <a:off x="535712" y="1200726"/>
            <a:ext cx="53212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Syntax</a:t>
            </a:r>
          </a:p>
          <a:p>
            <a:pPr algn="ctr"/>
            <a:r>
              <a:rPr lang="en-US" dirty="0"/>
              <a:t>Does this statement follow the ‘</a:t>
            </a:r>
            <a:r>
              <a:rPr lang="en-US" i="1" dirty="0"/>
              <a:t>grammatical structure</a:t>
            </a:r>
            <a:r>
              <a:rPr lang="en-US" dirty="0"/>
              <a:t>’ of the language?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r>
              <a:rPr lang="en-US" dirty="0"/>
              <a:t>z = -9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+= 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= z + 1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+/ 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CA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0E1816-D2CE-0F05-FB86-137E81DC8D5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334991" y="1079770"/>
            <a:ext cx="0" cy="509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61550E-F529-C380-800B-24E358F97685}"/>
              </a:ext>
            </a:extLst>
          </p:cNvPr>
          <p:cNvSpPr txBox="1"/>
          <p:nvPr/>
        </p:nvSpPr>
        <p:spPr>
          <a:xfrm>
            <a:off x="6334994" y="1089209"/>
            <a:ext cx="5155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Semantics</a:t>
            </a:r>
          </a:p>
          <a:p>
            <a:pPr algn="ctr"/>
            <a:r>
              <a:rPr lang="en-US" dirty="0"/>
              <a:t>Does this statement have a valid meaning?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r>
              <a:rPr lang="en-US" dirty="0"/>
              <a:t>z = 0</a:t>
            </a:r>
          </a:p>
          <a:p>
            <a:endParaRPr lang="en-US" dirty="0"/>
          </a:p>
          <a:p>
            <a:r>
              <a:rPr lang="en-US" dirty="0"/>
              <a:t>y = 500/z </a:t>
            </a:r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B1AD2-16B1-5DA9-75B1-B8C487A773A6}"/>
              </a:ext>
            </a:extLst>
          </p:cNvPr>
          <p:cNvSpPr txBox="1"/>
          <p:nvPr/>
        </p:nvSpPr>
        <p:spPr>
          <a:xfrm>
            <a:off x="1537854" y="2535382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33295-6A00-864C-F858-8A676CF6977F}"/>
              </a:ext>
            </a:extLst>
          </p:cNvPr>
          <p:cNvSpPr txBox="1"/>
          <p:nvPr/>
        </p:nvSpPr>
        <p:spPr>
          <a:xfrm>
            <a:off x="1537853" y="3375139"/>
            <a:ext cx="36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(addition assignment)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DA53C-A1BE-603C-F379-F4C80647639B}"/>
              </a:ext>
            </a:extLst>
          </p:cNvPr>
          <p:cNvSpPr txBox="1"/>
          <p:nvPr/>
        </p:nvSpPr>
        <p:spPr>
          <a:xfrm>
            <a:off x="1537853" y="4214896"/>
            <a:ext cx="323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88B64-12AB-13F0-1C24-7D6C0F3FE8C6}"/>
              </a:ext>
            </a:extLst>
          </p:cNvPr>
          <p:cNvSpPr txBox="1"/>
          <p:nvPr/>
        </p:nvSpPr>
        <p:spPr>
          <a:xfrm>
            <a:off x="1537853" y="5011263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Invalid syntax</a:t>
            </a:r>
            <a:r>
              <a:rPr lang="en-CA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E755A-5FBB-2F69-3CFF-39835210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44" y="4846071"/>
            <a:ext cx="314325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989EBB-888D-5D7A-BDB4-72C15DA4FE24}"/>
              </a:ext>
            </a:extLst>
          </p:cNvPr>
          <p:cNvSpPr txBox="1"/>
          <p:nvPr/>
        </p:nvSpPr>
        <p:spPr>
          <a:xfrm>
            <a:off x="3597437" y="5545788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Python’s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65FA-3DB0-9B2E-3CBA-2CA91CC3A883}"/>
              </a:ext>
            </a:extLst>
          </p:cNvPr>
          <p:cNvSpPr txBox="1"/>
          <p:nvPr/>
        </p:nvSpPr>
        <p:spPr>
          <a:xfrm>
            <a:off x="8044974" y="2410780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28B4E-E520-6B2A-1ECB-DFAA35D56314}"/>
              </a:ext>
            </a:extLst>
          </p:cNvPr>
          <p:cNvSpPr txBox="1"/>
          <p:nvPr/>
        </p:nvSpPr>
        <p:spPr>
          <a:xfrm>
            <a:off x="8044974" y="3027624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(division operator)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7FA351-080A-1621-DE4C-35940D93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16" y="4877667"/>
            <a:ext cx="4133850" cy="400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514590-D300-A213-922C-4064299D85A1}"/>
              </a:ext>
            </a:extLst>
          </p:cNvPr>
          <p:cNvSpPr txBox="1"/>
          <p:nvPr/>
        </p:nvSpPr>
        <p:spPr>
          <a:xfrm>
            <a:off x="8044974" y="5316102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Python’s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0DC1A-445F-6F3E-D552-08927D4AC99B}"/>
              </a:ext>
            </a:extLst>
          </p:cNvPr>
          <p:cNvSpPr txBox="1"/>
          <p:nvPr/>
        </p:nvSpPr>
        <p:spPr>
          <a:xfrm>
            <a:off x="7404841" y="3292392"/>
            <a:ext cx="425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</a:t>
            </a:r>
          </a:p>
          <a:p>
            <a:r>
              <a:rPr lang="en-CA" b="1" dirty="0">
                <a:solidFill>
                  <a:srgbClr val="FF0000"/>
                </a:solidFill>
              </a:rPr>
              <a:t>Invalid semantics </a:t>
            </a:r>
            <a:r>
              <a:rPr lang="en-CA" dirty="0"/>
              <a:t>(can not divide by zero)</a:t>
            </a:r>
          </a:p>
        </p:txBody>
      </p:sp>
    </p:spTree>
    <p:extLst>
      <p:ext uri="{BB962C8B-B14F-4D97-AF65-F5344CB8AC3E}">
        <p14:creationId xmlns:p14="http://schemas.microsoft.com/office/powerpoint/2010/main" val="42565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Introduction to Python: Code Editors and IDE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963356"/>
            <a:ext cx="10993582" cy="1516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Let’s write some python programs… </a:t>
            </a:r>
          </a:p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WAIT!</a:t>
            </a:r>
          </a:p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Where should we write?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A4BF0-9491-138A-C546-FBEFC59845D1}"/>
              </a:ext>
            </a:extLst>
          </p:cNvPr>
          <p:cNvSpPr txBox="1"/>
          <p:nvPr/>
        </p:nvSpPr>
        <p:spPr>
          <a:xfrm>
            <a:off x="2598656" y="2566187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Code Editors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41866-0983-6B53-CE3F-FD1FDBED03D4}"/>
              </a:ext>
            </a:extLst>
          </p:cNvPr>
          <p:cNvSpPr txBox="1"/>
          <p:nvPr/>
        </p:nvSpPr>
        <p:spPr>
          <a:xfrm>
            <a:off x="7395700" y="2468330"/>
            <a:ext cx="379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Integrated Development Environment</a:t>
            </a:r>
          </a:p>
          <a:p>
            <a:pPr algn="ctr"/>
            <a:r>
              <a:rPr lang="en-CA" b="1" dirty="0"/>
              <a:t>(IDE)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38063C-20FD-357C-3411-34A8276A9C78}"/>
              </a:ext>
            </a:extLst>
          </p:cNvPr>
          <p:cNvCxnSpPr/>
          <p:nvPr/>
        </p:nvCxnSpPr>
        <p:spPr>
          <a:xfrm flipH="1">
            <a:off x="3523176" y="1996764"/>
            <a:ext cx="1402773" cy="52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F0AFFD-1E50-B372-DDDD-A184F2746C59}"/>
              </a:ext>
            </a:extLst>
          </p:cNvPr>
          <p:cNvCxnSpPr>
            <a:cxnSpLocks/>
          </p:cNvCxnSpPr>
          <p:nvPr/>
        </p:nvCxnSpPr>
        <p:spPr>
          <a:xfrm>
            <a:off x="7554191" y="1891145"/>
            <a:ext cx="1474195" cy="5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526527-02CB-DA81-83CC-EA740CCBBF70}"/>
              </a:ext>
            </a:extLst>
          </p:cNvPr>
          <p:cNvSpPr txBox="1"/>
          <p:nvPr/>
        </p:nvSpPr>
        <p:spPr>
          <a:xfrm>
            <a:off x="1458145" y="3285110"/>
            <a:ext cx="3848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Text editors with additional features</a:t>
            </a:r>
          </a:p>
          <a:p>
            <a:pPr lvl="1"/>
            <a:r>
              <a:rPr lang="en-CA" dirty="0"/>
              <a:t>- </a:t>
            </a:r>
            <a:r>
              <a:rPr lang="en-CA" sz="1600" dirty="0"/>
              <a:t>Syntax highlighting</a:t>
            </a:r>
          </a:p>
          <a:p>
            <a:pPr lvl="1"/>
            <a:r>
              <a:rPr lang="en-CA" sz="1600" dirty="0"/>
              <a:t>- Code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B050"/>
                </a:solidFill>
              </a:rPr>
              <a:t>Simple &amp; lightweight</a:t>
            </a:r>
            <a:r>
              <a:rPr lang="en-CA" dirty="0"/>
              <a:t> (usually)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Too basic</a:t>
            </a:r>
          </a:p>
          <a:p>
            <a:pPr marL="742950" lvl="1" indent="-285750">
              <a:buFontTx/>
              <a:buChar char="-"/>
            </a:pP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9B084-69C9-6482-AAE5-9C16C204B64B}"/>
              </a:ext>
            </a:extLst>
          </p:cNvPr>
          <p:cNvSpPr txBox="1"/>
          <p:nvPr/>
        </p:nvSpPr>
        <p:spPr>
          <a:xfrm>
            <a:off x="6340411" y="3164845"/>
            <a:ext cx="59071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Advanced tool for software development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Text editor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Compiler/ Interpreter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Debugger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Version control integration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Interfaces for external tools (docker, cloud deployment, etc.)</a:t>
            </a:r>
          </a:p>
          <a:p>
            <a:pPr marL="742950" lvl="1" indent="-285750">
              <a:buFontTx/>
              <a:buChar char="-"/>
            </a:pPr>
            <a:endParaRPr lang="en-CA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9C4D71-65CF-99EC-0461-E3B2979A4EE7}"/>
              </a:ext>
            </a:extLst>
          </p:cNvPr>
          <p:cNvSpPr txBox="1"/>
          <p:nvPr/>
        </p:nvSpPr>
        <p:spPr>
          <a:xfrm>
            <a:off x="7653746" y="4819545"/>
            <a:ext cx="2749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u="sng" dirty="0"/>
              <a:t>Popular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VSCode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Jupyter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 (Web IDE)</a:t>
            </a:r>
          </a:p>
        </p:txBody>
      </p:sp>
    </p:spTree>
    <p:extLst>
      <p:ext uri="{BB962C8B-B14F-4D97-AF65-F5344CB8AC3E}">
        <p14:creationId xmlns:p14="http://schemas.microsoft.com/office/powerpoint/2010/main" val="3934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A799-2675-ACA7-A193-857B788E0C11}"/>
              </a:ext>
            </a:extLst>
          </p:cNvPr>
          <p:cNvSpPr txBox="1"/>
          <p:nvPr/>
        </p:nvSpPr>
        <p:spPr>
          <a:xfrm>
            <a:off x="1281238" y="2168953"/>
            <a:ext cx="5206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i="1" dirty="0" err="1"/>
              <a:t>Jupyter</a:t>
            </a:r>
            <a:r>
              <a:rPr lang="en-CA" b="1" i="1" dirty="0"/>
              <a:t> Notebook </a:t>
            </a:r>
            <a:r>
              <a:rPr lang="en-CA" dirty="0"/>
              <a:t>environment that runs on </a:t>
            </a:r>
            <a:r>
              <a:rPr lang="en-CA" b="1" dirty="0"/>
              <a:t>cloud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Free cloud service (with GPU!)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collaboration and notebook sharing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Integrated version controlling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Pre-installed libraries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of the most popular beginner-friendly 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233B4-BAFC-AA23-E5A0-F3B119EAA877}"/>
              </a:ext>
            </a:extLst>
          </p:cNvPr>
          <p:cNvSpPr txBox="1"/>
          <p:nvPr/>
        </p:nvSpPr>
        <p:spPr>
          <a:xfrm>
            <a:off x="4963152" y="1257338"/>
            <a:ext cx="6932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Jupyter</a:t>
            </a:r>
            <a:r>
              <a:rPr lang="en-CA" sz="1600" dirty="0"/>
              <a:t> Notebook format allows using </a:t>
            </a:r>
            <a:r>
              <a:rPr lang="en-CA" sz="1600" b="1" dirty="0"/>
              <a:t>cells- </a:t>
            </a:r>
            <a:r>
              <a:rPr lang="en-CA" sz="1600" dirty="0"/>
              <a:t>where we can run portions of a code</a:t>
            </a:r>
          </a:p>
          <a:p>
            <a:pPr algn="ctr"/>
            <a:r>
              <a:rPr lang="en-CA" sz="1600" dirty="0"/>
              <a:t>(more in the demo!)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4849E5A-959E-7AD6-2D18-3DDDA012E773}"/>
              </a:ext>
            </a:extLst>
          </p:cNvPr>
          <p:cNvCxnSpPr>
            <a:cxnSpLocks/>
          </p:cNvCxnSpPr>
          <p:nvPr/>
        </p:nvCxnSpPr>
        <p:spPr>
          <a:xfrm flipV="1">
            <a:off x="2406868" y="1499514"/>
            <a:ext cx="2451180" cy="669439"/>
          </a:xfrm>
          <a:prstGeom prst="curvedConnector3">
            <a:avLst>
              <a:gd name="adj1" fmla="val -1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Our first python program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66070-F475-ED0A-C7E9-B7A402DA5CAE}"/>
              </a:ext>
            </a:extLst>
          </p:cNvPr>
          <p:cNvSpPr txBox="1"/>
          <p:nvPr/>
        </p:nvSpPr>
        <p:spPr>
          <a:xfrm>
            <a:off x="1102562" y="1349146"/>
            <a:ext cx="838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 to your </a:t>
            </a:r>
            <a:r>
              <a:rPr lang="en-CA" b="1" dirty="0">
                <a:hlinkClick r:id="rId2"/>
              </a:rPr>
              <a:t>Google drive</a:t>
            </a: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</a:t>
            </a:r>
            <a:r>
              <a:rPr lang="en-CA" b="1" dirty="0"/>
              <a:t>new folder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Inside the new folder, create a new notebook (new </a:t>
            </a:r>
            <a:r>
              <a:rPr lang="en-CA" dirty="0">
                <a:sym typeface="Wingdings" panose="05000000000000000000" pitchFamily="2" charset="2"/>
              </a:rPr>
              <a:t> more  Google </a:t>
            </a:r>
            <a:r>
              <a:rPr lang="en-CA" dirty="0" err="1">
                <a:sym typeface="Wingdings" panose="05000000000000000000" pitchFamily="2" charset="2"/>
              </a:rPr>
              <a:t>colaboratory</a:t>
            </a:r>
            <a:r>
              <a:rPr lang="en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1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C59FCC-D084-1FB2-33DA-C9EC7020BB4D}"/>
              </a:ext>
            </a:extLst>
          </p:cNvPr>
          <p:cNvSpPr/>
          <p:nvPr/>
        </p:nvSpPr>
        <p:spPr>
          <a:xfrm>
            <a:off x="899034" y="1169900"/>
            <a:ext cx="10393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DEMO 1: Basic Python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0E40D-D18C-15F7-C7BF-DF34F0C8A21C}"/>
              </a:ext>
            </a:extLst>
          </p:cNvPr>
          <p:cNvSpPr txBox="1"/>
          <p:nvPr/>
        </p:nvSpPr>
        <p:spPr>
          <a:xfrm>
            <a:off x="2158851" y="2745202"/>
            <a:ext cx="21641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Input, Output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 data types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Control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Libraries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582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1471</Words>
  <Application>Microsoft Office PowerPoint</Application>
  <PresentationFormat>Widescreen</PresentationFormat>
  <Paragraphs>332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Programming and Python</vt:lpstr>
      <vt:lpstr>Outline</vt:lpstr>
      <vt:lpstr>What is Programming?</vt:lpstr>
      <vt:lpstr>Programming Language: Basic Definitions</vt:lpstr>
      <vt:lpstr>Programming Language: Syntax &amp; Semantics</vt:lpstr>
      <vt:lpstr>Introduction to Python: Code Editors and IDE</vt:lpstr>
      <vt:lpstr>Google Colab</vt:lpstr>
      <vt:lpstr>Our first python program</vt:lpstr>
      <vt:lpstr>PowerPoint Presentation</vt:lpstr>
      <vt:lpstr>Input, Output</vt:lpstr>
      <vt:lpstr>Python: Basic Built-in Data Types</vt:lpstr>
      <vt:lpstr>Lists</vt:lpstr>
      <vt:lpstr>Tuple</vt:lpstr>
      <vt:lpstr>Control Structure: Conditional Statements</vt:lpstr>
      <vt:lpstr>Control Structure: Loops</vt:lpstr>
      <vt:lpstr>Function</vt:lpstr>
      <vt:lpstr>Bubblesort</vt:lpstr>
      <vt:lpstr>Bubblesort</vt:lpstr>
      <vt:lpstr>Libraries</vt:lpstr>
      <vt:lpstr>Bonus Slide: Dataframe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Python</dc:title>
  <dc:creator>Afia Afrin</dc:creator>
  <cp:lastModifiedBy>Afia Afrin</cp:lastModifiedBy>
  <cp:revision>23</cp:revision>
  <dcterms:created xsi:type="dcterms:W3CDTF">2022-12-15T04:17:07Z</dcterms:created>
  <dcterms:modified xsi:type="dcterms:W3CDTF">2022-12-19T05:07:58Z</dcterms:modified>
</cp:coreProperties>
</file>