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7796-57F7-15FB-8CD5-E0ADBD76D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F0EFA-550B-255B-4699-5242D1A7E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0B133-2F5E-3000-B696-B392DA7A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CA-BBB6-4846-88ED-2710A48F061D}" type="datetimeFigureOut">
              <a:rPr lang="en-CA" smtClean="0"/>
              <a:t>2022-12-18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5AEA2-C8E9-1F25-7A68-D28F9AC1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A1C5C-3DEC-9BDF-B44F-7ABD6DE6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15F3-B37D-466E-A1F5-6483480EB3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45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CFA5-3D3E-10C9-9582-FA9739B6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B23AC-B196-172A-28E9-FD5B4C28B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E807-3BFE-6987-A6F2-445CCB4F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CA-BBB6-4846-88ED-2710A48F061D}" type="datetimeFigureOut">
              <a:rPr lang="en-CA" smtClean="0"/>
              <a:t>2022-12-18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7E258-BE50-F85E-7F82-F8136605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46E40-B813-A133-DACD-F094730B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15F3-B37D-466E-A1F5-6483480EB3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90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BF092-0288-DAD1-1797-88FAD8BCB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028F1-E392-58EB-E5B3-9A07DFA95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EF6D3-F1DA-4E53-CD97-306F528A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CA-BBB6-4846-88ED-2710A48F061D}" type="datetimeFigureOut">
              <a:rPr lang="en-CA" smtClean="0"/>
              <a:t>2022-12-18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353FA-AF5A-F83E-1519-50072DFB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66919-BCEC-2925-7DA5-EEB25FF7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15F3-B37D-466E-A1F5-6483480EB3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816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D4F5-6986-DB20-1F6D-A161D0E4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E8CA3-889F-7F9E-1717-F0A31C579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C99E1-AE11-8E51-5FDB-93921B9B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CA-BBB6-4846-88ED-2710A48F061D}" type="datetimeFigureOut">
              <a:rPr lang="en-CA" smtClean="0"/>
              <a:t>2022-12-18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11521-2245-06DC-EDAC-FE7230C9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3A65B-C70D-C06C-347F-B6EC4F65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15F3-B37D-466E-A1F5-6483480EB3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575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956B-AF81-8362-6FE9-57066BE7E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69501-BC4B-678D-B89D-8D83F0FAF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473DB-AD97-8F8D-53E8-567A697C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CA-BBB6-4846-88ED-2710A48F061D}" type="datetimeFigureOut">
              <a:rPr lang="en-CA" smtClean="0"/>
              <a:t>2022-12-18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FCD54-F4B0-2A23-974C-67B0DE56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381ED-8D52-C1B5-0946-ABD76A64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15F3-B37D-466E-A1F5-6483480EB3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30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31F2-70DC-4049-3B36-4AD1CACB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540C3-3D3A-1B02-A4F0-C07A2509B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D6687-188D-7BBF-41A3-154A0B481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905EE-5749-365C-75CA-0032903A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CA-BBB6-4846-88ED-2710A48F061D}" type="datetimeFigureOut">
              <a:rPr lang="en-CA" smtClean="0"/>
              <a:t>2022-12-18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9383D-9B9E-57A4-4B8B-A7C3D5D5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33006-798D-7922-032D-6D883F4C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15F3-B37D-466E-A1F5-6483480EB3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933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C8A5-087B-D4D0-48F3-71EC60141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57EC4-3AC5-1CA6-CB3D-30A32DB0C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E2E02-E8EE-5272-3A9D-4B656E635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05CFC-B84E-F493-4CD0-589FE1291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85801-15C4-0059-B7F7-B715AD297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F2473-743D-284A-E456-A209BDC7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CA-BBB6-4846-88ED-2710A48F061D}" type="datetimeFigureOut">
              <a:rPr lang="en-CA" smtClean="0"/>
              <a:t>2022-12-18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AE0CA-AA4D-10B1-B609-E0FCAA37F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1BE2D-D76E-5A63-E260-E650DBFE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15F3-B37D-466E-A1F5-6483480EB3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139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1A6F-7538-F0ED-D2E9-73373078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E34F4-DAC2-93DE-2CCA-9B5265B0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CA-BBB6-4846-88ED-2710A48F061D}" type="datetimeFigureOut">
              <a:rPr lang="en-CA" smtClean="0"/>
              <a:t>2022-12-18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FF53C-8BEE-A1A0-AD8C-C0CFDD8C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8944F-8BDC-A178-895A-2E09716E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15F3-B37D-466E-A1F5-6483480EB3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397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BA9B1-9D02-7DA4-E567-25DB19F6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CA-BBB6-4846-88ED-2710A48F061D}" type="datetimeFigureOut">
              <a:rPr lang="en-CA" smtClean="0"/>
              <a:t>2022-12-18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B331B-0291-FF51-0C3E-4AE25854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3AD75-8D3D-D476-CE66-8979561F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15F3-B37D-466E-A1F5-6483480EB3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97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BFBF-99E0-70DE-CCD1-06703507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091F3-E842-62AE-FBA0-68CECB658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F223D-8034-9B60-2BCA-83C9DA53B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AF7ED-D3A3-5853-0BEB-F2222875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CA-BBB6-4846-88ED-2710A48F061D}" type="datetimeFigureOut">
              <a:rPr lang="en-CA" smtClean="0"/>
              <a:t>2022-12-18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D134E-AEEC-00E5-BD3F-B68752FC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3EECA-74D5-AE73-7896-EEA1275A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15F3-B37D-466E-A1F5-6483480EB3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529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97DE7-C2D8-4EFE-70EC-3AD1C512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DA7EC-5453-ED31-8448-F47973946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FC0DB-DA0E-58D2-F941-ECA6299D0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795F4-B642-E000-9A55-9E2754D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CA-BBB6-4846-88ED-2710A48F061D}" type="datetimeFigureOut">
              <a:rPr lang="en-CA" smtClean="0"/>
              <a:t>2022-12-18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EF6A3-09D1-F6DF-242B-07E1447B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403C1-18B7-2C22-7FAA-E2646954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15F3-B37D-466E-A1F5-6483480EB3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23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6B10B-8528-7A3B-6519-86F69E67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D2EAF-A631-F4EC-912C-025728015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A99D5-060C-E432-E7A9-C70211687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E7ECA-BBB6-4846-88ED-2710A48F061D}" type="datetimeFigureOut">
              <a:rPr lang="en-CA" smtClean="0"/>
              <a:t>2022-12-18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F9535-7A0C-5D1B-2BF7-C9FAD019B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1B3A0-366E-DD0D-B507-95E8BE4E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A15F3-B37D-466E-A1F5-6483480EB3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724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rin-afia/AIMSS_python_workshop_2023/tree/main/cod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rin-afia/AIMSS_python_workshop_2023/tree/main/co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7DCC-7FCA-0CB6-11B1-642B0FD47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Python Libraries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6A927-0C79-C3A8-1167-C7F5C7A964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202986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EEE5-2A38-AE10-8E26-8CEE3CEE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7489"/>
            <a:ext cx="10515600" cy="585822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00B050"/>
                </a:solidFill>
              </a:rPr>
              <a:t>Num</a:t>
            </a:r>
            <a:r>
              <a:rPr lang="en-CA" sz="3200" dirty="0"/>
              <a:t>erical </a:t>
            </a:r>
            <a:r>
              <a:rPr lang="en-CA" sz="3200" dirty="0">
                <a:solidFill>
                  <a:srgbClr val="00B050"/>
                </a:solidFill>
              </a:rPr>
              <a:t>Py</a:t>
            </a:r>
            <a:r>
              <a:rPr lang="en-CA" sz="3200" dirty="0"/>
              <a:t>thon: </a:t>
            </a:r>
            <a:r>
              <a:rPr lang="en-CA" sz="3200" dirty="0">
                <a:solidFill>
                  <a:srgbClr val="00B050"/>
                </a:solidFill>
              </a:rPr>
              <a:t>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FC86-8166-A072-CF52-B66AF7BD3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864"/>
            <a:ext cx="10515600" cy="5029099"/>
          </a:xfrm>
        </p:spPr>
        <p:txBody>
          <a:bodyPr>
            <a:normAutofit/>
          </a:bodyPr>
          <a:lstStyle/>
          <a:p>
            <a:r>
              <a:rPr lang="en-CA" sz="2000" dirty="0">
                <a:latin typeface="+mj-lt"/>
              </a:rPr>
              <a:t>NumPy is a python library mainly used for working with arrays and matrices</a:t>
            </a:r>
          </a:p>
          <a:p>
            <a:r>
              <a:rPr lang="en-CA" sz="2000" dirty="0">
                <a:latin typeface="+mj-lt"/>
              </a:rPr>
              <a:t>It also provides a huge collection of </a:t>
            </a:r>
            <a:r>
              <a:rPr lang="en-CA" sz="2000" b="1" dirty="0">
                <a:latin typeface="+mj-lt"/>
              </a:rPr>
              <a:t>mathematical functions </a:t>
            </a:r>
            <a:r>
              <a:rPr lang="en-CA" sz="2000" dirty="0">
                <a:latin typeface="+mj-lt"/>
              </a:rPr>
              <a:t>(will see examples soon!)</a:t>
            </a:r>
          </a:p>
          <a:p>
            <a:r>
              <a:rPr lang="en-CA" sz="2000" b="1" dirty="0">
                <a:latin typeface="+mj-lt"/>
              </a:rPr>
              <a:t>NumPy </a:t>
            </a:r>
            <a:r>
              <a:rPr lang="en-CA" sz="2000" dirty="0">
                <a:latin typeface="+mj-lt"/>
              </a:rPr>
              <a:t>arrays are very similar to </a:t>
            </a:r>
            <a:r>
              <a:rPr lang="en-CA" sz="2000" b="1" dirty="0">
                <a:latin typeface="+mj-lt"/>
              </a:rPr>
              <a:t>lists.</a:t>
            </a:r>
            <a:r>
              <a:rPr lang="en-CA" sz="2000" dirty="0">
                <a:latin typeface="+mj-lt"/>
              </a:rPr>
              <a:t> However, they are faster and NumPy has made it easy to work with N-dimensional arrays.</a:t>
            </a:r>
          </a:p>
          <a:p>
            <a:r>
              <a:rPr lang="en-CA" sz="2000" dirty="0">
                <a:latin typeface="+mj-lt"/>
              </a:rPr>
              <a:t>We will see the demo for:</a:t>
            </a:r>
          </a:p>
          <a:p>
            <a:pPr lvl="1"/>
            <a:r>
              <a:rPr lang="en-CA" sz="1600" dirty="0">
                <a:latin typeface="+mj-lt"/>
              </a:rPr>
              <a:t>Creating NumPy </a:t>
            </a:r>
            <a:r>
              <a:rPr lang="en-CA" sz="1600" b="1" dirty="0">
                <a:latin typeface="+mj-lt"/>
              </a:rPr>
              <a:t>arrays</a:t>
            </a:r>
            <a:r>
              <a:rPr lang="en-CA" sz="1600" dirty="0">
                <a:latin typeface="+mj-lt"/>
              </a:rPr>
              <a:t> and </a:t>
            </a:r>
            <a:r>
              <a:rPr lang="en-CA" sz="1600" b="1" dirty="0" err="1">
                <a:latin typeface="+mj-lt"/>
              </a:rPr>
              <a:t>ndarrays</a:t>
            </a:r>
            <a:endParaRPr lang="en-CA" sz="1600" b="1" dirty="0">
              <a:latin typeface="+mj-lt"/>
            </a:endParaRPr>
          </a:p>
          <a:p>
            <a:pPr lvl="1"/>
            <a:r>
              <a:rPr lang="en-CA" sz="1600" dirty="0">
                <a:latin typeface="+mj-lt"/>
              </a:rPr>
              <a:t>Array </a:t>
            </a:r>
            <a:r>
              <a:rPr lang="en-CA" sz="1600" b="1" dirty="0">
                <a:latin typeface="+mj-lt"/>
              </a:rPr>
              <a:t>indexing</a:t>
            </a:r>
            <a:r>
              <a:rPr lang="en-CA" sz="1600" dirty="0">
                <a:latin typeface="+mj-lt"/>
              </a:rPr>
              <a:t> and </a:t>
            </a:r>
            <a:r>
              <a:rPr lang="en-CA" sz="1600" b="1" dirty="0">
                <a:latin typeface="+mj-lt"/>
              </a:rPr>
              <a:t>slicing</a:t>
            </a:r>
          </a:p>
          <a:p>
            <a:pPr lvl="1"/>
            <a:r>
              <a:rPr lang="en-CA" sz="1600" dirty="0">
                <a:latin typeface="+mj-lt"/>
              </a:rPr>
              <a:t>Array shape and reshape</a:t>
            </a:r>
          </a:p>
          <a:p>
            <a:pPr lvl="1"/>
            <a:r>
              <a:rPr lang="en-CA" sz="1600" dirty="0">
                <a:latin typeface="+mj-lt"/>
              </a:rPr>
              <a:t>Iterating arrays</a:t>
            </a:r>
          </a:p>
          <a:p>
            <a:pPr lvl="1"/>
            <a:r>
              <a:rPr lang="en-CA" sz="1600" dirty="0">
                <a:latin typeface="+mj-lt"/>
              </a:rPr>
              <a:t>Array search and sort</a:t>
            </a:r>
          </a:p>
          <a:p>
            <a:pPr lvl="1"/>
            <a:r>
              <a:rPr lang="en-CA" sz="1600" dirty="0">
                <a:latin typeface="+mj-lt"/>
              </a:rPr>
              <a:t>NumPy: generating random numbers</a:t>
            </a:r>
          </a:p>
          <a:p>
            <a:pPr lvl="1"/>
            <a:r>
              <a:rPr lang="en-CA" sz="1600" dirty="0">
                <a:latin typeface="+mj-lt"/>
              </a:rPr>
              <a:t>NumPy: mathematical functions</a:t>
            </a:r>
          </a:p>
          <a:p>
            <a:pPr lvl="1"/>
            <a:endParaRPr lang="en-CA" sz="1600" dirty="0">
              <a:latin typeface="+mj-lt"/>
            </a:endParaRPr>
          </a:p>
          <a:p>
            <a:endParaRPr lang="en-CA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902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EEE5-2A38-AE10-8E26-8CEE3CEE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7489"/>
            <a:ext cx="10515600" cy="585822"/>
          </a:xfrm>
        </p:spPr>
        <p:txBody>
          <a:bodyPr>
            <a:normAutofit/>
          </a:bodyPr>
          <a:lstStyle/>
          <a:p>
            <a:r>
              <a:rPr lang="en-CA" sz="3200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FC86-8166-A072-CF52-B66AF7BD3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864"/>
            <a:ext cx="10515600" cy="5029099"/>
          </a:xfrm>
        </p:spPr>
        <p:txBody>
          <a:bodyPr>
            <a:normAutofit/>
          </a:bodyPr>
          <a:lstStyle/>
          <a:p>
            <a:r>
              <a:rPr lang="en-CA" sz="2000" dirty="0">
                <a:latin typeface="+mj-lt"/>
              </a:rPr>
              <a:t>Pandas is a python library used for working with large sets of data.</a:t>
            </a:r>
          </a:p>
          <a:p>
            <a:r>
              <a:rPr lang="en-CA" sz="2000" dirty="0">
                <a:latin typeface="+mj-lt"/>
              </a:rPr>
              <a:t>It offers functions for analyzing, cleaning, exploring, and manipulating data</a:t>
            </a:r>
          </a:p>
          <a:p>
            <a:r>
              <a:rPr lang="en-CA" sz="2000" dirty="0">
                <a:latin typeface="+mj-lt"/>
              </a:rPr>
              <a:t>Pandas </a:t>
            </a:r>
            <a:r>
              <a:rPr lang="en-CA" sz="2000" b="1" dirty="0" err="1">
                <a:latin typeface="+mj-lt"/>
              </a:rPr>
              <a:t>DataFrame</a:t>
            </a:r>
            <a:r>
              <a:rPr lang="en-CA" sz="2000" b="1" dirty="0">
                <a:latin typeface="+mj-lt"/>
              </a:rPr>
              <a:t> </a:t>
            </a:r>
            <a:r>
              <a:rPr lang="en-CA" sz="2000" dirty="0">
                <a:latin typeface="+mj-lt"/>
              </a:rPr>
              <a:t>is the most popular data structure in ML and data science</a:t>
            </a:r>
          </a:p>
          <a:p>
            <a:r>
              <a:rPr lang="en-CA" sz="2000" dirty="0">
                <a:latin typeface="+mj-lt"/>
              </a:rPr>
              <a:t>We will see the demo for:</a:t>
            </a:r>
          </a:p>
          <a:p>
            <a:pPr lvl="1"/>
            <a:r>
              <a:rPr lang="en-CA" sz="1600" dirty="0">
                <a:latin typeface="+mj-lt"/>
              </a:rPr>
              <a:t>Reading csv files into a </a:t>
            </a:r>
            <a:r>
              <a:rPr lang="en-CA" sz="1600" dirty="0" err="1">
                <a:latin typeface="+mj-lt"/>
              </a:rPr>
              <a:t>DataFrame</a:t>
            </a:r>
            <a:endParaRPr lang="en-CA" sz="1600" dirty="0">
              <a:latin typeface="+mj-lt"/>
            </a:endParaRPr>
          </a:p>
          <a:p>
            <a:pPr lvl="1"/>
            <a:r>
              <a:rPr lang="en-CA" sz="1600" dirty="0">
                <a:latin typeface="+mj-lt"/>
              </a:rPr>
              <a:t>Iterating </a:t>
            </a:r>
            <a:r>
              <a:rPr lang="en-CA" sz="1600" dirty="0" err="1">
                <a:latin typeface="+mj-lt"/>
              </a:rPr>
              <a:t>DataFrame</a:t>
            </a:r>
            <a:endParaRPr lang="en-CA" sz="1600" dirty="0">
              <a:latin typeface="+mj-lt"/>
            </a:endParaRPr>
          </a:p>
          <a:p>
            <a:pPr lvl="1"/>
            <a:r>
              <a:rPr lang="en-CA" sz="1600" dirty="0">
                <a:latin typeface="+mj-lt"/>
              </a:rPr>
              <a:t>Analyzing data</a:t>
            </a:r>
            <a:endParaRPr lang="en-CA" sz="1600" b="1" dirty="0">
              <a:latin typeface="+mj-lt"/>
            </a:endParaRPr>
          </a:p>
          <a:p>
            <a:pPr lvl="1"/>
            <a:endParaRPr lang="en-CA" sz="1600" dirty="0">
              <a:latin typeface="+mj-lt"/>
            </a:endParaRPr>
          </a:p>
          <a:p>
            <a:endParaRPr lang="en-CA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413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EEE5-2A38-AE10-8E26-8CEE3CEE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7489"/>
            <a:ext cx="10515600" cy="585822"/>
          </a:xfrm>
        </p:spPr>
        <p:txBody>
          <a:bodyPr>
            <a:normAutofit/>
          </a:bodyPr>
          <a:lstStyle/>
          <a:p>
            <a:r>
              <a:rPr lang="en-CA" sz="3200" dirty="0"/>
              <a:t>Matplotlib and Seaborn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FC86-8166-A072-CF52-B66AF7BD3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864"/>
            <a:ext cx="10515600" cy="5029099"/>
          </a:xfrm>
        </p:spPr>
        <p:txBody>
          <a:bodyPr>
            <a:normAutofit/>
          </a:bodyPr>
          <a:lstStyle/>
          <a:p>
            <a:r>
              <a:rPr lang="en-CA" sz="2000" dirty="0">
                <a:latin typeface="+mj-lt"/>
              </a:rPr>
              <a:t>Matplotlib and Seaborn are Python libraries used for visualizing data (plotting).</a:t>
            </a:r>
          </a:p>
          <a:p>
            <a:pPr lvl="1"/>
            <a:r>
              <a:rPr lang="en-CA" sz="1600" dirty="0">
                <a:latin typeface="+mj-lt"/>
              </a:rPr>
              <a:t>Matplotlib’s API is relatively low-level and often requires a lot of </a:t>
            </a:r>
            <a:r>
              <a:rPr lang="en-CA" sz="1600" i="1" dirty="0">
                <a:latin typeface="+mj-lt"/>
              </a:rPr>
              <a:t>boilerplate codes </a:t>
            </a:r>
            <a:r>
              <a:rPr lang="en-CA" sz="1600" dirty="0">
                <a:latin typeface="+mj-lt"/>
              </a:rPr>
              <a:t>for sophisticated statistical visualization</a:t>
            </a:r>
          </a:p>
          <a:p>
            <a:pPr lvl="1"/>
            <a:r>
              <a:rPr lang="en-CA" sz="1600" dirty="0">
                <a:latin typeface="+mj-lt"/>
              </a:rPr>
              <a:t>Seaborn offers an API on top of Matplotlib and makes things easier. Seaborn is often called the </a:t>
            </a:r>
            <a:r>
              <a:rPr lang="en-CA" sz="1600" b="1" dirty="0">
                <a:latin typeface="+mj-lt"/>
              </a:rPr>
              <a:t>easier matplotlib!</a:t>
            </a:r>
            <a:endParaRPr lang="en-CA" sz="1600" dirty="0">
              <a:latin typeface="+mj-lt"/>
            </a:endParaRPr>
          </a:p>
          <a:p>
            <a:pPr marL="457200" lvl="1" indent="0">
              <a:buNone/>
            </a:pPr>
            <a:endParaRPr lang="en-CA" sz="1600" dirty="0">
              <a:latin typeface="+mj-lt"/>
            </a:endParaRPr>
          </a:p>
          <a:p>
            <a:r>
              <a:rPr lang="en-CA" sz="2000" b="1" dirty="0">
                <a:latin typeface="+mj-lt"/>
              </a:rPr>
              <a:t>Seaborn </a:t>
            </a:r>
            <a:r>
              <a:rPr lang="en-CA" sz="2000" dirty="0">
                <a:latin typeface="+mj-lt"/>
              </a:rPr>
              <a:t>makes data visualization easy and simple</a:t>
            </a:r>
            <a:endParaRPr lang="en-CA" sz="2000" b="1" dirty="0">
              <a:latin typeface="+mj-lt"/>
            </a:endParaRPr>
          </a:p>
          <a:p>
            <a:pPr lvl="1"/>
            <a:r>
              <a:rPr lang="en-CA" sz="1600" dirty="0">
                <a:latin typeface="+mj-lt"/>
              </a:rPr>
              <a:t>Load your dataset (we will use an example dataset from </a:t>
            </a:r>
            <a:r>
              <a:rPr lang="en-CA" sz="1600" dirty="0" err="1">
                <a:latin typeface="+mj-lt"/>
              </a:rPr>
              <a:t>Seaborn’s</a:t>
            </a:r>
            <a:r>
              <a:rPr lang="en-CA" sz="1600" dirty="0">
                <a:latin typeface="+mj-lt"/>
              </a:rPr>
              <a:t> built-in datasets)</a:t>
            </a:r>
          </a:p>
          <a:p>
            <a:pPr lvl="1"/>
            <a:r>
              <a:rPr lang="en-CA" sz="1600" dirty="0">
                <a:latin typeface="+mj-lt"/>
              </a:rPr>
              <a:t>Use </a:t>
            </a:r>
            <a:r>
              <a:rPr lang="en-CA" sz="1600" dirty="0" err="1">
                <a:latin typeface="+mj-lt"/>
              </a:rPr>
              <a:t>Seaborn’s</a:t>
            </a:r>
            <a:r>
              <a:rPr lang="en-CA" sz="1600" dirty="0">
                <a:latin typeface="+mj-lt"/>
              </a:rPr>
              <a:t> built-in functions to visualize the dataset</a:t>
            </a:r>
          </a:p>
          <a:p>
            <a:pPr marL="457200" lvl="1" indent="0">
              <a:buNone/>
            </a:pPr>
            <a:r>
              <a:rPr lang="en-CA" sz="1600" dirty="0">
                <a:latin typeface="+mj-lt"/>
              </a:rPr>
              <a:t> </a:t>
            </a:r>
          </a:p>
          <a:p>
            <a:r>
              <a:rPr lang="en-CA" sz="2000" dirty="0">
                <a:latin typeface="+mj-lt"/>
              </a:rPr>
              <a:t>We will see the demo for:</a:t>
            </a:r>
          </a:p>
          <a:p>
            <a:pPr lvl="1"/>
            <a:r>
              <a:rPr lang="en-CA" sz="1600" dirty="0">
                <a:latin typeface="+mj-lt"/>
              </a:rPr>
              <a:t>Matplotlib VS Seaborn</a:t>
            </a:r>
          </a:p>
          <a:p>
            <a:pPr lvl="1"/>
            <a:r>
              <a:rPr lang="en-CA" sz="1600" dirty="0">
                <a:latin typeface="+mj-lt"/>
              </a:rPr>
              <a:t>Exploring Seaborn (scatterplot, histogram, </a:t>
            </a:r>
            <a:r>
              <a:rPr lang="en-CA" sz="1600" dirty="0" err="1">
                <a:latin typeface="+mj-lt"/>
              </a:rPr>
              <a:t>barplot</a:t>
            </a:r>
            <a:r>
              <a:rPr lang="en-CA" sz="1600" dirty="0">
                <a:latin typeface="+mj-lt"/>
              </a:rPr>
              <a:t>, </a:t>
            </a:r>
            <a:r>
              <a:rPr lang="en-CA" sz="1600" dirty="0" err="1">
                <a:latin typeface="+mj-lt"/>
              </a:rPr>
              <a:t>lineplot</a:t>
            </a:r>
            <a:r>
              <a:rPr lang="en-CA" sz="1600" dirty="0">
                <a:latin typeface="+mj-lt"/>
              </a:rPr>
              <a:t>, boxplot, </a:t>
            </a:r>
            <a:r>
              <a:rPr lang="en-CA" sz="1600" dirty="0" err="1">
                <a:latin typeface="+mj-lt"/>
              </a:rPr>
              <a:t>piechart</a:t>
            </a:r>
            <a:r>
              <a:rPr lang="en-CA" sz="1600" dirty="0">
                <a:latin typeface="+mj-lt"/>
              </a:rPr>
              <a:t>)</a:t>
            </a:r>
            <a:endParaRPr lang="en-CA" sz="1600" b="1" dirty="0">
              <a:latin typeface="+mj-lt"/>
            </a:endParaRPr>
          </a:p>
          <a:p>
            <a:pPr lvl="1"/>
            <a:endParaRPr lang="en-CA" sz="16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1F5235-9100-650E-92A1-7E24916B05B0}"/>
              </a:ext>
            </a:extLst>
          </p:cNvPr>
          <p:cNvSpPr txBox="1"/>
          <p:nvPr/>
        </p:nvSpPr>
        <p:spPr>
          <a:xfrm>
            <a:off x="4294760" y="5710136"/>
            <a:ext cx="379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 codes can be found </a:t>
            </a:r>
            <a:r>
              <a:rPr lang="en-US" dirty="0">
                <a:hlinkClick r:id="rId2"/>
              </a:rPr>
              <a:t>here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983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EEE5-2A38-AE10-8E26-8CEE3CEE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7489"/>
            <a:ext cx="10515600" cy="585822"/>
          </a:xfrm>
        </p:spPr>
        <p:txBody>
          <a:bodyPr>
            <a:normAutofit/>
          </a:bodyPr>
          <a:lstStyle/>
          <a:p>
            <a:r>
              <a:rPr lang="en-CA" sz="3200" dirty="0"/>
              <a:t>ML library: </a:t>
            </a:r>
            <a:r>
              <a:rPr lang="en-CA" sz="3200" dirty="0" err="1"/>
              <a:t>Keras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FC86-8166-A072-CF52-B66AF7BD3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864"/>
            <a:ext cx="10515600" cy="5029099"/>
          </a:xfrm>
        </p:spPr>
        <p:txBody>
          <a:bodyPr>
            <a:normAutofit/>
          </a:bodyPr>
          <a:lstStyle/>
          <a:p>
            <a:r>
              <a:rPr lang="en-CA" sz="2000" dirty="0" err="1">
                <a:latin typeface="+mj-lt"/>
              </a:rPr>
              <a:t>Keras</a:t>
            </a:r>
            <a:r>
              <a:rPr lang="en-CA" sz="2000" dirty="0">
                <a:latin typeface="+mj-lt"/>
              </a:rPr>
              <a:t>: powerful and easy-to-use Python library for </a:t>
            </a:r>
            <a:r>
              <a:rPr lang="en-CA" sz="2000" b="1" dirty="0">
                <a:latin typeface="+mj-lt"/>
              </a:rPr>
              <a:t>deep learning</a:t>
            </a:r>
            <a:endParaRPr lang="en-CA" sz="2000" dirty="0">
              <a:latin typeface="+mj-lt"/>
            </a:endParaRPr>
          </a:p>
          <a:p>
            <a:pPr lvl="1"/>
            <a:r>
              <a:rPr lang="en-CA" sz="1600" dirty="0" err="1">
                <a:latin typeface="+mj-lt"/>
              </a:rPr>
              <a:t>Keras</a:t>
            </a:r>
            <a:r>
              <a:rPr lang="en-CA" sz="1600" dirty="0">
                <a:latin typeface="+mj-lt"/>
              </a:rPr>
              <a:t> is a high-level API of other complex frameworks like TensorFlow, CNTK, or Theano</a:t>
            </a:r>
          </a:p>
          <a:p>
            <a:pPr lvl="1"/>
            <a:r>
              <a:rPr lang="en-CA" sz="1600" dirty="0" err="1">
                <a:latin typeface="+mj-lt"/>
              </a:rPr>
              <a:t>Kears</a:t>
            </a:r>
            <a:r>
              <a:rPr lang="en-CA" sz="1600" dirty="0">
                <a:latin typeface="+mj-lt"/>
              </a:rPr>
              <a:t> is easy-to-use if we know Python. However, for TensorFlow, we need to learn some special syntaxes. </a:t>
            </a:r>
          </a:p>
          <a:p>
            <a:pPr lvl="1"/>
            <a:r>
              <a:rPr lang="en-CA" sz="1600" dirty="0" err="1">
                <a:latin typeface="+mj-lt"/>
              </a:rPr>
              <a:t>Keras</a:t>
            </a:r>
            <a:r>
              <a:rPr lang="en-CA" sz="1600" dirty="0">
                <a:latin typeface="+mj-lt"/>
              </a:rPr>
              <a:t> can be considered </a:t>
            </a:r>
            <a:r>
              <a:rPr lang="en-CA" sz="1600" b="1" dirty="0">
                <a:latin typeface="+mj-lt"/>
              </a:rPr>
              <a:t>an easier version of </a:t>
            </a:r>
            <a:r>
              <a:rPr lang="en-CA" sz="1600" b="1" dirty="0" err="1">
                <a:latin typeface="+mj-lt"/>
              </a:rPr>
              <a:t>Tensorflow</a:t>
            </a:r>
            <a:r>
              <a:rPr lang="en-CA" sz="1600" b="1" dirty="0">
                <a:latin typeface="+mj-lt"/>
              </a:rPr>
              <a:t>!</a:t>
            </a:r>
          </a:p>
          <a:p>
            <a:pPr lvl="1"/>
            <a:endParaRPr lang="en-CA" sz="1600" dirty="0">
              <a:latin typeface="+mj-lt"/>
            </a:endParaRPr>
          </a:p>
          <a:p>
            <a:pPr marL="457200" lvl="1" indent="0">
              <a:buNone/>
            </a:pPr>
            <a:r>
              <a:rPr lang="en-CA" sz="1600" dirty="0">
                <a:latin typeface="+mj-lt"/>
              </a:rPr>
              <a:t> </a:t>
            </a:r>
          </a:p>
          <a:p>
            <a:r>
              <a:rPr lang="en-CA" sz="2000" dirty="0">
                <a:latin typeface="+mj-lt"/>
              </a:rPr>
              <a:t>We will build our first neural network in </a:t>
            </a:r>
            <a:r>
              <a:rPr lang="en-CA" sz="2000" dirty="0" err="1">
                <a:latin typeface="+mj-lt"/>
              </a:rPr>
              <a:t>Keras</a:t>
            </a:r>
            <a:endParaRPr lang="en-CA" sz="2000" dirty="0">
              <a:latin typeface="+mj-lt"/>
            </a:endParaRPr>
          </a:p>
          <a:p>
            <a:pPr lvl="1"/>
            <a:r>
              <a:rPr lang="en-CA" sz="1600" dirty="0">
                <a:latin typeface="+mj-lt"/>
              </a:rPr>
              <a:t>Task: classifying Iris flowers</a:t>
            </a:r>
          </a:p>
          <a:p>
            <a:pPr lvl="1"/>
            <a:endParaRPr lang="en-CA" sz="1600" dirty="0">
              <a:latin typeface="+mj-lt"/>
            </a:endParaRPr>
          </a:p>
          <a:p>
            <a:endParaRPr lang="en-CA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906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EEE5-2A38-AE10-8E26-8CEE3CEE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7489"/>
            <a:ext cx="10515600" cy="585822"/>
          </a:xfrm>
        </p:spPr>
        <p:txBody>
          <a:bodyPr>
            <a:normAutofit/>
          </a:bodyPr>
          <a:lstStyle/>
          <a:p>
            <a:r>
              <a:rPr lang="en-CA" sz="3200" dirty="0"/>
              <a:t>ML library: </a:t>
            </a:r>
            <a:r>
              <a:rPr lang="en-CA" sz="3200" dirty="0" err="1"/>
              <a:t>Pytorch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FC86-8166-A072-CF52-B66AF7BD3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864"/>
            <a:ext cx="10515600" cy="5029099"/>
          </a:xfrm>
        </p:spPr>
        <p:txBody>
          <a:bodyPr>
            <a:normAutofit/>
          </a:bodyPr>
          <a:lstStyle/>
          <a:p>
            <a:r>
              <a:rPr lang="en-CA" sz="2000" dirty="0">
                <a:latin typeface="+mj-lt"/>
              </a:rPr>
              <a:t>Another library for deep learning in Python</a:t>
            </a:r>
            <a:endParaRPr lang="en-CA" sz="1600" dirty="0">
              <a:latin typeface="+mj-lt"/>
            </a:endParaRPr>
          </a:p>
          <a:p>
            <a:r>
              <a:rPr lang="en-CA" sz="2000" dirty="0">
                <a:latin typeface="+mj-lt"/>
              </a:rPr>
              <a:t>As opposed to </a:t>
            </a:r>
            <a:r>
              <a:rPr lang="en-CA" sz="2000" b="1" dirty="0" err="1">
                <a:latin typeface="+mj-lt"/>
              </a:rPr>
              <a:t>Keras</a:t>
            </a:r>
            <a:r>
              <a:rPr lang="en-CA" sz="2000" b="1" dirty="0">
                <a:latin typeface="+mj-lt"/>
              </a:rPr>
              <a:t>, </a:t>
            </a:r>
            <a:r>
              <a:rPr lang="en-CA" sz="2000" b="1" dirty="0" err="1">
                <a:latin typeface="+mj-lt"/>
              </a:rPr>
              <a:t>Pytorch</a:t>
            </a:r>
            <a:r>
              <a:rPr lang="en-CA" sz="2000" b="1" dirty="0">
                <a:latin typeface="+mj-lt"/>
              </a:rPr>
              <a:t> </a:t>
            </a:r>
            <a:r>
              <a:rPr lang="en-CA" sz="2000" dirty="0">
                <a:latin typeface="+mj-lt"/>
              </a:rPr>
              <a:t>is a low-level API and therefore less readable</a:t>
            </a:r>
          </a:p>
          <a:p>
            <a:r>
              <a:rPr lang="en-CA" sz="2000" dirty="0" err="1">
                <a:latin typeface="+mj-lt"/>
              </a:rPr>
              <a:t>Pytorch</a:t>
            </a:r>
            <a:r>
              <a:rPr lang="en-CA" sz="2000" dirty="0">
                <a:latin typeface="+mj-lt"/>
              </a:rPr>
              <a:t> is faster than </a:t>
            </a:r>
            <a:r>
              <a:rPr lang="en-CA" sz="2000" dirty="0" err="1">
                <a:latin typeface="+mj-lt"/>
              </a:rPr>
              <a:t>Keras</a:t>
            </a:r>
            <a:r>
              <a:rPr lang="en-CA" sz="2000" dirty="0">
                <a:latin typeface="+mj-lt"/>
              </a:rPr>
              <a:t> and usually used for </a:t>
            </a:r>
            <a:r>
              <a:rPr lang="en-CA" sz="2000" b="1" dirty="0">
                <a:latin typeface="+mj-lt"/>
              </a:rPr>
              <a:t>high-performance </a:t>
            </a:r>
            <a:r>
              <a:rPr lang="en-CA" sz="2000" dirty="0">
                <a:latin typeface="+mj-lt"/>
              </a:rPr>
              <a:t>models and </a:t>
            </a:r>
            <a:r>
              <a:rPr lang="en-CA" sz="2000" b="1" dirty="0">
                <a:latin typeface="+mj-lt"/>
              </a:rPr>
              <a:t>large datasets</a:t>
            </a:r>
          </a:p>
          <a:p>
            <a:r>
              <a:rPr lang="en-CA" sz="2000" dirty="0">
                <a:latin typeface="+mj-lt"/>
              </a:rPr>
              <a:t>Being a bit complex, </a:t>
            </a:r>
            <a:r>
              <a:rPr lang="en-CA" sz="2000" dirty="0" err="1">
                <a:latin typeface="+mj-lt"/>
              </a:rPr>
              <a:t>Pytorch</a:t>
            </a:r>
            <a:r>
              <a:rPr lang="en-CA" sz="2000" dirty="0">
                <a:latin typeface="+mj-lt"/>
              </a:rPr>
              <a:t> is not as popular as </a:t>
            </a:r>
            <a:r>
              <a:rPr lang="en-CA" sz="2000" dirty="0" err="1">
                <a:latin typeface="+mj-lt"/>
              </a:rPr>
              <a:t>Keras</a:t>
            </a:r>
            <a:r>
              <a:rPr lang="en-CA" sz="2000" dirty="0">
                <a:latin typeface="+mj-lt"/>
              </a:rPr>
              <a:t>. However, it is faster and more powerful.</a:t>
            </a:r>
            <a:endParaRPr lang="en-CA" sz="1600" dirty="0">
              <a:latin typeface="+mj-lt"/>
            </a:endParaRPr>
          </a:p>
          <a:p>
            <a:pPr marL="457200" lvl="1" indent="0">
              <a:buNone/>
            </a:pPr>
            <a:r>
              <a:rPr lang="en-CA" sz="1600" dirty="0">
                <a:latin typeface="+mj-lt"/>
              </a:rPr>
              <a:t> </a:t>
            </a:r>
          </a:p>
          <a:p>
            <a:r>
              <a:rPr lang="en-CA" sz="2000" dirty="0">
                <a:latin typeface="+mj-lt"/>
              </a:rPr>
              <a:t>We will see the demo for:</a:t>
            </a:r>
          </a:p>
          <a:p>
            <a:pPr lvl="1"/>
            <a:r>
              <a:rPr lang="en-CA" sz="1600" dirty="0">
                <a:latin typeface="+mj-lt"/>
              </a:rPr>
              <a:t>Classifying iris flowers using </a:t>
            </a:r>
            <a:r>
              <a:rPr lang="en-CA" sz="1600" b="1" dirty="0" err="1">
                <a:latin typeface="+mj-lt"/>
              </a:rPr>
              <a:t>Pytorch</a:t>
            </a:r>
            <a:endParaRPr lang="en-CA" sz="1600" b="1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382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EEE5-2A38-AE10-8E26-8CEE3CEE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7489"/>
            <a:ext cx="10515600" cy="585822"/>
          </a:xfrm>
        </p:spPr>
        <p:txBody>
          <a:bodyPr>
            <a:normAutofit/>
          </a:bodyPr>
          <a:lstStyle/>
          <a:p>
            <a:r>
              <a:rPr lang="en-CA" sz="3200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FC86-8166-A072-CF52-B66AF7BD3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864"/>
            <a:ext cx="10515600" cy="5029099"/>
          </a:xfrm>
        </p:spPr>
        <p:txBody>
          <a:bodyPr>
            <a:normAutofit/>
          </a:bodyPr>
          <a:lstStyle/>
          <a:p>
            <a:r>
              <a:rPr lang="en-CA" sz="2000" dirty="0">
                <a:latin typeface="+mj-lt"/>
              </a:rPr>
              <a:t>NumPy:  the </a:t>
            </a:r>
            <a:r>
              <a:rPr lang="en-CA" sz="2000" b="1" dirty="0">
                <a:latin typeface="+mj-lt"/>
              </a:rPr>
              <a:t>num</a:t>
            </a:r>
            <a:r>
              <a:rPr lang="en-CA" sz="2000" dirty="0">
                <a:latin typeface="+mj-lt"/>
              </a:rPr>
              <a:t>erical </a:t>
            </a:r>
            <a:r>
              <a:rPr lang="en-CA" sz="2000" b="1" dirty="0">
                <a:latin typeface="+mj-lt"/>
              </a:rPr>
              <a:t>py</a:t>
            </a:r>
            <a:r>
              <a:rPr lang="en-CA" sz="2000" dirty="0">
                <a:latin typeface="+mj-lt"/>
              </a:rPr>
              <a:t>thon library that offers easy access to arrays and matrices</a:t>
            </a: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r>
              <a:rPr lang="en-CA" sz="2000" dirty="0">
                <a:latin typeface="+mj-lt"/>
              </a:rPr>
              <a:t>Pandas:  for handling large datasets</a:t>
            </a:r>
          </a:p>
          <a:p>
            <a:pPr marL="0" indent="0">
              <a:buNone/>
            </a:pPr>
            <a:endParaRPr lang="en-CA" sz="1600" dirty="0">
              <a:latin typeface="+mj-lt"/>
            </a:endParaRPr>
          </a:p>
          <a:p>
            <a:r>
              <a:rPr lang="en-CA" sz="2000" dirty="0">
                <a:latin typeface="+mj-lt"/>
              </a:rPr>
              <a:t>Matplotlib and Seaborn: data visualization and statistical analysis</a:t>
            </a: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r>
              <a:rPr lang="en-CA" sz="2000" dirty="0" err="1">
                <a:latin typeface="+mj-lt"/>
              </a:rPr>
              <a:t>Keras</a:t>
            </a:r>
            <a:r>
              <a:rPr lang="en-CA" sz="2000" dirty="0">
                <a:latin typeface="+mj-lt"/>
              </a:rPr>
              <a:t> and </a:t>
            </a:r>
            <a:r>
              <a:rPr lang="en-CA" sz="2000" dirty="0" err="1">
                <a:latin typeface="+mj-lt"/>
              </a:rPr>
              <a:t>Pytorch</a:t>
            </a:r>
            <a:r>
              <a:rPr lang="en-CA" sz="2000" dirty="0">
                <a:latin typeface="+mj-lt"/>
              </a:rPr>
              <a:t>: Libraries for deep learning. </a:t>
            </a:r>
          </a:p>
          <a:p>
            <a:pPr lvl="1"/>
            <a:r>
              <a:rPr lang="en-CA" sz="1600" dirty="0">
                <a:latin typeface="+mj-lt"/>
              </a:rPr>
              <a:t>Built two simple neural networks</a:t>
            </a:r>
          </a:p>
          <a:p>
            <a:pPr marL="1371600" lvl="3" indent="0">
              <a:buNone/>
            </a:pPr>
            <a:endParaRPr lang="en-CA" sz="100" b="1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30DB9-3CC0-B422-CC14-8ACD41455E29}"/>
              </a:ext>
            </a:extLst>
          </p:cNvPr>
          <p:cNvSpPr txBox="1"/>
          <p:nvPr/>
        </p:nvSpPr>
        <p:spPr>
          <a:xfrm>
            <a:off x="4294760" y="5710136"/>
            <a:ext cx="379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 codes can be found </a:t>
            </a:r>
            <a:r>
              <a:rPr lang="en-US" dirty="0">
                <a:hlinkClick r:id="rId2"/>
              </a:rPr>
              <a:t>here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552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469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Python Libraries</vt:lpstr>
      <vt:lpstr>Numerical Python: NumPy</vt:lpstr>
      <vt:lpstr>Pandas</vt:lpstr>
      <vt:lpstr>Matplotlib and Seaborn</vt:lpstr>
      <vt:lpstr>ML library: Keras</vt:lpstr>
      <vt:lpstr>ML library: Pytorch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Libraries</dc:title>
  <dc:creator>Afia Afrin</dc:creator>
  <cp:lastModifiedBy>Afia Afrin</cp:lastModifiedBy>
  <cp:revision>13</cp:revision>
  <dcterms:created xsi:type="dcterms:W3CDTF">2022-12-18T08:19:41Z</dcterms:created>
  <dcterms:modified xsi:type="dcterms:W3CDTF">2022-12-19T05:06:57Z</dcterms:modified>
</cp:coreProperties>
</file>