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00" r:id="rId2"/>
    <p:sldId id="562" r:id="rId3"/>
    <p:sldId id="567" r:id="rId4"/>
    <p:sldId id="573" r:id="rId5"/>
    <p:sldId id="577" r:id="rId6"/>
    <p:sldId id="578" r:id="rId7"/>
    <p:sldId id="579" r:id="rId8"/>
    <p:sldId id="580" r:id="rId9"/>
    <p:sldId id="581" r:id="rId10"/>
    <p:sldId id="582" r:id="rId11"/>
    <p:sldId id="599" r:id="rId12"/>
    <p:sldId id="584" r:id="rId13"/>
    <p:sldId id="593" r:id="rId14"/>
    <p:sldId id="589" r:id="rId15"/>
    <p:sldId id="590" r:id="rId16"/>
    <p:sldId id="592" r:id="rId17"/>
    <p:sldId id="583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400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6C6962-9BC9-4C41-8B2D-6B71C1CC086B}">
          <p14:sldIdLst>
            <p14:sldId id="300"/>
            <p14:sldId id="562"/>
          </p14:sldIdLst>
        </p14:section>
        <p14:section name="无标题节" id="{7D8869EF-6A7F-484D-99AC-018E2D880347}">
          <p14:sldIdLst>
            <p14:sldId id="567"/>
            <p14:sldId id="573"/>
            <p14:sldId id="577"/>
            <p14:sldId id="578"/>
            <p14:sldId id="579"/>
            <p14:sldId id="580"/>
            <p14:sldId id="581"/>
            <p14:sldId id="582"/>
            <p14:sldId id="599"/>
            <p14:sldId id="584"/>
            <p14:sldId id="593"/>
            <p14:sldId id="589"/>
            <p14:sldId id="590"/>
            <p14:sldId id="592"/>
            <p14:sldId id="583"/>
            <p14:sldId id="600"/>
            <p14:sldId id="601"/>
            <p14:sldId id="602"/>
            <p14:sldId id="603"/>
            <p14:sldId id="604"/>
            <p14:sldId id="605"/>
            <p14:sldId id="606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9" autoAdjust="0"/>
  </p:normalViewPr>
  <p:slideViewPr>
    <p:cSldViewPr showGuides="1">
      <p:cViewPr>
        <p:scale>
          <a:sx n="75" d="100"/>
          <a:sy n="75" d="100"/>
        </p:scale>
        <p:origin x="1824" y="174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94529E-FACD-4963-9D64-8FBABC3EB81C}" type="datetimeFigureOut">
              <a:rPr lang="zh-CN" altLang="en-US"/>
              <a:t>2019/2/27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57B342-624F-45CB-842B-3888E7DAF8C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</a:rPr>
              <a:t> (9) the advantages only need to change as fast as the mean, instead of having to compensate any change to the optimal action’s advantage in (8).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advantage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仅仅需要和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变得一样快就行了，而不需要弥补公式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中最优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 advantage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的任何改变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10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</a:rPr>
              <a:t>80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</a:rPr>
              <a:t>80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12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</a:rPr>
              <a:t>80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</a:rPr>
              <a:t>80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13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</a:rPr>
              <a:t>(84-8)/4 + 1= 20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(20-4)/2 + 1 =9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(9-3)/1 + 1 = 7</a:t>
            </a: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14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15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16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17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applied to simple corridor game → dual network learns much faster. (faster convergence).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dueling architecture was used → huge performance improvements can be observed. (but in a few games we observe some cases when baseline outperforms.). (gradient clipping also benefited the learning). (even with human starts → the duel model outperforms single network).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replay comes into play → more improvements can be observed. (the saliency map → shows a lot of what each portion is paying attention to).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826878-FF8E-4CEE-9B48-A3869B4DFE9D}" type="slidenum">
              <a:rPr lang="en-US" altLang="zh-CN">
                <a:latin typeface="Times New Roman" panose="02020603050405020304" pitchFamily="18" charset="0"/>
              </a:rPr>
              <a:t>25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小车采取向左或者向右的动作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并没有区别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但如果去学对应的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值将会是学习效率变低</a:t>
            </a: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2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一个流学的是各个状态的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值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另一个流学的是动作</a:t>
            </a:r>
            <a:r>
              <a:rPr lang="en-US" altLang="zh-CN" dirty="0">
                <a:latin typeface="Times New Roman" panose="02020603050405020304" pitchFamily="18" charset="0"/>
              </a:rPr>
              <a:t>advantage function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streams are combined → single Q network with two streams → replaces two Q streams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最终输出的是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接着解释为什么要拆开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3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4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the value function V measures how good it is to be in a particular state s. The Q function, however, measures the value of choosing a particular action when in this state. The advantage function subtracts the state value from Q to obtain a relative measure of the importance of each action.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5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saliency map for each frame can be seen above → the value network pays attention to the road and the score → but the advantage stream does not pay attention → but in the second image (when there is a car) → it starts to pay attention to another car. (the dueling architecture really does well on Atari games).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6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7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8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/>
              <a:t>所以在网络中，这个</a:t>
            </a:r>
            <a:r>
              <a:rPr lang="en-US" altLang="zh-CN" dirty="0"/>
              <a:t>V</a:t>
            </a:r>
            <a:r>
              <a:rPr lang="zh-CN" altLang="en-US" dirty="0"/>
              <a:t>值是可以左偏或者右偏，对最后</a:t>
            </a:r>
            <a:r>
              <a:rPr lang="en-US" altLang="zh-CN" dirty="0"/>
              <a:t>Q</a:t>
            </a:r>
            <a:r>
              <a:rPr lang="zh-CN" altLang="en-US" dirty="0"/>
              <a:t>的值是没有影响的。这样的话，实际上通过</a:t>
            </a:r>
            <a:r>
              <a:rPr lang="en-US" altLang="zh-CN" dirty="0"/>
              <a:t>Q</a:t>
            </a:r>
            <a:r>
              <a:rPr lang="zh-CN" altLang="en-US" dirty="0"/>
              <a:t>是没办法解析出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的值，当然在实际算法中，我们是可以计算的。但是在这个端到端的训练中，这两个值有一个常数的差异是正常的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BCFD73-72C3-45C7-875C-56DD50F65350}" type="slidenum">
              <a:rPr lang="en-US" altLang="zh-CN">
                <a:latin typeface="Times New Roman" panose="02020603050405020304" pitchFamily="18" charset="0"/>
              </a:rPr>
              <a:t>9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F646C-C67F-442F-BD3E-16418A22317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A8AF1-080F-40D1-B588-50C6FE2425C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3229-4BD0-40FC-991E-EA300205D16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DE09-B213-4819-96EF-C5D6C4DFC622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87BD2-69E9-4E22-9FD6-AE72579E02F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E3D7D-9D20-4ADA-8E86-6C3728DBEF2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D8CB4-6473-417F-94B5-1D1C934C71BB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ABE4-6472-4C60-9B75-774B8CB3FAC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01B54-CBAD-45AB-8153-05A03B06174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69124-90CD-457D-912B-3A275CD699C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9673-1675-4BEA-ADFE-485615027713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4AA08F-CC34-48E0-9A5A-DAD30F3A121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MC900433243[2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211466"/>
            <a:ext cx="64008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1E848-EEF0-4756-B5FB-63B7E3ADFB6B}" type="slidenum">
              <a:rPr lang="en-US" altLang="zh-CN" sz="1400" smtClean="0"/>
              <a:t>1</a:t>
            </a:fld>
            <a:endParaRPr lang="en-US" altLang="zh-CN" sz="1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7440" y="736600"/>
            <a:ext cx="8226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DQN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论文讲解：系列之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9250" y="1437237"/>
            <a:ext cx="87122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54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深度循环</a:t>
            </a:r>
            <a:r>
              <a:rPr lang="en-US" altLang="zh-CN" sz="54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54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5400" b="1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Deep Recurrent Q-Learning for Partially Observable MDPs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10</a:t>
            </a:fld>
            <a:endParaRPr lang="en-US" altLang="zh-CN" sz="1400" dirty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(3)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7" name="图片 6" descr="搜狗截图20190227110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835150"/>
            <a:ext cx="571500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11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(3)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3810" y="5997575"/>
            <a:ext cx="6583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DRQN</a:t>
            </a:r>
            <a:r>
              <a:rPr lang="zh-CN" altLang="en-US" sz="2400" b="1"/>
              <a:t>虽然只是使用了一帧信息，但是</a:t>
            </a:r>
            <a:r>
              <a:rPr lang="en-US" altLang="zh-CN" sz="2400" b="1"/>
              <a:t>DRQN</a:t>
            </a:r>
            <a:r>
              <a:rPr lang="zh-CN" altLang="en-US" sz="2400" b="1"/>
              <a:t>仍然可以</a:t>
            </a:r>
            <a:r>
              <a:rPr lang="zh-CN" altLang="en-US" sz="2400" b="1">
                <a:sym typeface="+mn-ea"/>
              </a:rPr>
              <a:t>整合</a:t>
            </a:r>
            <a:r>
              <a:rPr lang="zh-CN" altLang="en-US" sz="2400" b="1"/>
              <a:t>了帧之间的信息。</a:t>
            </a:r>
          </a:p>
        </p:txBody>
      </p:sp>
      <p:pic>
        <p:nvPicPr>
          <p:cNvPr id="8" name="图片 7" descr="搜狗截图20190227121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1463675"/>
            <a:ext cx="3314700" cy="4533900"/>
          </a:xfrm>
          <a:prstGeom prst="rect">
            <a:avLst/>
          </a:prstGeom>
        </p:spPr>
      </p:pic>
      <p:pic>
        <p:nvPicPr>
          <p:cNvPr id="9" name="图片 8" descr="搜狗截图201902271213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15" y="1466850"/>
            <a:ext cx="3971925" cy="4187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12</a:t>
            </a:fld>
            <a:endParaRPr lang="en-US" altLang="zh-CN" sz="1400" dirty="0"/>
          </a:p>
        </p:txBody>
      </p:sp>
      <p:pic>
        <p:nvPicPr>
          <p:cNvPr id="3074" name="Picture 3" descr="MC900433243[2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211466"/>
            <a:ext cx="64008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灯片编号占位符 4"/>
          <p:cNvSpPr>
            <a:spLocks noGrp="1"/>
          </p:cNvSpPr>
          <p:nvPr/>
        </p:nvSpPr>
        <p:spPr>
          <a:xfrm>
            <a:off x="6680200" y="6372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1E848-EEF0-4756-B5FB-63B7E3ADFB6B}" type="slidenum">
              <a:rPr lang="en-US" altLang="zh-CN" sz="1400" smtClean="0"/>
              <a:t>12</a:t>
            </a:fld>
            <a:endParaRPr lang="en-US" altLang="zh-CN" sz="1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7440" y="736600"/>
            <a:ext cx="8226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DQN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论文讲解：系列之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9250" y="1437237"/>
            <a:ext cx="87122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54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深度注意力循环</a:t>
            </a:r>
            <a:r>
              <a:rPr lang="en-US" altLang="zh-CN" sz="54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54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5400" b="1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Deep Attention Recurrent Q-Network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13</a:t>
            </a:fld>
            <a:endParaRPr lang="en-US" altLang="zh-CN" sz="1400" dirty="0"/>
          </a:p>
        </p:txBody>
      </p:sp>
      <p:sp>
        <p:nvSpPr>
          <p:cNvPr id="17" name="椭圆 16"/>
          <p:cNvSpPr/>
          <p:nvPr/>
        </p:nvSpPr>
        <p:spPr>
          <a:xfrm>
            <a:off x="926595" y="1977549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7507" y="539750"/>
            <a:ext cx="7472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论文提出的问题（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1105" y="1860550"/>
            <a:ext cx="24803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 b="1">
                <a:latin typeface="+mn-ea"/>
                <a:sym typeface="+mn-ea"/>
              </a:rPr>
              <a:t>DQN</a:t>
            </a:r>
            <a:r>
              <a:rPr lang="zh-CN" sz="2400" b="1">
                <a:latin typeface="+mn-ea"/>
                <a:sym typeface="+mn-ea"/>
              </a:rPr>
              <a:t>另一</a:t>
            </a:r>
            <a:r>
              <a:rPr sz="2400" b="1">
                <a:latin typeface="+mn-ea"/>
                <a:sym typeface="+mn-ea"/>
              </a:rPr>
              <a:t>个缺点：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192020" y="2561590"/>
            <a:ext cx="6094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训练时间太长，使得超参数和网络结构的调整变得困难。单个</a:t>
            </a:r>
            <a:r>
              <a:rPr lang="en-US" altLang="zh-CN" sz="2400" b="1"/>
              <a:t>GPU</a:t>
            </a:r>
            <a:r>
              <a:rPr lang="zh-CN" altLang="en-US" sz="2400" b="1"/>
              <a:t>上训练时长达</a:t>
            </a:r>
            <a:r>
              <a:rPr lang="en-US" altLang="zh-CN" sz="2400" b="1"/>
              <a:t>12-14</a:t>
            </a:r>
            <a:r>
              <a:rPr lang="zh-CN" altLang="en-US" sz="2400" b="1"/>
              <a:t>天。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16480" y="5039995"/>
            <a:ext cx="553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解决：在</a:t>
            </a:r>
            <a:r>
              <a:rPr lang="en-US" altLang="zh-CN" sz="2400" b="1"/>
              <a:t>DRQN</a:t>
            </a:r>
            <a:r>
              <a:rPr lang="zh-CN" altLang="en-US" sz="2400" b="1"/>
              <a:t>中加入</a:t>
            </a:r>
            <a:r>
              <a:rPr lang="en-US" altLang="zh-CN" sz="2400" b="1"/>
              <a:t>Attention</a:t>
            </a:r>
            <a:r>
              <a:rPr lang="zh-CN" altLang="en-US" sz="2400" b="1"/>
              <a:t>机制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14</a:t>
            </a:fld>
            <a:endParaRPr lang="en-US" altLang="zh-CN" sz="1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(1)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1215" y="1831340"/>
            <a:ext cx="7855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使用注意力机制，使得DRQN从输入图像中可以选择和关注某些相对小的信息区域，这样可以帮助减少网络参数和计算。</a:t>
            </a:r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加入attention机制除了加速计算，还增加了DQN学习过程的可解释性，因为可以展示出Agent的注意力到底放在那里，放在什么目标上。</a:t>
            </a:r>
          </a:p>
        </p:txBody>
      </p:sp>
      <p:sp>
        <p:nvSpPr>
          <p:cNvPr id="8" name="椭圆 7"/>
          <p:cNvSpPr/>
          <p:nvPr/>
        </p:nvSpPr>
        <p:spPr>
          <a:xfrm>
            <a:off x="641350" y="1977390"/>
            <a:ext cx="127000" cy="1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1350" y="4567555"/>
            <a:ext cx="127000" cy="1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15</a:t>
            </a:fld>
            <a:endParaRPr lang="en-US" altLang="zh-CN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46860" y="2404110"/>
            <a:ext cx="60502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相比于DRQN，DARQN的不仅要选择下一个动作，还要选择下一个要关注的区域。</a:t>
            </a:r>
            <a:endParaRPr lang="zh-CN" altLang="en-US" sz="240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(2)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16</a:t>
            </a:fld>
            <a:endParaRPr lang="en-US" altLang="zh-CN" sz="1400" dirty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(3)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 descr="搜狗截图20190227122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" y="1931035"/>
            <a:ext cx="5381625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25185" y="3057525"/>
            <a:ext cx="2957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包含三种网络结构：C</a:t>
            </a:r>
            <a:r>
              <a:rPr lang="en-US" altLang="zh-CN" sz="2400" b="1"/>
              <a:t>NN</a:t>
            </a:r>
            <a:r>
              <a:rPr lang="zh-CN" altLang="en-US" sz="2400" b="1"/>
              <a:t>，</a:t>
            </a:r>
            <a:r>
              <a:rPr lang="en-US" altLang="zh-CN" sz="2400" b="1"/>
              <a:t>A</a:t>
            </a:r>
            <a:r>
              <a:rPr lang="zh-CN" altLang="en-US" sz="2400" b="1"/>
              <a:t>ttention，LSTM.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17</a:t>
            </a:fld>
            <a:endParaRPr lang="en-US" altLang="zh-CN" sz="1400" dirty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(4)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280" y="1489075"/>
            <a:ext cx="8242300" cy="266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每个时间步，</a:t>
            </a:r>
            <a:r>
              <a:rPr lang="en-US" altLang="zh-CN" sz="2400" b="1"/>
              <a:t>CNN</a:t>
            </a:r>
            <a:r>
              <a:rPr lang="zh-CN" altLang="en-US" sz="2400" b="1"/>
              <a:t>接受当前游戏一帧，然后生成一组</a:t>
            </a:r>
            <a:r>
              <a:rPr lang="en-US" altLang="zh-CN" sz="2400" b="1"/>
              <a:t>feature maps(m*m,D</a:t>
            </a:r>
            <a:r>
              <a:rPr lang="zh-CN" altLang="en-US" sz="2400" b="1"/>
              <a:t>个</a:t>
            </a:r>
            <a:r>
              <a:rPr lang="en-US" altLang="zh-CN" sz="2400" b="1"/>
              <a:t>)</a:t>
            </a:r>
            <a:r>
              <a:rPr lang="zh-CN" altLang="en-US" sz="2400" b="1"/>
              <a:t>。然后</a:t>
            </a:r>
            <a:r>
              <a:rPr lang="en-US" altLang="zh-CN" sz="2400" b="1"/>
              <a:t>Attention</a:t>
            </a:r>
            <a:r>
              <a:rPr lang="zh-CN" altLang="en-US" sz="2400" b="1"/>
              <a:t>网络将这些</a:t>
            </a:r>
            <a:r>
              <a:rPr lang="en-US" altLang="zh-CN" sz="2400" b="1"/>
              <a:t>maps</a:t>
            </a:r>
            <a:r>
              <a:rPr lang="zh-CN" altLang="en-US" sz="2400" b="1"/>
              <a:t>转换为向量集合                                         和这些向量的线性组合               称为context vector。LSTM层将context vector作为输入和上一时刻</a:t>
            </a:r>
            <a:r>
              <a:rPr lang="en-US" altLang="zh-CN" sz="2400" b="1"/>
              <a:t>hidde state </a:t>
            </a:r>
            <a:r>
              <a:rPr lang="zh-CN" altLang="en-US" sz="2400" b="1"/>
              <a:t>h</a:t>
            </a:r>
            <a:r>
              <a:rPr lang="en-US" altLang="zh-CN" sz="2400" b="1" baseline="-25000"/>
              <a:t>t-1</a:t>
            </a:r>
            <a:r>
              <a:rPr lang="zh-CN" altLang="en-US" sz="2400" b="1"/>
              <a:t>和memory state  c</a:t>
            </a:r>
            <a:r>
              <a:rPr lang="en-US" altLang="zh-CN" sz="2400" b="1" baseline="-25000"/>
              <a:t>t-1</a:t>
            </a:r>
            <a:r>
              <a:rPr lang="zh-CN" altLang="en-US" sz="2400" b="1"/>
              <a:t>产生当前</a:t>
            </a:r>
            <a:r>
              <a:rPr lang="en-US" altLang="zh-CN" sz="2400" b="1">
                <a:sym typeface="+mn-ea"/>
              </a:rPr>
              <a:t>hidde state h</a:t>
            </a:r>
            <a:r>
              <a:rPr lang="en-US" altLang="zh-CN" sz="2400" b="1" baseline="-25000">
                <a:sym typeface="+mn-ea"/>
              </a:rPr>
              <a:t>t</a:t>
            </a:r>
          </a:p>
          <a:p>
            <a:endParaRPr lang="zh-CN" altLang="en-US" baseline="-25000">
              <a:sym typeface="+mn-ea"/>
            </a:endParaRPr>
          </a:p>
          <a:p>
            <a:endParaRPr lang="en-US" altLang="zh-CN" baseline="-25000">
              <a:sym typeface="+mn-ea"/>
            </a:endParaRPr>
          </a:p>
        </p:txBody>
      </p:sp>
      <p:pic>
        <p:nvPicPr>
          <p:cNvPr id="4" name="图片 3" descr="搜狗截图201902271249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95" y="2306955"/>
            <a:ext cx="3329940" cy="352425"/>
          </a:xfrm>
          <a:prstGeom prst="rect">
            <a:avLst/>
          </a:prstGeom>
        </p:spPr>
      </p:pic>
      <p:pic>
        <p:nvPicPr>
          <p:cNvPr id="5" name="图片 4" descr="搜狗截图20190227125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15" y="2659380"/>
            <a:ext cx="915035" cy="326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445" y="3932555"/>
            <a:ext cx="8192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h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有两个作用</a:t>
            </a:r>
            <a:r>
              <a:rPr lang="zh-CN" altLang="en-US"/>
              <a:t>：</a:t>
            </a:r>
          </a:p>
          <a:p>
            <a:endParaRPr lang="zh-CN" altLang="en-US"/>
          </a:p>
          <a:p>
            <a:r>
              <a:rPr lang="zh-CN" altLang="en-US"/>
              <a:t>         </a:t>
            </a:r>
            <a:r>
              <a:rPr lang="zh-CN" altLang="en-US" sz="2400" b="1"/>
              <a:t>作为一个全连接层输入生成动作的</a:t>
            </a:r>
            <a:r>
              <a:rPr lang="en-US" altLang="zh-CN" sz="2400" b="1"/>
              <a:t>Q</a:t>
            </a:r>
            <a:r>
              <a:rPr lang="zh-CN" altLang="en-US" sz="2400" b="1"/>
              <a:t>值估计</a:t>
            </a:r>
          </a:p>
          <a:p>
            <a:endParaRPr lang="zh-CN" altLang="en-US" sz="2400" b="1"/>
          </a:p>
          <a:p>
            <a:r>
              <a:rPr lang="zh-CN" altLang="en-US" sz="2400" b="1"/>
              <a:t>       被</a:t>
            </a:r>
            <a:r>
              <a:rPr lang="en-US" altLang="zh-CN" sz="2400" b="1"/>
              <a:t>attetion</a:t>
            </a:r>
            <a:r>
              <a:rPr lang="zh-CN" altLang="en-US" sz="2400" b="1"/>
              <a:t>使用，用于生成</a:t>
            </a:r>
            <a:r>
              <a:rPr lang="en-US" altLang="zh-CN" sz="2400" b="1"/>
              <a:t>t+1</a:t>
            </a:r>
            <a:r>
              <a:rPr lang="zh-CN" altLang="en-US" sz="2400" b="1"/>
              <a:t>时刻的</a:t>
            </a:r>
            <a:r>
              <a:rPr lang="zh-CN" altLang="en-US" sz="2400" b="1">
                <a:sym typeface="+mn-ea"/>
              </a:rPr>
              <a:t>context vector</a:t>
            </a:r>
            <a:r>
              <a:rPr lang="en-US" altLang="zh-CN" sz="2400" b="1">
                <a:sym typeface="+mn-ea"/>
              </a:rPr>
              <a:t>(</a:t>
            </a:r>
            <a:r>
              <a:rPr lang="zh-CN" altLang="en-US" sz="2400" b="1">
                <a:sym typeface="+mn-ea"/>
              </a:rPr>
              <a:t>见图</a:t>
            </a:r>
            <a:r>
              <a:rPr lang="en-US" altLang="zh-CN" sz="2400" b="1">
                <a:sym typeface="+mn-ea"/>
              </a:rPr>
              <a:t>)</a:t>
            </a:r>
            <a:endParaRPr lang="zh-CN" altLang="en-US" sz="2400" b="1"/>
          </a:p>
          <a:p>
            <a:endParaRPr lang="zh-CN" altLang="en-US" sz="2400" b="1"/>
          </a:p>
        </p:txBody>
      </p:sp>
      <p:sp>
        <p:nvSpPr>
          <p:cNvPr id="7" name="椭圆 6"/>
          <p:cNvSpPr/>
          <p:nvPr/>
        </p:nvSpPr>
        <p:spPr>
          <a:xfrm>
            <a:off x="775465" y="4730274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5465" y="5444014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18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(5)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60070" y="2238375"/>
            <a:ext cx="138430" cy="1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600" y="1513840"/>
            <a:ext cx="5187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两种</a:t>
            </a:r>
            <a:r>
              <a:rPr lang="en-US" altLang="zh-CN" sz="2400" b="1"/>
              <a:t>Attention</a:t>
            </a:r>
            <a:r>
              <a:rPr lang="zh-CN" altLang="en-US" sz="2400" b="1"/>
              <a:t>机制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625" y="202374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  <a:r>
              <a:rPr lang="zh-CN" altLang="en-US" sz="2400" b="1"/>
              <a:t>oft </a:t>
            </a:r>
            <a:r>
              <a:rPr lang="en-US" altLang="zh-CN" sz="2400" b="1"/>
              <a:t>A</a:t>
            </a:r>
            <a:r>
              <a:rPr lang="zh-CN" altLang="en-US" sz="2400" b="1"/>
              <a:t>ttention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9135" y="2543810"/>
            <a:ext cx="79311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           </a:t>
            </a:r>
            <a:r>
              <a:rPr lang="zh-CN" altLang="en-US" sz="2400" b="1"/>
              <a:t>是   的加权求和，每一个   对应着一个CNN图像中提取的不同位置的特征，也就是比如   可能对应着输入图像的左上角的特征。加权求和中的权重，与向量   的相对重要性成比例，而向量的重要性是由</a:t>
            </a:r>
            <a:r>
              <a:rPr lang="en-US" altLang="zh-CN" sz="2400" b="1"/>
              <a:t>A</a:t>
            </a:r>
            <a:r>
              <a:rPr lang="zh-CN" altLang="en-US" sz="2400" b="1"/>
              <a:t>ttention网络g来评估的。g包含了两个全连接层，然后还接着一个</a:t>
            </a:r>
            <a:r>
              <a:rPr lang="en-US" altLang="zh-CN" sz="2400" b="1"/>
              <a:t>S</a:t>
            </a:r>
            <a:r>
              <a:rPr lang="zh-CN" altLang="en-US" sz="2400" b="1"/>
              <a:t>oftmax激活操作：</a:t>
            </a:r>
          </a:p>
        </p:txBody>
      </p:sp>
      <p:pic>
        <p:nvPicPr>
          <p:cNvPr id="10" name="图片 9" descr="搜狗截图20190227125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92070"/>
            <a:ext cx="915035" cy="326390"/>
          </a:xfrm>
          <a:prstGeom prst="rect">
            <a:avLst/>
          </a:prstGeom>
        </p:spPr>
      </p:pic>
      <p:pic>
        <p:nvPicPr>
          <p:cNvPr id="11" name="图片 10" descr="搜狗截图20190227131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5" y="2613660"/>
            <a:ext cx="257175" cy="304800"/>
          </a:xfrm>
          <a:prstGeom prst="rect">
            <a:avLst/>
          </a:prstGeom>
        </p:spPr>
      </p:pic>
      <p:pic>
        <p:nvPicPr>
          <p:cNvPr id="12" name="图片 11" descr="搜狗截图20190227131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613660"/>
            <a:ext cx="257175" cy="304800"/>
          </a:xfrm>
          <a:prstGeom prst="rect">
            <a:avLst/>
          </a:prstGeom>
        </p:spPr>
      </p:pic>
      <p:pic>
        <p:nvPicPr>
          <p:cNvPr id="13" name="图片 12" descr="搜狗截图20190227131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0" y="3001010"/>
            <a:ext cx="257175" cy="304800"/>
          </a:xfrm>
          <a:prstGeom prst="rect">
            <a:avLst/>
          </a:prstGeom>
        </p:spPr>
      </p:pic>
      <p:pic>
        <p:nvPicPr>
          <p:cNvPr id="14" name="图片 13" descr="搜狗截图20190227131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45" y="3376295"/>
            <a:ext cx="257175" cy="304800"/>
          </a:xfrm>
          <a:prstGeom prst="rect">
            <a:avLst/>
          </a:prstGeom>
        </p:spPr>
      </p:pic>
      <p:pic>
        <p:nvPicPr>
          <p:cNvPr id="15" name="图片 14" descr="搜狗截图201902271319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5" y="4954270"/>
            <a:ext cx="6905625" cy="352425"/>
          </a:xfrm>
          <a:prstGeom prst="rect">
            <a:avLst/>
          </a:prstGeom>
        </p:spPr>
      </p:pic>
      <p:pic>
        <p:nvPicPr>
          <p:cNvPr id="16" name="图片 15" descr="搜狗截图201902271319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30" y="5617210"/>
            <a:ext cx="2505075" cy="3143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46395" y="5617210"/>
            <a:ext cx="4568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，Z是一个归一化常数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3300" y="561721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其中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19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(6)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搜狗截图20190227132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1673860"/>
            <a:ext cx="2667000" cy="83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5445" y="2662555"/>
            <a:ext cx="6843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模型的损失函数是：</a:t>
            </a:r>
          </a:p>
        </p:txBody>
      </p:sp>
      <p:pic>
        <p:nvPicPr>
          <p:cNvPr id="8" name="图片 7" descr="搜狗截图20190227132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3470275"/>
            <a:ext cx="6562725" cy="428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2530" y="4185920"/>
            <a:ext cx="3480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其中：</a:t>
            </a:r>
          </a:p>
        </p:txBody>
      </p:sp>
      <p:pic>
        <p:nvPicPr>
          <p:cNvPr id="10" name="图片 9" descr="搜狗截图201902271326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4921885"/>
            <a:ext cx="434340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2</a:t>
            </a:fld>
            <a:endParaRPr lang="en-US" altLang="zh-CN" sz="1400" dirty="0"/>
          </a:p>
        </p:txBody>
      </p:sp>
      <p:sp>
        <p:nvSpPr>
          <p:cNvPr id="19463" name="文本框 5"/>
          <p:cNvSpPr txBox="1">
            <a:spLocks noChangeArrowheads="1"/>
          </p:cNvSpPr>
          <p:nvPr/>
        </p:nvSpPr>
        <p:spPr bwMode="auto">
          <a:xfrm>
            <a:off x="1196399" y="1664274"/>
            <a:ext cx="7490401" cy="393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000"/>
              </a:lnSpc>
            </a:pPr>
            <a:r>
              <a:rPr sz="2400" b="1">
                <a:latin typeface="+mn-ea"/>
              </a:rPr>
              <a:t>DQN主要有两个缺点：</a:t>
            </a:r>
          </a:p>
          <a:p>
            <a:pPr>
              <a:lnSpc>
                <a:spcPts val="5000"/>
              </a:lnSpc>
            </a:pPr>
            <a:r>
              <a:rPr lang="en-US" sz="2400" b="1">
                <a:latin typeface="+mn-ea"/>
              </a:rPr>
              <a:t>1.</a:t>
            </a:r>
            <a:r>
              <a:rPr sz="2400" b="1">
                <a:latin typeface="+mn-ea"/>
              </a:rPr>
              <a:t>记忆限制</a:t>
            </a:r>
            <a:r>
              <a:rPr lang="zh-CN" sz="2400" b="1">
                <a:latin typeface="+mn-ea"/>
              </a:rPr>
              <a:t>：</a:t>
            </a:r>
            <a:r>
              <a:rPr lang="en-US" altLang="zh-CN" sz="2400" b="1">
                <a:latin typeface="+mn-ea"/>
              </a:rPr>
              <a:t>DQN</a:t>
            </a:r>
            <a:r>
              <a:rPr lang="zh-CN" altLang="en-US" sz="2400" b="1">
                <a:latin typeface="+mn-ea"/>
              </a:rPr>
              <a:t>不能解决需要记住更多帧数的游戏（这样的游戏不具备马尔可夫性质，而是</a:t>
            </a:r>
            <a:r>
              <a:rPr lang="en-US" altLang="zh-CN" sz="2400" b="1">
                <a:latin typeface="+mn-ea"/>
              </a:rPr>
              <a:t>POMDP</a:t>
            </a:r>
            <a:r>
              <a:rPr lang="zh-CN" altLang="en-US" sz="2400" b="1">
                <a:latin typeface="+mn-ea"/>
              </a:rPr>
              <a:t>问题）</a:t>
            </a:r>
            <a:endParaRPr lang="zh-CN" sz="2400" b="1">
              <a:latin typeface="+mn-ea"/>
            </a:endParaRPr>
          </a:p>
          <a:p>
            <a:pPr>
              <a:lnSpc>
                <a:spcPts val="5000"/>
              </a:lnSpc>
            </a:pPr>
            <a:endParaRPr lang="zh-CN" sz="2400" b="1">
              <a:latin typeface="+mn-ea"/>
            </a:endParaRPr>
          </a:p>
          <a:p>
            <a:pPr>
              <a:lnSpc>
                <a:spcPts val="5000"/>
              </a:lnSpc>
            </a:pPr>
            <a:r>
              <a:rPr lang="en-US" sz="2400" b="1">
                <a:latin typeface="+mn-ea"/>
              </a:rPr>
              <a:t>2.</a:t>
            </a:r>
            <a:r>
              <a:rPr sz="2400" b="1">
                <a:latin typeface="+mn-ea"/>
              </a:rPr>
              <a:t>每一次决策都需要完整的游戏画面。</a:t>
            </a:r>
            <a:r>
              <a:rPr lang="zh-CN" sz="2400" b="1">
                <a:latin typeface="+mn-ea"/>
              </a:rPr>
              <a:t>（但事实上只是画面，信息是不完全的）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7507" y="539750"/>
            <a:ext cx="7472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论文提出的问题（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26595" y="2045017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20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(7)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835" y="1586865"/>
            <a:ext cx="138430" cy="1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1545" y="147002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Hard </a:t>
            </a:r>
            <a:r>
              <a:rPr lang="en-US" altLang="zh-CN" sz="2400" b="1"/>
              <a:t>A</a:t>
            </a:r>
            <a:r>
              <a:rPr lang="zh-CN" altLang="en-US" sz="2400" b="1"/>
              <a:t>ttention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1545" y="1986280"/>
            <a:ext cx="7732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实际上这才是一种更加自然地attention的机制，它很自然的结合了强化学习中的策略梯度算法（REINFORCE）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1545" y="3325495"/>
            <a:ext cx="79108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每个时间步</a:t>
            </a:r>
            <a:r>
              <a:rPr lang="en-US" altLang="zh-CN" sz="2400" b="1"/>
              <a:t>A</a:t>
            </a:r>
            <a:r>
              <a:rPr lang="zh-CN" altLang="en-US" sz="2400" b="1"/>
              <a:t>ttention机制会依据一个随机注意力策略​      抽样一个需要注意的位置。这个策略就是网络</a:t>
            </a:r>
            <a:r>
              <a:rPr lang="en-US" altLang="zh-CN" sz="2400" b="1"/>
              <a:t>g</a:t>
            </a:r>
            <a:r>
              <a:rPr lang="zh-CN" altLang="en-US" sz="2400" b="1"/>
              <a:t>，其输出是每个位置的选择概率。这个策略的更新使用了策略梯度算法。</a:t>
            </a:r>
          </a:p>
        </p:txBody>
      </p:sp>
      <p:pic>
        <p:nvPicPr>
          <p:cNvPr id="13" name="图片 12" descr="搜狗截图201902271339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215" y="3390900"/>
            <a:ext cx="4667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21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(8)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9455" y="2194560"/>
            <a:ext cx="80568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假设s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是从环境分布中抽样的，策略                    </a:t>
            </a:r>
            <a:r>
              <a:rPr lang="zh-CN" altLang="en-US" sz="2400"/>
              <a:t>(这里</a:t>
            </a:r>
            <a:r>
              <a:rPr lang="en-US" altLang="zh-CN" sz="2400"/>
              <a:t>v</a:t>
            </a:r>
            <a:r>
              <a:rPr lang="en-US" altLang="zh-CN" sz="2400" baseline="-25000"/>
              <a:t>t</a:t>
            </a:r>
            <a:r>
              <a:rPr lang="zh-CN" altLang="en-US" sz="2400"/>
              <a:t>,h</a:t>
            </a:r>
            <a:r>
              <a:rPr lang="zh-CN" altLang="en-US" sz="2400" baseline="-25000"/>
              <a:t>t−1</a:t>
            </a:r>
            <a:r>
              <a:rPr lang="zh-CN" altLang="en-US" sz="2400"/>
              <a:t>是状态，而i</a:t>
            </a:r>
            <a:r>
              <a:rPr lang="zh-CN" altLang="en-US" sz="2400" baseline="-25000"/>
              <a:t>t</a:t>
            </a:r>
            <a:r>
              <a:rPr lang="zh-CN" altLang="en-US" sz="2400"/>
              <a:t>表示动作，动作的集合(1</a:t>
            </a:r>
            <a:r>
              <a:rPr lang="en-US" altLang="zh-CN" sz="2400" baseline="-25000"/>
              <a:t>t</a:t>
            </a:r>
            <a:r>
              <a:rPr lang="zh-CN" altLang="en-US" sz="2400"/>
              <a:t>,2</a:t>
            </a:r>
            <a:r>
              <a:rPr lang="en-US" altLang="zh-CN" sz="2400" baseline="-25000"/>
              <a:t>t</a:t>
            </a:r>
            <a:r>
              <a:rPr lang="zh-CN" altLang="en-US" sz="2400"/>
              <a:t>,......,L</a:t>
            </a:r>
            <a:r>
              <a:rPr lang="en-US" altLang="zh-CN" sz="2400" baseline="-25000"/>
              <a:t>t</a:t>
            </a:r>
            <a:r>
              <a:rPr lang="zh-CN" altLang="en-US" sz="2400"/>
              <a:t>)也就是向量v</a:t>
            </a:r>
            <a:r>
              <a:rPr lang="zh-CN" altLang="en-US" sz="2400" baseline="-25000"/>
              <a:t>t</a:t>
            </a:r>
            <a:r>
              <a:rPr lang="zh-CN" altLang="en-US" sz="2400"/>
              <a:t>中元素的个数每一个都代表了图像上的一个位置，那么输出的就是一个向量，向量中每个元素对应每个动作的概率(p</a:t>
            </a:r>
            <a:r>
              <a:rPr lang="en-US" altLang="zh-CN" sz="2400" baseline="-25000"/>
              <a:t>1</a:t>
            </a:r>
            <a:r>
              <a:rPr lang="zh-CN" altLang="en-US" sz="2400"/>
              <a:t>,p</a:t>
            </a:r>
            <a:r>
              <a:rPr lang="en-US" altLang="zh-CN" sz="2400" baseline="-25000"/>
              <a:t>2</a:t>
            </a:r>
            <a:r>
              <a:rPr lang="zh-CN" altLang="en-US" sz="2400"/>
              <a:t>.....p</a:t>
            </a:r>
            <a:r>
              <a:rPr lang="en-US" altLang="zh-CN" sz="2400" baseline="-25000"/>
              <a:t>L</a:t>
            </a:r>
            <a:r>
              <a:rPr lang="zh-CN" altLang="en-US" sz="2400"/>
              <a:t>))，</a:t>
            </a:r>
            <a:r>
              <a:rPr lang="zh-CN" altLang="en-US" sz="2400" b="1"/>
              <a:t>给出动作概率。</a:t>
            </a:r>
          </a:p>
        </p:txBody>
      </p:sp>
      <p:pic>
        <p:nvPicPr>
          <p:cNvPr id="7" name="图片 6" descr="搜狗截图201902271347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35" y="2271395"/>
            <a:ext cx="172402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22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(9)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8125" y="1514475"/>
            <a:ext cx="40982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策略更新使用的梯度计算：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 descr="搜狗截图20190227135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2251710"/>
            <a:ext cx="4809490" cy="3613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8125" y="2769235"/>
            <a:ext cx="7117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这里</a:t>
            </a:r>
            <a:r>
              <a:rPr lang="zh-CN" altLang="en-US"/>
              <a:t>R</a:t>
            </a:r>
            <a:r>
              <a:rPr lang="en-US" altLang="zh-CN" baseline="-25000"/>
              <a:t>t</a:t>
            </a:r>
            <a:r>
              <a:rPr lang="zh-CN" altLang="en-US" b="1"/>
              <a:t>是策略选择关注位置</a:t>
            </a:r>
            <a:r>
              <a:rPr lang="zh-CN" altLang="en-US"/>
              <a:t>i</a:t>
            </a:r>
            <a:r>
              <a:rPr lang="en-US" altLang="zh-CN" baseline="-25000"/>
              <a:t>t</a:t>
            </a:r>
            <a:r>
              <a:rPr lang="zh-CN" altLang="en-US" b="1"/>
              <a:t>时的折扣回报。为了估计该值，引入了单独的神经网络                                ，这个神经网络训练目标     的期值。</a:t>
            </a:r>
          </a:p>
        </p:txBody>
      </p:sp>
      <p:pic>
        <p:nvPicPr>
          <p:cNvPr id="10" name="图片 9" descr="搜狗截图20190227140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85" y="3109595"/>
            <a:ext cx="1981200" cy="304800"/>
          </a:xfrm>
          <a:prstGeom prst="rect">
            <a:avLst/>
          </a:prstGeom>
        </p:spPr>
      </p:pic>
      <p:pic>
        <p:nvPicPr>
          <p:cNvPr id="12" name="图片 11" descr="搜狗截图201902271410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815" y="3111500"/>
            <a:ext cx="295275" cy="238125"/>
          </a:xfrm>
          <a:prstGeom prst="rect">
            <a:avLst/>
          </a:prstGeom>
        </p:spPr>
      </p:pic>
      <p:pic>
        <p:nvPicPr>
          <p:cNvPr id="13" name="图片 12" descr="搜狗截图20190227141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835" y="4531360"/>
            <a:ext cx="5238750" cy="447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8125" y="3769995"/>
            <a:ext cx="400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最终策略更新公式如下：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7660" y="5488305"/>
            <a:ext cx="538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实际上使用的是</a:t>
            </a:r>
            <a:r>
              <a:rPr lang="zh-CN" altLang="en-US" b="1">
                <a:sym typeface="+mn-ea"/>
              </a:rPr>
              <a:t>REINFORCE </a:t>
            </a:r>
            <a:r>
              <a:rPr lang="en-US" altLang="zh-CN"/>
              <a:t>Baseline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23</a:t>
            </a:fld>
            <a:endParaRPr lang="en-US" altLang="zh-CN" dirty="0"/>
          </a:p>
        </p:txBody>
      </p:sp>
      <p:pic>
        <p:nvPicPr>
          <p:cNvPr id="5" name="图片 4" descr="搜狗截图201902271418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999615"/>
            <a:ext cx="7974330" cy="3892550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5762" y="52324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(10)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1B54-CBAD-45AB-8153-05A03B06174A}" type="slidenum">
              <a:rPr lang="en-US" altLang="zh-CN"/>
              <a:t>24</a:t>
            </a:fld>
            <a:endParaRPr lang="en-US" altLang="zh-CN" dirty="0"/>
          </a:p>
        </p:txBody>
      </p:sp>
      <p:pic>
        <p:nvPicPr>
          <p:cNvPr id="5" name="图片 4" descr="搜狗截图201902271419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5" y="2425700"/>
            <a:ext cx="6974205" cy="3819525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5762" y="52324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Attention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(10)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2135" y="1522095"/>
            <a:ext cx="3745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Attention</a:t>
            </a:r>
            <a:r>
              <a:rPr lang="zh-CN" altLang="en-US" sz="2400" b="1"/>
              <a:t>机制的关注点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40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4020" name="Rectangle 114"/>
          <p:cNvSpPr>
            <a:spLocks noChangeArrowheads="1"/>
          </p:cNvSpPr>
          <p:nvPr/>
        </p:nvSpPr>
        <p:spPr bwMode="auto">
          <a:xfrm>
            <a:off x="611188" y="1711325"/>
            <a:ext cx="80168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dirty="0"/>
              <a:t>Learning bring intelligence to the computer.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                         </a:t>
            </a:r>
            <a:r>
              <a:rPr lang="en-US" altLang="zh-CN" sz="4000" dirty="0"/>
              <a:t>Q&amp;A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</a:t>
            </a:r>
            <a:r>
              <a:rPr lang="en-US" altLang="zh-CN" sz="5400" dirty="0">
                <a:solidFill>
                  <a:srgbClr val="FF0000"/>
                </a:solidFill>
              </a:rPr>
              <a:t>Thank you!</a:t>
            </a:r>
            <a:endParaRPr lang="zh-CN" altLang="zh-CN" sz="5400" dirty="0">
              <a:solidFill>
                <a:srgbClr val="FF0000"/>
              </a:solidFill>
            </a:endParaRPr>
          </a:p>
        </p:txBody>
      </p:sp>
      <p:sp>
        <p:nvSpPr>
          <p:cNvPr id="2140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8A6C3-3B73-4E6A-8115-246F698E224E}" type="slidenum">
              <a:rPr lang="en-US" altLang="zh-CN" sz="1400" smtClean="0"/>
              <a:t>25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3</a:t>
            </a:fld>
            <a:endParaRPr lang="en-US" altLang="zh-CN" sz="1400" dirty="0"/>
          </a:p>
        </p:txBody>
      </p:sp>
      <p:sp>
        <p:nvSpPr>
          <p:cNvPr id="19463" name="文本框 5"/>
          <p:cNvSpPr txBox="1">
            <a:spLocks noChangeArrowheads="1"/>
          </p:cNvSpPr>
          <p:nvPr/>
        </p:nvSpPr>
        <p:spPr bwMode="auto">
          <a:xfrm>
            <a:off x="1382454" y="4699574"/>
            <a:ext cx="7490401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DQN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的缺陷使它不能适用于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POMDP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7190" y="555625"/>
            <a:ext cx="89611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POMDP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（Partially Observable Markov Decision Process）（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0960" y="1987867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6595" y="2320577"/>
            <a:ext cx="7946498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		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465" y="1725295"/>
            <a:ext cx="71278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真实世界中的任务由于特征化的是不完整的带噪声的状态，因此会导致部分可观测性质，这样</a:t>
            </a:r>
            <a:r>
              <a:rPr lang="en-US" altLang="zh-CN" sz="2400" b="1"/>
              <a:t>Agent</a:t>
            </a:r>
            <a:r>
              <a:rPr lang="zh-CN" altLang="en-US" sz="2400" b="1"/>
              <a:t>就不能直接观察到状态。因此实际上许多Atari 2600游戏都是POMDP问题，比如在Pong中，你只能通过屏幕知道位置信息，但是不能获取速度信息。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4</a:t>
            </a:fld>
            <a:endParaRPr lang="en-US" altLang="zh-CN" sz="14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7190" y="555625"/>
            <a:ext cx="89611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POMDP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（Partially Observable Markov Decision Process）（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735" y="3020695"/>
            <a:ext cx="75774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强化学习通常描述为4元组               ，而</a:t>
            </a:r>
            <a:r>
              <a:rPr lang="en-US" altLang="zh-CN" sz="2400" b="1"/>
              <a:t>POMDP</a:t>
            </a:r>
            <a:r>
              <a:rPr lang="zh-CN" altLang="en-US" sz="2400" b="1"/>
              <a:t>可以描述为一个</a:t>
            </a:r>
            <a:r>
              <a:rPr lang="en-US" altLang="zh-CN" sz="2400" b="1"/>
              <a:t>6</a:t>
            </a:r>
            <a:r>
              <a:rPr lang="zh-CN" altLang="en-US" sz="2400" b="1"/>
              <a:t>元组</a:t>
            </a:r>
            <a:r>
              <a:rPr lang="zh-CN" altLang="en-US" sz="2400"/>
              <a:t>                   ，</a:t>
            </a:r>
            <a:r>
              <a:rPr lang="en-US" altLang="zh-CN" sz="2400" b="1"/>
              <a:t>Agent</a:t>
            </a:r>
            <a:r>
              <a:rPr lang="zh-CN" altLang="en-US" sz="2400" b="1"/>
              <a:t>接收的不是状态          </a:t>
            </a:r>
          </a:p>
          <a:p>
            <a:r>
              <a:rPr lang="zh-CN" altLang="en-US" sz="2400" b="1"/>
              <a:t>而是观察            。  为观察   的集合。</a:t>
            </a:r>
            <a:endParaRPr lang="en-US" altLang="zh-CN" sz="2400" b="1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97250" y="3461385"/>
          <a:ext cx="164655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1054100" imgH="203200" progId="Equation.KSEE3">
                  <p:embed/>
                </p:oleObj>
              </mc:Choice>
              <mc:Fallback>
                <p:oleObj r:id="rId4" imgW="1054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7250" y="3461385"/>
                        <a:ext cx="164655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06925" y="3096895"/>
          <a:ext cx="118808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6" imgW="711200" imgH="203200" progId="Equation.KSEE3">
                  <p:embed/>
                </p:oleObj>
              </mc:Choice>
              <mc:Fallback>
                <p:oleObj r:id="rId6" imgW="711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6925" y="3096895"/>
                        <a:ext cx="118808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51825" y="3503295"/>
          <a:ext cx="189230" cy="23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8" imgW="114300" imgH="139700" progId="Equation.KSEE3">
                  <p:embed/>
                </p:oleObj>
              </mc:Choice>
              <mc:Fallback>
                <p:oleObj r:id="rId8" imgW="1143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51825" y="3503295"/>
                        <a:ext cx="189230" cy="23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70760" y="3778885"/>
          <a:ext cx="961390" cy="3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0" imgW="545465" imgH="203200" progId="Equation.KSEE3">
                  <p:embed/>
                </p:oleObj>
              </mc:Choice>
              <mc:Fallback>
                <p:oleObj r:id="rId10" imgW="545465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70760" y="3778885"/>
                        <a:ext cx="961390" cy="35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70275" y="3818255"/>
          <a:ext cx="280035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12" imgW="165100" imgH="165100" progId="Equation.KSEE3">
                  <p:embed/>
                </p:oleObj>
              </mc:Choice>
              <mc:Fallback>
                <p:oleObj r:id="rId12" imgW="165100" imgH="1651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70275" y="3818255"/>
                        <a:ext cx="280035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64075" y="3856990"/>
          <a:ext cx="2190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4" imgW="127000" imgH="139700" progId="Equation.KSEE3">
                  <p:embed/>
                </p:oleObj>
              </mc:Choice>
              <mc:Fallback>
                <p:oleObj r:id="rId14" imgW="127000" imgH="1397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64075" y="3856990"/>
                        <a:ext cx="21907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5</a:t>
            </a:fld>
            <a:endParaRPr lang="en-US" altLang="zh-CN" sz="14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(1)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 descr="2256672-7ea82e4f1ac6cd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70990"/>
            <a:ext cx="6624320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6</a:t>
            </a:fld>
            <a:endParaRPr lang="en-US" altLang="zh-CN" sz="14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805497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 (2)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4" name="图片 3" descr="搜狗截图20190227105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440815"/>
            <a:ext cx="5543550" cy="5184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825" y="1531620"/>
            <a:ext cx="209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DRQN</a:t>
            </a:r>
            <a:r>
              <a:rPr lang="zh-CN" altLang="en-US" b="1"/>
              <a:t>网络结构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7</a:t>
            </a:fld>
            <a:endParaRPr lang="en-US" altLang="zh-CN" sz="1400" dirty="0"/>
          </a:p>
        </p:txBody>
      </p:sp>
      <p:sp>
        <p:nvSpPr>
          <p:cNvPr id="12" name="椭圆 11"/>
          <p:cNvSpPr/>
          <p:nvPr/>
        </p:nvSpPr>
        <p:spPr>
          <a:xfrm>
            <a:off x="1164684" y="2360136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830103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DRQN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Deep Recurrent Q-Learning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 (3)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" y="1503045"/>
            <a:ext cx="2877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两种更新方式：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3525" y="2012315"/>
            <a:ext cx="645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自举序列更新：从经验池随机抽取情节，并且从情节开始进行更新直到情节结束。</a:t>
            </a:r>
          </a:p>
        </p:txBody>
      </p:sp>
      <p:sp>
        <p:nvSpPr>
          <p:cNvPr id="7" name="椭圆 6"/>
          <p:cNvSpPr/>
          <p:nvPr/>
        </p:nvSpPr>
        <p:spPr>
          <a:xfrm>
            <a:off x="1164684" y="3820636"/>
            <a:ext cx="134938" cy="134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5120" y="3417570"/>
            <a:ext cx="6332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自举随机更新：从经验池随机抽取情节，并且随机从情节某步开始，只进行一定的迭代时间步长（例如只向后一步）。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14425" y="4836795"/>
            <a:ext cx="7418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在这篇论文中使用的自举随机更新，因为更加简单一点。而且作者也认为这些结果也可以扩展到自举序列更新上。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8</a:t>
            </a:fld>
            <a:endParaRPr lang="en-US" altLang="zh-CN" sz="1400" dirty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(1)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 descr="搜狗截图201902271109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743075"/>
            <a:ext cx="2019300" cy="2381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09340" y="2352675"/>
            <a:ext cx="424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闪烁乒乒球游戏（Flickering Pong 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1010" y="4219575"/>
            <a:ext cx="107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Pong</a:t>
            </a:r>
            <a:r>
              <a:rPr lang="en-US" altLang="zh-CN">
                <a:sym typeface="+mn-ea"/>
              </a:rPr>
              <a:t>-V0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98775" y="3280410"/>
            <a:ext cx="56686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每个时间步，对于Pong，有0.5的概率屏幕是完全模糊的，这使得Pong变为了一个POMDP问题。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58900"/>
            <a:ext cx="8440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1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2B83-FE9E-46FF-AFBA-D708C1C6895D}" type="slidenum">
              <a:rPr lang="en-US" altLang="zh-CN" sz="1400" smtClean="0"/>
              <a:t>9</a:t>
            </a:fld>
            <a:endParaRPr lang="en-US" altLang="zh-CN" sz="14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5762" y="539750"/>
            <a:ext cx="747225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(2)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" name="图片 3" descr="搜狗截图201902271106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1567180"/>
            <a:ext cx="8308975" cy="463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1637</Words>
  <Application>Microsoft Office PowerPoint</Application>
  <PresentationFormat>全屏显示(4:3)</PresentationFormat>
  <Paragraphs>145</Paragraphs>
  <Slides>25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华文仿宋</vt:lpstr>
      <vt:lpstr>华文琥珀</vt:lpstr>
      <vt:lpstr>宋体</vt:lpstr>
      <vt:lpstr>Arial</vt:lpstr>
      <vt:lpstr>Calibri</vt:lpstr>
      <vt:lpstr>Times New Roman</vt:lpstr>
      <vt:lpstr>默认设计模板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逻辑强化学习</dc:title>
  <dc:creator>番茄花园</dc:creator>
  <cp:lastModifiedBy>Administrator</cp:lastModifiedBy>
  <cp:revision>776</cp:revision>
  <dcterms:created xsi:type="dcterms:W3CDTF">2006-10-27T00:50:00Z</dcterms:created>
  <dcterms:modified xsi:type="dcterms:W3CDTF">2019-02-27T14:29:34Z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