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8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C1FA-957B-96D0-3DA7-27CF900EE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1D762-EA13-41E4-02ED-F49A462D5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8B58-7B7C-B5C2-FF9E-36B39BA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9DFB-B5AB-687D-1EE0-FF6A3FBC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A9C67-C0F0-A0F0-4EFF-A5BB9A5A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B4A0-0243-2BBD-49C6-E14B7071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FB38-6987-B37F-E28D-85703F10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751A-826B-BAF7-7CDB-175AAE3C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73FD-A220-9ED5-0279-D432984F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BD55-FB77-DDB4-570F-6747D5EC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9F72E-1E1F-EF41-B686-24D900B3E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2AEF4-2C10-BCD2-94F4-0E2C472AE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8202-5732-E355-52C5-9516306E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7202-875D-6A72-0481-301F2B7D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F9AA-F08E-C10C-4128-F27A0FC3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4D30-802E-E3ED-AC04-34AE47A4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80F5-A51B-62D0-4F42-0A41D118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9028-D2EB-31D0-CF17-2FFBADA5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CA7E-C8BC-54ED-2FD4-BEA600B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B297-9C70-A862-62CD-B7632ADE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08A9-FF64-03B0-E745-C8FACE01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4F43A-FEEE-BC00-BADF-07931098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8095D-75B4-9B6B-590F-C5793E62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E8A62-9785-FC38-D0F9-91F46EC8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B7B0-87BA-6100-CB67-8607E493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968A-F881-60AA-EBA7-D15F91C2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A90E-2648-D6F9-939C-611240E8F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02FB-CB0F-7EFE-F98D-39ED2E45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14BBB-9762-0D4D-F856-F2CFFB46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E534-5875-0D30-EA29-BFDE45C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55FB-994D-0C30-E8E2-1EDC17D8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CA21-662C-5D5E-86FB-C8DF3133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CA81-F3FC-2EA9-2E0D-09A3DFB4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E334-74BF-D580-CDB1-C9117516B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0F6F9-17D7-BB55-2CBB-96F7BAC6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3895A-8591-409A-9E5C-F7796115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F3B76-DDDA-7E98-E57F-162F6B0E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B27C6-28F7-BDDE-E05D-CCC4057F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0C13C-C34A-9347-9A84-175C5088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76EE-9257-DAE5-E457-C13B5126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0758B-7E37-79F5-8EFA-F5F764E1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D651E-6CCF-5F9D-9809-7D3131B4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5B52-AF78-21EE-4D2E-954DF6DB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9C60D-7A7F-048B-4101-4FD90A3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DE3BC-D9FE-70D1-F145-2FC4D547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660D6-B468-73A9-24CC-12B54FD3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BB84-F6EF-BC3F-9A4C-1667E467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E15A-A05C-58CC-D13B-8D54BC47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095D9-C70A-73B9-67DD-E06534436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6038-D22F-D4A7-0496-EF37867D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CCF-9A87-2C5E-84CA-8BFB796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9758-A851-4E8A-416C-95EEAD9E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8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6256-2002-5909-F594-914D1F97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A51CA-2B34-AAD9-6153-BEFFED29E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AC473-C479-A01C-CE9E-F255554A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7F4F3-8B2A-C598-341E-39CF7DD1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A823-CDEA-A8B7-7749-DFC88EF8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C953-055E-0D44-915C-07E64632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0D96F-5EAE-9F29-87D6-34D8052A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6AD-5399-81A1-BE22-975CB05A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3C58-CED2-7F3E-39C8-9A914FDD3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13AD9-4C1C-4C27-AFED-4186FCF86B1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683-8D88-503F-4D80-270262A99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206-8A5A-AE38-AE19-B39A18C6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761B-0CDD-4DBC-90D9-128697D8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DE3531-8C2B-2819-4AF7-61E3BCF01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0620"/>
            <a:ext cx="9144000" cy="5454869"/>
          </a:xfrm>
        </p:spPr>
        <p:txBody>
          <a:bodyPr/>
          <a:lstStyle/>
          <a:p>
            <a:r>
              <a:rPr lang="en-US" b="1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 Comments</a:t>
            </a:r>
          </a:p>
          <a:p>
            <a:r>
              <a:rPr lang="en-US" dirty="0"/>
              <a:t>Comments can be used to explain Java code, and to make it more readable. It can also be used to prevent execution when testing alternative code.</a:t>
            </a:r>
          </a:p>
          <a:p>
            <a:pPr algn="l"/>
            <a:r>
              <a:rPr lang="en-US" b="1" u="sng" dirty="0"/>
              <a:t>Single-line Comments</a:t>
            </a:r>
          </a:p>
          <a:p>
            <a:r>
              <a:rPr lang="en-US" dirty="0"/>
              <a:t>Single-line comments start with two forward slashes (//).</a:t>
            </a:r>
          </a:p>
          <a:p>
            <a:r>
              <a:rPr lang="en-US" dirty="0"/>
              <a:t>Any text between // and the end of the line is ignored by Java (will not be executed).</a:t>
            </a:r>
          </a:p>
          <a:p>
            <a:r>
              <a:rPr lang="en-US" dirty="0"/>
              <a:t>This example uses a single-line comment before a line of code:</a:t>
            </a:r>
          </a:p>
          <a:p>
            <a:pPr algn="l"/>
            <a:r>
              <a:rPr lang="en-US" b="1" dirty="0"/>
              <a:t>// This is a comment</a:t>
            </a:r>
          </a:p>
          <a:p>
            <a:pPr algn="l"/>
            <a:r>
              <a:rPr lang="en-US" b="1" dirty="0" err="1"/>
              <a:t>System.out.println</a:t>
            </a:r>
            <a:r>
              <a:rPr lang="en-US" b="1" dirty="0"/>
              <a:t>("Hello World");</a:t>
            </a:r>
          </a:p>
        </p:txBody>
      </p:sp>
    </p:spTree>
    <p:extLst>
      <p:ext uri="{BB962C8B-B14F-4D97-AF65-F5344CB8AC3E}">
        <p14:creationId xmlns:p14="http://schemas.microsoft.com/office/powerpoint/2010/main" val="311574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056D-117B-84AE-F9A9-BF3D5DAB9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855"/>
            <a:ext cx="10515600" cy="6085490"/>
          </a:xfrm>
        </p:spPr>
        <p:txBody>
          <a:bodyPr/>
          <a:lstStyle/>
          <a:p>
            <a:r>
              <a:rPr lang="en-US" b="1" dirty="0"/>
              <a:t>B. Instance Variables:</a:t>
            </a:r>
          </a:p>
          <a:p>
            <a:r>
              <a:rPr lang="en-US" dirty="0"/>
              <a:t>An instance variable is declared inside the class but outside a method or a constructor. It is similar to a static variable except that it is declared without using the keyword static. These variables are accessible by all methods or constructors that are inside the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FAC4-6DC6-0EEC-E828-C95EA8FD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14"/>
            <a:ext cx="10515600" cy="5908949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/>
              <a:t>Example:</a:t>
            </a:r>
          </a:p>
          <a:p>
            <a:r>
              <a:rPr lang="en-US" dirty="0"/>
              <a:t>public class </a:t>
            </a:r>
            <a:r>
              <a:rPr lang="en-US" dirty="0" err="1"/>
              <a:t>variableType</a:t>
            </a:r>
            <a:r>
              <a:rPr lang="en-US" dirty="0"/>
              <a:t> {</a:t>
            </a:r>
          </a:p>
          <a:p>
            <a:r>
              <a:rPr lang="en-US" dirty="0"/>
              <a:t>    public String name = "Ben";</a:t>
            </a:r>
          </a:p>
          <a:p>
            <a:r>
              <a:rPr lang="en-US" dirty="0"/>
              <a:t>    public int marks = 95;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instanceVariable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(name + " Scored " + marks + "%.");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</a:t>
            </a:r>
            <a:r>
              <a:rPr lang="en-US" dirty="0" err="1"/>
              <a:t>variableType</a:t>
            </a:r>
            <a:r>
              <a:rPr lang="en-US" dirty="0"/>
              <a:t> </a:t>
            </a:r>
            <a:r>
              <a:rPr lang="en-US" dirty="0" err="1"/>
              <a:t>vt</a:t>
            </a:r>
            <a:r>
              <a:rPr lang="en-US" dirty="0"/>
              <a:t> = new </a:t>
            </a:r>
            <a:r>
              <a:rPr lang="en-US" dirty="0" err="1"/>
              <a:t>variableType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vt.instanceVariable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sz="3400" b="1" dirty="0"/>
              <a:t>Output:</a:t>
            </a:r>
          </a:p>
          <a:p>
            <a:r>
              <a:rPr lang="en-US" dirty="0"/>
              <a:t>Ben Scored 95%.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73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9861-0AE0-FC4E-6E27-9A1206808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C. Class/Static Variables:</a:t>
            </a:r>
          </a:p>
          <a:p>
            <a:r>
              <a:rPr lang="en-US" dirty="0"/>
              <a:t>An static variable is declared inside the class but outside a method or a constructor. It is similar to a instance variable except that it is declared using the keyword static. These variables are accessible by all methods or constructors that are inside the class.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public class </a:t>
            </a:r>
            <a:r>
              <a:rPr lang="en-US" dirty="0" err="1"/>
              <a:t>variableType</a:t>
            </a:r>
            <a:r>
              <a:rPr lang="en-US" dirty="0"/>
              <a:t> {</a:t>
            </a:r>
          </a:p>
          <a:p>
            <a:r>
              <a:rPr lang="en-US" dirty="0"/>
              <a:t>    public static String name;</a:t>
            </a:r>
          </a:p>
          <a:p>
            <a:r>
              <a:rPr lang="en-US" dirty="0"/>
              <a:t>    public static int marks;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name = "Ben";</a:t>
            </a:r>
          </a:p>
          <a:p>
            <a:r>
              <a:rPr lang="en-US" dirty="0"/>
              <a:t>        marks = 95;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(name + " Scored " + marks + "%.");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Ben Scored 95%.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22C2-10CC-19DE-C788-A7A4CAD3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>
            <a:normAutofit/>
          </a:bodyPr>
          <a:lstStyle/>
          <a:p>
            <a:r>
              <a:rPr lang="en-US" dirty="0"/>
              <a:t>If variable is not declared static the it gives an error.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variableType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  public String name;</a:t>
            </a:r>
          </a:p>
          <a:p>
            <a:pPr lvl="1"/>
            <a:r>
              <a:rPr lang="en-US" dirty="0"/>
              <a:t>    public int marks;</a:t>
            </a:r>
          </a:p>
          <a:p>
            <a:pPr lvl="1"/>
            <a:r>
              <a:rPr lang="en-US" dirty="0"/>
              <a:t>    	public static void main(String[] args) {</a:t>
            </a:r>
          </a:p>
          <a:p>
            <a:pPr lvl="2"/>
            <a:r>
              <a:rPr lang="en-US" dirty="0"/>
              <a:t>            name = "Ben";</a:t>
            </a:r>
          </a:p>
          <a:p>
            <a:pPr lvl="2"/>
            <a:r>
              <a:rPr lang="en-US" dirty="0"/>
              <a:t>        	marks = 95;</a:t>
            </a:r>
          </a:p>
          <a:p>
            <a:pPr lvl="2"/>
            <a:r>
              <a:rPr lang="en-US" dirty="0"/>
              <a:t>        	</a:t>
            </a:r>
            <a:r>
              <a:rPr lang="en-US" dirty="0" err="1"/>
              <a:t>System.out.println</a:t>
            </a:r>
            <a:r>
              <a:rPr lang="en-US" dirty="0"/>
              <a:t>(name + " Scored " + marks + "%.");</a:t>
            </a:r>
          </a:p>
          <a:p>
            <a:pPr lvl="2"/>
            <a:r>
              <a:rPr lang="en-US" dirty="0"/>
              <a:t>    }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Output:</a:t>
            </a:r>
          </a:p>
          <a:p>
            <a:pPr lvl="1"/>
            <a:r>
              <a:rPr lang="en-US" dirty="0"/>
              <a:t>Cannot make a static </a:t>
            </a:r>
            <a:r>
              <a:rPr lang="en-US" dirty="0" err="1"/>
              <a:t>refrence</a:t>
            </a:r>
            <a:r>
              <a:rPr lang="en-US" dirty="0"/>
              <a:t> to a non-static field</a:t>
            </a:r>
          </a:p>
        </p:txBody>
      </p:sp>
    </p:spTree>
    <p:extLst>
      <p:ext uri="{BB962C8B-B14F-4D97-AF65-F5344CB8AC3E}">
        <p14:creationId xmlns:p14="http://schemas.microsoft.com/office/powerpoint/2010/main" val="204536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679E-AF7E-94F1-A6C9-D0DA1B70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b="1" dirty="0"/>
              <a:t>Java Type Casting:</a:t>
            </a:r>
          </a:p>
          <a:p>
            <a:r>
              <a:rPr lang="en-US" dirty="0"/>
              <a:t>Type casting is when you assign a value of one primitive data type to another type.</a:t>
            </a:r>
          </a:p>
          <a:p>
            <a:r>
              <a:rPr lang="en-US" dirty="0"/>
              <a:t>In Java, there are two types of casting:</a:t>
            </a:r>
          </a:p>
          <a:p>
            <a:r>
              <a:rPr lang="en-US" b="1" dirty="0"/>
              <a:t>Widening Casting </a:t>
            </a:r>
            <a:r>
              <a:rPr lang="en-US" dirty="0"/>
              <a:t>(automatically) - converting a smaller type to a larger type size</a:t>
            </a:r>
          </a:p>
          <a:p>
            <a:r>
              <a:rPr lang="en-US" dirty="0"/>
              <a:t>byte -&gt; short -&gt; char -&gt; int -&gt; long -&gt; float -&gt; double</a:t>
            </a:r>
          </a:p>
          <a:p>
            <a:r>
              <a:rPr lang="en-US" b="1" dirty="0"/>
              <a:t>Narrowing Casting </a:t>
            </a:r>
            <a:r>
              <a:rPr lang="en-US" dirty="0"/>
              <a:t>(manually) - converting a larger type to a smaller size type</a:t>
            </a:r>
          </a:p>
          <a:p>
            <a:r>
              <a:rPr lang="en-US" dirty="0"/>
              <a:t>double -&gt; float -&gt; long -&gt; int -&gt; char -&gt; short -&gt; byte</a:t>
            </a:r>
          </a:p>
        </p:txBody>
      </p:sp>
    </p:spTree>
    <p:extLst>
      <p:ext uri="{BB962C8B-B14F-4D97-AF65-F5344CB8AC3E}">
        <p14:creationId xmlns:p14="http://schemas.microsoft.com/office/powerpoint/2010/main" val="68242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40CB-04B2-394A-A840-82B89547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373"/>
            <a:ext cx="10515600" cy="5830122"/>
          </a:xfrm>
        </p:spPr>
        <p:txBody>
          <a:bodyPr>
            <a:normAutofit/>
          </a:bodyPr>
          <a:lstStyle/>
          <a:p>
            <a:r>
              <a:rPr lang="en-US" b="1" dirty="0"/>
              <a:t>Widening Casting</a:t>
            </a:r>
          </a:p>
          <a:p>
            <a:r>
              <a:rPr lang="en-US" dirty="0"/>
              <a:t>Widening casting is done automatically when passing a smaller size type to a larger size type:</a:t>
            </a:r>
          </a:p>
          <a:p>
            <a:pPr lvl="1"/>
            <a:r>
              <a:rPr lang="en-US" sz="2800" dirty="0"/>
              <a:t>public class Main {</a:t>
            </a:r>
          </a:p>
          <a:p>
            <a:pPr lvl="1"/>
            <a:r>
              <a:rPr lang="en-US" sz="2800" dirty="0"/>
              <a:t>  public static void main(String[] args) {</a:t>
            </a:r>
          </a:p>
          <a:p>
            <a:pPr lvl="1"/>
            <a:r>
              <a:rPr lang="en-US" sz="2800" dirty="0"/>
              <a:t>    int </a:t>
            </a:r>
            <a:r>
              <a:rPr lang="en-US" sz="2800" dirty="0" err="1"/>
              <a:t>myInt</a:t>
            </a:r>
            <a:r>
              <a:rPr lang="en-US" sz="2800" dirty="0"/>
              <a:t> = 9;</a:t>
            </a:r>
          </a:p>
          <a:p>
            <a:pPr lvl="1"/>
            <a:r>
              <a:rPr lang="en-US" sz="2800" dirty="0"/>
              <a:t>    double </a:t>
            </a:r>
            <a:r>
              <a:rPr lang="en-US" sz="2800" dirty="0" err="1"/>
              <a:t>myDouble</a:t>
            </a:r>
            <a:r>
              <a:rPr lang="en-US" sz="2800" dirty="0"/>
              <a:t> = </a:t>
            </a:r>
            <a:r>
              <a:rPr lang="en-US" sz="2800" dirty="0" err="1"/>
              <a:t>myInt</a:t>
            </a:r>
            <a:r>
              <a:rPr lang="en-US" sz="2800" dirty="0"/>
              <a:t>; // Automatic casting: int to double</a:t>
            </a:r>
          </a:p>
          <a:p>
            <a:pPr lvl="1"/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myInt</a:t>
            </a:r>
            <a:r>
              <a:rPr lang="en-US" sz="2800" dirty="0"/>
              <a:t>);      // Outputs 9</a:t>
            </a:r>
          </a:p>
          <a:p>
            <a:pPr lvl="1"/>
            <a:r>
              <a:rPr lang="en-US" sz="2800" dirty="0"/>
              <a:t>    </a:t>
            </a: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myDouble</a:t>
            </a:r>
            <a:r>
              <a:rPr lang="en-US" sz="2800" dirty="0"/>
              <a:t>);   // Outputs 9.0</a:t>
            </a:r>
          </a:p>
          <a:p>
            <a:pPr lvl="1"/>
            <a:r>
              <a:rPr lang="en-US" sz="2800" dirty="0"/>
              <a:t>  }</a:t>
            </a:r>
          </a:p>
          <a:p>
            <a:pPr lvl="1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98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B195-7915-AAA3-8CE7-B5B43E15E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5767060"/>
          </a:xfrm>
        </p:spPr>
        <p:txBody>
          <a:bodyPr>
            <a:normAutofit/>
          </a:bodyPr>
          <a:lstStyle/>
          <a:p>
            <a:r>
              <a:rPr lang="en-US" b="1" dirty="0"/>
              <a:t>Narrowing Casting</a:t>
            </a:r>
          </a:p>
          <a:p>
            <a:r>
              <a:rPr lang="en-US" dirty="0"/>
              <a:t>Narrowing casting must be done manually by placing the type in parentheses () in front of the value: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dirty="0"/>
              <a:t>public class Main {</a:t>
            </a:r>
          </a:p>
          <a:p>
            <a:pPr lvl="1"/>
            <a:r>
              <a:rPr lang="en-US" dirty="0"/>
              <a:t>  public static void main(String[] args) {</a:t>
            </a:r>
          </a:p>
          <a:p>
            <a:pPr lvl="1"/>
            <a:r>
              <a:rPr lang="en-US" dirty="0"/>
              <a:t>    double </a:t>
            </a:r>
            <a:r>
              <a:rPr lang="en-US" dirty="0" err="1"/>
              <a:t>myDouble</a:t>
            </a:r>
            <a:r>
              <a:rPr lang="en-US" dirty="0"/>
              <a:t> = 9.78d;</a:t>
            </a:r>
          </a:p>
          <a:p>
            <a:pPr lvl="1"/>
            <a:r>
              <a:rPr lang="en-US" dirty="0"/>
              <a:t>    int </a:t>
            </a:r>
            <a:r>
              <a:rPr lang="en-US" dirty="0" err="1"/>
              <a:t>myInt</a:t>
            </a:r>
            <a:r>
              <a:rPr lang="en-US" dirty="0"/>
              <a:t> = (int) </a:t>
            </a:r>
            <a:r>
              <a:rPr lang="en-US" dirty="0" err="1"/>
              <a:t>myDouble</a:t>
            </a:r>
            <a:r>
              <a:rPr lang="en-US" dirty="0"/>
              <a:t>; // Manual casting: double to int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myDouble</a:t>
            </a:r>
            <a:r>
              <a:rPr lang="en-US" dirty="0"/>
              <a:t>);   // Outputs 9.78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myInt</a:t>
            </a:r>
            <a:r>
              <a:rPr lang="en-US" dirty="0"/>
              <a:t>);      // Outputs 9</a:t>
            </a:r>
          </a:p>
          <a:p>
            <a:pPr lvl="1"/>
            <a:r>
              <a:rPr lang="en-US" dirty="0"/>
              <a:t>  }</a:t>
            </a:r>
          </a:p>
          <a:p>
            <a:pPr lvl="1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91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0313-15B2-27AF-854D-01344F1A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731"/>
            <a:ext cx="10515600" cy="5688232"/>
          </a:xfrm>
        </p:spPr>
        <p:txBody>
          <a:bodyPr/>
          <a:lstStyle/>
          <a:p>
            <a:r>
              <a:rPr lang="en-US" dirty="0"/>
              <a:t>Java divides the operators into the following groups:</a:t>
            </a:r>
          </a:p>
          <a:p>
            <a:endParaRPr lang="en-US" dirty="0"/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082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4FD-1BB9-9886-39E8-89A72402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Arithmetic Operators</a:t>
            </a:r>
            <a:br>
              <a:rPr lang="en-US" dirty="0"/>
            </a:br>
            <a:r>
              <a:rPr lang="en-US" sz="3100" dirty="0"/>
              <a:t>Arithmetic operators are used to perform common mathematical operations.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0ADC9-D908-9018-2FF2-DFDBE2541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6" y="1690689"/>
            <a:ext cx="9948041" cy="4802186"/>
          </a:xfrm>
        </p:spPr>
      </p:pic>
    </p:spTree>
    <p:extLst>
      <p:ext uri="{BB962C8B-B14F-4D97-AF65-F5344CB8AC3E}">
        <p14:creationId xmlns:p14="http://schemas.microsoft.com/office/powerpoint/2010/main" val="334077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A99-6FE9-9504-7983-7C4D98F2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b="1" dirty="0"/>
              <a:t>Java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27D9-37C6-1C5B-9EF2-285ABFA4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60731"/>
          </a:xfrm>
        </p:spPr>
        <p:txBody>
          <a:bodyPr>
            <a:noAutofit/>
          </a:bodyPr>
          <a:lstStyle/>
          <a:p>
            <a:r>
              <a:rPr lang="en-US" sz="3200" dirty="0"/>
              <a:t>Assignment operators are used to assign values to variables.</a:t>
            </a:r>
          </a:p>
          <a:p>
            <a:r>
              <a:rPr lang="en-US" sz="3200" dirty="0"/>
              <a:t>In the example below, we use the assignment operator (=) to assign the value 10 to a variable called x:</a:t>
            </a:r>
          </a:p>
          <a:p>
            <a:r>
              <a:rPr lang="en-US" sz="3200" b="1" dirty="0"/>
              <a:t>Example</a:t>
            </a:r>
          </a:p>
          <a:p>
            <a:pPr lvl="2"/>
            <a:r>
              <a:rPr lang="en-US" sz="2400" dirty="0"/>
              <a:t>int x = 10;</a:t>
            </a:r>
          </a:p>
          <a:p>
            <a:r>
              <a:rPr lang="en-US" sz="3200" dirty="0"/>
              <a:t>The addition assignment operator (+=) adds a value to a variable:</a:t>
            </a:r>
          </a:p>
          <a:p>
            <a:r>
              <a:rPr lang="en-US" sz="3200" b="1" dirty="0"/>
              <a:t>Example</a:t>
            </a:r>
          </a:p>
          <a:p>
            <a:pPr lvl="2"/>
            <a:r>
              <a:rPr lang="en-US" sz="2400" dirty="0"/>
              <a:t>int x = 10;</a:t>
            </a:r>
          </a:p>
          <a:p>
            <a:pPr lvl="2"/>
            <a:r>
              <a:rPr lang="en-US" sz="2200" dirty="0"/>
              <a:t>x += 5;</a:t>
            </a:r>
          </a:p>
        </p:txBody>
      </p:sp>
    </p:spTree>
    <p:extLst>
      <p:ext uri="{BB962C8B-B14F-4D97-AF65-F5344CB8AC3E}">
        <p14:creationId xmlns:p14="http://schemas.microsoft.com/office/powerpoint/2010/main" val="21102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E26B-97C5-3026-0389-A5773F70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Java Multi-line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A8FA-DCEB-172A-5D0D-C7FE8CAC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5931"/>
            <a:ext cx="10515600" cy="5231032"/>
          </a:xfrm>
        </p:spPr>
        <p:txBody>
          <a:bodyPr/>
          <a:lstStyle/>
          <a:p>
            <a:r>
              <a:rPr lang="en-US" dirty="0"/>
              <a:t>Java Multi-line Comments</a:t>
            </a:r>
          </a:p>
          <a:p>
            <a:r>
              <a:rPr lang="en-US" dirty="0"/>
              <a:t>Multi-line comments start with /* and ends with */.</a:t>
            </a:r>
          </a:p>
          <a:p>
            <a:r>
              <a:rPr lang="en-US" dirty="0"/>
              <a:t>Any text between /* and */ will be ignored by Java.</a:t>
            </a:r>
          </a:p>
          <a:p>
            <a:r>
              <a:rPr lang="en-US" dirty="0"/>
              <a:t>This example uses a multi-line comment (a comment block) to explain the code:</a:t>
            </a:r>
          </a:p>
          <a:p>
            <a:r>
              <a:rPr lang="en-US" b="1" u="sng" dirty="0"/>
              <a:t>Example</a:t>
            </a:r>
          </a:p>
          <a:p>
            <a:r>
              <a:rPr lang="en-US" dirty="0"/>
              <a:t>/* The code below will print the words Hello World</a:t>
            </a:r>
          </a:p>
          <a:p>
            <a:r>
              <a:rPr lang="en-US" dirty="0"/>
              <a:t>to the screen, and it is amazing */</a:t>
            </a:r>
          </a:p>
          <a:p>
            <a:r>
              <a:rPr lang="en-US" dirty="0" err="1"/>
              <a:t>System.out.println</a:t>
            </a:r>
            <a:r>
              <a:rPr lang="en-US" dirty="0"/>
              <a:t>("Hello World");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5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675B5-5986-405F-2781-2BA0C956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662152"/>
            <a:ext cx="10578662" cy="5514811"/>
          </a:xfrm>
        </p:spPr>
      </p:pic>
    </p:spTree>
    <p:extLst>
      <p:ext uri="{BB962C8B-B14F-4D97-AF65-F5344CB8AC3E}">
        <p14:creationId xmlns:p14="http://schemas.microsoft.com/office/powerpoint/2010/main" val="255623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C7CC-2A0C-EB81-489C-0ACACA3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Comparison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317A-4AC5-630E-5071-DFD5B49F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945"/>
            <a:ext cx="10515600" cy="4963018"/>
          </a:xfrm>
        </p:spPr>
        <p:txBody>
          <a:bodyPr>
            <a:normAutofit/>
          </a:bodyPr>
          <a:lstStyle/>
          <a:p>
            <a:r>
              <a:rPr lang="en-US" dirty="0"/>
              <a:t>Comparison operators are used to compare two values (or variables). This is important in programming, because it helps us to find answers and make decisions.</a:t>
            </a:r>
          </a:p>
          <a:p>
            <a:r>
              <a:rPr lang="en-US" dirty="0"/>
              <a:t>The return value of a comparison is either true or false. These values are known as Boolean values.</a:t>
            </a:r>
          </a:p>
          <a:p>
            <a:r>
              <a:rPr lang="en-US" dirty="0"/>
              <a:t>In the following example, we use the greater than operator (&gt;) to find out if 5 is greater than 3: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/>
              <a:t>int x = 5;</a:t>
            </a:r>
          </a:p>
          <a:p>
            <a:pPr lvl="1"/>
            <a:r>
              <a:rPr lang="en-US" dirty="0"/>
              <a:t>int y = 3;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 (x &gt; y); // returns true, because 5 is higher than 3</a:t>
            </a:r>
          </a:p>
        </p:txBody>
      </p:sp>
    </p:spTree>
    <p:extLst>
      <p:ext uri="{BB962C8B-B14F-4D97-AF65-F5344CB8AC3E}">
        <p14:creationId xmlns:p14="http://schemas.microsoft.com/office/powerpoint/2010/main" val="3131212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5AE2-1664-55AB-7380-1B069F6A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 Comparison Operators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B148C-6196-285C-C24D-472018CB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1103586"/>
            <a:ext cx="10310647" cy="5202621"/>
          </a:xfrm>
        </p:spPr>
      </p:pic>
    </p:spTree>
    <p:extLst>
      <p:ext uri="{BB962C8B-B14F-4D97-AF65-F5344CB8AC3E}">
        <p14:creationId xmlns:p14="http://schemas.microsoft.com/office/powerpoint/2010/main" val="71867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D16F-B4D9-D14C-545F-917EA5BF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Java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E90B-B729-A94F-475C-A7955F1C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/>
          <a:lstStyle/>
          <a:p>
            <a:r>
              <a:rPr lang="en-US" dirty="0"/>
              <a:t>You can also test for true or false values with logical operators.</a:t>
            </a:r>
          </a:p>
          <a:p>
            <a:r>
              <a:rPr lang="en-US" dirty="0"/>
              <a:t>Logical operators are used to determine the logic between variables or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D5E67-EFD4-FCA4-00E7-B9E74ACE9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3" y="2853559"/>
            <a:ext cx="9695793" cy="35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4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DE7-4E49-236C-404C-A5986AD8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34"/>
            <a:ext cx="10515600" cy="5735529"/>
          </a:xfrm>
        </p:spPr>
        <p:txBody>
          <a:bodyPr/>
          <a:lstStyle/>
          <a:p>
            <a:r>
              <a:rPr lang="en-US" b="1" dirty="0"/>
              <a:t>Primitive Data Types:</a:t>
            </a:r>
          </a:p>
          <a:p>
            <a:r>
              <a:rPr lang="en-US" dirty="0"/>
              <a:t>A primitive data type specifies the size and type of variable values, and it has no additional methods.</a:t>
            </a:r>
          </a:p>
          <a:p>
            <a:r>
              <a:rPr lang="en-US" dirty="0"/>
              <a:t>There are eight primitive data types in Java: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92F29-5BF5-24A6-68EA-B23CBCB5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929"/>
            <a:ext cx="1010306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6364-7008-A09E-595F-04AD134E5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570399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Non-Primitive Data Types:</a:t>
            </a:r>
          </a:p>
          <a:p>
            <a:r>
              <a:rPr lang="en-US" dirty="0"/>
              <a:t>Non-primitive data types are called reference types because they refer to objects.</a:t>
            </a:r>
          </a:p>
          <a:p>
            <a:r>
              <a:rPr lang="en-US" dirty="0"/>
              <a:t>The main difference between primitive and non-primitive data types are:</a:t>
            </a:r>
          </a:p>
          <a:p>
            <a:r>
              <a:rPr lang="en-US" dirty="0"/>
              <a:t>Primitive types are predefined (already defined) in Java. Non-primitive types are created by the programmer and is not defined by Java (except for String).</a:t>
            </a:r>
          </a:p>
          <a:p>
            <a:r>
              <a:rPr lang="en-US" dirty="0"/>
              <a:t>Non-primitive types can be used to call methods to perform certain operations, while primitive types cannot.</a:t>
            </a:r>
          </a:p>
          <a:p>
            <a:r>
              <a:rPr lang="en-US" dirty="0"/>
              <a:t>A primitive type always has a value, while non-primitive types can be null.</a:t>
            </a:r>
          </a:p>
          <a:p>
            <a:r>
              <a:rPr lang="en-US" dirty="0"/>
              <a:t>A primitive type starts with a lowercase letter, while non-primitive types starts with an uppercase letter.</a:t>
            </a:r>
          </a:p>
          <a:p>
            <a:r>
              <a:rPr lang="en-US" dirty="0"/>
              <a:t>Examples of non-primitive types are Strings, Arrays, Classes, Interface,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8541-144D-1554-A8FB-FCC0B308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Poppins" panose="020B0502040204020203" pitchFamily="2" charset="0"/>
              </a:rPr>
              <a:t>Java Variables</a:t>
            </a:r>
            <a:br>
              <a:rPr lang="en-US" b="1" i="0" dirty="0">
                <a:effectLst/>
                <a:latin typeface="Poppins" panose="020B0502040204020203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8B91-84C8-1F42-FA34-0A5F0C24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59"/>
            <a:ext cx="10515600" cy="54681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 are containers that store information that can be manipulated and referenced later by the programmer within the code. Java variables have a data type associated with them which can tell us about the size and layout of the variable’s memory.</a:t>
            </a:r>
          </a:p>
          <a:p>
            <a:pPr marL="0" indent="0">
              <a:buNone/>
            </a:pPr>
            <a:r>
              <a:rPr lang="en-US" b="1" dirty="0"/>
              <a:t>Rules to Declare a Variable </a:t>
            </a:r>
          </a:p>
          <a:p>
            <a:r>
              <a:rPr lang="en-US" dirty="0"/>
              <a:t>A variable name can consist of Capital letters A-Z, lowercase letters a-z digits 0-9, and two special characters such as _ underscore and $ dollar sign.</a:t>
            </a:r>
          </a:p>
          <a:p>
            <a:r>
              <a:rPr lang="en-US" dirty="0"/>
              <a:t>The first character must not be a digit.</a:t>
            </a:r>
          </a:p>
          <a:p>
            <a:r>
              <a:rPr lang="en-US" dirty="0"/>
              <a:t>Blank spaces cannot be used in variable names.</a:t>
            </a:r>
          </a:p>
          <a:p>
            <a:r>
              <a:rPr lang="en-US" dirty="0"/>
              <a:t>Java keywords cannot be used as variable names.</a:t>
            </a:r>
          </a:p>
          <a:p>
            <a:r>
              <a:rPr lang="en-US" dirty="0"/>
              <a:t>Variable names are case-sensitive.</a:t>
            </a:r>
          </a:p>
          <a:p>
            <a:r>
              <a:rPr lang="en-US" dirty="0"/>
              <a:t>There is no limit on the length of a variable name but by convention, it should be between 4 to 15 chars.</a:t>
            </a:r>
          </a:p>
          <a:p>
            <a:r>
              <a:rPr lang="en-US" dirty="0"/>
              <a:t>Variable names always should exist on the left-hand side of assignment operators.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624B-2170-067B-7B52-C9886C5BE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386"/>
            <a:ext cx="10515600" cy="5530577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r>
              <a:rPr lang="en-US" dirty="0"/>
              <a:t>datatype variable =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three types of variables in java:</a:t>
            </a:r>
          </a:p>
          <a:p>
            <a:pPr lvl="1"/>
            <a:r>
              <a:rPr lang="en-US" dirty="0"/>
              <a:t>Local variable</a:t>
            </a:r>
          </a:p>
          <a:p>
            <a:pPr lvl="1"/>
            <a:r>
              <a:rPr lang="en-US" dirty="0"/>
              <a:t>Instance variable</a:t>
            </a:r>
          </a:p>
          <a:p>
            <a:pPr lvl="1"/>
            <a:r>
              <a:rPr lang="en-US" dirty="0"/>
              <a:t>Class/Static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2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D3C4-CDCE-4E1B-FD67-4B8FCE6B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20718"/>
            <a:ext cx="11430000" cy="6432330"/>
          </a:xfrm>
        </p:spPr>
        <p:txBody>
          <a:bodyPr>
            <a:normAutofit fontScale="70000" lnSpcReduction="20000"/>
          </a:bodyPr>
          <a:lstStyle/>
          <a:p>
            <a:r>
              <a:rPr lang="en-US" sz="5100" b="1" dirty="0"/>
              <a:t> A. Local Variables:</a:t>
            </a:r>
          </a:p>
          <a:p>
            <a:r>
              <a:rPr lang="en-US" sz="3200" dirty="0"/>
              <a:t>A variable that is declared inside the body of the method or constructor is called a local variable. It is called so because the extent of a local variable lies only within the method or constructor within which it is created and other methods in the class cannot access it.</a:t>
            </a:r>
          </a:p>
          <a:p>
            <a:r>
              <a:rPr lang="en-US" sz="3200" b="1" dirty="0"/>
              <a:t>Example:</a:t>
            </a:r>
          </a:p>
          <a:p>
            <a:r>
              <a:rPr lang="en-US" sz="3200" dirty="0"/>
              <a:t>public class </a:t>
            </a:r>
            <a:r>
              <a:rPr lang="en-US" sz="3200" dirty="0" err="1"/>
              <a:t>variableType</a:t>
            </a:r>
            <a:r>
              <a:rPr lang="en-US" sz="3200" dirty="0"/>
              <a:t> {</a:t>
            </a:r>
          </a:p>
          <a:p>
            <a:r>
              <a:rPr lang="en-US" sz="3200" dirty="0"/>
              <a:t>    public void </a:t>
            </a:r>
            <a:r>
              <a:rPr lang="en-US" sz="3200" dirty="0" err="1"/>
              <a:t>localVariable</a:t>
            </a:r>
            <a:r>
              <a:rPr lang="en-US" sz="3200" dirty="0"/>
              <a:t>() {</a:t>
            </a:r>
          </a:p>
          <a:p>
            <a:r>
              <a:rPr lang="en-US" sz="3200" dirty="0"/>
              <a:t>        String name = "Ben";</a:t>
            </a:r>
          </a:p>
          <a:p>
            <a:r>
              <a:rPr lang="en-US" sz="3200" dirty="0"/>
              <a:t>        int marks = 95;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System.out.println</a:t>
            </a:r>
            <a:r>
              <a:rPr lang="en-US" sz="3200" dirty="0"/>
              <a:t>(name + " Scored " + marks + "%.");</a:t>
            </a:r>
          </a:p>
          <a:p>
            <a:r>
              <a:rPr lang="en-US" sz="3200" dirty="0"/>
              <a:t>    }</a:t>
            </a:r>
          </a:p>
          <a:p>
            <a:r>
              <a:rPr lang="en-US" sz="3200" dirty="0"/>
              <a:t>    public static void main(String[] args) {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variableType</a:t>
            </a:r>
            <a:r>
              <a:rPr lang="en-US" sz="3200" dirty="0"/>
              <a:t> </a:t>
            </a:r>
            <a:r>
              <a:rPr lang="en-US" sz="3200" dirty="0" err="1"/>
              <a:t>vt</a:t>
            </a:r>
            <a:r>
              <a:rPr lang="en-US" sz="3200" dirty="0"/>
              <a:t> = new </a:t>
            </a:r>
            <a:r>
              <a:rPr lang="en-US" sz="3200" dirty="0" err="1"/>
              <a:t>variableType</a:t>
            </a:r>
            <a:r>
              <a:rPr lang="en-US" sz="3200" dirty="0"/>
              <a:t>();</a:t>
            </a:r>
          </a:p>
          <a:p>
            <a:r>
              <a:rPr lang="en-US" sz="3200" dirty="0"/>
              <a:t>        </a:t>
            </a:r>
            <a:r>
              <a:rPr lang="en-US" sz="3200" dirty="0" err="1"/>
              <a:t>vt.localVariable</a:t>
            </a:r>
            <a:r>
              <a:rPr lang="en-US" sz="3200" dirty="0"/>
              <a:t>();</a:t>
            </a:r>
          </a:p>
          <a:p>
            <a:r>
              <a:rPr lang="en-US" sz="3200" dirty="0"/>
              <a:t>    }</a:t>
            </a:r>
          </a:p>
          <a:p>
            <a:r>
              <a:rPr lang="en-US" sz="3200" dirty="0"/>
              <a:t>}</a:t>
            </a:r>
          </a:p>
          <a:p>
            <a:r>
              <a:rPr lang="en-US" sz="3200" dirty="0"/>
              <a:t>Output:</a:t>
            </a:r>
          </a:p>
          <a:p>
            <a:r>
              <a:rPr lang="en-US" sz="3200" dirty="0"/>
              <a:t>Ben Scored 95%.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5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3FB4-9052-0409-1CAD-DECFC4B49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"/>
            <a:ext cx="10515600" cy="6416566"/>
          </a:xfrm>
        </p:spPr>
        <p:txBody>
          <a:bodyPr>
            <a:normAutofit fontScale="85000" lnSpcReduction="2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If it is accessed outside the method or constructor within which it is created, then it give an error.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public class </a:t>
            </a:r>
            <a:r>
              <a:rPr lang="en-US" dirty="0" err="1"/>
              <a:t>variableType</a:t>
            </a:r>
            <a:r>
              <a:rPr lang="en-US" dirty="0"/>
              <a:t> {</a:t>
            </a:r>
          </a:p>
          <a:p>
            <a:r>
              <a:rPr lang="en-US" dirty="0"/>
              <a:t>    public void </a:t>
            </a:r>
            <a:r>
              <a:rPr lang="en-US" dirty="0" err="1"/>
              <a:t>localVariable</a:t>
            </a:r>
            <a:r>
              <a:rPr lang="en-US" dirty="0"/>
              <a:t>() {</a:t>
            </a:r>
          </a:p>
          <a:p>
            <a:r>
              <a:rPr lang="en-US" dirty="0"/>
              <a:t>        String name = "Ben";</a:t>
            </a:r>
          </a:p>
          <a:p>
            <a:r>
              <a:rPr lang="en-US" dirty="0"/>
              <a:t>        int marks = 95;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void </a:t>
            </a:r>
            <a:r>
              <a:rPr lang="en-US" dirty="0" err="1"/>
              <a:t>notLocalVariable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(name + " Scored " + marks + "%.");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</a:t>
            </a:r>
            <a:r>
              <a:rPr lang="en-US" dirty="0" err="1"/>
              <a:t>variableType</a:t>
            </a:r>
            <a:r>
              <a:rPr lang="en-US" dirty="0"/>
              <a:t> </a:t>
            </a:r>
            <a:r>
              <a:rPr lang="en-US" dirty="0" err="1"/>
              <a:t>vt</a:t>
            </a:r>
            <a:r>
              <a:rPr lang="en-US" dirty="0"/>
              <a:t> = new </a:t>
            </a:r>
            <a:r>
              <a:rPr lang="en-US" dirty="0" err="1"/>
              <a:t>variableType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vt.notLocalVariable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8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7B40-4B96-18A7-6546-F2CCB445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262"/>
            <a:ext cx="10515600" cy="5656701"/>
          </a:xfrm>
        </p:spPr>
        <p:txBody>
          <a:bodyPr/>
          <a:lstStyle/>
          <a:p>
            <a:r>
              <a:rPr lang="en-US" b="1" dirty="0"/>
              <a:t>Error: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name cannot be resolved to a variable</a:t>
            </a:r>
          </a:p>
          <a:p>
            <a:r>
              <a:rPr lang="en-US" dirty="0"/>
              <a:t>marks cannot be resolved to a variable</a:t>
            </a:r>
          </a:p>
        </p:txBody>
      </p:sp>
    </p:spTree>
    <p:extLst>
      <p:ext uri="{BB962C8B-B14F-4D97-AF65-F5344CB8AC3E}">
        <p14:creationId xmlns:p14="http://schemas.microsoft.com/office/powerpoint/2010/main" val="41307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1556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Poppins</vt:lpstr>
      <vt:lpstr>Segoe UI</vt:lpstr>
      <vt:lpstr>Office Theme</vt:lpstr>
      <vt:lpstr>PowerPoint Presentation</vt:lpstr>
      <vt:lpstr>Java Multi-line Comments </vt:lpstr>
      <vt:lpstr>PowerPoint Presentation</vt:lpstr>
      <vt:lpstr>PowerPoint Presentation</vt:lpstr>
      <vt:lpstr>Java Variables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 Arithmetic operators are used to perform common mathematical operations.</vt:lpstr>
      <vt:lpstr>Java Assignment Operators</vt:lpstr>
      <vt:lpstr>PowerPoint Presentation</vt:lpstr>
      <vt:lpstr>Java Comparison Operators </vt:lpstr>
      <vt:lpstr>Java Comparison Operators </vt:lpstr>
      <vt:lpstr>Java Logical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Sufyan</dc:creator>
  <cp:lastModifiedBy>Sufyan</cp:lastModifiedBy>
  <cp:revision>11</cp:revision>
  <dcterms:created xsi:type="dcterms:W3CDTF">2024-09-30T12:28:37Z</dcterms:created>
  <dcterms:modified xsi:type="dcterms:W3CDTF">2024-10-09T06:27:47Z</dcterms:modified>
</cp:coreProperties>
</file>