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0" r:id="rId8"/>
    <p:sldId id="262" r:id="rId9"/>
    <p:sldId id="263" r:id="rId10"/>
    <p:sldId id="266" r:id="rId11"/>
    <p:sldId id="274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9738-0A19-4A02-B73C-8EC01704B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1659B-638C-48A5-9062-0EEAFC0DE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77C86-3AF0-4B6A-B4C8-4AE9638C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1863-6359-45E8-80C1-9A2C33AB6B7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73EB4-E452-46D5-A188-E00406F0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37771-67E4-462B-9D2F-5FD69E48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C2E0-DCED-407B-A8E5-83EB18AD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5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36B9-FF2B-4416-94DB-E2A55652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F7425-4247-4FF4-ADD2-49F738969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747E-9F43-4ACB-B92F-F16AF4DD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1863-6359-45E8-80C1-9A2C33AB6B7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61BCB-30CE-4E5A-A3D5-A4F01E88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ECCE-4200-4763-A7DD-9BAEC6B9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C2E0-DCED-407B-A8E5-83EB18AD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9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DC069-0905-46AE-B09B-78B6C2624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0F00C-A481-418B-9D37-106EE282E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5495E-7353-4D40-850B-729AE117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1863-6359-45E8-80C1-9A2C33AB6B7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4570-5304-4928-B40F-50B8ADAC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79DD-683D-408D-AE3B-93EFB186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C2E0-DCED-407B-A8E5-83EB18AD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0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DFAB-AD26-499C-AB67-179DD89B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1FBFA-1554-4C72-A9BF-B9F1823D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37E80-B10A-4DD4-BCB7-302C5AC0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1863-6359-45E8-80C1-9A2C33AB6B7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4A7CF-D72E-43BD-A10E-E3771869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1F8B9-3998-48CD-842A-3B5B2C6E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C2E0-DCED-407B-A8E5-83EB18AD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8342-C438-4E9D-BA6C-E906F78B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B05D7-7050-4E1D-A25E-F1207603C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89A00-3D3A-4223-A673-42A82B47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1863-6359-45E8-80C1-9A2C33AB6B7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FC71-6EF8-48EF-8C9B-70020065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06B5-8DA7-4C46-8A3D-4E4E71FB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C2E0-DCED-407B-A8E5-83EB18AD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7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540D-1038-4032-BFB8-F79641AA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CDA98-B232-49FC-968F-888E61CD7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6FFD4-327C-44EA-8A81-72743B268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C5E1C-01A9-4773-ADDA-5FDFA49F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1863-6359-45E8-80C1-9A2C33AB6B7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860D7-538A-4A93-B380-8D9394F8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1F9B4-4985-4559-AD89-4BD8CE80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C2E0-DCED-407B-A8E5-83EB18AD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2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68D1-251C-42AC-8537-0C375356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56041-8A94-4683-9534-60AA33033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8721E-F2C0-42EA-BB36-9D5C3EA83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C0726-97E6-4572-BE5F-6009D2532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88C3E-CA88-4FF5-A116-F2A1405A7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11A75-1021-4D86-98FC-2F137C2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1863-6359-45E8-80C1-9A2C33AB6B7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A3B52-8143-49A7-B72F-56A94E54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BB5BC-57CD-4DA0-9BD8-08CE8741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C2E0-DCED-407B-A8E5-83EB18AD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E29E-2CE4-4DF0-9D5A-E68CBC90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5240D-E290-4616-83D9-47A07456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1863-6359-45E8-80C1-9A2C33AB6B7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FFDF9-E818-4197-8DDC-8F8566A8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7FF64-3936-404A-92AD-8DEF9A30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C2E0-DCED-407B-A8E5-83EB18AD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2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41FE2-08D6-488C-BD37-F2199932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1863-6359-45E8-80C1-9A2C33AB6B7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6BF5A-547D-4EB5-BA68-1E5A8940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F8FC7-95EB-4C93-8D5D-1431BC78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C2E0-DCED-407B-A8E5-83EB18AD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3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A6EE-9B69-42CC-B742-12A602EF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2F6B-04CD-445A-81E0-6558B8EA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6C4DA-611A-4DC5-A3DD-B39D5A0FF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13D6-13D3-4AF0-A8FB-8D9DD8CB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1863-6359-45E8-80C1-9A2C33AB6B7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7CB3A-3047-4F42-9125-F8095EA6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6F2F4-8B28-4D2F-92FE-36B7FD7B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C2E0-DCED-407B-A8E5-83EB18AD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3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6FDF-6BC7-44B0-A9DD-09FBBBAC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6070E-8AA9-4013-86B6-5AC7B814F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5ADF4-7E54-4668-9061-CCB9E05F5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AFDEB-A99B-4206-B35F-E126A563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1863-6359-45E8-80C1-9A2C33AB6B7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B9E82-DB09-4B56-BD8C-2BBB6C29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C28A1-2A31-410C-960B-12B28CD0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C2E0-DCED-407B-A8E5-83EB18AD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6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76703-BD65-4DDA-A049-35819360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9096D-047A-49A6-B36F-6161EE968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AF601-E237-43BD-825A-86F4CF5C0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01863-6359-45E8-80C1-9A2C33AB6B7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770C3-75F1-45E3-BBDB-47084E8C9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92B5C-EF53-4711-A2B7-40982E632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C2E0-DCED-407B-A8E5-83EB18ADD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F33B-236A-4B70-A709-DBCB8D4DE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160" y="1122363"/>
            <a:ext cx="10301680" cy="2387600"/>
          </a:xfrm>
        </p:spPr>
        <p:txBody>
          <a:bodyPr/>
          <a:lstStyle/>
          <a:p>
            <a:r>
              <a:rPr lang="en-US" dirty="0"/>
              <a:t>CSV (Comma Separated Value) Files and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07A4C-C17F-413D-8979-463E89870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Patrick Phillips</a:t>
            </a:r>
          </a:p>
        </p:txBody>
      </p:sp>
    </p:spTree>
    <p:extLst>
      <p:ext uri="{BB962C8B-B14F-4D97-AF65-F5344CB8AC3E}">
        <p14:creationId xmlns:p14="http://schemas.microsoft.com/office/powerpoint/2010/main" val="151109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5149-5FB6-474D-8BCD-9A03424E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 of Reading 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60F0A-E0F5-4540-B426-19752DDD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open("emp.csv", 'r', newline='') as file:</a:t>
            </a:r>
          </a:p>
          <a:p>
            <a:pPr marL="0" indent="0">
              <a:buNone/>
            </a:pPr>
            <a:r>
              <a:rPr lang="en-US" dirty="0"/>
              <a:t>    reader = </a:t>
            </a:r>
            <a:r>
              <a:rPr lang="en-US" dirty="0" err="1"/>
              <a:t>csv.reader</a:t>
            </a:r>
            <a:r>
              <a:rPr lang="en-US" dirty="0"/>
              <a:t>(file)</a:t>
            </a:r>
          </a:p>
          <a:p>
            <a:pPr marL="0" indent="0">
              <a:buNone/>
            </a:pPr>
            <a:r>
              <a:rPr lang="en-US" dirty="0"/>
              <a:t>    print(reader)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##The output is: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##    &lt;_</a:t>
            </a:r>
            <a:r>
              <a:rPr lang="en-US" dirty="0" err="1">
                <a:solidFill>
                  <a:srgbClr val="FF0000"/>
                </a:solidFill>
              </a:rPr>
              <a:t>csv.reader</a:t>
            </a:r>
            <a:r>
              <a:rPr lang="en-US" dirty="0">
                <a:solidFill>
                  <a:srgbClr val="FF0000"/>
                </a:solidFill>
              </a:rPr>
              <a:t> object at 0x000001D2F31161C0&gt;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##not very useful, however, the reader object is </a:t>
            </a:r>
            <a:r>
              <a:rPr lang="en-US" dirty="0" err="1">
                <a:solidFill>
                  <a:srgbClr val="FF0000"/>
                </a:solidFill>
              </a:rPr>
              <a:t>iterable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61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5149-5FB6-474D-8BCD-9A03424E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 of Reading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60F0A-E0F5-4540-B426-19752DDD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csv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open('emp.csv', 'r', newline='') as file:</a:t>
            </a:r>
          </a:p>
          <a:p>
            <a:pPr marL="0" indent="0">
              <a:buNone/>
            </a:pPr>
            <a:r>
              <a:rPr lang="en-US" dirty="0"/>
              <a:t>    reader = </a:t>
            </a:r>
            <a:r>
              <a:rPr lang="en-US" dirty="0" err="1"/>
              <a:t>csv.reader</a:t>
            </a:r>
            <a:r>
              <a:rPr lang="en-US" dirty="0"/>
              <a:t>(file)</a:t>
            </a:r>
          </a:p>
          <a:p>
            <a:pPr marL="0" indent="0">
              <a:buNone/>
            </a:pPr>
            <a:r>
              <a:rPr lang="en-US" dirty="0"/>
              <a:t>    data = list(reader) #note the use of the ‘list’ function</a:t>
            </a:r>
          </a:p>
          <a:p>
            <a:pPr marL="0" indent="0">
              <a:buNone/>
            </a:pPr>
            <a:r>
              <a:rPr lang="en-US" dirty="0"/>
              <a:t>print(data)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##The output is: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##    [['101', 'Edward', 'Case', '12.05'], ['102', 'Hector', 'Scofflaw', '13.5'], ['104', 'John', 'Smith', '11.85']]</a:t>
            </a:r>
          </a:p>
        </p:txBody>
      </p:sp>
    </p:spTree>
    <p:extLst>
      <p:ext uri="{BB962C8B-B14F-4D97-AF65-F5344CB8AC3E}">
        <p14:creationId xmlns:p14="http://schemas.microsoft.com/office/powerpoint/2010/main" val="1515917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5149-5FB6-474D-8BCD-9A03424E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 of Reading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60F0A-E0F5-4540-B426-19752DDD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with open("emp.csv", 'r', newline='') as file:</a:t>
            </a:r>
          </a:p>
          <a:p>
            <a:pPr marL="0" indent="0">
              <a:buNone/>
            </a:pPr>
            <a:r>
              <a:rPr lang="en-US" dirty="0"/>
              <a:t>    reader = </a:t>
            </a:r>
            <a:r>
              <a:rPr lang="en-US" dirty="0" err="1"/>
              <a:t>csv.reader</a:t>
            </a:r>
            <a:r>
              <a:rPr lang="en-US" dirty="0"/>
              <a:t>(file)</a:t>
            </a:r>
          </a:p>
          <a:p>
            <a:pPr marL="0" indent="0">
              <a:buNone/>
            </a:pPr>
            <a:r>
              <a:rPr lang="en-US" dirty="0"/>
              <a:t>    for row in reader:</a:t>
            </a:r>
          </a:p>
          <a:p>
            <a:pPr marL="0" indent="0">
              <a:buNone/>
            </a:pPr>
            <a:r>
              <a:rPr lang="en-US" dirty="0"/>
              <a:t>        print(row)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##The output is: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##['101', 'Edward', 'Case', '12.05']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##['102', 'Hector', 'Scofflaw', '13.5']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##['104', 'John', 'Smith', '11.85']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##Note that each row is a list -- which means you can read elements</a:t>
            </a:r>
          </a:p>
        </p:txBody>
      </p:sp>
    </p:spTree>
    <p:extLst>
      <p:ext uri="{BB962C8B-B14F-4D97-AF65-F5344CB8AC3E}">
        <p14:creationId xmlns:p14="http://schemas.microsoft.com/office/powerpoint/2010/main" val="304017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5149-5FB6-474D-8BCD-9A03424E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 of Reading 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60F0A-E0F5-4540-B426-19752DDD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with open("emp.csv", 'r', newline='') as file:</a:t>
            </a:r>
          </a:p>
          <a:p>
            <a:pPr marL="0" indent="0">
              <a:buNone/>
            </a:pPr>
            <a:r>
              <a:rPr lang="en-US" dirty="0"/>
              <a:t>    reader = </a:t>
            </a:r>
            <a:r>
              <a:rPr lang="en-US" dirty="0" err="1"/>
              <a:t>csv.reader</a:t>
            </a:r>
            <a:r>
              <a:rPr lang="en-US" dirty="0"/>
              <a:t>(file)</a:t>
            </a:r>
          </a:p>
          <a:p>
            <a:pPr marL="0" indent="0">
              <a:buNone/>
            </a:pPr>
            <a:r>
              <a:rPr lang="en-US" dirty="0"/>
              <a:t>    for row in reader:</a:t>
            </a:r>
          </a:p>
          <a:p>
            <a:pPr marL="0" indent="0">
              <a:buNone/>
            </a:pPr>
            <a:r>
              <a:rPr lang="en-US" dirty="0"/>
              <a:t>        print(row)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##The output is: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##['101', 'Edward', 'Case', '12.05']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##['102', 'Hector', 'Scofflaw', '13.5']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##['104', 'John', 'Smith', '11.85']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##Note that each row is a list -- which means you can read elements</a:t>
            </a:r>
          </a:p>
        </p:txBody>
      </p:sp>
    </p:spTree>
    <p:extLst>
      <p:ext uri="{BB962C8B-B14F-4D97-AF65-F5344CB8AC3E}">
        <p14:creationId xmlns:p14="http://schemas.microsoft.com/office/powerpoint/2010/main" val="3147706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5149-5FB6-474D-8BCD-9A03424E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 of Reading 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60F0A-E0F5-4540-B426-19752DDD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open("emp.csv", 'r', newline='') as file:</a:t>
            </a:r>
          </a:p>
          <a:p>
            <a:pPr marL="0" indent="0">
              <a:buNone/>
            </a:pPr>
            <a:r>
              <a:rPr lang="en-US" dirty="0"/>
              <a:t>    reader = </a:t>
            </a:r>
            <a:r>
              <a:rPr lang="en-US" dirty="0" err="1"/>
              <a:t>csv.reader</a:t>
            </a:r>
            <a:r>
              <a:rPr lang="en-US" dirty="0"/>
              <a:t>(file)</a:t>
            </a:r>
          </a:p>
          <a:p>
            <a:pPr marL="0" indent="0">
              <a:buNone/>
            </a:pPr>
            <a:r>
              <a:rPr lang="en-US" dirty="0"/>
              <a:t>    for row in reader:</a:t>
            </a:r>
          </a:p>
          <a:p>
            <a:pPr marL="0" indent="0">
              <a:buNone/>
            </a:pPr>
            <a:r>
              <a:rPr lang="en-US" dirty="0"/>
              <a:t>        print(row[2] + ": " + row[3])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##The output is: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##Case: 12.05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##Scofflaw: 13.5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##Smith: 11.85</a:t>
            </a:r>
          </a:p>
        </p:txBody>
      </p:sp>
    </p:spTree>
    <p:extLst>
      <p:ext uri="{BB962C8B-B14F-4D97-AF65-F5344CB8AC3E}">
        <p14:creationId xmlns:p14="http://schemas.microsoft.com/office/powerpoint/2010/main" val="327152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5149-5FB6-474D-8BCD-9A03424E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 of Reading 6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60F0A-E0F5-4540-B426-19752DDD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with open("emp.csv", 'r', newline='') as file:</a:t>
            </a:r>
          </a:p>
          <a:p>
            <a:pPr marL="0" indent="0">
              <a:buNone/>
            </a:pPr>
            <a:r>
              <a:rPr lang="en-US" dirty="0"/>
              <a:t>    reader = </a:t>
            </a:r>
            <a:r>
              <a:rPr lang="en-US" dirty="0" err="1"/>
              <a:t>csv.reader</a:t>
            </a:r>
            <a:r>
              <a:rPr lang="en-US" dirty="0"/>
              <a:t>(file)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hourlyRate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/>
              <a:t>    count =0</a:t>
            </a:r>
          </a:p>
          <a:p>
            <a:pPr marL="0" indent="0">
              <a:buNone/>
            </a:pPr>
            <a:r>
              <a:rPr lang="en-US" dirty="0"/>
              <a:t>    for row in reader:</a:t>
            </a:r>
          </a:p>
          <a:p>
            <a:pPr marL="0" indent="0">
              <a:buNone/>
            </a:pPr>
            <a:r>
              <a:rPr lang="en-US" dirty="0"/>
              <a:t>        count = count + 1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hourlyRate</a:t>
            </a:r>
            <a:r>
              <a:rPr lang="en-US" dirty="0"/>
              <a:t> = </a:t>
            </a:r>
            <a:r>
              <a:rPr lang="en-US" dirty="0" err="1"/>
              <a:t>hourlyRate</a:t>
            </a:r>
            <a:r>
              <a:rPr lang="en-US" dirty="0"/>
              <a:t> + float(row[3])</a:t>
            </a:r>
          </a:p>
          <a:p>
            <a:pPr marL="0" indent="0">
              <a:buNone/>
            </a:pPr>
            <a:r>
              <a:rPr lang="en-US" dirty="0"/>
              <a:t>    print("Average of hourly wage rates:",  format(</a:t>
            </a:r>
            <a:r>
              <a:rPr lang="en-US" dirty="0" err="1"/>
              <a:t>hourlyRate</a:t>
            </a:r>
            <a:r>
              <a:rPr lang="en-US" dirty="0"/>
              <a:t>/count, ",.2f"))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##The output is: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##    Average of hourly wage rates: 12.47</a:t>
            </a:r>
          </a:p>
        </p:txBody>
      </p:sp>
    </p:spTree>
    <p:extLst>
      <p:ext uri="{BB962C8B-B14F-4D97-AF65-F5344CB8AC3E}">
        <p14:creationId xmlns:p14="http://schemas.microsoft.com/office/powerpoint/2010/main" val="82045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245A-B939-47D1-A22E-24ECC5F0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Writing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1B0C4-DFAF-4441-B098-59723770A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writing, you should know the difference between the ‘</a:t>
            </a:r>
            <a:r>
              <a:rPr lang="en-US" dirty="0" err="1"/>
              <a:t>writerow</a:t>
            </a:r>
            <a:r>
              <a:rPr lang="en-US" dirty="0"/>
              <a:t>’ method and the ‘</a:t>
            </a:r>
            <a:r>
              <a:rPr lang="en-US" dirty="0" err="1"/>
              <a:t>writerows</a:t>
            </a:r>
            <a:r>
              <a:rPr lang="en-US" dirty="0"/>
              <a:t>’ method.</a:t>
            </a:r>
          </a:p>
          <a:p>
            <a:r>
              <a:rPr lang="en-US" dirty="0"/>
              <a:t>The ‘</a:t>
            </a:r>
            <a:r>
              <a:rPr lang="en-US" dirty="0" err="1"/>
              <a:t>writerow</a:t>
            </a:r>
            <a:r>
              <a:rPr lang="en-US" dirty="0"/>
              <a:t>’ method writes a list to your csv file as a single line.</a:t>
            </a:r>
          </a:p>
          <a:p>
            <a:r>
              <a:rPr lang="en-US" dirty="0"/>
              <a:t>The ‘</a:t>
            </a:r>
            <a:r>
              <a:rPr lang="en-US" dirty="0" err="1"/>
              <a:t>writerows</a:t>
            </a:r>
            <a:r>
              <a:rPr lang="en-US" dirty="0"/>
              <a:t>’ method writes a two-dimensional list (a list of lists) to your csv file as a series of lines.</a:t>
            </a:r>
          </a:p>
        </p:txBody>
      </p:sp>
    </p:spTree>
    <p:extLst>
      <p:ext uri="{BB962C8B-B14F-4D97-AF65-F5344CB8AC3E}">
        <p14:creationId xmlns:p14="http://schemas.microsoft.com/office/powerpoint/2010/main" val="316525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5149-5FB6-474D-8BCD-9A03424E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 of Writing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60F0A-E0F5-4540-B426-19752DDDE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67250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#a simple list – not a 2-d list</a:t>
            </a:r>
          </a:p>
          <a:p>
            <a:pPr marL="0" indent="0">
              <a:buNone/>
            </a:pPr>
            <a:r>
              <a:rPr lang="en-US" dirty="0"/>
              <a:t>header = ["Produce", "Price"]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#this is a 2-d list</a:t>
            </a:r>
          </a:p>
          <a:p>
            <a:pPr marL="0" indent="0">
              <a:buNone/>
            </a:pPr>
            <a:r>
              <a:rPr lang="en-US" dirty="0"/>
              <a:t>produce = [</a:t>
            </a:r>
          </a:p>
          <a:p>
            <a:pPr marL="0" indent="0">
              <a:buNone/>
            </a:pPr>
            <a:r>
              <a:rPr lang="en-US" dirty="0"/>
              <a:t>    ["apples", 1.59],</a:t>
            </a:r>
          </a:p>
          <a:p>
            <a:pPr marL="0" indent="0">
              <a:buNone/>
            </a:pPr>
            <a:r>
              <a:rPr lang="en-US" dirty="0"/>
              <a:t>    ["oranges", 1.29],</a:t>
            </a:r>
          </a:p>
          <a:p>
            <a:pPr marL="0" indent="0">
              <a:buNone/>
            </a:pPr>
            <a:r>
              <a:rPr lang="en-US" dirty="0"/>
              <a:t>    ["pears", 2.09]</a:t>
            </a:r>
          </a:p>
          <a:p>
            <a:pPr marL="0" indent="0">
              <a:buNone/>
            </a:pPr>
            <a:r>
              <a:rPr lang="en-US" dirty="0"/>
              <a:t>   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open("fruit.csv", 'w', newline='') as file:</a:t>
            </a:r>
          </a:p>
          <a:p>
            <a:pPr marL="0" indent="0">
              <a:buNone/>
            </a:pPr>
            <a:r>
              <a:rPr lang="en-US" dirty="0"/>
              <a:t>    writer = </a:t>
            </a:r>
            <a:r>
              <a:rPr lang="en-US" dirty="0" err="1"/>
              <a:t>csv.writer</a:t>
            </a:r>
            <a:r>
              <a:rPr lang="en-US" dirty="0"/>
              <a:t>(file)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writer.writerow</a:t>
            </a:r>
            <a:r>
              <a:rPr lang="en-US" dirty="0"/>
              <a:t>(header)  </a:t>
            </a:r>
            <a:r>
              <a:rPr lang="en-US" dirty="0">
                <a:solidFill>
                  <a:srgbClr val="FF0000"/>
                </a:solidFill>
              </a:rPr>
              <a:t>#note ‘</a:t>
            </a:r>
            <a:r>
              <a:rPr lang="en-US" dirty="0" err="1">
                <a:solidFill>
                  <a:srgbClr val="FF0000"/>
                </a:solidFill>
              </a:rPr>
              <a:t>writerow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writer.writerows</a:t>
            </a:r>
            <a:r>
              <a:rPr lang="en-US" dirty="0"/>
              <a:t>(produce) </a:t>
            </a:r>
            <a:r>
              <a:rPr lang="en-US" dirty="0">
                <a:solidFill>
                  <a:srgbClr val="FF0000"/>
                </a:solidFill>
              </a:rPr>
              <a:t>#note ‘</a:t>
            </a:r>
            <a:r>
              <a:rPr lang="en-US" dirty="0" err="1">
                <a:solidFill>
                  <a:srgbClr val="FF0000"/>
                </a:solidFill>
              </a:rPr>
              <a:t>writerows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8BF82-3F6B-44A1-B4E8-8DBBA719D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337" y="2258219"/>
            <a:ext cx="3362325" cy="1743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EE24D9-5CA0-485C-A464-6FED3046F124}"/>
              </a:ext>
            </a:extLst>
          </p:cNvPr>
          <p:cNvSpPr txBox="1"/>
          <p:nvPr/>
        </p:nvSpPr>
        <p:spPr>
          <a:xfrm>
            <a:off x="6839339" y="1825625"/>
            <a:ext cx="34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the file looks like:</a:t>
            </a:r>
          </a:p>
        </p:txBody>
      </p:sp>
    </p:spTree>
    <p:extLst>
      <p:ext uri="{BB962C8B-B14F-4D97-AF65-F5344CB8AC3E}">
        <p14:creationId xmlns:p14="http://schemas.microsoft.com/office/powerpoint/2010/main" val="3776738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5149-5FB6-474D-8BCD-9A03424E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2281"/>
          </a:xfrm>
        </p:spPr>
        <p:txBody>
          <a:bodyPr/>
          <a:lstStyle/>
          <a:p>
            <a:r>
              <a:rPr lang="en-US" dirty="0"/>
              <a:t>Simple Examples of Writing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60F0A-E0F5-4540-B426-19752DDDE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47" y="1560352"/>
            <a:ext cx="8045042" cy="52095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#This assumes the header and produce lists exist…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open("fruit2.csv", 'w', newline='') as file:</a:t>
            </a:r>
          </a:p>
          <a:p>
            <a:pPr marL="0" indent="0">
              <a:buNone/>
            </a:pPr>
            <a:r>
              <a:rPr lang="en-US" dirty="0"/>
              <a:t>    writer = </a:t>
            </a:r>
            <a:r>
              <a:rPr lang="en-US" dirty="0" err="1"/>
              <a:t>csv.writer</a:t>
            </a:r>
            <a:r>
              <a:rPr lang="en-US" dirty="0"/>
              <a:t>(file)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writer.writerow</a:t>
            </a:r>
            <a:r>
              <a:rPr lang="en-US" dirty="0"/>
              <a:t>(header)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for row in produce:</a:t>
            </a:r>
          </a:p>
          <a:p>
            <a:pPr marL="0" indent="0">
              <a:buNone/>
            </a:pPr>
            <a:r>
              <a:rPr lang="en-US" dirty="0"/>
              <a:t>        row = [row[0], str(row[1] * .9)] </a:t>
            </a:r>
            <a:r>
              <a:rPr lang="en-US" dirty="0">
                <a:solidFill>
                  <a:srgbClr val="FF0000"/>
                </a:solidFill>
              </a:rPr>
              <a:t>#10% off the price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writer.writerow</a:t>
            </a:r>
            <a:r>
              <a:rPr lang="en-US" dirty="0"/>
              <a:t>(row)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E24D9-5CA0-485C-A464-6FED3046F124}"/>
              </a:ext>
            </a:extLst>
          </p:cNvPr>
          <p:cNvSpPr txBox="1"/>
          <p:nvPr/>
        </p:nvSpPr>
        <p:spPr>
          <a:xfrm>
            <a:off x="8279702" y="1637216"/>
            <a:ext cx="378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the file looks like:</a:t>
            </a:r>
          </a:p>
          <a:p>
            <a:r>
              <a:rPr lang="en-US" dirty="0"/>
              <a:t>Maybe we should format the price…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63E6A-FD5A-4402-AC1D-E0D3207E2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127" y="2466538"/>
            <a:ext cx="3390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79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5149-5FB6-474D-8BCD-9A03424E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498" y="309866"/>
            <a:ext cx="4751664" cy="10022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Adding Records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60F0A-E0F5-4540-B426-19752DDDE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92"/>
            <a:ext cx="5763936" cy="6535024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dirty="0"/>
              <a:t>import csv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with open('fruit.csv', 'r', newline='') as file:</a:t>
            </a:r>
          </a:p>
          <a:p>
            <a:pPr marL="0" indent="0">
              <a:buNone/>
            </a:pPr>
            <a:r>
              <a:rPr lang="en-US" sz="1900" dirty="0"/>
              <a:t>     reader = </a:t>
            </a:r>
            <a:r>
              <a:rPr lang="en-US" sz="1900" dirty="0" err="1"/>
              <a:t>csv.reader</a:t>
            </a:r>
            <a:r>
              <a:rPr lang="en-US" sz="1900" dirty="0"/>
              <a:t>(file)</a:t>
            </a:r>
          </a:p>
          <a:p>
            <a:pPr marL="0" indent="0">
              <a:buNone/>
            </a:pPr>
            <a:r>
              <a:rPr lang="en-US" sz="1900" dirty="0"/>
              <a:t>     data = list(reader) </a:t>
            </a:r>
            <a:r>
              <a:rPr lang="en-US" sz="1900" dirty="0">
                <a:solidFill>
                  <a:srgbClr val="FF0000"/>
                </a:solidFill>
              </a:rPr>
              <a:t>#get the contents of the file as a 2-d list</a:t>
            </a:r>
          </a:p>
          <a:p>
            <a:pPr marL="0" indent="0">
              <a:buNone/>
            </a:pPr>
            <a:r>
              <a:rPr lang="en-US" sz="1900" dirty="0"/>
              <a:t>print(data)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err="1"/>
              <a:t>newRow</a:t>
            </a:r>
            <a:r>
              <a:rPr lang="en-US" sz="1900" dirty="0"/>
              <a:t> = ["kiwi", 2.99]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with open("addedfruit.csv", 'w', newline='') as file:</a:t>
            </a:r>
          </a:p>
          <a:p>
            <a:pPr marL="0" indent="0">
              <a:buNone/>
            </a:pPr>
            <a:r>
              <a:rPr lang="en-US" sz="1900" dirty="0"/>
              <a:t>    writer = </a:t>
            </a:r>
            <a:r>
              <a:rPr lang="en-US" sz="1900" dirty="0" err="1"/>
              <a:t>csv.writer</a:t>
            </a:r>
            <a:r>
              <a:rPr lang="en-US" sz="1900" dirty="0"/>
              <a:t>(file)</a:t>
            </a:r>
          </a:p>
          <a:p>
            <a:pPr marL="0" indent="0">
              <a:buNone/>
            </a:pPr>
            <a:r>
              <a:rPr lang="en-US" sz="1900" dirty="0"/>
              <a:t>    </a:t>
            </a:r>
            <a:r>
              <a:rPr lang="en-US" sz="1900" dirty="0" err="1"/>
              <a:t>data.append</a:t>
            </a:r>
            <a:r>
              <a:rPr lang="en-US" sz="1900" dirty="0"/>
              <a:t>(</a:t>
            </a:r>
            <a:r>
              <a:rPr lang="en-US" sz="1900" dirty="0" err="1"/>
              <a:t>newRow</a:t>
            </a:r>
            <a:r>
              <a:rPr lang="en-US" sz="1900" dirty="0"/>
              <a:t>) </a:t>
            </a:r>
            <a:r>
              <a:rPr lang="en-US" sz="1900" dirty="0">
                <a:solidFill>
                  <a:srgbClr val="FF0000"/>
                </a:solidFill>
              </a:rPr>
              <a:t>#append </a:t>
            </a:r>
            <a:r>
              <a:rPr lang="en-US" sz="1900" dirty="0" err="1">
                <a:solidFill>
                  <a:srgbClr val="FF0000"/>
                </a:solidFill>
              </a:rPr>
              <a:t>newRow</a:t>
            </a:r>
            <a:r>
              <a:rPr lang="en-US" sz="1900" dirty="0">
                <a:solidFill>
                  <a:srgbClr val="FF0000"/>
                </a:solidFill>
              </a:rPr>
              <a:t> to data and then write</a:t>
            </a:r>
          </a:p>
          <a:p>
            <a:pPr marL="0" indent="0">
              <a:buNone/>
            </a:pPr>
            <a:r>
              <a:rPr lang="en-US" sz="1900" dirty="0"/>
              <a:t>    </a:t>
            </a:r>
            <a:r>
              <a:rPr lang="en-US" sz="1900" dirty="0" err="1"/>
              <a:t>writer.writerows</a:t>
            </a:r>
            <a:r>
              <a:rPr lang="en-US" sz="1900" dirty="0"/>
              <a:t>(data)</a:t>
            </a:r>
          </a:p>
          <a:p>
            <a:pPr marL="0" indent="0">
              <a:buNone/>
            </a:pPr>
            <a:r>
              <a:rPr lang="en-US" sz="1900" dirty="0"/>
              <a:t>print(data)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err="1"/>
              <a:t>newRow</a:t>
            </a:r>
            <a:r>
              <a:rPr lang="en-US" sz="1900" dirty="0"/>
              <a:t> = ["grapes", 2.99]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with open("addedfruit.csv", 'w', newline='') as file:</a:t>
            </a:r>
          </a:p>
          <a:p>
            <a:pPr marL="0" indent="0">
              <a:buNone/>
            </a:pPr>
            <a:r>
              <a:rPr lang="en-US" sz="1900" dirty="0"/>
              <a:t>    writer = </a:t>
            </a:r>
            <a:r>
              <a:rPr lang="en-US" sz="1900" dirty="0" err="1"/>
              <a:t>csv.writer</a:t>
            </a:r>
            <a:r>
              <a:rPr lang="en-US" sz="1900" dirty="0"/>
              <a:t>(file)</a:t>
            </a:r>
          </a:p>
          <a:p>
            <a:pPr marL="0" indent="0">
              <a:buNone/>
            </a:pPr>
            <a:r>
              <a:rPr lang="en-US" sz="1900" dirty="0"/>
              <a:t>    </a:t>
            </a:r>
            <a:r>
              <a:rPr lang="en-US" sz="1900" dirty="0" err="1"/>
              <a:t>writer.writerows</a:t>
            </a:r>
            <a:r>
              <a:rPr lang="en-US" sz="1900" dirty="0"/>
              <a:t>(data) </a:t>
            </a:r>
            <a:r>
              <a:rPr lang="en-US" sz="1900" dirty="0">
                <a:solidFill>
                  <a:srgbClr val="FF0000"/>
                </a:solidFill>
              </a:rPr>
              <a:t>#just write the </a:t>
            </a:r>
            <a:r>
              <a:rPr lang="en-US" sz="1900" dirty="0" err="1">
                <a:solidFill>
                  <a:srgbClr val="FF0000"/>
                </a:solidFill>
              </a:rPr>
              <a:t>newRow</a:t>
            </a:r>
            <a:r>
              <a:rPr lang="en-US" sz="1900" dirty="0">
                <a:solidFill>
                  <a:srgbClr val="FF0000"/>
                </a:solidFill>
              </a:rPr>
              <a:t> directly to the file</a:t>
            </a:r>
          </a:p>
          <a:p>
            <a:pPr marL="0" indent="0">
              <a:buNone/>
            </a:pPr>
            <a:r>
              <a:rPr lang="en-US" sz="1900" dirty="0"/>
              <a:t>    </a:t>
            </a:r>
            <a:r>
              <a:rPr lang="en-US" sz="1900" dirty="0" err="1"/>
              <a:t>writer.writerow</a:t>
            </a:r>
            <a:r>
              <a:rPr lang="en-US" sz="1900" dirty="0"/>
              <a:t>(</a:t>
            </a:r>
            <a:r>
              <a:rPr lang="en-US" sz="1900" dirty="0" err="1"/>
              <a:t>newRow</a:t>
            </a:r>
            <a:r>
              <a:rPr lang="en-US" sz="19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E24D9-5CA0-485C-A464-6FED3046F124}"/>
              </a:ext>
            </a:extLst>
          </p:cNvPr>
          <p:cNvSpPr txBox="1"/>
          <p:nvPr/>
        </p:nvSpPr>
        <p:spPr>
          <a:xfrm>
            <a:off x="7259216" y="1704328"/>
            <a:ext cx="378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the file looks like after the two write operations: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A0AF2F-6C36-456C-80B3-0DFF87845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182" y="2488690"/>
            <a:ext cx="33813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5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B6A4-773B-46FC-BA1A-4F9E3890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18D89E-7AAE-4375-A43A-00F346411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Tabular data consists of rows and columns, and it is a common way of organizing data.</a:t>
            </a:r>
          </a:p>
          <a:p>
            <a:r>
              <a:rPr lang="en-US" dirty="0"/>
              <a:t>Here is a clip from an Excel spreadsheet.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Here is a two-dimensional Python list containing the same data.</a:t>
            </a:r>
          </a:p>
          <a:p>
            <a:pPr marL="457200" lvl="1" indent="0">
              <a:buNone/>
            </a:pPr>
            <a:r>
              <a:rPr lang="en-US" dirty="0"/>
              <a:t>emp = [[101,"Edward","Case",12.05],</a:t>
            </a:r>
          </a:p>
          <a:p>
            <a:pPr marL="457200" lvl="1" indent="0">
              <a:buNone/>
            </a:pPr>
            <a:r>
              <a:rPr lang="en-US" dirty="0"/>
              <a:t>        [102,"Hector","Scofflaw",13.50],</a:t>
            </a:r>
          </a:p>
          <a:p>
            <a:pPr marL="457200" lvl="1" indent="0">
              <a:buNone/>
            </a:pPr>
            <a:r>
              <a:rPr lang="en-US" dirty="0"/>
              <a:t>        [104,"John","Smith",11.85]]</a:t>
            </a:r>
          </a:p>
          <a:p>
            <a:r>
              <a:rPr lang="en-US" dirty="0"/>
              <a:t>Of course, a table in any database system would appear much the same.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CE8DA6-B4A0-43CC-AF88-060845A18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85" y="3115063"/>
            <a:ext cx="3655962" cy="80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4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EC29-2BD9-417A-8281-9B0CFC1B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B224-B104-40E4-9AAC-3AF393727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Comma-separated data is a format that predates PC technology.</a:t>
            </a:r>
          </a:p>
          <a:p>
            <a:r>
              <a:rPr lang="en-US" dirty="0"/>
              <a:t>Lists of comma-separated data are almost as old.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CSV file is a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delimited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text file that uses a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comma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separate values.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Each line in a CSV file is equivalent to a database record.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Commas separate the fields within those records.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You can use other characters besides commas (such as tabs, colons, etc.) as delimiters.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An ongoing problem – what if the data in a field contains a delimiter character?</a:t>
            </a:r>
          </a:p>
          <a:p>
            <a:r>
              <a:rPr lang="en-US" dirty="0"/>
              <a:t>There’s a tendency to see CSV files as an ‘old-fashioned’ approach to storing data, but they have their uses – particularly in terms of moving data between different applications (databases, spreadsheets, etc.)</a:t>
            </a:r>
          </a:p>
        </p:txBody>
      </p:sp>
    </p:spTree>
    <p:extLst>
      <p:ext uri="{BB962C8B-B14F-4D97-AF65-F5344CB8AC3E}">
        <p14:creationId xmlns:p14="http://schemas.microsoft.com/office/powerpoint/2010/main" val="98263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8C97-4E99-4A42-8A3E-431F4642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644B-601F-4586-B3AE-DA3B07DF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an example of the previous slide’s contents in a CSV file.</a:t>
            </a:r>
          </a:p>
          <a:p>
            <a:pPr marL="457200" lvl="1" indent="0">
              <a:buNone/>
            </a:pPr>
            <a:r>
              <a:rPr lang="en-US" dirty="0"/>
              <a:t>101,Edward,Case,12.05</a:t>
            </a:r>
          </a:p>
          <a:p>
            <a:pPr marL="457200" lvl="1" indent="0">
              <a:buNone/>
            </a:pPr>
            <a:r>
              <a:rPr lang="en-US" dirty="0"/>
              <a:t>102,Hector,Scofflaw,13.50</a:t>
            </a:r>
          </a:p>
          <a:p>
            <a:pPr marL="457200" lvl="1" indent="0">
              <a:buNone/>
            </a:pPr>
            <a:r>
              <a:rPr lang="en-US" dirty="0"/>
              <a:t>103,John,Smith,11.85</a:t>
            </a:r>
          </a:p>
          <a:p>
            <a:r>
              <a:rPr lang="en-US" dirty="0"/>
              <a:t>Here’s a CSV file that includes a ‘header row’ – the column names of the data.</a:t>
            </a:r>
          </a:p>
          <a:p>
            <a:pPr marL="457200" lvl="1" indent="0">
              <a:buNone/>
            </a:pPr>
            <a:r>
              <a:rPr lang="en-US" dirty="0" err="1"/>
              <a:t>IDNumber,FirstName,LastName,HourlyPay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101,Edward,Case,12.05</a:t>
            </a:r>
          </a:p>
          <a:p>
            <a:pPr marL="457200" lvl="1" indent="0">
              <a:buNone/>
            </a:pPr>
            <a:r>
              <a:rPr lang="en-US" dirty="0"/>
              <a:t>102,Hector,Scofflaw,13.50</a:t>
            </a:r>
          </a:p>
          <a:p>
            <a:pPr marL="457200" lvl="1" indent="0">
              <a:buNone/>
            </a:pPr>
            <a:r>
              <a:rPr lang="en-US" dirty="0"/>
              <a:t>103,John,Smith,11.85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1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3F50-0EFE-422D-B071-EB4389D3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Two-Dimensional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5AC1-A672-4265-9127-9C74B7F9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634" y="5444455"/>
            <a:ext cx="7290732" cy="123318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 List is an </a:t>
            </a:r>
            <a:r>
              <a:rPr lang="en-US" dirty="0" err="1"/>
              <a:t>iterable</a:t>
            </a:r>
            <a:r>
              <a:rPr lang="en-US" dirty="0"/>
              <a:t> object – you can loop through it, looking at one element at a time.</a:t>
            </a:r>
          </a:p>
          <a:p>
            <a:r>
              <a:rPr lang="en-US" dirty="0"/>
              <a:t>A list-of-lists is also </a:t>
            </a:r>
            <a:r>
              <a:rPr lang="en-US" dirty="0" err="1"/>
              <a:t>iterable</a:t>
            </a:r>
            <a:r>
              <a:rPr lang="en-US" dirty="0"/>
              <a:t> – you can loop through it, looking at one element at a time.  </a:t>
            </a:r>
          </a:p>
          <a:p>
            <a:r>
              <a:rPr lang="en-US" dirty="0"/>
              <a:t>With a list-of-lists, each inner list (a row) is an element.</a:t>
            </a:r>
          </a:p>
          <a:p>
            <a:r>
              <a:rPr lang="en-US" dirty="0"/>
              <a:t>So the list </a:t>
            </a:r>
            <a:r>
              <a:rPr lang="en-US" b="1" dirty="0"/>
              <a:t>[101,"Edward","Case",12.05]</a:t>
            </a:r>
            <a:r>
              <a:rPr lang="en-US" dirty="0"/>
              <a:t> is the first element of this two-dimensional list.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4B872-F453-48DA-BB4D-5CB3E46EDD96}"/>
              </a:ext>
            </a:extLst>
          </p:cNvPr>
          <p:cNvSpPr txBox="1"/>
          <p:nvPr/>
        </p:nvSpPr>
        <p:spPr>
          <a:xfrm>
            <a:off x="838200" y="1870745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 Note that 'emp' is a two-dimensional list -- a list of lists.  In other words, a table.</a:t>
            </a:r>
          </a:p>
          <a:p>
            <a:r>
              <a:rPr lang="en-US" dirty="0">
                <a:solidFill>
                  <a:srgbClr val="FF0000"/>
                </a:solidFill>
              </a:rPr>
              <a:t># The double braces “[[” and “]]” indicate the outer boundaries of the two dimensions.</a:t>
            </a:r>
          </a:p>
          <a:p>
            <a:r>
              <a:rPr lang="en-US" dirty="0"/>
              <a:t>emp = [[101,"Edward","Case",12.05],</a:t>
            </a:r>
          </a:p>
          <a:p>
            <a:r>
              <a:rPr lang="en-US" dirty="0"/>
              <a:t>        [102,"Hector","Scofflaw",13.50],</a:t>
            </a:r>
          </a:p>
          <a:p>
            <a:r>
              <a:rPr lang="en-US" dirty="0"/>
              <a:t>        [104,"John","Smith",11.85]]</a:t>
            </a:r>
          </a:p>
          <a:p>
            <a:endParaRPr lang="en-US" dirty="0"/>
          </a:p>
          <a:p>
            <a:r>
              <a:rPr lang="en-US" dirty="0"/>
              <a:t>print(emp)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## The above prints out as:</a:t>
            </a:r>
          </a:p>
          <a:p>
            <a:r>
              <a:rPr lang="en-US" dirty="0">
                <a:solidFill>
                  <a:srgbClr val="FF0000"/>
                </a:solidFill>
              </a:rPr>
              <a:t>## [[101, 'Edward', 'Case', 12.05], [102, 'Hector', 'Scofflaw', 13.5], [104, 'John', 'Smith', 11.85]]</a:t>
            </a:r>
          </a:p>
        </p:txBody>
      </p:sp>
    </p:spTree>
    <p:extLst>
      <p:ext uri="{BB962C8B-B14F-4D97-AF65-F5344CB8AC3E}">
        <p14:creationId xmlns:p14="http://schemas.microsoft.com/office/powerpoint/2010/main" val="107256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90E8-FFCE-4F39-BFA0-716C2065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Persisting </a:t>
            </a:r>
            <a:r>
              <a:rPr lang="en-US" dirty="0" err="1"/>
              <a:t>Iterable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74D16-38C6-426F-97FA-89C518F4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4711" y="3374241"/>
            <a:ext cx="8322578" cy="3349195"/>
          </a:xfrm>
        </p:spPr>
        <p:txBody>
          <a:bodyPr>
            <a:normAutofit/>
          </a:bodyPr>
          <a:lstStyle/>
          <a:p>
            <a:r>
              <a:rPr lang="en-US" sz="1600" dirty="0"/>
              <a:t>The above is fine, but it's stored in the volatile memory of your computer</a:t>
            </a:r>
          </a:p>
          <a:p>
            <a:pPr lvl="1"/>
            <a:r>
              <a:rPr lang="en-US" sz="1400" dirty="0"/>
              <a:t>Once the program is shut down, the data is lost.</a:t>
            </a:r>
          </a:p>
          <a:p>
            <a:r>
              <a:rPr lang="en-US" sz="1600" dirty="0"/>
              <a:t>What if you want to persist the data?</a:t>
            </a:r>
          </a:p>
          <a:p>
            <a:r>
              <a:rPr lang="en-US" sz="1600" dirty="0"/>
              <a:t>You have lots of options in terms of saving data.</a:t>
            </a:r>
          </a:p>
          <a:p>
            <a:pPr lvl="1"/>
            <a:r>
              <a:rPr lang="en-US" sz="1400" dirty="0"/>
              <a:t>Save to a database table, as a serialized object, in a text-file, etc.</a:t>
            </a:r>
          </a:p>
          <a:p>
            <a:r>
              <a:rPr lang="en-US" sz="1600" dirty="0"/>
              <a:t>However, database tables and serialized objects are not terribly transferrable to other systems.</a:t>
            </a:r>
          </a:p>
          <a:p>
            <a:r>
              <a:rPr lang="en-US" sz="1600" dirty="0"/>
              <a:t>A quick solution is to save the data in a text file.</a:t>
            </a:r>
          </a:p>
          <a:p>
            <a:r>
              <a:rPr lang="en-US" sz="1600" dirty="0"/>
              <a:t>However, the data must be organized in some manner.</a:t>
            </a:r>
          </a:p>
          <a:p>
            <a:pPr lvl="1"/>
            <a:r>
              <a:rPr lang="en-US" sz="1400" dirty="0"/>
              <a:t>XML is one option.</a:t>
            </a:r>
          </a:p>
          <a:p>
            <a:pPr lvl="1"/>
            <a:r>
              <a:rPr lang="en-US" sz="1400" dirty="0"/>
              <a:t>JSON is another.</a:t>
            </a:r>
          </a:p>
          <a:p>
            <a:pPr lvl="1"/>
            <a:r>
              <a:rPr lang="en-US" sz="1400" dirty="0"/>
              <a:t>Yet another text-based option is a CSV file.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46450-E41E-4572-89A8-60F6DD209947}"/>
              </a:ext>
            </a:extLst>
          </p:cNvPr>
          <p:cNvSpPr txBox="1"/>
          <p:nvPr/>
        </p:nvSpPr>
        <p:spPr>
          <a:xfrm>
            <a:off x="2391911" y="1870745"/>
            <a:ext cx="740817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# Note that 'emp' is a two-dimensional list -- a list of lists.  In other words, a table.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# The double braces “[[” and “]]” indicate the outer boundaries of the two dimensions.</a:t>
            </a:r>
          </a:p>
          <a:p>
            <a:r>
              <a:rPr lang="en-US" sz="1600" dirty="0"/>
              <a:t>emp = [[101,"Edward","Case",12.05],</a:t>
            </a:r>
          </a:p>
          <a:p>
            <a:r>
              <a:rPr lang="en-US" sz="1600" dirty="0"/>
              <a:t>        [102,"Hector","Scofflaw",13.50],</a:t>
            </a:r>
          </a:p>
          <a:p>
            <a:r>
              <a:rPr lang="en-US" sz="1600" dirty="0"/>
              <a:t>        [104,"John","Smith",11.85]]</a:t>
            </a:r>
          </a:p>
        </p:txBody>
      </p:sp>
    </p:spTree>
    <p:extLst>
      <p:ext uri="{BB962C8B-B14F-4D97-AF65-F5344CB8AC3E}">
        <p14:creationId xmlns:p14="http://schemas.microsoft.com/office/powerpoint/2010/main" val="57572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9EC7-DC94-4797-BED8-70E61D38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CSV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35FC-02C3-4946-9391-299ABF56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module specifically for working with csv files.</a:t>
            </a:r>
          </a:p>
          <a:p>
            <a:r>
              <a:rPr lang="en-US" dirty="0"/>
              <a:t>To import it, you do the following:  </a:t>
            </a:r>
            <a:r>
              <a:rPr lang="en-US" b="1" dirty="0"/>
              <a:t>import csv</a:t>
            </a:r>
          </a:p>
          <a:p>
            <a:r>
              <a:rPr lang="en-US" dirty="0"/>
              <a:t>You use the csv module to get ‘reader’ and ‘writer’ objects.</a:t>
            </a:r>
          </a:p>
        </p:txBody>
      </p:sp>
    </p:spTree>
    <p:extLst>
      <p:ext uri="{BB962C8B-B14F-4D97-AF65-F5344CB8AC3E}">
        <p14:creationId xmlns:p14="http://schemas.microsoft.com/office/powerpoint/2010/main" val="313932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41FA-7C31-4FD0-89D5-94EEF8B4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of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DD47-C658-47BC-9611-07ABACF96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012" y="1837190"/>
            <a:ext cx="5724787" cy="4655686"/>
          </a:xfrm>
        </p:spPr>
        <p:txBody>
          <a:bodyPr>
            <a:normAutofit/>
          </a:bodyPr>
          <a:lstStyle/>
          <a:p>
            <a:r>
              <a:rPr lang="en-US" sz="2000" dirty="0"/>
              <a:t>Here, we are writing the ‘emp’ list-of-lists as a csv file.</a:t>
            </a:r>
          </a:p>
          <a:p>
            <a:r>
              <a:rPr lang="en-US" sz="2000" dirty="0"/>
              <a:t>See the following code:</a:t>
            </a:r>
          </a:p>
          <a:p>
            <a:pPr lvl="1"/>
            <a:r>
              <a:rPr lang="en-US" sz="1600" b="1" dirty="0"/>
              <a:t>with open("emp.csv", "w", newline=) as file: </a:t>
            </a:r>
          </a:p>
          <a:p>
            <a:pPr lvl="1"/>
            <a:r>
              <a:rPr lang="en-US" sz="1600" dirty="0"/>
              <a:t>"emp.csv" is the file we’re writing to.</a:t>
            </a:r>
          </a:p>
          <a:p>
            <a:pPr lvl="1"/>
            <a:r>
              <a:rPr lang="en-US" sz="1600" dirty="0"/>
              <a:t>"w" means we’re writing to the file (you can also append with an "a").</a:t>
            </a:r>
          </a:p>
          <a:p>
            <a:pPr lvl="1"/>
            <a:r>
              <a:rPr lang="en-US" sz="1600" dirty="0"/>
              <a:t>newline= " " is a bit complex – see the next slide.</a:t>
            </a:r>
          </a:p>
          <a:p>
            <a:pPr lvl="1"/>
            <a:r>
              <a:rPr lang="en-US" sz="1600" dirty="0"/>
              <a:t>writer = </a:t>
            </a:r>
            <a:r>
              <a:rPr lang="en-US" sz="1600" dirty="0" err="1"/>
              <a:t>csv.writer</a:t>
            </a:r>
            <a:r>
              <a:rPr lang="en-US" sz="1600" dirty="0"/>
              <a:t>(file) – gets a writer object.</a:t>
            </a:r>
          </a:p>
          <a:p>
            <a:pPr lvl="1"/>
            <a:r>
              <a:rPr lang="en-US" sz="1600" dirty="0" err="1"/>
              <a:t>writer.writerows</a:t>
            </a:r>
            <a:r>
              <a:rPr lang="en-US" sz="1600" dirty="0"/>
              <a:t>(emp) – write all the rows in the emp list-of-lists to the emp.csv file, using csv formatting.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6E275-6DC4-4F48-9424-6A8730734192}"/>
              </a:ext>
            </a:extLst>
          </p:cNvPr>
          <p:cNvSpPr txBox="1"/>
          <p:nvPr/>
        </p:nvSpPr>
        <p:spPr>
          <a:xfrm>
            <a:off x="838200" y="1837189"/>
            <a:ext cx="457269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import csv</a:t>
            </a:r>
          </a:p>
          <a:p>
            <a:endParaRPr lang="en-US" dirty="0"/>
          </a:p>
          <a:p>
            <a:r>
              <a:rPr lang="en-US" dirty="0"/>
              <a:t>emp = [[101,"Edward","Case",12.05],</a:t>
            </a:r>
          </a:p>
          <a:p>
            <a:r>
              <a:rPr lang="en-US" dirty="0"/>
              <a:t>        [102,"Hector","Scofflaw",13.50],</a:t>
            </a:r>
          </a:p>
          <a:p>
            <a:r>
              <a:rPr lang="en-US" dirty="0"/>
              <a:t>        [104,"John","Smith",11.85]]</a:t>
            </a:r>
          </a:p>
          <a:p>
            <a:endParaRPr lang="en-US" dirty="0"/>
          </a:p>
          <a:p>
            <a:r>
              <a:rPr lang="en-US" dirty="0"/>
              <a:t>with open("emp.csv", "w", newline= "") as file:</a:t>
            </a:r>
          </a:p>
          <a:p>
            <a:r>
              <a:rPr lang="en-US" dirty="0"/>
              <a:t>    writer = </a:t>
            </a:r>
            <a:r>
              <a:rPr lang="en-US" dirty="0" err="1"/>
              <a:t>csv.writer</a:t>
            </a:r>
            <a:r>
              <a:rPr lang="en-US" dirty="0"/>
              <a:t>(file)</a:t>
            </a:r>
          </a:p>
          <a:p>
            <a:r>
              <a:rPr lang="en-US" dirty="0"/>
              <a:t>    </a:t>
            </a:r>
            <a:r>
              <a:rPr lang="en-US" dirty="0" err="1"/>
              <a:t>writer.writerows</a:t>
            </a:r>
            <a:r>
              <a:rPr lang="en-US" dirty="0"/>
              <a:t>(emp)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##    The resulting emp.csv file contains: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##    101,Edward,Case,12.05</a:t>
            </a:r>
          </a:p>
          <a:p>
            <a:r>
              <a:rPr lang="en-US" dirty="0">
                <a:solidFill>
                  <a:srgbClr val="FF0000"/>
                </a:solidFill>
              </a:rPr>
              <a:t>##    102,Hector,Scofflaw,13.5</a:t>
            </a:r>
          </a:p>
          <a:p>
            <a:r>
              <a:rPr lang="en-US" dirty="0">
                <a:solidFill>
                  <a:srgbClr val="FF0000"/>
                </a:solidFill>
              </a:rPr>
              <a:t>##    104,John,Smith,11.85</a:t>
            </a:r>
          </a:p>
        </p:txBody>
      </p:sp>
    </p:spTree>
    <p:extLst>
      <p:ext uri="{BB962C8B-B14F-4D97-AF65-F5344CB8AC3E}">
        <p14:creationId xmlns:p14="http://schemas.microsoft.com/office/powerpoint/2010/main" val="320592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2BDF-CBC2-4879-B47A-C30B07F0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is:  </a:t>
            </a:r>
            <a:r>
              <a:rPr lang="en-US" sz="4400" dirty="0"/>
              <a:t>newline = " "?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5660-2AA6-43C2-BBB3-6852EBE6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 in: </a:t>
            </a:r>
          </a:p>
          <a:p>
            <a:pPr marL="457200" lvl="1" indent="0">
              <a:buNone/>
            </a:pPr>
            <a:r>
              <a:rPr lang="en-US" sz="2800" i="1" dirty="0"/>
              <a:t>with open("emp.csv", "w", </a:t>
            </a:r>
            <a:r>
              <a:rPr lang="en-US" sz="2800" i="1" dirty="0">
                <a:solidFill>
                  <a:srgbClr val="FF0000"/>
                </a:solidFill>
              </a:rPr>
              <a:t>newline= ""</a:t>
            </a:r>
            <a:r>
              <a:rPr lang="en-US" sz="2800" i="1" dirty="0"/>
              <a:t>) as file:</a:t>
            </a:r>
          </a:p>
          <a:p>
            <a:r>
              <a:rPr lang="en-US" dirty="0"/>
              <a:t>Different operating systems have different ideas of what character(s) indicated the end of a line in a text file:</a:t>
            </a:r>
          </a:p>
          <a:p>
            <a:pPr lvl="1"/>
            <a:r>
              <a:rPr lang="en-US" dirty="0"/>
              <a:t>Windows uses a linefeed and newline (“/r/n”)</a:t>
            </a:r>
          </a:p>
          <a:p>
            <a:pPr lvl="1"/>
            <a:r>
              <a:rPr lang="en-US" dirty="0"/>
              <a:t>Unix and Mac OS X uses just a newline (“/n”)</a:t>
            </a:r>
          </a:p>
          <a:p>
            <a:pPr lvl="1"/>
            <a:r>
              <a:rPr lang="en-US" dirty="0"/>
              <a:t>IBM mainframe use a specialized newline (“/025”)</a:t>
            </a:r>
          </a:p>
          <a:p>
            <a:pPr lvl="1"/>
            <a:r>
              <a:rPr lang="en-US" dirty="0"/>
              <a:t>There are others.</a:t>
            </a:r>
          </a:p>
          <a:p>
            <a:r>
              <a:rPr lang="en-US" dirty="0"/>
              <a:t>If you set the newline attribute to the correct character sequence for the OS in which the text file was created, there might be a minor performance advantage and some potential errors are avoided. </a:t>
            </a:r>
          </a:p>
          <a:p>
            <a:r>
              <a:rPr lang="en-US" dirty="0"/>
              <a:t>However, if you set the newline attribute to a blank character, then the csv module objects will work with any kind of end-of-line character(s).  That’s a part of a thing called ‘universal newline mode’.</a:t>
            </a:r>
          </a:p>
        </p:txBody>
      </p:sp>
    </p:spTree>
    <p:extLst>
      <p:ext uri="{BB962C8B-B14F-4D97-AF65-F5344CB8AC3E}">
        <p14:creationId xmlns:p14="http://schemas.microsoft.com/office/powerpoint/2010/main" val="329515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2040</Words>
  <Application>Microsoft Office PowerPoint</Application>
  <PresentationFormat>Widescreen</PresentationFormat>
  <Paragraphs>220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CSV (Comma Separated Value) Files and Python</vt:lpstr>
      <vt:lpstr>Tabular Data</vt:lpstr>
      <vt:lpstr>CSV Files</vt:lpstr>
      <vt:lpstr>Inside a CSV file</vt:lpstr>
      <vt:lpstr>A Two-Dimensional List</vt:lpstr>
      <vt:lpstr>Persisting Iterable Data</vt:lpstr>
      <vt:lpstr>Working with the CSV Module</vt:lpstr>
      <vt:lpstr>Simple Example of Writing</vt:lpstr>
      <vt:lpstr>What is:  newline = " "? </vt:lpstr>
      <vt:lpstr>Simple Examples of Reading I</vt:lpstr>
      <vt:lpstr>Simple Examples of Reading 2</vt:lpstr>
      <vt:lpstr>Simple Examples of Reading 3</vt:lpstr>
      <vt:lpstr>Simple Examples of Reading 4</vt:lpstr>
      <vt:lpstr>Simple Examples of Reading 5</vt:lpstr>
      <vt:lpstr>Simple Examples of Reading 6</vt:lpstr>
      <vt:lpstr>The Writing Methods</vt:lpstr>
      <vt:lpstr>Simple Examples of Writing 1</vt:lpstr>
      <vt:lpstr>Simple Examples of Writing 2</vt:lpstr>
      <vt:lpstr>Adding Records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CSV (Comma Separated Value) Files and Python</dc:title>
  <dc:creator>Phillips, Patrick</dc:creator>
  <cp:lastModifiedBy>Phillips, Patrick</cp:lastModifiedBy>
  <cp:revision>48</cp:revision>
  <dcterms:created xsi:type="dcterms:W3CDTF">2021-05-07T03:12:12Z</dcterms:created>
  <dcterms:modified xsi:type="dcterms:W3CDTF">2021-05-09T23:12:55Z</dcterms:modified>
</cp:coreProperties>
</file>