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1" r:id="rId7"/>
    <p:sldId id="260" r:id="rId8"/>
    <p:sldId id="262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B3F9-003C-440B-A2B4-928D9A4F2DFB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253C-2855-406F-BDF5-A4EAA655F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2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B3F9-003C-440B-A2B4-928D9A4F2DFB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253C-2855-406F-BDF5-A4EAA655F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02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B3F9-003C-440B-A2B4-928D9A4F2DFB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253C-2855-406F-BDF5-A4EAA655F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7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B3F9-003C-440B-A2B4-928D9A4F2DFB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253C-2855-406F-BDF5-A4EAA655F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01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B3F9-003C-440B-A2B4-928D9A4F2DFB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253C-2855-406F-BDF5-A4EAA655F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B3F9-003C-440B-A2B4-928D9A4F2DFB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253C-2855-406F-BDF5-A4EAA655F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32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B3F9-003C-440B-A2B4-928D9A4F2DFB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253C-2855-406F-BDF5-A4EAA655F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5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B3F9-003C-440B-A2B4-928D9A4F2DFB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253C-2855-406F-BDF5-A4EAA655F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34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B3F9-003C-440B-A2B4-928D9A4F2DFB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253C-2855-406F-BDF5-A4EAA655F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B3F9-003C-440B-A2B4-928D9A4F2DFB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253C-2855-406F-BDF5-A4EAA655F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9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B3F9-003C-440B-A2B4-928D9A4F2DFB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253C-2855-406F-BDF5-A4EAA655F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27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6B3F9-003C-440B-A2B4-928D9A4F2DFB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3253C-2855-406F-BDF5-A4EAA655F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27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litetutorial.net/sqlite-inner-join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Databases:</a:t>
            </a:r>
            <a:br>
              <a:rPr lang="en-US" dirty="0"/>
            </a:br>
            <a:r>
              <a:rPr lang="en-US" dirty="0"/>
              <a:t>Tables and Related Tables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Patrick Phillips</a:t>
            </a:r>
          </a:p>
        </p:txBody>
      </p:sp>
    </p:spTree>
    <p:extLst>
      <p:ext uri="{BB962C8B-B14F-4D97-AF65-F5344CB8AC3E}">
        <p14:creationId xmlns:p14="http://schemas.microsoft.com/office/powerpoint/2010/main" val="3160320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5339"/>
          </a:xfrm>
        </p:spPr>
        <p:txBody>
          <a:bodyPr/>
          <a:lstStyle/>
          <a:p>
            <a:r>
              <a:rPr lang="en-US" dirty="0"/>
              <a:t>Structured Query Language.</a:t>
            </a:r>
          </a:p>
          <a:p>
            <a:r>
              <a:rPr lang="en-US" dirty="0"/>
              <a:t>It is a specialized language for working with databases.</a:t>
            </a:r>
          </a:p>
        </p:txBody>
      </p:sp>
    </p:spTree>
    <p:extLst>
      <p:ext uri="{BB962C8B-B14F-4D97-AF65-F5344CB8AC3E}">
        <p14:creationId xmlns:p14="http://schemas.microsoft.com/office/powerpoint/2010/main" val="3853465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SELECT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 SELECT * FROM Customers;</a:t>
            </a:r>
          </a:p>
          <a:p>
            <a:pPr lvl="1"/>
            <a:r>
              <a:rPr lang="en-US" dirty="0"/>
              <a:t>That means “get all of the records from the Customers table”.</a:t>
            </a:r>
          </a:p>
          <a:p>
            <a:r>
              <a:rPr lang="en-US" dirty="0"/>
              <a:t>Example:  SELECT </a:t>
            </a:r>
            <a:r>
              <a:rPr lang="en-US" dirty="0" err="1"/>
              <a:t>ContactName</a:t>
            </a:r>
            <a:r>
              <a:rPr lang="en-US" dirty="0"/>
              <a:t>, address FROM Customers;</a:t>
            </a:r>
          </a:p>
          <a:p>
            <a:pPr lvl="1"/>
            <a:r>
              <a:rPr lang="en-US" dirty="0"/>
              <a:t>That means, “get all of the contact name and address data from the Customers table”.</a:t>
            </a:r>
          </a:p>
          <a:p>
            <a:r>
              <a:rPr lang="en-US" dirty="0"/>
              <a:t>Example:  SELECT * FROM Customers</a:t>
            </a:r>
            <a:br>
              <a:rPr lang="en-US" dirty="0"/>
            </a:br>
            <a:r>
              <a:rPr lang="en-US" dirty="0"/>
              <a:t>	         WHERE </a:t>
            </a:r>
            <a:r>
              <a:rPr lang="en-US" dirty="0" err="1"/>
              <a:t>ContactName</a:t>
            </a:r>
            <a:r>
              <a:rPr lang="en-US" dirty="0"/>
              <a:t>=‘Sam Jones';</a:t>
            </a:r>
          </a:p>
          <a:p>
            <a:pPr lvl="1"/>
            <a:r>
              <a:rPr lang="en-US" dirty="0"/>
              <a:t>That means, “get all of the records from the Customers table where the contact name field has ‘Sam Jones’ in it.”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406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INSERT  &amp; UPDATE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61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INSERT Example: </a:t>
            </a:r>
          </a:p>
          <a:p>
            <a:pPr lvl="1"/>
            <a:r>
              <a:rPr lang="en-US" sz="2000" dirty="0"/>
              <a:t>INSERT INTO Customers (</a:t>
            </a:r>
            <a:r>
              <a:rPr lang="en-US" sz="2000" dirty="0" err="1"/>
              <a:t>CustomerName</a:t>
            </a:r>
            <a:r>
              <a:rPr lang="en-US" sz="2000" dirty="0"/>
              <a:t>, </a:t>
            </a:r>
            <a:r>
              <a:rPr lang="en-US" sz="2000" dirty="0" err="1"/>
              <a:t>ContactName</a:t>
            </a:r>
            <a:r>
              <a:rPr lang="en-US" sz="2000" dirty="0"/>
              <a:t>, Address, City, </a:t>
            </a:r>
            <a:r>
              <a:rPr lang="en-US" sz="2000" dirty="0" err="1"/>
              <a:t>PostalCode</a:t>
            </a:r>
            <a:r>
              <a:rPr lang="en-US" sz="2000" dirty="0"/>
              <a:t>, Country)</a:t>
            </a:r>
            <a:br>
              <a:rPr lang="en-US" sz="2000" dirty="0"/>
            </a:br>
            <a:r>
              <a:rPr lang="en-US" sz="2000" dirty="0"/>
              <a:t>VALUES (‘</a:t>
            </a:r>
            <a:r>
              <a:rPr lang="en-US" sz="2000" dirty="0" err="1"/>
              <a:t>Starling’,’Tom</a:t>
            </a:r>
            <a:r>
              <a:rPr lang="en-US" sz="2000" dirty="0"/>
              <a:t> Richards’,‘1501 Dodge St.’,‘Omaha’,‘68134’,’USA’);</a:t>
            </a:r>
          </a:p>
          <a:p>
            <a:pPr lvl="2"/>
            <a:r>
              <a:rPr lang="en-US" sz="1600" dirty="0"/>
              <a:t>This means, “create a new record in the Customers table, assigning the indicated values to the indicated fields”.</a:t>
            </a:r>
          </a:p>
          <a:p>
            <a:r>
              <a:rPr lang="en-US" dirty="0"/>
              <a:t>UPDATE Example:</a:t>
            </a:r>
          </a:p>
          <a:p>
            <a:pPr lvl="1"/>
            <a:r>
              <a:rPr lang="en-US" sz="2000" dirty="0"/>
              <a:t>UPDATE Customers</a:t>
            </a:r>
            <a:br>
              <a:rPr lang="en-US" sz="2000" dirty="0"/>
            </a:br>
            <a:r>
              <a:rPr lang="en-US" sz="2000" dirty="0"/>
              <a:t>SET </a:t>
            </a:r>
            <a:r>
              <a:rPr lang="en-US" sz="2000" dirty="0" err="1"/>
              <a:t>ContactName</a:t>
            </a:r>
            <a:r>
              <a:rPr lang="en-US" sz="2000" dirty="0"/>
              <a:t>=‘Sam Syzygy’, City=‘Wichita’</a:t>
            </a:r>
            <a:br>
              <a:rPr lang="en-US" sz="2000" dirty="0"/>
            </a:br>
            <a:r>
              <a:rPr lang="en-US" sz="2000" dirty="0"/>
              <a:t>WHERE </a:t>
            </a:r>
            <a:r>
              <a:rPr lang="en-US" sz="2000" dirty="0" err="1"/>
              <a:t>CustomerName</a:t>
            </a:r>
            <a:r>
              <a:rPr lang="en-US" sz="2000" dirty="0"/>
              <a:t>=‘Main Street Automotive’;</a:t>
            </a:r>
          </a:p>
          <a:p>
            <a:pPr lvl="2"/>
            <a:r>
              <a:rPr lang="en-US" sz="1600" dirty="0"/>
              <a:t>This means, “modify the record(s) in the Customers table where the customer name is ‘Main Street Automotive’ so the contact name is now ‘Sam Syzygy’ and the city is ‘Wichita’”.</a:t>
            </a:r>
          </a:p>
          <a:p>
            <a:r>
              <a:rPr lang="en-US" dirty="0"/>
              <a:t>DELETE Example:</a:t>
            </a:r>
          </a:p>
          <a:p>
            <a:pPr lvl="1"/>
            <a:r>
              <a:rPr lang="en-US" sz="2000" dirty="0"/>
              <a:t>DELETE FROM Customers</a:t>
            </a:r>
            <a:br>
              <a:rPr lang="en-US" sz="2000" dirty="0"/>
            </a:br>
            <a:r>
              <a:rPr lang="en-US" sz="2000" dirty="0"/>
              <a:t>WHERE </a:t>
            </a:r>
            <a:r>
              <a:rPr lang="en-US" sz="2000" dirty="0" err="1"/>
              <a:t>CustomerName</a:t>
            </a:r>
            <a:r>
              <a:rPr lang="en-US" sz="2000" dirty="0"/>
              <a:t>=‘Elder Trucking’ AND </a:t>
            </a:r>
            <a:r>
              <a:rPr lang="en-US" sz="2000" dirty="0" err="1"/>
              <a:t>ContactName</a:t>
            </a:r>
            <a:r>
              <a:rPr lang="en-US" sz="2000" dirty="0"/>
              <a:t>=‘Mary Andrews’;</a:t>
            </a:r>
          </a:p>
          <a:p>
            <a:pPr lvl="2"/>
            <a:r>
              <a:rPr lang="en-US" sz="1600" dirty="0"/>
              <a:t>This means, “delete the records from the Customers table where the </a:t>
            </a:r>
            <a:r>
              <a:rPr lang="en-US" sz="1600" dirty="0" err="1"/>
              <a:t>CustomerName</a:t>
            </a:r>
            <a:r>
              <a:rPr lang="en-US" sz="1600" dirty="0"/>
              <a:t> is ‘Elder Trucking’ and the </a:t>
            </a:r>
            <a:r>
              <a:rPr lang="en-US" sz="1600" dirty="0" err="1"/>
              <a:t>ContactName</a:t>
            </a:r>
            <a:r>
              <a:rPr lang="en-US" sz="1600" dirty="0"/>
              <a:t> is ‘</a:t>
            </a:r>
            <a:r>
              <a:rPr lang="en-US" sz="1600" dirty="0" err="1"/>
              <a:t>MaryAndrews</a:t>
            </a:r>
            <a:r>
              <a:rPr lang="en-US" sz="1600" dirty="0"/>
              <a:t>’.”</a:t>
            </a:r>
          </a:p>
          <a:p>
            <a:pPr lvl="2"/>
            <a:r>
              <a:rPr lang="en-US" sz="1600" dirty="0"/>
              <a:t>Note the use of an “And” to create a two part condition – there is also an “Or”.</a:t>
            </a:r>
          </a:p>
        </p:txBody>
      </p:sp>
    </p:spTree>
    <p:extLst>
      <p:ext uri="{BB962C8B-B14F-4D97-AF65-F5344CB8AC3E}">
        <p14:creationId xmlns:p14="http://schemas.microsoft.com/office/powerpoint/2010/main" val="1463225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7E396-D1DE-47CF-BEFA-9245625FD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SQLite, Python, and Related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3D5EC-94F4-4086-9C92-7D9FE22B5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query data across two tables (or more) with JOIN statements.</a:t>
            </a:r>
          </a:p>
          <a:p>
            <a:r>
              <a:rPr lang="en-US" dirty="0"/>
              <a:t>There are multiple types of JOIN statements.</a:t>
            </a:r>
          </a:p>
          <a:p>
            <a:r>
              <a:rPr lang="en-US" dirty="0"/>
              <a:t>In </a:t>
            </a:r>
            <a:r>
              <a:rPr lang="en-US" dirty="0" err="1"/>
              <a:t>SQLlite</a:t>
            </a:r>
            <a:r>
              <a:rPr lang="en-US" dirty="0"/>
              <a:t>, you use can use an INNER JOIN, LEFT JOIN, or CROSS JOIN. </a:t>
            </a:r>
          </a:p>
          <a:p>
            <a:pPr lvl="1"/>
            <a:r>
              <a:rPr lang="en-US" dirty="0"/>
              <a:t>Each join clause determines how SQLite uses data from one table to match with rows in another table.</a:t>
            </a:r>
          </a:p>
          <a:p>
            <a:pPr lvl="1"/>
            <a:r>
              <a:rPr lang="en-US" dirty="0"/>
              <a:t>SQLite doesn’t directly support RIGHT JOIN and FULL OUTER JOIN.</a:t>
            </a:r>
          </a:p>
          <a:p>
            <a:r>
              <a:rPr lang="en-US" dirty="0"/>
              <a:t>For this exercise, we will create two tables, relate then, and then perform an INNER JOIN </a:t>
            </a:r>
          </a:p>
          <a:p>
            <a:pPr lvl="1"/>
            <a:r>
              <a:rPr lang="en-US" dirty="0"/>
              <a:t>The INNER JOIN is the most common form of JOIN.</a:t>
            </a:r>
          </a:p>
        </p:txBody>
      </p:sp>
    </p:spTree>
    <p:extLst>
      <p:ext uri="{BB962C8B-B14F-4D97-AF65-F5344CB8AC3E}">
        <p14:creationId xmlns:p14="http://schemas.microsoft.com/office/powerpoint/2010/main" val="600238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305D9-A4B2-41B7-84DA-D408019C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INNER JOIN?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1DFF1-E220-41E1-B6D5-F6FC0A1DB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7920" y="1825625"/>
            <a:ext cx="513588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 inner join returns records that have matching values in both tables (the element in green).</a:t>
            </a:r>
          </a:p>
          <a:p>
            <a:r>
              <a:rPr lang="en-US" dirty="0"/>
              <a:t>So, you’re getting data from both tables.</a:t>
            </a:r>
          </a:p>
          <a:p>
            <a:r>
              <a:rPr lang="en-US" dirty="0"/>
              <a:t>The link between the two tables is a primary key field (in ‘table 1’) and a foreign key field (in ‘table 2’).</a:t>
            </a:r>
          </a:p>
          <a:p>
            <a:r>
              <a:rPr lang="en-US" dirty="0"/>
              <a:t>In this case, ‘table 1’ is more formally called the ‘left table’ and ‘table 2’ is the ‘right table’.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C01EE09-4A4E-4F88-A60F-C3960F492E27}"/>
              </a:ext>
            </a:extLst>
          </p:cNvPr>
          <p:cNvGrpSpPr/>
          <p:nvPr/>
        </p:nvGrpSpPr>
        <p:grpSpPr>
          <a:xfrm>
            <a:off x="838200" y="2476761"/>
            <a:ext cx="3816427" cy="3160928"/>
            <a:chOff x="838200" y="2476761"/>
            <a:chExt cx="3816427" cy="316092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FDA9694-EAF0-48C9-94ED-8E2110AA9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476761"/>
              <a:ext cx="3816427" cy="2761727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AA6D411-A753-4C1B-81F7-A73D91784B88}"/>
                </a:ext>
              </a:extLst>
            </p:cNvPr>
            <p:cNvSpPr txBox="1"/>
            <p:nvPr/>
          </p:nvSpPr>
          <p:spPr>
            <a:xfrm>
              <a:off x="1371599" y="5245100"/>
              <a:ext cx="1152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Left Table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18CD65-9299-4DB1-8675-139B3C6B6A92}"/>
                </a:ext>
              </a:extLst>
            </p:cNvPr>
            <p:cNvSpPr txBox="1"/>
            <p:nvPr/>
          </p:nvSpPr>
          <p:spPr>
            <a:xfrm>
              <a:off x="2952749" y="5268357"/>
              <a:ext cx="1248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Right 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8889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2DB095-8CA9-40F3-BFB4-CE348AACC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Two Related Tables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58F54A-FFD6-46E6-A595-6F4A0D918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8771" y="1825625"/>
            <a:ext cx="4722495" cy="43513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err="1"/>
              <a:t>sql</a:t>
            </a:r>
            <a:r>
              <a:rPr lang="en-US" sz="1800" b="1" dirty="0"/>
              <a:t> = '''CREATE TABLE Students (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b="1" dirty="0" err="1"/>
              <a:t>StudentID</a:t>
            </a:r>
            <a:r>
              <a:rPr lang="en-US" sz="1800" b="1" dirty="0"/>
              <a:t> integer NOT NULL Primary Key,</a:t>
            </a:r>
          </a:p>
          <a:p>
            <a:pPr marL="0" indent="0">
              <a:buNone/>
            </a:pPr>
            <a:r>
              <a:rPr lang="en-US" sz="1800" b="1" dirty="0"/>
              <a:t>    FirstName varchar(20) NOT NULL,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b="1" dirty="0" err="1"/>
              <a:t>LastName</a:t>
            </a:r>
            <a:r>
              <a:rPr lang="en-US" sz="1800" b="1" dirty="0"/>
              <a:t> varchar(20) NOT NULL,</a:t>
            </a:r>
          </a:p>
          <a:p>
            <a:pPr marL="0" indent="0">
              <a:buNone/>
            </a:pPr>
            <a:r>
              <a:rPr lang="en-US" sz="1800" b="1" dirty="0"/>
              <a:t>    Birthdate varchar(10) NOT NULL,</a:t>
            </a:r>
          </a:p>
          <a:p>
            <a:pPr marL="0" indent="0">
              <a:buNone/>
            </a:pPr>
            <a:r>
              <a:rPr lang="en-US" sz="1800" b="1" dirty="0"/>
              <a:t>    Gender varchar(1) NOT NULL</a:t>
            </a:r>
          </a:p>
          <a:p>
            <a:pPr marL="0" indent="0">
              <a:buNone/>
            </a:pPr>
            <a:r>
              <a:rPr lang="en-US" sz="1800" b="1" dirty="0"/>
              <a:t>    );’‘’</a:t>
            </a:r>
          </a:p>
          <a:p>
            <a:endParaRPr lang="en-US" sz="2000" dirty="0"/>
          </a:p>
          <a:p>
            <a:r>
              <a:rPr lang="en-US" sz="2000" dirty="0"/>
              <a:t>This is the Left table (Students)</a:t>
            </a:r>
          </a:p>
          <a:p>
            <a:r>
              <a:rPr lang="en-US" sz="2000" dirty="0"/>
              <a:t>Note it has the primary key field (</a:t>
            </a:r>
            <a:r>
              <a:rPr lang="en-US" sz="2000" dirty="0" err="1"/>
              <a:t>StudentID</a:t>
            </a:r>
            <a:r>
              <a:rPr lang="en-US" sz="2000" dirty="0"/>
              <a:t>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C93328-7456-4EB3-A7BA-CD42B0F41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1" y="1825625"/>
            <a:ext cx="6172200" cy="43513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err="1"/>
              <a:t>sql</a:t>
            </a:r>
            <a:r>
              <a:rPr lang="en-US" sz="1800" b="1" dirty="0"/>
              <a:t> = '''CREATE TABLE Classes (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b="1" dirty="0" err="1"/>
              <a:t>StudentID</a:t>
            </a:r>
            <a:r>
              <a:rPr lang="en-US" sz="1800" b="1" dirty="0"/>
              <a:t> integer NOT NULL,</a:t>
            </a:r>
          </a:p>
          <a:p>
            <a:pPr marL="0" indent="0">
              <a:buNone/>
            </a:pPr>
            <a:r>
              <a:rPr lang="en-US" sz="1800" b="1" dirty="0"/>
              <a:t>    Class varchar(40) NOT NULL,</a:t>
            </a:r>
          </a:p>
          <a:p>
            <a:pPr marL="0" indent="0">
              <a:buNone/>
            </a:pPr>
            <a:r>
              <a:rPr lang="en-US" sz="1800" b="1" dirty="0"/>
              <a:t>    Quarter varchar(8)  NOT NULL,</a:t>
            </a:r>
          </a:p>
          <a:p>
            <a:pPr marL="0" indent="0">
              <a:buNone/>
            </a:pPr>
            <a:r>
              <a:rPr lang="en-US" sz="1800" b="1" dirty="0"/>
              <a:t>    Grade varchar(2) NOT NULL,</a:t>
            </a:r>
          </a:p>
          <a:p>
            <a:pPr marL="0" indent="0">
              <a:buNone/>
            </a:pPr>
            <a:r>
              <a:rPr lang="en-US" sz="1800" b="1" dirty="0"/>
              <a:t>    FOREIGN KEY (</a:t>
            </a:r>
            <a:r>
              <a:rPr lang="en-US" sz="1800" b="1" dirty="0" err="1"/>
              <a:t>StudentID</a:t>
            </a:r>
            <a:r>
              <a:rPr lang="en-US" sz="1800" b="1" dirty="0"/>
              <a:t>) REFERENCES Students (</a:t>
            </a:r>
            <a:r>
              <a:rPr lang="en-US" sz="1800" b="1" dirty="0" err="1"/>
              <a:t>StudentID</a:t>
            </a:r>
            <a:r>
              <a:rPr lang="en-US" sz="1800" b="1" dirty="0"/>
              <a:t>)</a:t>
            </a:r>
          </a:p>
          <a:p>
            <a:pPr marL="0" indent="0">
              <a:buNone/>
            </a:pPr>
            <a:r>
              <a:rPr lang="en-US" sz="1800" b="1" dirty="0"/>
              <a:t>    );’‘’</a:t>
            </a:r>
          </a:p>
          <a:p>
            <a:endParaRPr lang="en-US" sz="2000" dirty="0"/>
          </a:p>
          <a:p>
            <a:r>
              <a:rPr lang="en-US" sz="2000" dirty="0"/>
              <a:t>This is the Right table (Classes)</a:t>
            </a:r>
          </a:p>
          <a:p>
            <a:r>
              <a:rPr lang="en-US" sz="2000" dirty="0"/>
              <a:t>Note that it has a FOREIGN KEY clause that links the foreign key field in this statement (</a:t>
            </a:r>
            <a:r>
              <a:rPr lang="en-US" sz="2000" dirty="0" err="1"/>
              <a:t>StudentID</a:t>
            </a:r>
            <a:r>
              <a:rPr lang="en-US" sz="2000" dirty="0"/>
              <a:t>) to primary key field in the other table Students(</a:t>
            </a:r>
            <a:r>
              <a:rPr lang="en-US" sz="2000" dirty="0" err="1"/>
              <a:t>StudentID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29630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53894E-909C-40BC-B381-32C46C02FE44}"/>
              </a:ext>
            </a:extLst>
          </p:cNvPr>
          <p:cNvSpPr txBox="1"/>
          <p:nvPr/>
        </p:nvSpPr>
        <p:spPr>
          <a:xfrm>
            <a:off x="5587682" y="151180"/>
            <a:ext cx="6482078" cy="65556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import sqlite3</a:t>
            </a:r>
          </a:p>
          <a:p>
            <a:endParaRPr lang="en-US" sz="1400" dirty="0"/>
          </a:p>
          <a:p>
            <a:r>
              <a:rPr lang="en-US" sz="1400" dirty="0"/>
              <a:t>#Connecting to </a:t>
            </a:r>
            <a:r>
              <a:rPr lang="en-US" sz="1400" dirty="0" err="1"/>
              <a:t>sqlite</a:t>
            </a:r>
            <a:endParaRPr lang="en-US" sz="1400" dirty="0"/>
          </a:p>
          <a:p>
            <a:r>
              <a:rPr lang="en-US" sz="1400" dirty="0"/>
              <a:t>conn = sqlite3.connect('</a:t>
            </a:r>
            <a:r>
              <a:rPr lang="en-US" sz="1400" dirty="0" err="1"/>
              <a:t>grades.db</a:t>
            </a:r>
            <a:r>
              <a:rPr lang="en-US" sz="1400" dirty="0"/>
              <a:t>')</a:t>
            </a:r>
          </a:p>
          <a:p>
            <a:endParaRPr lang="en-US" sz="1400" dirty="0"/>
          </a:p>
          <a:p>
            <a:r>
              <a:rPr lang="en-US" sz="1400" dirty="0"/>
              <a:t>#Creating a cursor object using the cursor() method</a:t>
            </a:r>
          </a:p>
          <a:p>
            <a:r>
              <a:rPr lang="en-US" sz="1400" dirty="0"/>
              <a:t>cursor = </a:t>
            </a:r>
            <a:r>
              <a:rPr lang="en-US" sz="1400" dirty="0" err="1"/>
              <a:t>conn.cursor</a:t>
            </a:r>
            <a:r>
              <a:rPr lang="en-US" sz="1400" dirty="0"/>
              <a:t>()</a:t>
            </a:r>
          </a:p>
          <a:p>
            <a:endParaRPr lang="en-US" sz="1400" dirty="0"/>
          </a:p>
          <a:p>
            <a:r>
              <a:rPr lang="en-US" sz="1400" dirty="0" err="1"/>
              <a:t>sql</a:t>
            </a:r>
            <a:r>
              <a:rPr lang="en-US" sz="1400" dirty="0"/>
              <a:t> = '''CREATE TABLE Students (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StudentID</a:t>
            </a:r>
            <a:r>
              <a:rPr lang="en-US" sz="1400" dirty="0"/>
              <a:t> integer NOT NULL Primary Key,</a:t>
            </a:r>
          </a:p>
          <a:p>
            <a:r>
              <a:rPr lang="en-US" sz="1400" dirty="0"/>
              <a:t>    FirstName varchar(20) NOT NULL,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LastName</a:t>
            </a:r>
            <a:r>
              <a:rPr lang="en-US" sz="1400" dirty="0"/>
              <a:t> varchar(20) NOT NULL,</a:t>
            </a:r>
          </a:p>
          <a:p>
            <a:r>
              <a:rPr lang="en-US" sz="1400" dirty="0"/>
              <a:t>    Birthdate varchar(10) NOT NULL,</a:t>
            </a:r>
          </a:p>
          <a:p>
            <a:r>
              <a:rPr lang="en-US" sz="1400" dirty="0"/>
              <a:t>    Gender varchar(1) NOT NULL</a:t>
            </a:r>
          </a:p>
          <a:p>
            <a:r>
              <a:rPr lang="en-US" sz="1400" dirty="0"/>
              <a:t>    );'''</a:t>
            </a:r>
          </a:p>
          <a:p>
            <a:endParaRPr lang="en-US" sz="1400" dirty="0"/>
          </a:p>
          <a:p>
            <a:r>
              <a:rPr lang="en-US" sz="1400" dirty="0" err="1"/>
              <a:t>cursor.execute</a:t>
            </a:r>
            <a:r>
              <a:rPr lang="en-US" sz="1400" dirty="0"/>
              <a:t>(</a:t>
            </a:r>
            <a:r>
              <a:rPr lang="en-US" sz="1400" dirty="0" err="1"/>
              <a:t>sql</a:t>
            </a:r>
            <a:r>
              <a:rPr lang="en-US" sz="1400" dirty="0"/>
              <a:t>)</a:t>
            </a:r>
          </a:p>
          <a:p>
            <a:endParaRPr lang="en-US" sz="1400" dirty="0"/>
          </a:p>
          <a:p>
            <a:r>
              <a:rPr lang="en-US" sz="1400" dirty="0" err="1"/>
              <a:t>cursor.execute</a:t>
            </a:r>
            <a:r>
              <a:rPr lang="en-US" sz="1400" dirty="0"/>
              <a:t>("INSERT INTO Students VALUES(1001,'James', 'Elroy','1/1/1998','M')")</a:t>
            </a:r>
          </a:p>
          <a:p>
            <a:r>
              <a:rPr lang="en-US" sz="1400" dirty="0" err="1"/>
              <a:t>cursor.execute</a:t>
            </a:r>
            <a:r>
              <a:rPr lang="en-US" sz="1400" dirty="0"/>
              <a:t>("INSERT INTO Students VALUES(1203,'Ellen', 'Paige','6/17/1995','F')")</a:t>
            </a:r>
          </a:p>
          <a:p>
            <a:r>
              <a:rPr lang="en-US" sz="1400" dirty="0" err="1"/>
              <a:t>cursor.execute</a:t>
            </a:r>
            <a:r>
              <a:rPr lang="en-US" sz="1400" dirty="0"/>
              <a:t>("INSERT INTO Students VALUES(1205,'Harold', 'Chen','2/16/1997','M')")</a:t>
            </a:r>
          </a:p>
          <a:p>
            <a:endParaRPr lang="en-US" sz="1400" dirty="0"/>
          </a:p>
          <a:p>
            <a:r>
              <a:rPr lang="en-US" sz="1400" dirty="0"/>
              <a:t>print("Table created successfully........")</a:t>
            </a:r>
          </a:p>
          <a:p>
            <a:endParaRPr lang="en-US" sz="1400" dirty="0"/>
          </a:p>
          <a:p>
            <a:r>
              <a:rPr lang="en-US" sz="1400" dirty="0"/>
              <a:t># Commit your changes in the database</a:t>
            </a:r>
          </a:p>
          <a:p>
            <a:r>
              <a:rPr lang="en-US" sz="1400" dirty="0" err="1"/>
              <a:t>conn.commit</a:t>
            </a:r>
            <a:r>
              <a:rPr lang="en-US" sz="1400" dirty="0"/>
              <a:t>()</a:t>
            </a:r>
          </a:p>
          <a:p>
            <a:endParaRPr lang="en-US" sz="1400" dirty="0"/>
          </a:p>
          <a:p>
            <a:r>
              <a:rPr lang="en-US" sz="1400" dirty="0"/>
              <a:t>#Closing the connection</a:t>
            </a:r>
          </a:p>
          <a:p>
            <a:r>
              <a:rPr lang="en-US" sz="1400" dirty="0" err="1"/>
              <a:t>conn.close</a:t>
            </a:r>
            <a:r>
              <a:rPr lang="en-US" sz="1400" dirty="0"/>
              <a:t>()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8E20A16-0D7A-4259-8FAE-008452D42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63" y="365125"/>
            <a:ext cx="5057775" cy="1325563"/>
          </a:xfrm>
        </p:spPr>
        <p:txBody>
          <a:bodyPr/>
          <a:lstStyle/>
          <a:p>
            <a:r>
              <a:rPr lang="en-US" dirty="0"/>
              <a:t>Create the Students Table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0E63FA4-54DB-4383-9125-E7717DB03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63" y="1825625"/>
            <a:ext cx="5057775" cy="4351338"/>
          </a:xfrm>
        </p:spPr>
        <p:txBody>
          <a:bodyPr/>
          <a:lstStyle/>
          <a:p>
            <a:r>
              <a:rPr lang="en-US" dirty="0"/>
              <a:t>This isn’t structurally different than the other tables we’ve created.</a:t>
            </a:r>
          </a:p>
        </p:txBody>
      </p:sp>
    </p:spTree>
    <p:extLst>
      <p:ext uri="{BB962C8B-B14F-4D97-AF65-F5344CB8AC3E}">
        <p14:creationId xmlns:p14="http://schemas.microsoft.com/office/powerpoint/2010/main" val="1126153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5E9964-5FDF-4629-BCBB-1951F5B672BD}"/>
              </a:ext>
            </a:extLst>
          </p:cNvPr>
          <p:cNvSpPr txBox="1"/>
          <p:nvPr/>
        </p:nvSpPr>
        <p:spPr>
          <a:xfrm>
            <a:off x="6014720" y="0"/>
            <a:ext cx="6177280" cy="67710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import sqlite3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FF0000"/>
                </a:solidFill>
              </a:rPr>
              <a:t>#Connecting to </a:t>
            </a:r>
            <a:r>
              <a:rPr lang="en-US" sz="1400" dirty="0" err="1">
                <a:solidFill>
                  <a:srgbClr val="FF0000"/>
                </a:solidFill>
              </a:rPr>
              <a:t>sqlite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conn = sqlite3.connect('</a:t>
            </a:r>
            <a:r>
              <a:rPr lang="en-US" sz="1400" dirty="0" err="1"/>
              <a:t>grades.db</a:t>
            </a:r>
            <a:r>
              <a:rPr lang="en-US" sz="1400" dirty="0"/>
              <a:t>')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FF0000"/>
                </a:solidFill>
              </a:rPr>
              <a:t>#Creating a cursor object using the cursor() method</a:t>
            </a:r>
          </a:p>
          <a:p>
            <a:r>
              <a:rPr lang="en-US" sz="1400" dirty="0"/>
              <a:t>cursor = </a:t>
            </a:r>
            <a:r>
              <a:rPr lang="en-US" sz="1400" dirty="0" err="1"/>
              <a:t>conn.cursor</a:t>
            </a:r>
            <a:r>
              <a:rPr lang="en-US" sz="1400" dirty="0"/>
              <a:t>()</a:t>
            </a:r>
          </a:p>
          <a:p>
            <a:endParaRPr lang="en-US" sz="1400" dirty="0"/>
          </a:p>
          <a:p>
            <a:r>
              <a:rPr lang="en-US" sz="1400" dirty="0" err="1"/>
              <a:t>sql</a:t>
            </a:r>
            <a:r>
              <a:rPr lang="en-US" sz="1400" dirty="0"/>
              <a:t> = '''CREATE TABLE Classes (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StudentID</a:t>
            </a:r>
            <a:r>
              <a:rPr lang="en-US" sz="1400" dirty="0"/>
              <a:t> integer NOT NULL,</a:t>
            </a:r>
          </a:p>
          <a:p>
            <a:r>
              <a:rPr lang="en-US" sz="1400" dirty="0"/>
              <a:t>    Class varchar(40) NOT NULL,</a:t>
            </a:r>
          </a:p>
          <a:p>
            <a:r>
              <a:rPr lang="en-US" sz="1400" dirty="0"/>
              <a:t>    Quarter varchar(8)  NOT NULL,</a:t>
            </a:r>
          </a:p>
          <a:p>
            <a:r>
              <a:rPr lang="en-US" sz="1400" dirty="0"/>
              <a:t>    Grade varchar(2) NOT NULL,</a:t>
            </a:r>
          </a:p>
          <a:p>
            <a:r>
              <a:rPr lang="en-US" sz="1400" dirty="0"/>
              <a:t>    FOREIGN KEY (</a:t>
            </a:r>
            <a:r>
              <a:rPr lang="en-US" sz="1400" dirty="0" err="1"/>
              <a:t>StudentID</a:t>
            </a:r>
            <a:r>
              <a:rPr lang="en-US" sz="1400" dirty="0"/>
              <a:t>) REFERENCES Students (</a:t>
            </a:r>
            <a:r>
              <a:rPr lang="en-US" sz="1400" dirty="0" err="1"/>
              <a:t>StudentID</a:t>
            </a:r>
            <a:r>
              <a:rPr lang="en-US" sz="1400" dirty="0"/>
              <a:t>)</a:t>
            </a:r>
          </a:p>
          <a:p>
            <a:r>
              <a:rPr lang="en-US" sz="1400" dirty="0"/>
              <a:t>    );'''</a:t>
            </a:r>
          </a:p>
          <a:p>
            <a:endParaRPr lang="en-US" sz="1400" dirty="0"/>
          </a:p>
          <a:p>
            <a:r>
              <a:rPr lang="en-US" sz="1400" dirty="0" err="1"/>
              <a:t>cursor.execute</a:t>
            </a:r>
            <a:r>
              <a:rPr lang="en-US" sz="1400" dirty="0"/>
              <a:t>(</a:t>
            </a:r>
            <a:r>
              <a:rPr lang="en-US" sz="1400" dirty="0" err="1"/>
              <a:t>sql</a:t>
            </a:r>
            <a:r>
              <a:rPr lang="en-US" sz="1400" dirty="0"/>
              <a:t>)</a:t>
            </a:r>
          </a:p>
          <a:p>
            <a:endParaRPr lang="en-US" sz="1400" dirty="0"/>
          </a:p>
          <a:p>
            <a:r>
              <a:rPr lang="en-US" sz="1400" dirty="0" err="1"/>
              <a:t>cursor.execute</a:t>
            </a:r>
            <a:r>
              <a:rPr lang="en-US" sz="1400" dirty="0"/>
              <a:t>("INSERT INTO Classes VALUES(1001,'Biology 1', 'Winter17','A')")</a:t>
            </a:r>
          </a:p>
          <a:p>
            <a:r>
              <a:rPr lang="en-US" sz="1400" dirty="0" err="1"/>
              <a:t>cursor.execute</a:t>
            </a:r>
            <a:r>
              <a:rPr lang="en-US" sz="1400" dirty="0"/>
              <a:t>("INSERT INTO Classes VALUES(1001,'English 1', 'Spring18','B')")</a:t>
            </a:r>
          </a:p>
          <a:p>
            <a:r>
              <a:rPr lang="en-US" sz="1400" dirty="0" err="1"/>
              <a:t>cursor.execute</a:t>
            </a:r>
            <a:r>
              <a:rPr lang="en-US" sz="1400" dirty="0"/>
              <a:t>("INSERT INTO Classes VALUES(1203,'English 1', 'Winter17','A')")</a:t>
            </a:r>
          </a:p>
          <a:p>
            <a:r>
              <a:rPr lang="en-US" sz="1400" dirty="0" err="1"/>
              <a:t>cursor.execute</a:t>
            </a:r>
            <a:r>
              <a:rPr lang="en-US" sz="1400" dirty="0"/>
              <a:t>("INSERT INTO Classes VALUES(1205,'Sociology 1', 'Spring18','C')")</a:t>
            </a:r>
          </a:p>
          <a:p>
            <a:r>
              <a:rPr lang="en-US" sz="1400" dirty="0" err="1"/>
              <a:t>cursor.execute</a:t>
            </a:r>
            <a:r>
              <a:rPr lang="en-US" sz="1400" dirty="0"/>
              <a:t>("INSERT INTO Classes VALUES(1205,'Physics 1', 'Spring18','A')")</a:t>
            </a:r>
          </a:p>
          <a:p>
            <a:endParaRPr lang="en-US" sz="1400" dirty="0"/>
          </a:p>
          <a:p>
            <a:r>
              <a:rPr lang="en-US" sz="1400" dirty="0"/>
              <a:t>print("Table created successfully........")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FF0000"/>
                </a:solidFill>
              </a:rPr>
              <a:t># Commit your changes in the database</a:t>
            </a:r>
          </a:p>
          <a:p>
            <a:r>
              <a:rPr lang="en-US" sz="1400" dirty="0" err="1"/>
              <a:t>conn.commit</a:t>
            </a:r>
            <a:r>
              <a:rPr lang="en-US" sz="1400" dirty="0"/>
              <a:t>()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FF0000"/>
                </a:solidFill>
              </a:rPr>
              <a:t>#Closing the connection</a:t>
            </a:r>
          </a:p>
          <a:p>
            <a:r>
              <a:rPr lang="en-US" sz="1400" dirty="0" err="1"/>
              <a:t>conn.close</a:t>
            </a:r>
            <a:r>
              <a:rPr lang="en-US" sz="1400" dirty="0"/>
              <a:t>()</a:t>
            </a: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1641B2-949D-410B-A050-0B1C757DF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75" y="365125"/>
            <a:ext cx="5629275" cy="1325563"/>
          </a:xfrm>
        </p:spPr>
        <p:txBody>
          <a:bodyPr/>
          <a:lstStyle/>
          <a:p>
            <a:r>
              <a:rPr lang="en-US" dirty="0"/>
              <a:t>Create the Classes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91881-6693-433A-91BA-049CD3EB4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825625"/>
            <a:ext cx="5629275" cy="4351338"/>
          </a:xfrm>
        </p:spPr>
        <p:txBody>
          <a:bodyPr/>
          <a:lstStyle/>
          <a:p>
            <a:r>
              <a:rPr lang="en-US" dirty="0"/>
              <a:t>The difference between this and the creation of previous tables is the FOREIGN KEY statement that explicitly relates the two tables</a:t>
            </a:r>
          </a:p>
        </p:txBody>
      </p:sp>
    </p:spTree>
    <p:extLst>
      <p:ext uri="{BB962C8B-B14F-4D97-AF65-F5344CB8AC3E}">
        <p14:creationId xmlns:p14="http://schemas.microsoft.com/office/powerpoint/2010/main" val="3255244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6FFB4-9996-49BF-BC37-38CAFE416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an INNER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8A7B0-9E86-4CF6-ADD7-83D763543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0615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sz="3300" dirty="0"/>
              <a:t>Suppose you have two tables: A and B.</a:t>
            </a:r>
          </a:p>
          <a:p>
            <a:r>
              <a:rPr lang="en-US" sz="3300" dirty="0"/>
              <a:t>A has a1, a2, and f columns. B has b1, b2, and f column.</a:t>
            </a:r>
          </a:p>
          <a:p>
            <a:r>
              <a:rPr lang="en-US" sz="3300" dirty="0"/>
              <a:t>The A table links to the B table using a foreign key column named f.</a:t>
            </a:r>
          </a:p>
          <a:p>
            <a:r>
              <a:rPr lang="en-US" sz="3300" dirty="0"/>
              <a:t>The following illustrates the syntax of the inner join </a:t>
            </a:r>
            <a:r>
              <a:rPr lang="en-US" sz="3300" dirty="0" err="1"/>
              <a:t>clause,there’s</a:t>
            </a:r>
            <a:r>
              <a:rPr lang="en-US" sz="3300" dirty="0"/>
              <a:t> a more complete example on the next slide:</a:t>
            </a:r>
          </a:p>
          <a:p>
            <a:endParaRPr lang="en-US" dirty="0"/>
          </a:p>
          <a:p>
            <a:pPr marL="1371600" lvl="3" indent="0">
              <a:buNone/>
            </a:pPr>
            <a:r>
              <a:rPr lang="en-US" sz="3600" dirty="0"/>
              <a:t>SELECT a1, a2, b1, b2</a:t>
            </a:r>
          </a:p>
          <a:p>
            <a:pPr marL="1371600" lvl="3" indent="0">
              <a:buNone/>
            </a:pPr>
            <a:r>
              <a:rPr lang="en-US" sz="3600" dirty="0"/>
              <a:t>FROM A</a:t>
            </a:r>
          </a:p>
          <a:p>
            <a:pPr marL="1371600" lvl="3" indent="0">
              <a:buNone/>
            </a:pPr>
            <a:r>
              <a:rPr lang="en-US" sz="3600" dirty="0"/>
              <a:t>INNER JOIN B on </a:t>
            </a:r>
            <a:r>
              <a:rPr lang="en-US" sz="3600" dirty="0" err="1"/>
              <a:t>B.f</a:t>
            </a:r>
            <a:r>
              <a:rPr lang="en-US" sz="3600" dirty="0"/>
              <a:t> = </a:t>
            </a:r>
            <a:r>
              <a:rPr lang="en-US" sz="3600" dirty="0" err="1"/>
              <a:t>A.f</a:t>
            </a:r>
            <a:r>
              <a:rPr lang="en-US" sz="3600" dirty="0"/>
              <a:t>;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( From: </a:t>
            </a:r>
            <a:r>
              <a:rPr lang="en-US" dirty="0">
                <a:hlinkClick r:id="rId2"/>
              </a:rPr>
              <a:t>https://www.sqlitetutorial.net/sqlite-inner-join/</a:t>
            </a:r>
            <a:r>
              <a:rPr lang="en-US" dirty="0"/>
              <a:t> 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687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0476A-1433-4448-BD17-ACB493B73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920" y="365125"/>
            <a:ext cx="7599680" cy="691515"/>
          </a:xfrm>
        </p:spPr>
        <p:txBody>
          <a:bodyPr>
            <a:normAutofit fontScale="90000"/>
          </a:bodyPr>
          <a:lstStyle/>
          <a:p>
            <a:r>
              <a:rPr lang="en-US" dirty="0"/>
              <a:t>A Related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B0753-F06F-4756-86DD-6E78E5A4F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9120" y="1209041"/>
            <a:ext cx="3616960" cy="2672080"/>
          </a:xfrm>
        </p:spPr>
        <p:txBody>
          <a:bodyPr/>
          <a:lstStyle/>
          <a:p>
            <a:r>
              <a:rPr lang="en-US" dirty="0"/>
              <a:t>The output is:</a:t>
            </a:r>
          </a:p>
          <a:p>
            <a:pPr marL="457200" lvl="1" indent="0">
              <a:buNone/>
            </a:pPr>
            <a:r>
              <a:rPr lang="en-US" sz="2000" dirty="0"/>
              <a:t>Students and Grades...</a:t>
            </a:r>
          </a:p>
          <a:p>
            <a:pPr marL="457200" lvl="1" indent="0">
              <a:buNone/>
            </a:pPr>
            <a:r>
              <a:rPr lang="en-US" sz="2000" dirty="0"/>
              <a:t>('James', 'Elroy', 'A')</a:t>
            </a:r>
          </a:p>
          <a:p>
            <a:pPr marL="457200" lvl="1" indent="0">
              <a:buNone/>
            </a:pPr>
            <a:r>
              <a:rPr lang="en-US" sz="2000" dirty="0"/>
              <a:t>('James', 'Elroy', 'B')</a:t>
            </a:r>
          </a:p>
          <a:p>
            <a:pPr marL="457200" lvl="1" indent="0">
              <a:buNone/>
            </a:pPr>
            <a:r>
              <a:rPr lang="en-US" sz="2000" dirty="0"/>
              <a:t>('Ellen', 'Paige', 'A')</a:t>
            </a:r>
          </a:p>
          <a:p>
            <a:pPr marL="457200" lvl="1" indent="0">
              <a:buNone/>
            </a:pPr>
            <a:r>
              <a:rPr lang="en-US" sz="2000" dirty="0"/>
              <a:t>('Harold', 'Chen', 'C')</a:t>
            </a:r>
          </a:p>
          <a:p>
            <a:pPr marL="457200" lvl="1" indent="0">
              <a:buNone/>
            </a:pPr>
            <a:r>
              <a:rPr lang="en-US" sz="2000" dirty="0"/>
              <a:t>('Harold', 'Chen', 'A’)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0E824D-ECED-4EE0-8EA9-779F609A6746}"/>
              </a:ext>
            </a:extLst>
          </p:cNvPr>
          <p:cNvSpPr txBox="1"/>
          <p:nvPr/>
        </p:nvSpPr>
        <p:spPr>
          <a:xfrm>
            <a:off x="375920" y="1209040"/>
            <a:ext cx="7599680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import sqlite3</a:t>
            </a:r>
          </a:p>
          <a:p>
            <a:endParaRPr lang="en-US" dirty="0"/>
          </a:p>
          <a:p>
            <a:r>
              <a:rPr lang="en-US" dirty="0"/>
              <a:t>conn = sqlite3.connect('</a:t>
            </a:r>
            <a:r>
              <a:rPr lang="en-US" dirty="0" err="1"/>
              <a:t>grades.db</a:t>
            </a:r>
            <a:r>
              <a:rPr lang="en-US" dirty="0"/>
              <a:t>')</a:t>
            </a:r>
          </a:p>
          <a:p>
            <a:r>
              <a:rPr lang="en-US" dirty="0"/>
              <a:t>cursor = </a:t>
            </a:r>
            <a:r>
              <a:rPr lang="en-US" dirty="0" err="1"/>
              <a:t>conn.cursor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err="1"/>
              <a:t>sqlJ</a:t>
            </a:r>
            <a:r>
              <a:rPr lang="en-US" dirty="0"/>
              <a:t> = '''SELECT STUDENTS.FIRSTNAME, STUDENTS.LASTNAME, CLASSES.GRADE</a:t>
            </a:r>
          </a:p>
          <a:p>
            <a:r>
              <a:rPr lang="en-US" dirty="0"/>
              <a:t>            FROM STUDENTS</a:t>
            </a:r>
          </a:p>
          <a:p>
            <a:r>
              <a:rPr lang="en-US" dirty="0"/>
              <a:t>            INNER JOIN CLASSES on CLASSES.STUDENTID = STUDENTS.STUDENTID;'''</a:t>
            </a:r>
          </a:p>
          <a:p>
            <a:endParaRPr lang="en-US" dirty="0"/>
          </a:p>
          <a:p>
            <a:r>
              <a:rPr lang="en-US" dirty="0" err="1"/>
              <a:t>cursor.execute</a:t>
            </a:r>
            <a:r>
              <a:rPr lang="en-US" dirty="0"/>
              <a:t>(</a:t>
            </a:r>
            <a:r>
              <a:rPr lang="en-US" dirty="0" err="1"/>
              <a:t>sqlJ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stList</a:t>
            </a:r>
            <a:r>
              <a:rPr lang="en-US" dirty="0"/>
              <a:t> = </a:t>
            </a:r>
            <a:r>
              <a:rPr lang="en-US" dirty="0" err="1"/>
              <a:t>cursor.fetchall</a:t>
            </a:r>
            <a:r>
              <a:rPr lang="en-US" dirty="0"/>
              <a:t>()</a:t>
            </a:r>
          </a:p>
          <a:p>
            <a:r>
              <a:rPr lang="en-US" dirty="0"/>
              <a:t>print("\</a:t>
            </a:r>
            <a:r>
              <a:rPr lang="en-US" dirty="0" err="1"/>
              <a:t>nStudents</a:t>
            </a:r>
            <a:r>
              <a:rPr lang="en-US" dirty="0"/>
              <a:t> and Grades...")</a:t>
            </a:r>
          </a:p>
          <a:p>
            <a:r>
              <a:rPr lang="en-US" dirty="0"/>
              <a:t>for test in </a:t>
            </a:r>
            <a:r>
              <a:rPr lang="en-US" dirty="0" err="1"/>
              <a:t>stList</a:t>
            </a:r>
            <a:r>
              <a:rPr lang="en-US" dirty="0"/>
              <a:t>:</a:t>
            </a:r>
          </a:p>
          <a:p>
            <a:r>
              <a:rPr lang="en-US" dirty="0"/>
              <a:t>    print(test)</a:t>
            </a:r>
          </a:p>
          <a:p>
            <a:endParaRPr lang="en-US" dirty="0"/>
          </a:p>
          <a:p>
            <a:r>
              <a:rPr lang="en-US" dirty="0" err="1"/>
              <a:t>conn.commit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err="1"/>
              <a:t>conn.close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84358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database is an organized collection of data.</a:t>
            </a:r>
          </a:p>
          <a:p>
            <a:r>
              <a:rPr lang="en-US" dirty="0"/>
              <a:t>More precisely, it is the collection of schemas, tables, queries, reports, views and other objects.</a:t>
            </a:r>
          </a:p>
          <a:p>
            <a:r>
              <a:rPr lang="en-US" dirty="0"/>
              <a:t>But the “guts” of every database are the tables that it contains.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49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0476A-1433-4448-BD17-ACB493B73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920" y="365125"/>
            <a:ext cx="7599680" cy="691515"/>
          </a:xfrm>
        </p:spPr>
        <p:txBody>
          <a:bodyPr>
            <a:normAutofit fontScale="90000"/>
          </a:bodyPr>
          <a:lstStyle/>
          <a:p>
            <a:r>
              <a:rPr lang="en-US" dirty="0"/>
              <a:t>A Related Query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0E824D-ECED-4EE0-8EA9-779F609A6746}"/>
              </a:ext>
            </a:extLst>
          </p:cNvPr>
          <p:cNvSpPr txBox="1"/>
          <p:nvPr/>
        </p:nvSpPr>
        <p:spPr>
          <a:xfrm>
            <a:off x="1125220" y="1209040"/>
            <a:ext cx="994156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/>
              <a:t>sqlJ</a:t>
            </a:r>
            <a:r>
              <a:rPr lang="en-US" sz="2400" dirty="0"/>
              <a:t> = '''SELECT STUDENTS.FIRSTNAME, STUDENTS.LASTNAME, CLASSES.GRADE</a:t>
            </a:r>
          </a:p>
          <a:p>
            <a:r>
              <a:rPr lang="en-US" sz="2400" dirty="0"/>
              <a:t>            FROM STUDENTS</a:t>
            </a:r>
          </a:p>
          <a:p>
            <a:r>
              <a:rPr lang="en-US" sz="2400" dirty="0"/>
              <a:t>            INNER JOIN CLASSES on CLASSES.STUDENTID = STUDENTS.STUDENTID;'''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29C048-7BB6-486C-9054-FBD1EC3D3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710" y="2561769"/>
            <a:ext cx="10228580" cy="4074339"/>
          </a:xfrm>
        </p:spPr>
        <p:txBody>
          <a:bodyPr>
            <a:normAutofit/>
          </a:bodyPr>
          <a:lstStyle/>
          <a:p>
            <a:r>
              <a:rPr lang="en-US" dirty="0"/>
              <a:t>In the several places, we’re using dot-syntax to clarify what table we’re calling a field from.</a:t>
            </a:r>
          </a:p>
          <a:p>
            <a:pPr lvl="1"/>
            <a:r>
              <a:rPr lang="en-US" dirty="0"/>
              <a:t>So ‘STUDENTS.FIRSTNAME’ means ‘from the students table, reference  the </a:t>
            </a:r>
            <a:r>
              <a:rPr lang="en-US" dirty="0" err="1"/>
              <a:t>firstname</a:t>
            </a:r>
            <a:r>
              <a:rPr lang="en-US" dirty="0"/>
              <a:t>” field.</a:t>
            </a:r>
          </a:p>
          <a:p>
            <a:r>
              <a:rPr lang="en-US" dirty="0"/>
              <a:t>As you might guess ‘INNER JOIN’ means were doing an inner join.</a:t>
            </a:r>
          </a:p>
          <a:p>
            <a:r>
              <a:rPr lang="en-US" dirty="0"/>
              <a:t>‘CLASSES on CLASSES.STUDENTID= STUDENTS.STUDENTID’ means ‘from the classes table, link the </a:t>
            </a:r>
            <a:r>
              <a:rPr lang="en-US" dirty="0" err="1"/>
              <a:t>studentid</a:t>
            </a:r>
            <a:r>
              <a:rPr lang="en-US" dirty="0"/>
              <a:t> to the students table’s </a:t>
            </a:r>
            <a:r>
              <a:rPr lang="en-US" dirty="0" err="1"/>
              <a:t>studentid</a:t>
            </a:r>
            <a:r>
              <a:rPr lang="en-US" dirty="0"/>
              <a:t>’ field.</a:t>
            </a:r>
          </a:p>
        </p:txBody>
      </p:sp>
    </p:spTree>
    <p:extLst>
      <p:ext uri="{BB962C8B-B14F-4D97-AF65-F5344CB8AC3E}">
        <p14:creationId xmlns:p14="http://schemas.microsoft.com/office/powerpoint/2010/main" val="3849218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Tables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434148" y="1690688"/>
            <a:ext cx="5109719" cy="823912"/>
          </a:xfrm>
        </p:spPr>
        <p:txBody>
          <a:bodyPr/>
          <a:lstStyle/>
          <a:p>
            <a:r>
              <a:rPr lang="en-US" dirty="0"/>
              <a:t>Student Table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3117940"/>
              </p:ext>
            </p:extLst>
          </p:nvPr>
        </p:nvGraphicFramePr>
        <p:xfrm>
          <a:off x="1434148" y="2514600"/>
          <a:ext cx="510971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5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4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8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6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4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StudentId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FirstName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LastName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Birthdate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Elroy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1/1/1998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Paige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6/17/1995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Harold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2/16/1997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6766560" y="1690688"/>
            <a:ext cx="3878899" cy="823912"/>
          </a:xfrm>
        </p:spPr>
        <p:txBody>
          <a:bodyPr/>
          <a:lstStyle/>
          <a:p>
            <a:r>
              <a:rPr lang="en-US" dirty="0"/>
              <a:t>Classes Table</a:t>
            </a: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522798623"/>
              </p:ext>
            </p:extLst>
          </p:nvPr>
        </p:nvGraphicFramePr>
        <p:xfrm>
          <a:off x="6766560" y="2514600"/>
          <a:ext cx="387889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5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8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95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StudentId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Quarter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Biology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Winter15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English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Spring16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English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Winter15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Sociology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Spring16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Physics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Spring16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BFA1C57-8E54-40DB-9D36-0DA3843D6177}"/>
              </a:ext>
            </a:extLst>
          </p:cNvPr>
          <p:cNvSpPr txBox="1"/>
          <p:nvPr/>
        </p:nvSpPr>
        <p:spPr>
          <a:xfrm>
            <a:off x="1702912" y="5167312"/>
            <a:ext cx="878617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two tables use  “one-to-many” relationships.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single record in the Student table may be reference multiple times in the Classes table.</a:t>
            </a:r>
          </a:p>
        </p:txBody>
      </p:sp>
    </p:spTree>
    <p:extLst>
      <p:ext uri="{BB962C8B-B14F-4D97-AF65-F5344CB8AC3E}">
        <p14:creationId xmlns:p14="http://schemas.microsoft.com/office/powerpoint/2010/main" val="2625282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28358" y="368458"/>
            <a:ext cx="10515600" cy="1325563"/>
          </a:xfrm>
        </p:spPr>
        <p:txBody>
          <a:bodyPr/>
          <a:lstStyle/>
          <a:p>
            <a:r>
              <a:rPr lang="en-US" dirty="0"/>
              <a:t>Example Tables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6766560" y="1690688"/>
            <a:ext cx="3878899" cy="823912"/>
          </a:xfrm>
        </p:spPr>
        <p:txBody>
          <a:bodyPr/>
          <a:lstStyle/>
          <a:p>
            <a:r>
              <a:rPr lang="en-US" dirty="0" err="1"/>
              <a:t>StudentSecure</a:t>
            </a:r>
            <a:r>
              <a:rPr lang="en-US" dirty="0"/>
              <a:t> Table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434148" y="1690688"/>
            <a:ext cx="5109719" cy="823912"/>
          </a:xfrm>
        </p:spPr>
        <p:txBody>
          <a:bodyPr/>
          <a:lstStyle/>
          <a:p>
            <a:r>
              <a:rPr lang="en-US" dirty="0"/>
              <a:t>Student Table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26939475"/>
              </p:ext>
            </p:extLst>
          </p:nvPr>
        </p:nvGraphicFramePr>
        <p:xfrm>
          <a:off x="1434148" y="2514600"/>
          <a:ext cx="510971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5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4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8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6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4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StudentId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FirstName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LastName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Birthdate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Elroy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1/1/1998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Paige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6/17/1995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Harold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2/16/1997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Content Placeholder 12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612919692"/>
              </p:ext>
            </p:extLst>
          </p:nvPr>
        </p:nvGraphicFramePr>
        <p:xfrm>
          <a:off x="6766560" y="2514600"/>
          <a:ext cx="412915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5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2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StudentId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SSN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Disciplinary</a:t>
                      </a:r>
                      <a:r>
                        <a:rPr lang="en-US" sz="16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Notice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503-67-8830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404-91-1298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505-21-4391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9721FC1-3550-4D1D-8DD0-4D43FB877EE6}"/>
              </a:ext>
            </a:extLst>
          </p:cNvPr>
          <p:cNvSpPr txBox="1"/>
          <p:nvPr/>
        </p:nvSpPr>
        <p:spPr>
          <a:xfrm>
            <a:off x="1788637" y="4610100"/>
            <a:ext cx="861472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two tables use  “one-to-one” relationships.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So-called, because a record in one table is an extension of a record in another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case, the Student table contains information that is common date.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the </a:t>
            </a:r>
            <a:r>
              <a:rPr lang="en-US" dirty="0" err="1"/>
              <a:t>StudentSecure</a:t>
            </a:r>
            <a:r>
              <a:rPr lang="en-US" dirty="0"/>
              <a:t> table contains data that shouldn’t be commonly available.</a:t>
            </a:r>
          </a:p>
        </p:txBody>
      </p:sp>
    </p:spTree>
    <p:extLst>
      <p:ext uri="{BB962C8B-B14F-4D97-AF65-F5344CB8AC3E}">
        <p14:creationId xmlns:p14="http://schemas.microsoft.com/office/powerpoint/2010/main" val="377779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Terminology:  Record and Field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20540"/>
            <a:ext cx="10515600" cy="2286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row is a “record”</a:t>
            </a:r>
          </a:p>
          <a:p>
            <a:pPr lvl="1"/>
            <a:r>
              <a:rPr lang="en-US" dirty="0"/>
              <a:t>Note that a record is a set of related data.</a:t>
            </a:r>
          </a:p>
          <a:p>
            <a:pPr lvl="1"/>
            <a:r>
              <a:rPr lang="en-US" dirty="0"/>
              <a:t>The first row of data in the Student table is information about a student named James Elroy.</a:t>
            </a:r>
          </a:p>
          <a:p>
            <a:r>
              <a:rPr lang="en-US" dirty="0"/>
              <a:t>A column is a “field”.</a:t>
            </a:r>
          </a:p>
          <a:p>
            <a:pPr lvl="1"/>
            <a:r>
              <a:rPr lang="en-US" dirty="0"/>
              <a:t>A field has a name and a data-type.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482" y="1690688"/>
            <a:ext cx="7343036" cy="243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31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Terminology:  Primary Key and Foreign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20540"/>
            <a:ext cx="10515600" cy="2286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column of data (or field) that contains </a:t>
            </a:r>
            <a:r>
              <a:rPr lang="en-US" u="sng" dirty="0"/>
              <a:t>unique</a:t>
            </a:r>
            <a:r>
              <a:rPr lang="en-US" dirty="0"/>
              <a:t> identifying data about the record is the primary key field.</a:t>
            </a:r>
          </a:p>
          <a:p>
            <a:pPr lvl="1"/>
            <a:r>
              <a:rPr lang="en-US" dirty="0" err="1"/>
              <a:t>StudentId</a:t>
            </a:r>
            <a:r>
              <a:rPr lang="en-US" dirty="0"/>
              <a:t> is a primary key field for the Student table.</a:t>
            </a:r>
          </a:p>
          <a:p>
            <a:pPr lvl="1"/>
            <a:r>
              <a:rPr lang="en-US" dirty="0"/>
              <a:t>Note that the Classes table doesn’t have a primary key field!</a:t>
            </a:r>
          </a:p>
          <a:p>
            <a:r>
              <a:rPr lang="en-US" dirty="0"/>
              <a:t>A column of data that refers to a primary key field in another table is a foreign key field.</a:t>
            </a:r>
          </a:p>
          <a:p>
            <a:pPr lvl="1"/>
            <a:r>
              <a:rPr lang="en-US" dirty="0" err="1"/>
              <a:t>StudentId</a:t>
            </a:r>
            <a:r>
              <a:rPr lang="en-US" dirty="0"/>
              <a:t> in the Classes table is a foreign key field.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482" y="1690688"/>
            <a:ext cx="7343036" cy="243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051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Terminology: 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20540"/>
            <a:ext cx="10515600" cy="2286000"/>
          </a:xfrm>
        </p:spPr>
        <p:txBody>
          <a:bodyPr>
            <a:normAutofit/>
          </a:bodyPr>
          <a:lstStyle/>
          <a:p>
            <a:r>
              <a:rPr lang="en-US" dirty="0"/>
              <a:t>Primary Key fields and Foreign Key fields are the primary way to create a link between tables.</a:t>
            </a:r>
          </a:p>
          <a:p>
            <a:r>
              <a:rPr lang="en-US" dirty="0"/>
              <a:t>That link is called a “relationship”.</a:t>
            </a:r>
          </a:p>
          <a:p>
            <a:r>
              <a:rPr lang="en-US" dirty="0"/>
              <a:t>A relationship extends the records in one table to another table.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482" y="1690688"/>
            <a:ext cx="7343036" cy="243967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378762" y="2127570"/>
            <a:ext cx="1017270" cy="161163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588812" y="2159318"/>
            <a:ext cx="1017270" cy="20812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2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Kinds of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One-to-one: Both tables can have only one record on either side of the relationship. Each primary key value relates to only one (or no) record in the related table. </a:t>
            </a:r>
          </a:p>
          <a:p>
            <a:r>
              <a:rPr lang="en-US" dirty="0"/>
              <a:t>One-to-many: The primary key table contains only one record that relates to none, one, or many records in the related table.  This is quite common.</a:t>
            </a:r>
          </a:p>
          <a:p>
            <a:r>
              <a:rPr lang="en-US" dirty="0"/>
              <a:t>Many-to-many: Each record in both tables can relate to any number of records (or no records) in the other table.  This is usually a three-table relationship.</a:t>
            </a:r>
          </a:p>
        </p:txBody>
      </p:sp>
    </p:spTree>
    <p:extLst>
      <p:ext uri="{BB962C8B-B14F-4D97-AF65-F5344CB8AC3E}">
        <p14:creationId xmlns:p14="http://schemas.microsoft.com/office/powerpoint/2010/main" val="2279248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Relationship Examples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291114" y="1690688"/>
            <a:ext cx="9609772" cy="1954947"/>
            <a:chOff x="461963" y="1690688"/>
            <a:chExt cx="9609772" cy="195494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20265" y="1690688"/>
              <a:ext cx="7951470" cy="195494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61963" y="2829799"/>
              <a:ext cx="145392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One-to-one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291114" y="3748844"/>
            <a:ext cx="9086977" cy="2444708"/>
            <a:chOff x="461963" y="4276667"/>
            <a:chExt cx="9086977" cy="244470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8720" y="4276667"/>
              <a:ext cx="7340220" cy="244470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61963" y="5343383"/>
              <a:ext cx="145392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One-to-many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3510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1959</Words>
  <Application>Microsoft Office PowerPoint</Application>
  <PresentationFormat>Widescreen</PresentationFormat>
  <Paragraphs>286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Intro to Databases: Tables and Related Tables</vt:lpstr>
      <vt:lpstr>What’s a database?</vt:lpstr>
      <vt:lpstr>Example Tables</vt:lpstr>
      <vt:lpstr>Example Tables</vt:lpstr>
      <vt:lpstr>Terminology:  Record and Field</vt:lpstr>
      <vt:lpstr>Terminology:  Primary Key and Foreign Key</vt:lpstr>
      <vt:lpstr>Terminology:  Relationship</vt:lpstr>
      <vt:lpstr>Kinds of Relationships</vt:lpstr>
      <vt:lpstr>Relationship Examples</vt:lpstr>
      <vt:lpstr>SQL</vt:lpstr>
      <vt:lpstr>SQL SELECT statement</vt:lpstr>
      <vt:lpstr>SQL INSERT  &amp; UPDATE Statements</vt:lpstr>
      <vt:lpstr>SQLite, Python, and Related Tables</vt:lpstr>
      <vt:lpstr>What is an INNER JOIN?</vt:lpstr>
      <vt:lpstr>Creating Two Related Tables</vt:lpstr>
      <vt:lpstr>Create the Students Table</vt:lpstr>
      <vt:lpstr>Create the Classes Table</vt:lpstr>
      <vt:lpstr>Coding an INNER JOIN</vt:lpstr>
      <vt:lpstr>A Related Query</vt:lpstr>
      <vt:lpstr>A Related Query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Databases</dc:title>
  <dc:creator>Alcimines</dc:creator>
  <cp:lastModifiedBy>Phillips, Patrick</cp:lastModifiedBy>
  <cp:revision>54</cp:revision>
  <dcterms:created xsi:type="dcterms:W3CDTF">2016-02-02T16:35:24Z</dcterms:created>
  <dcterms:modified xsi:type="dcterms:W3CDTF">2021-04-25T20:49:05Z</dcterms:modified>
</cp:coreProperties>
</file>