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3D8B-1390-49F7-977C-C2274C53E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6D31-F416-472F-99C4-1D1F987E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A9AD-1D4C-4BB6-A0BA-6E0D3291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EA5B-6980-4AD0-A460-C8CFC481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452F-A39C-43AE-96C2-035998F7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5191-72CA-4A5A-A31F-B39F2818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54587-7C4C-475E-A43E-B43060E6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21CB-0A43-4C0A-96E0-B45DD5C7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1B53-4396-4C4B-86AD-59770C92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5531-17A1-46EE-A237-76443325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6AFC0-FBC8-46D7-85FD-C4664B1A8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9CE4-B184-4A6F-BBDC-E17C214DC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7491-E3A2-4A3A-8950-EA53415F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2079-2DF3-48EA-B42E-A06194E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E3B4-6FC5-483D-8706-8779B357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FEF8-BE68-4706-9E5A-F52FA265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EB21-5610-42B2-85D1-775099E8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4002-A64E-412D-9292-90FD8EE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8CE4-D924-47FD-A78F-61C71A5F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82E6-494E-49D4-BC8F-0FE136CA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44BD-4257-4FF3-A1F9-3B269150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1905E-46FA-497C-8EA7-DB9F8BD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6EFF-D1B4-4EA0-9341-70751FC1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2250-D79D-4394-B951-1DD442E2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5622-465D-4277-80D5-BBA2E837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7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F40B-AA79-4765-9646-23106507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A99C-9E25-42C1-8A41-4EDD10300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46B75-E0C1-4842-9C36-3A71601D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FC3DB-6FA8-4E56-BACA-2142FC21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A9500-4D0F-40FB-8E66-366406D8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82AE-FE7A-4691-A4D2-24BCC8C8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96F2-15E8-4323-939E-850868B3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02348-3E15-49A2-8596-63B4C1A2A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6B4A5-6AC4-428A-AE1A-97342908E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10C7C-7EC7-4E75-BAC4-D3E5A03BB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0C139-6438-4134-B90E-EAD886DF9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EA754-42C9-46C1-BB13-978309B8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542D1-2ACE-4710-AB8A-646E9FE6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D22BB-E7BA-43D6-BF2B-DB2C131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1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E34D-BC1A-4BE1-9640-BFBEEA9D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E3A8-52F0-4729-A915-9D2C540D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C1C6C-EFDF-49AF-965A-9C4E0F8C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2FBDC-E704-4FBB-B129-0E40250C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31DE-7F4D-4C8B-932E-D1B79116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73C9D-3A52-440A-8FF5-A9B5657E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4AC7A-60F4-49E4-8B63-D6B065E0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9A2-FFD8-4D8A-A6ED-AB06EDDD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DE71-76EF-4392-A5C6-0B09685F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AAC9A-1F2B-4E8E-948C-ACA7B1C8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15D7C-B04E-47CD-AAB8-022127D3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78D6E-02F9-4875-9A0E-D70BE480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5B114-657C-4119-8FEB-47B4C4A9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814D-B8BD-41AC-8A46-552BB121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9693E-66F6-4A3D-8AAA-F4529FECD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718D5-6BFC-460B-97FE-3527310C9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4EC42-CB67-4C58-A64A-51F15D17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58B2-ED21-41D7-953C-549123B0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C0B4-0C7C-4680-9310-9A94DA38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E6D0C-17A8-4346-9920-54F0BEB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A72F-2209-462E-AFA4-4D0535D8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CAE4-D31D-4A5F-BB6B-705E9D8CA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A4A9-CACD-4FD5-8590-90AFE109F523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0539-DDA4-4EA0-811E-FCD25458D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6C7C-9223-4609-BB0A-98E0F18AF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9C06-0651-48AE-91C5-706E3632B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E3E9-C740-436D-8685-CA31F32BE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Parameter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69CD-2883-49DC-AC52-80D0CE65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Patrick Phillips</a:t>
            </a:r>
          </a:p>
        </p:txBody>
      </p:sp>
    </p:spTree>
    <p:extLst>
      <p:ext uri="{BB962C8B-B14F-4D97-AF65-F5344CB8AC3E}">
        <p14:creationId xmlns:p14="http://schemas.microsoft.com/office/powerpoint/2010/main" val="309779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83A1C-3865-45A2-B739-F84F7D7E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 Example With Parameter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1E6EA-8810-4CBA-A754-20D2AD4A7B77}"/>
              </a:ext>
            </a:extLst>
          </p:cNvPr>
          <p:cNvSpPr txBox="1"/>
          <p:nvPr/>
        </p:nvSpPr>
        <p:spPr>
          <a:xfrm>
            <a:off x="838200" y="1912690"/>
            <a:ext cx="105156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sqlite3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#variables with hard-coded data</a:t>
            </a:r>
          </a:p>
          <a:p>
            <a:r>
              <a:rPr lang="en-US" sz="1600" dirty="0"/>
              <a:t>id= 175</a:t>
            </a:r>
          </a:p>
          <a:p>
            <a:r>
              <a:rPr lang="en-US" sz="1600" dirty="0" err="1"/>
              <a:t>firstN</a:t>
            </a:r>
            <a:r>
              <a:rPr lang="en-US" sz="1600" dirty="0"/>
              <a:t> = 'Fred'</a:t>
            </a:r>
          </a:p>
          <a:p>
            <a:r>
              <a:rPr lang="en-US" sz="1600" dirty="0" err="1"/>
              <a:t>lastN</a:t>
            </a:r>
            <a:r>
              <a:rPr lang="en-US" sz="1600" dirty="0"/>
              <a:t> = 'Smith'</a:t>
            </a:r>
          </a:p>
          <a:p>
            <a:r>
              <a:rPr lang="en-US" sz="1600" dirty="0" err="1"/>
              <a:t>payR</a:t>
            </a:r>
            <a:r>
              <a:rPr lang="en-US" sz="1600" dirty="0"/>
              <a:t> = 18.55</a:t>
            </a:r>
          </a:p>
          <a:p>
            <a:endParaRPr lang="en-US" sz="1600" dirty="0"/>
          </a:p>
          <a:p>
            <a:r>
              <a:rPr lang="en-US" sz="1600" dirty="0"/>
              <a:t>conn = sqlite3.connect('</a:t>
            </a:r>
            <a:r>
              <a:rPr lang="en-US" sz="1600" dirty="0" err="1"/>
              <a:t>example.db</a:t>
            </a:r>
            <a:r>
              <a:rPr lang="en-US" sz="1600" dirty="0"/>
              <a:t>') </a:t>
            </a:r>
            <a:r>
              <a:rPr lang="en-US" sz="1600" dirty="0">
                <a:solidFill>
                  <a:srgbClr val="FF0000"/>
                </a:solidFill>
              </a:rPr>
              <a:t>#Connecting to </a:t>
            </a:r>
            <a:r>
              <a:rPr lang="en-US" sz="1600" dirty="0" err="1">
                <a:solidFill>
                  <a:srgbClr val="FF0000"/>
                </a:solidFill>
              </a:rPr>
              <a:t>sqlite</a:t>
            </a:r>
            <a:r>
              <a:rPr lang="en-US" sz="1600" dirty="0">
                <a:solidFill>
                  <a:srgbClr val="FF0000"/>
                </a:solidFill>
              </a:rPr>
              <a:t> with the connect() method &amp; get a connect object.</a:t>
            </a:r>
          </a:p>
          <a:p>
            <a:r>
              <a:rPr lang="en-US" sz="1600" dirty="0"/>
              <a:t>cursor = </a:t>
            </a:r>
            <a:r>
              <a:rPr lang="en-US" sz="1600" dirty="0" err="1"/>
              <a:t>conn.cursor</a:t>
            </a:r>
            <a:r>
              <a:rPr lang="en-US" sz="1600" dirty="0"/>
              <a:t>() </a:t>
            </a:r>
            <a:r>
              <a:rPr lang="en-US" sz="1600" dirty="0">
                <a:solidFill>
                  <a:srgbClr val="FF0000"/>
                </a:solidFill>
              </a:rPr>
              <a:t>#Creating a cursor object using the cursor() method</a:t>
            </a:r>
          </a:p>
          <a:p>
            <a:endParaRPr lang="en-US" sz="1600" dirty="0"/>
          </a:p>
          <a:p>
            <a:r>
              <a:rPr lang="en-US" sz="1600" dirty="0" err="1"/>
              <a:t>sql</a:t>
            </a:r>
            <a:r>
              <a:rPr lang="en-US" sz="1600" dirty="0"/>
              <a:t> = “INSERT INTO Employees (ID, FirstName, </a:t>
            </a:r>
            <a:r>
              <a:rPr lang="en-US" sz="1600" dirty="0" err="1"/>
              <a:t>LastName</a:t>
            </a:r>
            <a:r>
              <a:rPr lang="en-US" sz="1600" dirty="0"/>
              <a:t>, Payrate) VALUES  (?, ?, ?, ?)” </a:t>
            </a:r>
            <a:r>
              <a:rPr lang="en-US" sz="1600" dirty="0">
                <a:solidFill>
                  <a:srgbClr val="FF0000"/>
                </a:solidFill>
              </a:rPr>
              <a:t>#The question marks are placeholders</a:t>
            </a:r>
          </a:p>
          <a:p>
            <a:endParaRPr lang="en-US" sz="1600" dirty="0"/>
          </a:p>
          <a:p>
            <a:r>
              <a:rPr lang="en-US" sz="1600" dirty="0" err="1"/>
              <a:t>cursor.execute</a:t>
            </a:r>
            <a:r>
              <a:rPr lang="en-US" sz="1600" dirty="0"/>
              <a:t>(</a:t>
            </a:r>
            <a:r>
              <a:rPr lang="en-US" sz="1600" dirty="0" err="1"/>
              <a:t>sql</a:t>
            </a:r>
            <a:r>
              <a:rPr lang="en-US" sz="1600" dirty="0"/>
              <a:t>, (id, </a:t>
            </a:r>
            <a:r>
              <a:rPr lang="en-US" sz="1600" dirty="0" err="1"/>
              <a:t>firstN</a:t>
            </a:r>
            <a:r>
              <a:rPr lang="en-US" sz="1600" dirty="0"/>
              <a:t>, </a:t>
            </a:r>
            <a:r>
              <a:rPr lang="en-US" sz="1600" dirty="0" err="1"/>
              <a:t>lastN</a:t>
            </a:r>
            <a:r>
              <a:rPr lang="en-US" sz="1600" dirty="0"/>
              <a:t>, </a:t>
            </a:r>
            <a:r>
              <a:rPr lang="en-US" sz="1600" dirty="0" err="1"/>
              <a:t>payR</a:t>
            </a:r>
            <a:r>
              <a:rPr lang="en-US" sz="1600" dirty="0"/>
              <a:t>)) </a:t>
            </a:r>
            <a:r>
              <a:rPr lang="en-US" sz="1600" dirty="0">
                <a:solidFill>
                  <a:srgbClr val="FF0000"/>
                </a:solidFill>
              </a:rPr>
              <a:t>#Using variables to fill the placeholders</a:t>
            </a:r>
          </a:p>
          <a:p>
            <a:endParaRPr lang="en-US" sz="1600" dirty="0"/>
          </a:p>
          <a:p>
            <a:r>
              <a:rPr lang="en-US" sz="1600" dirty="0" err="1"/>
              <a:t>conn.commit</a:t>
            </a:r>
            <a:r>
              <a:rPr lang="en-US" sz="1600" dirty="0"/>
              <a:t>() </a:t>
            </a:r>
            <a:r>
              <a:rPr lang="en-US" sz="1600" dirty="0">
                <a:solidFill>
                  <a:srgbClr val="FF0000"/>
                </a:solidFill>
              </a:rPr>
              <a:t># Commit your changes to the database</a:t>
            </a:r>
          </a:p>
          <a:p>
            <a:endParaRPr lang="en-US" sz="1600" dirty="0"/>
          </a:p>
          <a:p>
            <a:r>
              <a:rPr lang="en-US" sz="1600" dirty="0" err="1"/>
              <a:t>conn.close</a:t>
            </a:r>
            <a:r>
              <a:rPr lang="en-US" sz="1600" dirty="0"/>
              <a:t>()</a:t>
            </a:r>
            <a:r>
              <a:rPr lang="en-US" sz="1600" dirty="0">
                <a:solidFill>
                  <a:srgbClr val="FF0000"/>
                </a:solidFill>
              </a:rPr>
              <a:t> #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2888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783A1C-3865-45A2-B739-F84F7D7E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Part Can Be Tricky…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4FB0F5-CCE4-49D7-BC11-4B716E78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5167"/>
            <a:ext cx="10515600" cy="38056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you think about it, a parameter query can have any number of placeholders.</a:t>
            </a:r>
          </a:p>
          <a:p>
            <a:r>
              <a:rPr lang="en-US" dirty="0"/>
              <a:t>And the </a:t>
            </a:r>
            <a:r>
              <a:rPr lang="en-US" dirty="0" err="1"/>
              <a:t>cursor.execute</a:t>
            </a:r>
            <a:r>
              <a:rPr lang="en-US" dirty="0"/>
              <a:t>() method needs to see the </a:t>
            </a:r>
            <a:r>
              <a:rPr lang="en-US" dirty="0" err="1"/>
              <a:t>sql</a:t>
            </a:r>
            <a:r>
              <a:rPr lang="en-US" dirty="0"/>
              <a:t> placeholder string and the data you’re going to plug into the </a:t>
            </a:r>
            <a:r>
              <a:rPr lang="en-US" dirty="0" err="1"/>
              <a:t>sql</a:t>
            </a:r>
            <a:r>
              <a:rPr lang="en-US" dirty="0"/>
              <a:t> statement.</a:t>
            </a:r>
          </a:p>
          <a:p>
            <a:r>
              <a:rPr lang="en-US" dirty="0"/>
              <a:t>So the execute() is designed to take two parameters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sql</a:t>
            </a:r>
            <a:r>
              <a:rPr lang="en-US" dirty="0"/>
              <a:t> placeholder string</a:t>
            </a:r>
          </a:p>
          <a:p>
            <a:pPr lvl="1"/>
            <a:r>
              <a:rPr lang="en-US" dirty="0"/>
              <a:t>And a </a:t>
            </a:r>
            <a:r>
              <a:rPr lang="en-US" u="sng" dirty="0"/>
              <a:t>tuple</a:t>
            </a:r>
            <a:r>
              <a:rPr lang="en-US" dirty="0"/>
              <a:t> consisting of the data you’re plugging into the statement.</a:t>
            </a:r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b="1" dirty="0" err="1"/>
              <a:t>sql</a:t>
            </a:r>
            <a:r>
              <a:rPr lang="en-US" b="1" dirty="0"/>
              <a:t>, (id, </a:t>
            </a:r>
            <a:r>
              <a:rPr lang="en-US" b="1" dirty="0" err="1"/>
              <a:t>firstN</a:t>
            </a:r>
            <a:r>
              <a:rPr lang="en-US" b="1" dirty="0"/>
              <a:t>, </a:t>
            </a:r>
            <a:r>
              <a:rPr lang="en-US" b="1" dirty="0" err="1"/>
              <a:t>lastN</a:t>
            </a:r>
            <a:r>
              <a:rPr lang="en-US" b="1" dirty="0"/>
              <a:t>, </a:t>
            </a:r>
            <a:r>
              <a:rPr lang="en-US" b="1" dirty="0" err="1"/>
              <a:t>payR</a:t>
            </a:r>
            <a:r>
              <a:rPr lang="en-US" b="1" dirty="0"/>
              <a:t>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first parameter -- </a:t>
            </a:r>
            <a:r>
              <a:rPr lang="en-US" dirty="0" err="1"/>
              <a:t>sql</a:t>
            </a:r>
            <a:r>
              <a:rPr lang="en-US" dirty="0"/>
              <a:t> -- is the </a:t>
            </a:r>
            <a:r>
              <a:rPr lang="en-US" dirty="0" err="1"/>
              <a:t>sql</a:t>
            </a:r>
            <a:r>
              <a:rPr lang="en-US" dirty="0"/>
              <a:t> placeholder string.</a:t>
            </a:r>
          </a:p>
          <a:p>
            <a:pPr lvl="1"/>
            <a:r>
              <a:rPr lang="en-US" dirty="0"/>
              <a:t>The second parameter -- (id, </a:t>
            </a:r>
            <a:r>
              <a:rPr lang="en-US" dirty="0" err="1"/>
              <a:t>firstN</a:t>
            </a:r>
            <a:r>
              <a:rPr lang="en-US" dirty="0"/>
              <a:t>, </a:t>
            </a:r>
            <a:r>
              <a:rPr lang="en-US" dirty="0" err="1"/>
              <a:t>lastN</a:t>
            </a:r>
            <a:r>
              <a:rPr lang="en-US" dirty="0"/>
              <a:t>, </a:t>
            </a:r>
            <a:r>
              <a:rPr lang="en-US" dirty="0" err="1"/>
              <a:t>payR</a:t>
            </a:r>
            <a:r>
              <a:rPr lang="en-US" dirty="0"/>
              <a:t>) – is four variables in a tuple.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1E6EA-8810-4CBA-A754-20D2AD4A7B77}"/>
              </a:ext>
            </a:extLst>
          </p:cNvPr>
          <p:cNvSpPr txBox="1"/>
          <p:nvPr/>
        </p:nvSpPr>
        <p:spPr>
          <a:xfrm>
            <a:off x="209550" y="1912690"/>
            <a:ext cx="117729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= “INSERT INTO Employees (ID, FirstName, </a:t>
            </a:r>
            <a:r>
              <a:rPr lang="en-US" dirty="0" err="1"/>
              <a:t>LastName</a:t>
            </a:r>
            <a:r>
              <a:rPr lang="en-US" dirty="0"/>
              <a:t>, Payrate) VALUES  (?, ?, ?, ?)” </a:t>
            </a:r>
            <a:r>
              <a:rPr lang="en-US" dirty="0">
                <a:solidFill>
                  <a:srgbClr val="FF0000"/>
                </a:solidFill>
              </a:rPr>
              <a:t>#The question marks are placeholders</a:t>
            </a:r>
            <a:endParaRPr lang="en-US" dirty="0"/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(id, </a:t>
            </a:r>
            <a:r>
              <a:rPr lang="en-US" dirty="0" err="1"/>
              <a:t>firstN</a:t>
            </a:r>
            <a:r>
              <a:rPr lang="en-US" dirty="0"/>
              <a:t>, </a:t>
            </a:r>
            <a:r>
              <a:rPr lang="en-US" dirty="0" err="1"/>
              <a:t>lastN</a:t>
            </a:r>
            <a:r>
              <a:rPr lang="en-US" dirty="0"/>
              <a:t>, </a:t>
            </a:r>
            <a:r>
              <a:rPr lang="en-US" dirty="0" err="1"/>
              <a:t>payR</a:t>
            </a:r>
            <a:r>
              <a:rPr lang="en-US" dirty="0"/>
              <a:t>)) </a:t>
            </a:r>
            <a:r>
              <a:rPr lang="en-US" dirty="0">
                <a:solidFill>
                  <a:srgbClr val="FF0000"/>
                </a:solidFill>
              </a:rPr>
              <a:t>#Using variables to fill the placeholders</a:t>
            </a:r>
          </a:p>
        </p:txBody>
      </p:sp>
    </p:spTree>
    <p:extLst>
      <p:ext uri="{BB962C8B-B14F-4D97-AF65-F5344CB8AC3E}">
        <p14:creationId xmlns:p14="http://schemas.microsoft.com/office/powerpoint/2010/main" val="3892345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6701-30A9-43F2-B988-8B09A871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Element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F7AD-D455-45FB-A091-E60058184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create a tuple containing only one element, here’s something a bit surprising – you need a comma after the data in your tuple declaration.</a:t>
            </a:r>
          </a:p>
          <a:p>
            <a:r>
              <a:rPr lang="en-US" dirty="0"/>
              <a:t>So, this doesn’t work: </a:t>
            </a:r>
            <a:r>
              <a:rPr lang="en-US" b="1" dirty="0" err="1"/>
              <a:t>tData</a:t>
            </a:r>
            <a:r>
              <a:rPr lang="en-US" b="1" dirty="0"/>
              <a:t> = (144)</a:t>
            </a:r>
          </a:p>
          <a:p>
            <a:r>
              <a:rPr lang="en-US" dirty="0"/>
              <a:t>But this does:  </a:t>
            </a:r>
            <a:r>
              <a:rPr lang="en-US" b="1" dirty="0" err="1"/>
              <a:t>tData</a:t>
            </a:r>
            <a:r>
              <a:rPr lang="en-US" b="1" dirty="0"/>
              <a:t>(144,)</a:t>
            </a:r>
          </a:p>
        </p:txBody>
      </p:sp>
    </p:spTree>
    <p:extLst>
      <p:ext uri="{BB962C8B-B14F-4D97-AF65-F5344CB8AC3E}">
        <p14:creationId xmlns:p14="http://schemas.microsoft.com/office/powerpoint/2010/main" val="29652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9477-81DC-471B-9784-5E541192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Side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9FC13-6A6C-4B8E-83D7-1DCA5F6D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try to add a record to a table in this manner:</a:t>
            </a:r>
          </a:p>
          <a:p>
            <a:pPr marL="0" indent="0" algn="ctr">
              <a:buNone/>
            </a:pPr>
            <a:r>
              <a:rPr lang="en-US" sz="2400" dirty="0" err="1"/>
              <a:t>c.execute</a:t>
            </a:r>
            <a:r>
              <a:rPr lang="en-US" sz="2400" dirty="0"/>
              <a:t>("INSERT INTO employees VALUES (17,'John','O’Brien', 12.20)")</a:t>
            </a:r>
          </a:p>
          <a:p>
            <a:r>
              <a:rPr lang="en-US" dirty="0"/>
              <a:t>You get the following error message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File "E:\INFO1511 PP\createTable.py", line 21, in &lt;module&gt;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c.execute</a:t>
            </a:r>
            <a:r>
              <a:rPr lang="en-US" dirty="0">
                <a:solidFill>
                  <a:srgbClr val="FF0000"/>
                </a:solidFill>
              </a:rPr>
              <a:t>("INSERT INTO employees VALUES (17,’John','O’Brien', 12.20)")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sqlite3.OperationalError: near "Brien": syntax error</a:t>
            </a:r>
          </a:p>
          <a:p>
            <a:r>
              <a:rPr lang="en-US" dirty="0"/>
              <a:t>And you think “Oh… it’s because ‘O’Brien’ has a single quote within it and the ‘O’Brien’ string is also single-quoted at the beginning and end.  </a:t>
            </a:r>
          </a:p>
          <a:p>
            <a:r>
              <a:rPr lang="en-US" dirty="0"/>
              <a:t>The quotes are unbalanced.</a:t>
            </a:r>
          </a:p>
        </p:txBody>
      </p:sp>
    </p:spTree>
    <p:extLst>
      <p:ext uri="{BB962C8B-B14F-4D97-AF65-F5344CB8AC3E}">
        <p14:creationId xmlns:p14="http://schemas.microsoft.com/office/powerpoint/2010/main" val="146952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D6DD-A39F-4919-AE95-C07F7504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characters that are also SQL operators – like a single 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6A8A-177D-497B-B781-2DE1C00D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try: balance the quotes.</a:t>
            </a:r>
          </a:p>
          <a:p>
            <a:r>
              <a:rPr lang="en-US" sz="2400" dirty="0" err="1"/>
              <a:t>c.execute</a:t>
            </a:r>
            <a:r>
              <a:rPr lang="en-US" sz="2400" dirty="0"/>
              <a:t>('INSERT INTO employees VALUES (17,“John","O'Brien", 12.20)’)</a:t>
            </a:r>
          </a:p>
          <a:p>
            <a:pPr lvl="1"/>
            <a:r>
              <a:rPr lang="en-US" dirty="0"/>
              <a:t>But it still doesn’t work.</a:t>
            </a:r>
          </a:p>
          <a:p>
            <a:pPr lvl="1"/>
            <a:r>
              <a:rPr lang="en-US" dirty="0"/>
              <a:t>If you’re hard-coding your data into an </a:t>
            </a:r>
            <a:r>
              <a:rPr lang="en-US" dirty="0" err="1"/>
              <a:t>sql</a:t>
            </a:r>
            <a:r>
              <a:rPr lang="en-US" dirty="0"/>
              <a:t> string, you must escape single quotes with another single quote.</a:t>
            </a:r>
          </a:p>
          <a:p>
            <a:r>
              <a:rPr lang="en-US" dirty="0"/>
              <a:t> Second try: using an SQLite3 escape character.</a:t>
            </a:r>
          </a:p>
          <a:p>
            <a:pPr lvl="1"/>
            <a:r>
              <a:rPr lang="en-US" dirty="0" err="1"/>
              <a:t>c.execute</a:t>
            </a:r>
            <a:r>
              <a:rPr lang="en-US" dirty="0"/>
              <a:t>('INSERT INTO employees VALUES (17,“John","O‘ ’Brien", 12.20)’)</a:t>
            </a:r>
          </a:p>
          <a:p>
            <a:pPr lvl="1"/>
            <a:r>
              <a:rPr lang="en-US" dirty="0"/>
              <a:t>Notice the two single quotes back-to-back within “O’ ’Brien”.</a:t>
            </a:r>
          </a:p>
          <a:p>
            <a:pPr lvl="1"/>
            <a:r>
              <a:rPr lang="en-US" dirty="0"/>
              <a:t>You’re escaping the single quote in “O’Brien” with another single quote.</a:t>
            </a:r>
          </a:p>
          <a:p>
            <a:pPr lvl="1"/>
            <a:r>
              <a:rPr lang="en-US" dirty="0"/>
              <a:t>That works, but the name is recorded in the record as “</a:t>
            </a:r>
            <a:r>
              <a:rPr lang="en-US" dirty="0" err="1"/>
              <a:t>OBrien</a:t>
            </a:r>
            <a:r>
              <a:rPr lang="en-US" dirty="0"/>
              <a:t>” – no quotes.</a:t>
            </a:r>
          </a:p>
        </p:txBody>
      </p:sp>
    </p:spTree>
    <p:extLst>
      <p:ext uri="{BB962C8B-B14F-4D97-AF65-F5344CB8AC3E}">
        <p14:creationId xmlns:p14="http://schemas.microsoft.com/office/powerpoint/2010/main" val="220711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FBB0-694C-4219-ADF3-52C0C7AE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Try: Using a Parameter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B2D21-24D6-44A3-8D65-DB23D51988D8}"/>
              </a:ext>
            </a:extLst>
          </p:cNvPr>
          <p:cNvSpPr txBox="1"/>
          <p:nvPr/>
        </p:nvSpPr>
        <p:spPr>
          <a:xfrm>
            <a:off x="971550" y="1809750"/>
            <a:ext cx="10248900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sql</a:t>
            </a:r>
            <a:r>
              <a:rPr lang="en-US" dirty="0"/>
              <a:t> = "INSERT INTO Employees (ID, FirstName, </a:t>
            </a:r>
            <a:r>
              <a:rPr lang="en-US" dirty="0" err="1"/>
              <a:t>LastName</a:t>
            </a:r>
            <a:r>
              <a:rPr lang="en-US" dirty="0"/>
              <a:t>, Payrate) VALUES  (?, ?, ?, ?)"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#Using variables to fill the placeholders</a:t>
            </a:r>
          </a:p>
          <a:p>
            <a:r>
              <a:rPr lang="en-US" dirty="0">
                <a:solidFill>
                  <a:srgbClr val="FF0000"/>
                </a:solidFill>
              </a:rPr>
              <a:t># assume:</a:t>
            </a:r>
          </a:p>
          <a:p>
            <a:r>
              <a:rPr lang="en-US" dirty="0">
                <a:solidFill>
                  <a:srgbClr val="FF0000"/>
                </a:solidFill>
              </a:rPr>
              <a:t>#id =100</a:t>
            </a:r>
          </a:p>
          <a:p>
            <a:r>
              <a:rPr lang="en-US" dirty="0">
                <a:solidFill>
                  <a:srgbClr val="FF0000"/>
                </a:solidFill>
              </a:rPr>
              <a:t>#firstN = “James”</a:t>
            </a:r>
          </a:p>
          <a:p>
            <a:r>
              <a:rPr lang="en-US" dirty="0">
                <a:solidFill>
                  <a:srgbClr val="FF0000"/>
                </a:solidFill>
              </a:rPr>
              <a:t>#lastN = “O’Hara”</a:t>
            </a:r>
          </a:p>
          <a:p>
            <a:r>
              <a:rPr lang="en-US" dirty="0">
                <a:solidFill>
                  <a:srgbClr val="FF0000"/>
                </a:solidFill>
              </a:rPr>
              <a:t>#payR = 10.10</a:t>
            </a:r>
          </a:p>
          <a:p>
            <a:endParaRPr lang="en-US" dirty="0"/>
          </a:p>
          <a:p>
            <a:r>
              <a:rPr lang="en-US" dirty="0" err="1"/>
              <a:t>cursor.execute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(id, </a:t>
            </a:r>
            <a:r>
              <a:rPr lang="en-US" dirty="0" err="1"/>
              <a:t>firstN</a:t>
            </a:r>
            <a:r>
              <a:rPr lang="en-US" dirty="0"/>
              <a:t>, </a:t>
            </a:r>
            <a:r>
              <a:rPr lang="en-US" dirty="0" err="1"/>
              <a:t>lastN</a:t>
            </a:r>
            <a:r>
              <a:rPr lang="en-US" dirty="0"/>
              <a:t>, </a:t>
            </a:r>
            <a:r>
              <a:rPr lang="en-US" dirty="0" err="1"/>
              <a:t>payR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#display of records</a:t>
            </a:r>
          </a:p>
          <a:p>
            <a:r>
              <a:rPr lang="en-US" dirty="0"/>
              <a:t>(1, 'Joe', 'Sixpack', 15.55)</a:t>
            </a:r>
          </a:p>
          <a:p>
            <a:r>
              <a:rPr lang="en-US" dirty="0"/>
              <a:t>(2, 'Sam', 'Spade', 12.2)</a:t>
            </a:r>
          </a:p>
          <a:p>
            <a:r>
              <a:rPr lang="en-US" dirty="0"/>
              <a:t>(3, 'Lester', 'Dawes', 14.25)</a:t>
            </a:r>
          </a:p>
          <a:p>
            <a:r>
              <a:rPr lang="en-US" dirty="0"/>
              <a:t>(4, '</a:t>
            </a:r>
            <a:r>
              <a:rPr lang="en-US" dirty="0" err="1"/>
              <a:t>Hirma</a:t>
            </a:r>
            <a:r>
              <a:rPr lang="en-US" dirty="0"/>
              <a:t>', '</a:t>
            </a:r>
            <a:r>
              <a:rPr lang="en-US" dirty="0" err="1"/>
              <a:t>Slokovitch</a:t>
            </a:r>
            <a:r>
              <a:rPr lang="en-US" dirty="0"/>
              <a:t>', 17.05)</a:t>
            </a:r>
          </a:p>
          <a:p>
            <a:r>
              <a:rPr lang="en-US" dirty="0"/>
              <a:t>(100, 'James', "O'Hara", 10.1)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74F-3D16-43C6-BE37-04261C70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175" y="2619374"/>
            <a:ext cx="5257800" cy="21955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output display, note this:</a:t>
            </a:r>
          </a:p>
          <a:p>
            <a:pPr marL="0" indent="0" algn="ctr">
              <a:buNone/>
            </a:pPr>
            <a:r>
              <a:rPr lang="en-US" dirty="0"/>
              <a:t>(100, 'James', "O'Hara", 10.1)</a:t>
            </a:r>
          </a:p>
          <a:p>
            <a:r>
              <a:rPr lang="en-US" dirty="0"/>
              <a:t>The parameter query handled the single quote, and it is now part of the data in the record.</a:t>
            </a:r>
          </a:p>
          <a:p>
            <a:r>
              <a:rPr lang="en-US" dirty="0"/>
              <a:t>Also note how the outer quotes for “O’Hara’ were ‘flipped’.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07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93EC-875E-443B-AFDE-17369B75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B557-EC8D-4CAB-87DF-86DAC5BF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the standard system for interacting with databases.</a:t>
            </a:r>
          </a:p>
          <a:p>
            <a:r>
              <a:rPr lang="en-US" dirty="0"/>
              <a:t>Most programming languages use SQL to ‘talk’ to a database.</a:t>
            </a:r>
          </a:p>
          <a:p>
            <a:r>
              <a:rPr lang="en-US" dirty="0"/>
              <a:t>However, there are some odd aspects to SQL.</a:t>
            </a:r>
          </a:p>
          <a:p>
            <a:r>
              <a:rPr lang="en-US" dirty="0"/>
              <a:t>For one thing, how do you modify an SQL statement by inserting data into it?</a:t>
            </a:r>
          </a:p>
        </p:txBody>
      </p:sp>
    </p:spTree>
    <p:extLst>
      <p:ext uri="{BB962C8B-B14F-4D97-AF65-F5344CB8AC3E}">
        <p14:creationId xmlns:p14="http://schemas.microsoft.com/office/powerpoint/2010/main" val="33513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93D1-FC1B-4906-B873-C0C4C5A4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633E-B121-4CB5-86A1-3BCA8A49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we have a table called Employees that contains the following columns/fields:</a:t>
            </a:r>
          </a:p>
          <a:p>
            <a:pPr lvl="1"/>
            <a:r>
              <a:rPr lang="en-US" dirty="0"/>
              <a:t>ID (an integer value)</a:t>
            </a:r>
          </a:p>
          <a:p>
            <a:pPr lvl="1"/>
            <a:r>
              <a:rPr lang="en-US" dirty="0"/>
              <a:t>FirstName (a string that can contain up to 30 characters)</a:t>
            </a:r>
          </a:p>
          <a:p>
            <a:pPr lvl="1"/>
            <a:r>
              <a:rPr lang="en-US" dirty="0" err="1"/>
              <a:t>LastName</a:t>
            </a:r>
            <a:r>
              <a:rPr lang="en-US" dirty="0"/>
              <a:t> (a string that can contain up to 30 characters)</a:t>
            </a:r>
          </a:p>
          <a:p>
            <a:pPr lvl="1"/>
            <a:r>
              <a:rPr lang="en-US" dirty="0"/>
              <a:t>Payrate (a float value)</a:t>
            </a:r>
          </a:p>
        </p:txBody>
      </p:sp>
    </p:spTree>
    <p:extLst>
      <p:ext uri="{BB962C8B-B14F-4D97-AF65-F5344CB8AC3E}">
        <p14:creationId xmlns:p14="http://schemas.microsoft.com/office/powerpoint/2010/main" val="427425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BC66-1C8D-44FF-8BED-F6BFBB4A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9D7-56C1-49A0-B065-33730359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SQL statements that insert data into the Employees table:</a:t>
            </a:r>
          </a:p>
          <a:p>
            <a:pPr marL="0" indent="0" algn="ctr">
              <a:buNone/>
            </a:pPr>
            <a:r>
              <a:rPr lang="en-US" b="1" dirty="0"/>
              <a:t>“INSERT INTO EMPLOYEES (175, ‘Fred’, ‘Smith’, 18.55)”</a:t>
            </a:r>
          </a:p>
          <a:p>
            <a:pPr marL="0" indent="0" algn="ctr">
              <a:buNone/>
            </a:pPr>
            <a:r>
              <a:rPr lang="en-US" u="sng" dirty="0"/>
              <a:t>or</a:t>
            </a:r>
          </a:p>
          <a:p>
            <a:pPr marL="0" indent="0" algn="ctr">
              <a:buNone/>
            </a:pPr>
            <a:r>
              <a:rPr lang="en-US" b="1" dirty="0"/>
              <a:t>“INSERT INTO (ID, </a:t>
            </a:r>
            <a:r>
              <a:rPr lang="en-US" b="1" dirty="0" err="1"/>
              <a:t>LastName</a:t>
            </a:r>
            <a:r>
              <a:rPr lang="en-US" b="1" dirty="0"/>
              <a:t>, Payrate) VALUES  (175, ‘Smith’, 18.55)”</a:t>
            </a:r>
          </a:p>
          <a:p>
            <a:r>
              <a:rPr lang="en-US" dirty="0"/>
              <a:t>If you are inserting data into all the fields of a table, you can use the first option – just list the data in the order of the fields in the table.</a:t>
            </a:r>
          </a:p>
          <a:p>
            <a:r>
              <a:rPr lang="en-US" dirty="0"/>
              <a:t>If you only want to enter partial data, you can be specific with the column names.</a:t>
            </a:r>
          </a:p>
        </p:txBody>
      </p:sp>
    </p:spTree>
    <p:extLst>
      <p:ext uri="{BB962C8B-B14F-4D97-AF65-F5344CB8AC3E}">
        <p14:creationId xmlns:p14="http://schemas.microsoft.com/office/powerpoint/2010/main" val="121843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6687-9702-43E3-8716-66AD400F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CE8CA-06FF-448D-B555-A5C3558B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problem – the SQL on the previous slide uses hard-coded data.</a:t>
            </a:r>
          </a:p>
          <a:p>
            <a:r>
              <a:rPr lang="en-US" dirty="0"/>
              <a:t>It will always try to insert the same record into the table.</a:t>
            </a:r>
          </a:p>
          <a:p>
            <a:r>
              <a:rPr lang="en-US" dirty="0"/>
              <a:t>What if you have a program where you get data from a user and then add it to a database?</a:t>
            </a:r>
          </a:p>
          <a:p>
            <a:r>
              <a:rPr lang="en-US" dirty="0"/>
              <a:t>How do you do that?</a:t>
            </a:r>
          </a:p>
        </p:txBody>
      </p:sp>
    </p:spTree>
    <p:extLst>
      <p:ext uri="{BB962C8B-B14F-4D97-AF65-F5344CB8AC3E}">
        <p14:creationId xmlns:p14="http://schemas.microsoft.com/office/powerpoint/2010/main" val="79177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C606-EFD6-47B7-8ED1-99905FCD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Concatenation (don’t do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1A6FC-38B1-4FA2-A8CB-1B797B4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8491"/>
            <a:ext cx="10515600" cy="21002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might be tempting to put data into an SQL statement with string concatenation.</a:t>
            </a:r>
          </a:p>
          <a:p>
            <a:r>
              <a:rPr lang="en-US" dirty="0"/>
              <a:t>As you can see, it’s tricky.</a:t>
            </a:r>
          </a:p>
          <a:p>
            <a:r>
              <a:rPr lang="en-US" dirty="0"/>
              <a:t>Even worse, it opens you up to something called an “SQL Injection Attack”.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DB5EA-276E-425F-8625-32373A141256}"/>
              </a:ext>
            </a:extLst>
          </p:cNvPr>
          <p:cNvSpPr txBox="1"/>
          <p:nvPr/>
        </p:nvSpPr>
        <p:spPr>
          <a:xfrm>
            <a:off x="1673604" y="1619075"/>
            <a:ext cx="8844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id= 175</a:t>
            </a:r>
          </a:p>
          <a:p>
            <a:r>
              <a:rPr lang="en-US" dirty="0" err="1"/>
              <a:t>firstN</a:t>
            </a:r>
            <a:r>
              <a:rPr lang="en-US" dirty="0"/>
              <a:t> = 'Fred'</a:t>
            </a:r>
          </a:p>
          <a:p>
            <a:r>
              <a:rPr lang="en-US" dirty="0" err="1"/>
              <a:t>lastN</a:t>
            </a:r>
            <a:r>
              <a:rPr lang="en-US" dirty="0"/>
              <a:t> = 'Smith'</a:t>
            </a:r>
          </a:p>
          <a:p>
            <a:r>
              <a:rPr lang="en-US" dirty="0" err="1"/>
              <a:t>payR</a:t>
            </a:r>
            <a:r>
              <a:rPr lang="en-US" dirty="0"/>
              <a:t> = 18.55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= "INSERT INTO EMPLOYEES (" + str(id) + ", '" + </a:t>
            </a:r>
            <a:r>
              <a:rPr lang="en-US" dirty="0" err="1"/>
              <a:t>firstN</a:t>
            </a:r>
            <a:r>
              <a:rPr lang="en-US" dirty="0"/>
              <a:t> + "', '" + </a:t>
            </a:r>
            <a:r>
              <a:rPr lang="en-US" dirty="0" err="1"/>
              <a:t>lastN</a:t>
            </a:r>
            <a:r>
              <a:rPr lang="en-US" dirty="0"/>
              <a:t> + "', " + str(</a:t>
            </a:r>
            <a:r>
              <a:rPr lang="en-US" dirty="0" err="1"/>
              <a:t>payR</a:t>
            </a:r>
            <a:r>
              <a:rPr lang="en-US" dirty="0"/>
              <a:t>) + ");"</a:t>
            </a:r>
          </a:p>
          <a:p>
            <a:r>
              <a:rPr lang="en-US" dirty="0"/>
              <a:t>print(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#displays: INSERT INTO EMPLOYEES (175, 'Fred', 'Smith', 18.55)</a:t>
            </a:r>
          </a:p>
        </p:txBody>
      </p:sp>
    </p:spTree>
    <p:extLst>
      <p:ext uri="{BB962C8B-B14F-4D97-AF65-F5344CB8AC3E}">
        <p14:creationId xmlns:p14="http://schemas.microsoft.com/office/powerpoint/2010/main" val="41260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743B-ADAC-4CAD-AE24-1A83FDEC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EC194-5C41-477B-B3FD-9455EACC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in the early days of the Internet, websites were rife with the use of concatenation to dynamically build SQL statements. </a:t>
            </a:r>
          </a:p>
          <a:p>
            <a:r>
              <a:rPr lang="en-US" dirty="0"/>
              <a:t>And string interpolation is also a possible source of injection attacks.</a:t>
            </a:r>
          </a:p>
          <a:p>
            <a:r>
              <a:rPr lang="en-US" dirty="0"/>
              <a:t>So what to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EC89-E55F-497A-9616-37EB5181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SQL Injection Attack Exploiting Concatenation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51F9-6719-4CE2-A546-F815A65D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2650"/>
            <a:ext cx="10515600" cy="34982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above seems straightforward.</a:t>
            </a:r>
          </a:p>
          <a:p>
            <a:pPr lvl="1"/>
            <a:r>
              <a:rPr lang="en-US" dirty="0"/>
              <a:t>Enter a correct name and password and you’ll select all the data from the users table.</a:t>
            </a:r>
          </a:p>
          <a:p>
            <a:r>
              <a:rPr lang="en-US" dirty="0"/>
              <a:t>But suppose you enter the following into the name input: </a:t>
            </a:r>
            <a:r>
              <a:rPr lang="en-US" i="1" dirty="0">
                <a:solidFill>
                  <a:srgbClr val="FF0000"/>
                </a:solidFill>
              </a:rPr>
              <a:t>admin ‘- -’</a:t>
            </a:r>
          </a:p>
          <a:p>
            <a:pPr lvl="1"/>
            <a:r>
              <a:rPr lang="en-US" dirty="0"/>
              <a:t>You’re betting someone made the mistake of having a default login name.</a:t>
            </a:r>
          </a:p>
          <a:p>
            <a:pPr lvl="1"/>
            <a:r>
              <a:rPr lang="en-US" dirty="0"/>
              <a:t>And the ‘- -’ is an SQL comment, so everything after it is no longer part of the SQL statement</a:t>
            </a:r>
          </a:p>
          <a:p>
            <a:pPr lvl="1"/>
            <a:r>
              <a:rPr lang="en-US" dirty="0"/>
              <a:t>Your SQL statement will now reads “SELECT * FROM users WHERE name = ‘admin’”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A6457-36A8-482B-B8A2-6B687B147068}"/>
              </a:ext>
            </a:extLst>
          </p:cNvPr>
          <p:cNvSpPr txBox="1"/>
          <p:nvPr/>
        </p:nvSpPr>
        <p:spPr>
          <a:xfrm>
            <a:off x="1733725" y="1690688"/>
            <a:ext cx="87245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name = input('Enter Name: ')</a:t>
            </a:r>
          </a:p>
          <a:p>
            <a:r>
              <a:rPr lang="en-US" dirty="0" err="1"/>
              <a:t>passW</a:t>
            </a:r>
            <a:r>
              <a:rPr lang="en-US" dirty="0"/>
              <a:t> = input('Enter Password: ')</a:t>
            </a:r>
          </a:p>
          <a:p>
            <a:endParaRPr lang="en-US" dirty="0"/>
          </a:p>
          <a:p>
            <a:r>
              <a:rPr lang="en-US" dirty="0" err="1"/>
              <a:t>sql</a:t>
            </a:r>
            <a:r>
              <a:rPr lang="en-US" dirty="0"/>
              <a:t> = "SELECT * FROM users WHERE name = '" + name + "' AND password = '" + </a:t>
            </a:r>
            <a:r>
              <a:rPr lang="en-US" dirty="0" err="1"/>
              <a:t>passW</a:t>
            </a:r>
            <a:r>
              <a:rPr lang="en-US" dirty="0"/>
              <a:t> + '";"</a:t>
            </a:r>
          </a:p>
        </p:txBody>
      </p:sp>
    </p:spTree>
    <p:extLst>
      <p:ext uri="{BB962C8B-B14F-4D97-AF65-F5344CB8AC3E}">
        <p14:creationId xmlns:p14="http://schemas.microsoft.com/office/powerpoint/2010/main" val="152279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6CB-4518-44A5-A028-26BCE18D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BA72-347D-4340-A971-FC775196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system that safely plugs variable data into an SQL statement.</a:t>
            </a:r>
          </a:p>
          <a:p>
            <a:pPr lvl="1"/>
            <a:r>
              <a:rPr lang="en-US" dirty="0"/>
              <a:t>You create a partially complete SQL statement with question marks in the place of data values.</a:t>
            </a:r>
          </a:p>
          <a:p>
            <a:pPr lvl="1"/>
            <a:r>
              <a:rPr lang="en-US" dirty="0"/>
              <a:t>Then you provide data values for the question marks.</a:t>
            </a:r>
          </a:p>
          <a:p>
            <a:pPr lvl="1"/>
            <a:r>
              <a:rPr lang="en-US" dirty="0"/>
              <a:t>String data that includes characters that translate as SQL operators are escaped into being pure String data.</a:t>
            </a:r>
          </a:p>
          <a:p>
            <a:r>
              <a:rPr lang="en-US" dirty="0"/>
              <a:t>That behavior is not specific to Python.</a:t>
            </a:r>
          </a:p>
          <a:p>
            <a:r>
              <a:rPr lang="en-US" dirty="0"/>
              <a:t>Page 485 of your textbook shows the use of Parameter Queries but doesn’t explain the details.</a:t>
            </a:r>
          </a:p>
        </p:txBody>
      </p:sp>
    </p:spTree>
    <p:extLst>
      <p:ext uri="{BB962C8B-B14F-4D97-AF65-F5344CB8AC3E}">
        <p14:creationId xmlns:p14="http://schemas.microsoft.com/office/powerpoint/2010/main" val="164731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1438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SQL Parameter Queries</vt:lpstr>
      <vt:lpstr>Structured Query Language  (SQL)</vt:lpstr>
      <vt:lpstr>The Employees Table</vt:lpstr>
      <vt:lpstr>SQL Example</vt:lpstr>
      <vt:lpstr>Adding Data</vt:lpstr>
      <vt:lpstr>SQL Concatenation (don’t do this)</vt:lpstr>
      <vt:lpstr>Don’t Use Concatenation</vt:lpstr>
      <vt:lpstr>An SQL Injection Attack Exploiting Concatenation </vt:lpstr>
      <vt:lpstr>Parameter Queries</vt:lpstr>
      <vt:lpstr>Full Code Example With Parameter Query</vt:lpstr>
      <vt:lpstr>This Part Can Be Tricky…</vt:lpstr>
      <vt:lpstr>One Element Tuples</vt:lpstr>
      <vt:lpstr>Interesting Side Point</vt:lpstr>
      <vt:lpstr>Dealing with characters that are also SQL operators – like a single quote</vt:lpstr>
      <vt:lpstr>Third Try: Using a Parameter Query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Parameter Queries</dc:title>
  <dc:creator>Phillips, Patrick</dc:creator>
  <cp:lastModifiedBy>Phillips, Patrick</cp:lastModifiedBy>
  <cp:revision>61</cp:revision>
  <dcterms:created xsi:type="dcterms:W3CDTF">2021-02-28T15:51:37Z</dcterms:created>
  <dcterms:modified xsi:type="dcterms:W3CDTF">2021-03-22T01:34:39Z</dcterms:modified>
</cp:coreProperties>
</file>