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8" r:id="rId4"/>
    <p:sldId id="260" r:id="rId5"/>
    <p:sldId id="265" r:id="rId6"/>
    <p:sldId id="263" r:id="rId7"/>
    <p:sldId id="264" r:id="rId8"/>
    <p:sldId id="257" r:id="rId9"/>
    <p:sldId id="259" r:id="rId10"/>
    <p:sldId id="262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FE2C-7F7F-41D8-A9DC-53D5BB30AB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0BBC11-38D3-4660-AB52-140D45346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9BDA-0052-4FCC-862F-21AF49BDF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CB90-8673-4B7B-917D-786A96E5AC12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4D708-C9F5-4786-8437-6D182EDC2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73902-9F53-431D-B37C-23D9CC810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D976F-2BFF-4DAB-A0F4-4D78A86E5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074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B1AD9-8C7E-484E-B724-6F9BBD6D7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215BB-5B26-4794-91C0-18BD63C03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2C3AA-1726-4B91-9950-9DFB8F02E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CB90-8673-4B7B-917D-786A96E5AC12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3D88B-DE28-45AE-92DF-CE897C3C5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E4932-11E0-4E87-9404-D4BA9F4E9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D976F-2BFF-4DAB-A0F4-4D78A86E5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95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6E2D67-71D5-479F-9E5D-8673DBE82B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53C9E1-E103-4E4F-BA32-A874D8F6A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2CCCA-02D2-49AB-9E2E-1565F465F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CB90-8673-4B7B-917D-786A96E5AC12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F35A0-0039-435D-85A0-D484FEB02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B13B8-1785-4D47-AB20-147B7C04B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D976F-2BFF-4DAB-A0F4-4D78A86E5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74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BECC-D7B7-440E-BA0B-598C9306D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03A8C-579A-4A04-AFD2-50EE9D128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781CA-429C-4B37-8B0D-D3604C48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CB90-8673-4B7B-917D-786A96E5AC12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B4F2D-4621-48D3-8568-C334EC04F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37996-15F1-4043-91C7-52B3DF6CC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D976F-2BFF-4DAB-A0F4-4D78A86E5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197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BD65C-E8CA-47E2-8AF6-A2B90C488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FF5C8C-1B95-4C5A-B04A-7A18582B3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95676-230F-48D8-9CDC-EA1892FD8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CB90-8673-4B7B-917D-786A96E5AC12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C5EB6-3428-4A4F-BEC6-E288E9E9B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6B089-277D-4677-A3BB-F75464CF3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D976F-2BFF-4DAB-A0F4-4D78A86E5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95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183FF-F0C1-424E-87E7-503129DD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35B4D-665D-470A-93D7-FEAE2275BC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ADE6C9-1411-480F-84C5-159000199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648CE-5925-4507-83DA-0FEDF0877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CB90-8673-4B7B-917D-786A96E5AC12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A6BCB0-654F-4E9A-BBDC-15B9B775C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868709-DA82-4259-A5F5-679807D89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D976F-2BFF-4DAB-A0F4-4D78A86E5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36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A5995-FF2F-4474-8C18-1FC711A62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4BE31-7BE5-43D7-B42D-D98DE6F6D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EA7D9D-6EE4-47E8-9AAB-FD19BDAE1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17228B-8FA7-4587-97C8-E0F8E6FF03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E5B148-0EA0-40C6-B021-B4971447DE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D7BBE6-A2AA-41D9-8EC9-2EC67A877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CB90-8673-4B7B-917D-786A96E5AC12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786167-57EE-4A0C-8FD5-6D2E3135B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90107B-E536-4AD4-A3C1-6428186A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D976F-2BFF-4DAB-A0F4-4D78A86E5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47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9C9C9-47C8-4B41-8D65-E8FEB392C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ED52BB-EF45-4695-95EC-A2D63820E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CB90-8673-4B7B-917D-786A96E5AC12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D97CC-5118-4F6E-854D-2816B047D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3E6453-62B4-451A-B124-9AC858FB3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D976F-2BFF-4DAB-A0F4-4D78A86E5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756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755B7-2BD0-466A-81D9-248163CD4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CB90-8673-4B7B-917D-786A96E5AC12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45C676-9FF5-4B9C-9780-51BC216E4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C95B3A-3172-4FE2-B410-50190CD54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D976F-2BFF-4DAB-A0F4-4D78A86E5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259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4B77C-1BD6-46A3-8860-138702F4F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EE784-E1E6-4772-8564-7E467BB05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5B3FBB-D4E0-4C0F-A3B3-269A87909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57BD1-1A8B-430D-A926-D49B40B50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CB90-8673-4B7B-917D-786A96E5AC12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5CC92E-7115-4C36-855A-E85602BB9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42100F-6CD9-4050-B5D6-4AAC06C9D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D976F-2BFF-4DAB-A0F4-4D78A86E5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89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0BC60-F261-4FAA-9C6F-EE95E9E27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67E996-930F-47CA-AA64-16B6D09FF9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1F0554-3D3F-4E58-B97D-00814B0EA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9DAFE-4D26-4B8B-8DFF-5687C1A50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CB90-8673-4B7B-917D-786A96E5AC12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9E0B79-B36E-4A34-AB0E-AA63C400C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10B810-BE1B-41C5-8166-CEA4DE144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D976F-2BFF-4DAB-A0F4-4D78A86E5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1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466B4D-15DF-49D0-B424-D5915909D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87D9D-A297-4B89-AF24-EEB2A4C0B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76942-8CB0-4862-B4A5-959ABEB6D2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1CB90-8673-4B7B-917D-786A96E5AC12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16133-9153-4B44-BE59-8962E5F207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DE5C4-CB3A-44D9-A621-9068C9A5F3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D976F-2BFF-4DAB-A0F4-4D78A86E5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7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inputoutput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AB937-9D7B-45B5-ACA7-ABB51EF364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String Interpolation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09A603-1384-4340-BFE5-4895C259E6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/>
              <a:t>Patrick Phillips</a:t>
            </a:r>
          </a:p>
        </p:txBody>
      </p:sp>
    </p:spTree>
    <p:extLst>
      <p:ext uri="{BB962C8B-B14F-4D97-AF65-F5344CB8AC3E}">
        <p14:creationId xmlns:p14="http://schemas.microsoft.com/office/powerpoint/2010/main" val="3664127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B318A-E305-4BF6-8F11-B9604941A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Formatted String Literals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7337A-9757-4F17-9A06-811AE7890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8297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These are also called f-strings for short.</a:t>
            </a:r>
          </a:p>
          <a:p>
            <a:r>
              <a:rPr lang="en-US" dirty="0"/>
              <a:t>They became a part of Python in version 3.6.</a:t>
            </a:r>
          </a:p>
          <a:p>
            <a:r>
              <a:rPr lang="en-US" dirty="0"/>
              <a:t>They let you include the value of Python expressions inside a string by prefixing the string with and f or F.</a:t>
            </a:r>
          </a:p>
          <a:p>
            <a:r>
              <a:rPr lang="en-US" dirty="0"/>
              <a:t>We can plug variables directly into </a:t>
            </a:r>
            <a:r>
              <a:rPr lang="en-US"/>
              <a:t>f-strings without using the ‘format’ command.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FC701F-5419-408E-8034-F445775D8F81}"/>
              </a:ext>
            </a:extLst>
          </p:cNvPr>
          <p:cNvSpPr txBox="1"/>
          <p:nvPr/>
        </p:nvSpPr>
        <p:spPr>
          <a:xfrm>
            <a:off x="1149292" y="4093828"/>
            <a:ext cx="10125512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pi = 3.1416</a:t>
            </a:r>
          </a:p>
          <a:p>
            <a:r>
              <a:rPr lang="en-US" dirty="0"/>
              <a:t>print(</a:t>
            </a:r>
            <a:r>
              <a:rPr lang="en-US" dirty="0" err="1"/>
              <a:t>f'The</a:t>
            </a:r>
            <a:r>
              <a:rPr lang="en-US" dirty="0"/>
              <a:t> value of pi is approximately {pi}.’)  </a:t>
            </a:r>
            <a:r>
              <a:rPr lang="en-US" dirty="0">
                <a:solidFill>
                  <a:srgbClr val="FF0000"/>
                </a:solidFill>
              </a:rPr>
              <a:t>#note the ‘f’ before the string</a:t>
            </a:r>
          </a:p>
          <a:p>
            <a:r>
              <a:rPr lang="en-US" dirty="0">
                <a:solidFill>
                  <a:srgbClr val="FF0000"/>
                </a:solidFill>
              </a:rPr>
              <a:t>#displays:  ‘The value of pi is approximately 3.1416’</a:t>
            </a:r>
          </a:p>
          <a:p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f'The</a:t>
            </a:r>
            <a:r>
              <a:rPr lang="en-US" dirty="0"/>
              <a:t> value of pi is approximately {pi:.3f}.’) </a:t>
            </a:r>
            <a:r>
              <a:rPr lang="en-US" dirty="0">
                <a:solidFill>
                  <a:srgbClr val="FF0000"/>
                </a:solidFill>
              </a:rPr>
              <a:t>#using a string format code in the placeholder</a:t>
            </a:r>
          </a:p>
          <a:p>
            <a:r>
              <a:rPr lang="en-US" dirty="0">
                <a:solidFill>
                  <a:srgbClr val="FF0000"/>
                </a:solidFill>
              </a:rPr>
              <a:t>#displays: ‘The value of pi is approximately 3.142.’</a:t>
            </a:r>
          </a:p>
        </p:txBody>
      </p:sp>
    </p:spTree>
    <p:extLst>
      <p:ext uri="{BB962C8B-B14F-4D97-AF65-F5344CB8AC3E}">
        <p14:creationId xmlns:p14="http://schemas.microsoft.com/office/powerpoint/2010/main" val="1813103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A2B53-8F4E-4C48-B083-B13D78388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Python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F8778-2644-4F96-B952-23CF82FCE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https://docs.python.org/3/tutorial/inputoutput.html</a:t>
            </a:r>
            <a:endParaRPr lang="en-US" dirty="0"/>
          </a:p>
          <a:p>
            <a:r>
              <a:rPr lang="en-US" dirty="0"/>
              <a:t>The above link discusses this subject in more detail.</a:t>
            </a:r>
          </a:p>
        </p:txBody>
      </p:sp>
    </p:spTree>
    <p:extLst>
      <p:ext uri="{BB962C8B-B14F-4D97-AF65-F5344CB8AC3E}">
        <p14:creationId xmlns:p14="http://schemas.microsoft.com/office/powerpoint/2010/main" val="3959836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9D3C0-861B-4927-9E35-96C732C65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Tangled History of Python String Interpolation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1A91B-27EC-4288-BFC0-3C9FE61F9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a bit of a mess.</a:t>
            </a:r>
          </a:p>
          <a:p>
            <a:r>
              <a:rPr lang="en-US" dirty="0"/>
              <a:t>By my count, there are three interpolation systems – and then there’s just plain concatenation.</a:t>
            </a:r>
          </a:p>
        </p:txBody>
      </p:sp>
    </p:spTree>
    <p:extLst>
      <p:ext uri="{BB962C8B-B14F-4D97-AF65-F5344CB8AC3E}">
        <p14:creationId xmlns:p14="http://schemas.microsoft.com/office/powerpoint/2010/main" val="868633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E1748-E365-40C7-A02E-558666D17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String Interpolation?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BD765-5497-430E-8502-B1C22D31B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31601"/>
          </a:xfrm>
        </p:spPr>
        <p:txBody>
          <a:bodyPr/>
          <a:lstStyle/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String interpolation is the process of evaluating a string that contains one or more placeholders, yielding a result in which the placeholders are replaced with corresponding values.</a:t>
            </a:r>
          </a:p>
          <a:p>
            <a:pPr lvl="1"/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Notice the use of the format function called from a string literal.</a:t>
            </a:r>
          </a:p>
          <a:p>
            <a:pPr lvl="1"/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The ‘{ }’ are the placeholders.</a:t>
            </a: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Interpolation is common to many programming languages.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4EF0A3-7F28-4FB6-871A-8909375057CC}"/>
              </a:ext>
            </a:extLst>
          </p:cNvPr>
          <p:cNvSpPr txBox="1"/>
          <p:nvPr/>
        </p:nvSpPr>
        <p:spPr>
          <a:xfrm>
            <a:off x="1544973" y="4907560"/>
            <a:ext cx="910205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fname</a:t>
            </a:r>
            <a:r>
              <a:rPr lang="en-US" dirty="0"/>
              <a:t> = 'Joe'</a:t>
            </a:r>
          </a:p>
          <a:p>
            <a:r>
              <a:rPr lang="en-US" dirty="0" err="1"/>
              <a:t>lastname</a:t>
            </a:r>
            <a:r>
              <a:rPr lang="en-US" dirty="0"/>
              <a:t> = 'Sixpack’</a:t>
            </a:r>
          </a:p>
          <a:p>
            <a:r>
              <a:rPr lang="en-US" dirty="0"/>
              <a:t>age = 28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/>
              <a:t>imessage</a:t>
            </a:r>
            <a:r>
              <a:rPr lang="en-US" dirty="0"/>
              <a:t> = 'Name: { }  { }, Age:{ }'.format(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payrate) </a:t>
            </a:r>
            <a:r>
              <a:rPr lang="en-US" dirty="0">
                <a:solidFill>
                  <a:srgbClr val="FF0000"/>
                </a:solidFill>
              </a:rPr>
              <a:t>#using ‘{ }’ as placeholders</a:t>
            </a:r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imessage</a:t>
            </a:r>
            <a:r>
              <a:rPr lang="en-US" dirty="0"/>
              <a:t>) </a:t>
            </a:r>
            <a:r>
              <a:rPr lang="en-US" dirty="0">
                <a:solidFill>
                  <a:srgbClr val="FF0000"/>
                </a:solidFill>
              </a:rPr>
              <a:t>#displays ‘Name: Joe Sixpack, Age: 28'</a:t>
            </a:r>
          </a:p>
        </p:txBody>
      </p:sp>
    </p:spTree>
    <p:extLst>
      <p:ext uri="{BB962C8B-B14F-4D97-AF65-F5344CB8AC3E}">
        <p14:creationId xmlns:p14="http://schemas.microsoft.com/office/powerpoint/2010/main" val="1265534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454CC-1810-43E8-A49D-5CB274714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‘New Style’ String Interpolation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542B3-3B43-453D-BE9A-44C4EE46C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49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This form of string interpolation is used today.</a:t>
            </a:r>
          </a:p>
          <a:p>
            <a:r>
              <a:rPr lang="en-US" dirty="0"/>
              <a:t>It uses the '.format' function and ‘ {  } ' placeholders.</a:t>
            </a:r>
          </a:p>
          <a:p>
            <a:r>
              <a:rPr lang="en-US" dirty="0"/>
              <a:t>It entered the language with Python 3.</a:t>
            </a:r>
          </a:p>
          <a:p>
            <a:pPr marL="914400" lvl="2" indent="0">
              <a:buNone/>
            </a:pPr>
            <a:r>
              <a:rPr lang="en-US" sz="2600" b="1" dirty="0"/>
              <a:t>name ='Cindy'</a:t>
            </a:r>
          </a:p>
          <a:p>
            <a:pPr marL="914400" lvl="2" indent="0">
              <a:buNone/>
            </a:pPr>
            <a:r>
              <a:rPr lang="en-US" sz="2600" b="1" dirty="0"/>
              <a:t>print('Hello, { }'.format(name))</a:t>
            </a:r>
          </a:p>
          <a:p>
            <a:pPr marL="914400" lvl="2" indent="0">
              <a:buNone/>
            </a:pPr>
            <a:r>
              <a:rPr lang="en-US" sz="2600" dirty="0">
                <a:solidFill>
                  <a:srgbClr val="FF0000"/>
                </a:solidFill>
              </a:rPr>
              <a:t>#displays 'Hello, Cindy</a:t>
            </a:r>
            <a:r>
              <a:rPr lang="en-US" sz="2200" dirty="0">
                <a:solidFill>
                  <a:srgbClr val="FF0000"/>
                </a:solidFill>
              </a:rPr>
              <a:t>'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Here, we’re using multiple placeholders with '.format’.</a:t>
            </a:r>
          </a:p>
          <a:p>
            <a:pPr marL="914400" lvl="2" indent="0">
              <a:buNone/>
            </a:pPr>
            <a:r>
              <a:rPr lang="en-US" sz="2600" b="1" dirty="0"/>
              <a:t>name =‘Cindy'</a:t>
            </a:r>
          </a:p>
          <a:p>
            <a:pPr marL="914400" lvl="2" indent="0">
              <a:buNone/>
            </a:pPr>
            <a:r>
              <a:rPr lang="en-US" sz="2600" b="1" dirty="0"/>
              <a:t>job = 'Teacher'</a:t>
            </a:r>
          </a:p>
          <a:p>
            <a:pPr marL="914400" lvl="2" indent="0">
              <a:buNone/>
            </a:pPr>
            <a:r>
              <a:rPr lang="en-US" sz="2600" b="1" dirty="0"/>
              <a:t>multi = '{ } is a { }'.format(name, job)</a:t>
            </a:r>
          </a:p>
          <a:p>
            <a:pPr marL="914400" lvl="2" indent="0">
              <a:buNone/>
            </a:pPr>
            <a:r>
              <a:rPr lang="en-US" sz="2600" b="1" dirty="0"/>
              <a:t>print(multi)</a:t>
            </a:r>
          </a:p>
          <a:p>
            <a:pPr marL="914400" lvl="2" indent="0">
              <a:buNone/>
            </a:pPr>
            <a:r>
              <a:rPr lang="en-US" sz="2600" dirty="0">
                <a:solidFill>
                  <a:srgbClr val="FF0000"/>
                </a:solidFill>
              </a:rPr>
              <a:t>#displays ‘Cindy is a Teacher’ </a:t>
            </a:r>
          </a:p>
        </p:txBody>
      </p:sp>
    </p:spTree>
    <p:extLst>
      <p:ext uri="{BB962C8B-B14F-4D97-AF65-F5344CB8AC3E}">
        <p14:creationId xmlns:p14="http://schemas.microsoft.com/office/powerpoint/2010/main" val="1132051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E1748-E365-40C7-A02E-558666D17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It 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BD765-5497-430E-8502-B1C22D31B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69245"/>
          </a:xfrm>
        </p:spPr>
        <p:txBody>
          <a:bodyPr/>
          <a:lstStyle/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The variables containing data are plugged into the ‘{ }’ placeholders in the order that the placeholders occur.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4EF0A3-7F28-4FB6-871A-8909375057CC}"/>
              </a:ext>
            </a:extLst>
          </p:cNvPr>
          <p:cNvSpPr txBox="1"/>
          <p:nvPr/>
        </p:nvSpPr>
        <p:spPr>
          <a:xfrm>
            <a:off x="416654" y="3768481"/>
            <a:ext cx="1135869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err="1"/>
              <a:t>imessage</a:t>
            </a:r>
            <a:r>
              <a:rPr lang="en-US" sz="3200" dirty="0"/>
              <a:t> = 'Name: { }  { }, Age:{ }'.format(</a:t>
            </a:r>
            <a:r>
              <a:rPr lang="en-US" sz="3200" dirty="0" err="1"/>
              <a:t>fname</a:t>
            </a:r>
            <a:r>
              <a:rPr lang="en-US" sz="3200" dirty="0"/>
              <a:t>, </a:t>
            </a:r>
            <a:r>
              <a:rPr lang="en-US" sz="3200" dirty="0" err="1"/>
              <a:t>lastname</a:t>
            </a:r>
            <a:r>
              <a:rPr lang="en-US" sz="3200" dirty="0"/>
              <a:t>, payrate)</a:t>
            </a:r>
          </a:p>
        </p:txBody>
      </p:sp>
      <p:sp>
        <p:nvSpPr>
          <p:cNvPr id="7" name="Right Bracket 6">
            <a:extLst>
              <a:ext uri="{FF2B5EF4-FFF2-40B4-BE49-F238E27FC236}">
                <a16:creationId xmlns:a16="http://schemas.microsoft.com/office/drawing/2014/main" id="{EA0E2B11-A61F-472D-B7E5-B3AFB5EF2E93}"/>
              </a:ext>
            </a:extLst>
          </p:cNvPr>
          <p:cNvSpPr/>
          <p:nvPr/>
        </p:nvSpPr>
        <p:spPr>
          <a:xfrm rot="5400000">
            <a:off x="5686536" y="2662392"/>
            <a:ext cx="293615" cy="3934094"/>
          </a:xfrm>
          <a:prstGeom prst="rightBracket">
            <a:avLst/>
          </a:prstGeom>
          <a:ln w="25400">
            <a:solidFill>
              <a:srgbClr val="C00000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E2B70710-5E7C-46D8-8F3F-FAED3B0B84F9}"/>
              </a:ext>
            </a:extLst>
          </p:cNvPr>
          <p:cNvSpPr/>
          <p:nvPr/>
        </p:nvSpPr>
        <p:spPr>
          <a:xfrm rot="5400000">
            <a:off x="7924772" y="2212210"/>
            <a:ext cx="584774" cy="5125616"/>
          </a:xfrm>
          <a:prstGeom prst="rightBracket">
            <a:avLst/>
          </a:prstGeom>
          <a:ln w="25400">
            <a:solidFill>
              <a:srgbClr val="C00000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ket 8">
            <a:extLst>
              <a:ext uri="{FF2B5EF4-FFF2-40B4-BE49-F238E27FC236}">
                <a16:creationId xmlns:a16="http://schemas.microsoft.com/office/drawing/2014/main" id="{AEA7BC1A-0D03-4ABA-87DA-EBF5E61A7B2F}"/>
              </a:ext>
            </a:extLst>
          </p:cNvPr>
          <p:cNvSpPr/>
          <p:nvPr/>
        </p:nvSpPr>
        <p:spPr>
          <a:xfrm rot="16200000">
            <a:off x="6705129" y="1041613"/>
            <a:ext cx="293615" cy="4901371"/>
          </a:xfrm>
          <a:prstGeom prst="rightBracket">
            <a:avLst/>
          </a:prstGeom>
          <a:ln w="25400">
            <a:solidFill>
              <a:srgbClr val="C00000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95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D9D6B-5ABF-4B69-957C-D3F565A0C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‘format’ method of a string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A34CD-65BC-42C4-8D16-CBA339B65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4503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discussed this in a previous class.</a:t>
            </a:r>
          </a:p>
          <a:p>
            <a:pPr lvl="1"/>
            <a:r>
              <a:rPr lang="en-US" dirty="0"/>
              <a:t>We just didn’t use it in conjunction with interpolation.</a:t>
            </a:r>
          </a:p>
          <a:p>
            <a:r>
              <a:rPr lang="en-US" dirty="0"/>
              <a:t>You use formatting codes to refine how you display data.</a:t>
            </a:r>
          </a:p>
          <a:p>
            <a:pPr lvl="1"/>
            <a:r>
              <a:rPr lang="en-US" dirty="0"/>
              <a:t>The code system can get complex.</a:t>
            </a:r>
          </a:p>
          <a:p>
            <a:pPr lvl="1"/>
            <a:r>
              <a:rPr lang="en-US" dirty="0"/>
              <a:t>Pages 254 and 255 of your text goes over it briefly.</a:t>
            </a:r>
          </a:p>
          <a:p>
            <a:pPr lvl="1"/>
            <a:r>
              <a:rPr lang="en-US" dirty="0"/>
              <a:t>More detail: https://www.w3schools.com/python/ref_string_format.asp</a:t>
            </a:r>
          </a:p>
          <a:p>
            <a:pPr lvl="1"/>
            <a:r>
              <a:rPr lang="en-US" dirty="0"/>
              <a:t>Even more detail: https://docs.python.org/3/library/string.html#formatstrings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BCFC61-8C62-4EF1-9D4F-52722EA115A8}"/>
              </a:ext>
            </a:extLst>
          </p:cNvPr>
          <p:cNvSpPr txBox="1"/>
          <p:nvPr/>
        </p:nvSpPr>
        <p:spPr>
          <a:xfrm>
            <a:off x="771787" y="4597167"/>
            <a:ext cx="1064563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pi = 3.1416</a:t>
            </a:r>
          </a:p>
          <a:p>
            <a:r>
              <a:rPr lang="en-US" dirty="0"/>
              <a:t>print('The value of pi is approximately {:.2f}.'.format(pi))</a:t>
            </a:r>
          </a:p>
          <a:p>
            <a:r>
              <a:rPr lang="en-US" dirty="0">
                <a:solidFill>
                  <a:srgbClr val="FF0000"/>
                </a:solidFill>
              </a:rPr>
              <a:t>#displays:  ‘The value of pi is approximately 3.14.’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FF0000"/>
                </a:solidFill>
              </a:rPr>
              <a:t>#The ‘:.2f’ in the placeholder means ‘display the number as a floating-point value with two degrees of precision’.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5151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D237E-4659-4FDF-8B2C-BC7863027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Numbers and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D3C86-3055-4E4D-BE37-A5071EE5E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9441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You can use index numbers or names to further identify the values that you are inserting into placeholders.</a:t>
            </a:r>
          </a:p>
          <a:p>
            <a:r>
              <a:rPr lang="en-US" dirty="0"/>
              <a:t>So, you can position data repeatedly or in different sequences.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433A12-066B-40CE-A1B2-751FD4317075}"/>
              </a:ext>
            </a:extLst>
          </p:cNvPr>
          <p:cNvSpPr txBox="1"/>
          <p:nvPr/>
        </p:nvSpPr>
        <p:spPr>
          <a:xfrm>
            <a:off x="838200" y="3322040"/>
            <a:ext cx="10515600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#example using index numbers for values</a:t>
            </a:r>
          </a:p>
          <a:p>
            <a:r>
              <a:rPr lang="en-US" dirty="0"/>
              <a:t>print('Prod #: {0}, In Inventory: {1}, Cost: ${2:.2f}.'.format('1007-AB',12,8))</a:t>
            </a:r>
          </a:p>
          <a:p>
            <a:r>
              <a:rPr lang="en-US" dirty="0">
                <a:solidFill>
                  <a:srgbClr val="FF0000"/>
                </a:solidFill>
              </a:rPr>
              <a:t>#displays: 'Prod #: 1007-AB, In Inventory: 12, Cost: $8.00.'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#example using names for values</a:t>
            </a:r>
          </a:p>
          <a:p>
            <a:r>
              <a:rPr lang="en-US" dirty="0"/>
              <a:t>print('Prod #: {code}, In Inventory: {inventory}, Cost: ${cost:.2f}.'.format(code='1007-AB’, inventory=12, cost=8))</a:t>
            </a:r>
          </a:p>
          <a:p>
            <a:r>
              <a:rPr lang="en-US" dirty="0">
                <a:solidFill>
                  <a:srgbClr val="FF0000"/>
                </a:solidFill>
              </a:rPr>
              <a:t>#displays: 'Prod #: 1007-AB, In Inventory: 12, Cost: $8.00.'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#placeholders re-ordering and repeating values</a:t>
            </a:r>
          </a:p>
          <a:p>
            <a:r>
              <a:rPr lang="en-US" dirty="0"/>
              <a:t>print('Grade:{2}, Last Name:{1}, Full Name:{1}, {0}'.format('James', 'Holden', 'B+'))</a:t>
            </a:r>
          </a:p>
          <a:p>
            <a:r>
              <a:rPr lang="en-US" dirty="0">
                <a:solidFill>
                  <a:srgbClr val="FF0000"/>
                </a:solidFill>
              </a:rPr>
              <a:t>#displays: '</a:t>
            </a:r>
            <a:r>
              <a:rPr lang="en-US" dirty="0" err="1">
                <a:solidFill>
                  <a:srgbClr val="FF0000"/>
                </a:solidFill>
              </a:rPr>
              <a:t>Grade:B</a:t>
            </a:r>
            <a:r>
              <a:rPr lang="en-US" dirty="0">
                <a:solidFill>
                  <a:srgbClr val="FF0000"/>
                </a:solidFill>
              </a:rPr>
              <a:t>+, Last </a:t>
            </a:r>
            <a:r>
              <a:rPr lang="en-US" dirty="0" err="1">
                <a:solidFill>
                  <a:srgbClr val="FF0000"/>
                </a:solidFill>
              </a:rPr>
              <a:t>Name:Holden</a:t>
            </a:r>
            <a:r>
              <a:rPr lang="en-US" dirty="0">
                <a:solidFill>
                  <a:srgbClr val="FF0000"/>
                </a:solidFill>
              </a:rPr>
              <a:t>, Full </a:t>
            </a:r>
            <a:r>
              <a:rPr lang="en-US" dirty="0" err="1">
                <a:solidFill>
                  <a:srgbClr val="FF0000"/>
                </a:solidFill>
              </a:rPr>
              <a:t>Name:Holden</a:t>
            </a:r>
            <a:r>
              <a:rPr lang="en-US" dirty="0">
                <a:solidFill>
                  <a:srgbClr val="FF0000"/>
                </a:solidFill>
              </a:rPr>
              <a:t>, James'</a:t>
            </a:r>
          </a:p>
        </p:txBody>
      </p:sp>
    </p:spTree>
    <p:extLst>
      <p:ext uri="{BB962C8B-B14F-4D97-AF65-F5344CB8AC3E}">
        <p14:creationId xmlns:p14="http://schemas.microsoft.com/office/powerpoint/2010/main" val="2401139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E2C3F-3B45-464D-845C-02CD5650F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Interpolation there was Concatenation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5D814-BF32-4881-B96A-38ECFE850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70206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String concatenation is the process of joining character strings end-to-end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1"/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In Python, you can only concatenate strings – so conversion is required in order to concatenate numbers and other data into a string.</a:t>
            </a:r>
          </a:p>
          <a:p>
            <a:pPr lvl="1"/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The operator used to concatenate is a plus sign.</a:t>
            </a: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It works, but the code can be hard-to-read and it’s easy to make mistakes.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00C1E6-8B04-489E-B75A-BA7CEF4573A1}"/>
              </a:ext>
            </a:extLst>
          </p:cNvPr>
          <p:cNvSpPr txBox="1"/>
          <p:nvPr/>
        </p:nvSpPr>
        <p:spPr>
          <a:xfrm>
            <a:off x="2002173" y="4664279"/>
            <a:ext cx="818765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fname</a:t>
            </a:r>
            <a:r>
              <a:rPr lang="en-US" dirty="0"/>
              <a:t> = 'Joe'</a:t>
            </a:r>
          </a:p>
          <a:p>
            <a:r>
              <a:rPr lang="en-US" dirty="0" err="1"/>
              <a:t>lastname</a:t>
            </a:r>
            <a:r>
              <a:rPr lang="en-US" dirty="0"/>
              <a:t> = 'Sixpack’</a:t>
            </a:r>
          </a:p>
          <a:p>
            <a:r>
              <a:rPr lang="en-US" dirty="0"/>
              <a:t>age = 28</a:t>
            </a:r>
          </a:p>
          <a:p>
            <a:endParaRPr lang="en-US" dirty="0"/>
          </a:p>
          <a:p>
            <a:r>
              <a:rPr lang="en-US" dirty="0" err="1"/>
              <a:t>cmessage</a:t>
            </a:r>
            <a:r>
              <a:rPr lang="en-US" dirty="0"/>
              <a:t> = </a:t>
            </a:r>
            <a:r>
              <a:rPr lang="en-US" dirty="0" err="1"/>
              <a:t>fname</a:t>
            </a:r>
            <a:r>
              <a:rPr lang="en-US" dirty="0"/>
              <a:t> + ‘ ‘ + </a:t>
            </a:r>
            <a:r>
              <a:rPr lang="en-US" dirty="0" err="1"/>
              <a:t>lastname</a:t>
            </a:r>
            <a:r>
              <a:rPr lang="en-US" dirty="0"/>
              <a:t> + ‘, Age:’ + str(age) </a:t>
            </a:r>
            <a:r>
              <a:rPr lang="en-US" dirty="0">
                <a:solidFill>
                  <a:srgbClr val="FF0000"/>
                </a:solidFill>
              </a:rPr>
              <a:t>#using the '+' to concatenate</a:t>
            </a:r>
          </a:p>
          <a:p>
            <a:r>
              <a:rPr lang="en-US" dirty="0"/>
              <a:t>print(</a:t>
            </a:r>
            <a:r>
              <a:rPr lang="en-US" dirty="0" err="1"/>
              <a:t>cmessage</a:t>
            </a:r>
            <a:r>
              <a:rPr lang="en-US" dirty="0"/>
              <a:t>) </a:t>
            </a:r>
            <a:r>
              <a:rPr lang="en-US" dirty="0">
                <a:solidFill>
                  <a:srgbClr val="FF0000"/>
                </a:solidFill>
              </a:rPr>
              <a:t>#displays ‘ Joe Sixpack, Age:28 ‘</a:t>
            </a:r>
          </a:p>
        </p:txBody>
      </p:sp>
    </p:spTree>
    <p:extLst>
      <p:ext uri="{BB962C8B-B14F-4D97-AF65-F5344CB8AC3E}">
        <p14:creationId xmlns:p14="http://schemas.microsoft.com/office/powerpoint/2010/main" val="3920510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754D5-5ACE-4B3C-8029-B1E8947F0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‘Old Style’ Interpolation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77EF5-F444-40DF-82FA-66290D176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75924"/>
          </a:xfrm>
        </p:spPr>
        <p:txBody>
          <a:bodyPr/>
          <a:lstStyle/>
          <a:p>
            <a:r>
              <a:rPr lang="en-US" dirty="0"/>
              <a:t>This is the 'old style' string interpolation using the % operator</a:t>
            </a:r>
          </a:p>
          <a:p>
            <a:r>
              <a:rPr lang="en-US" dirty="0"/>
              <a:t>This is pre-Python 3 and it uses the syntax of C's ‘</a:t>
            </a:r>
            <a:r>
              <a:rPr lang="en-US" dirty="0" err="1"/>
              <a:t>printf</a:t>
            </a:r>
            <a:r>
              <a:rPr lang="en-US" dirty="0"/>
              <a:t>’ command.</a:t>
            </a:r>
          </a:p>
          <a:p>
            <a:r>
              <a:rPr lang="en-US" dirty="0"/>
              <a:t>'Old style' string interpolation still works in the latest versions of Python.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A155C0-CB21-4DFD-8786-A34D7B3EF0C4}"/>
              </a:ext>
            </a:extLst>
          </p:cNvPr>
          <p:cNvSpPr txBox="1"/>
          <p:nvPr/>
        </p:nvSpPr>
        <p:spPr>
          <a:xfrm>
            <a:off x="3600275" y="4261607"/>
            <a:ext cx="499145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name ='Gary'</a:t>
            </a:r>
          </a:p>
          <a:p>
            <a:r>
              <a:rPr lang="en-US" dirty="0"/>
              <a:t>print('Hello, %s!' % name) </a:t>
            </a:r>
            <a:r>
              <a:rPr lang="en-US" dirty="0">
                <a:solidFill>
                  <a:srgbClr val="FF0000"/>
                </a:solidFill>
              </a:rPr>
              <a:t>#output is: 'Hello, Gary! '</a:t>
            </a:r>
          </a:p>
        </p:txBody>
      </p:sp>
    </p:spTree>
    <p:extLst>
      <p:ext uri="{BB962C8B-B14F-4D97-AF65-F5344CB8AC3E}">
        <p14:creationId xmlns:p14="http://schemas.microsoft.com/office/powerpoint/2010/main" val="4264398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978</Words>
  <Application>Microsoft Office PowerPoint</Application>
  <PresentationFormat>Widescreen</PresentationFormat>
  <Paragraphs>90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Python String Interpolation</vt:lpstr>
      <vt:lpstr>The Tangled History of Python String Interpolation</vt:lpstr>
      <vt:lpstr>What is String Interpolation?</vt:lpstr>
      <vt:lpstr>‘New Style’ String Interpolation</vt:lpstr>
      <vt:lpstr>Breaking It Down</vt:lpstr>
      <vt:lpstr>Using the ‘format’ method of a string </vt:lpstr>
      <vt:lpstr>Index Numbers and Names</vt:lpstr>
      <vt:lpstr>Before Interpolation there was Concatenation</vt:lpstr>
      <vt:lpstr>‘Old Style’ Interpolation</vt:lpstr>
      <vt:lpstr>Formatted String Literals</vt:lpstr>
      <vt:lpstr>Formal Python Documentation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Tangled History of String Interpolation in Python</dc:title>
  <dc:creator>Phillips, Patrick</dc:creator>
  <cp:lastModifiedBy>Phillips, Patrick</cp:lastModifiedBy>
  <cp:revision>40</cp:revision>
  <dcterms:created xsi:type="dcterms:W3CDTF">2021-02-08T21:36:39Z</dcterms:created>
  <dcterms:modified xsi:type="dcterms:W3CDTF">2021-03-11T03:29:15Z</dcterms:modified>
</cp:coreProperties>
</file>