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59" r:id="rId6"/>
    <p:sldId id="260" r:id="rId7"/>
    <p:sldId id="267" r:id="rId8"/>
    <p:sldId id="265" r:id="rId9"/>
    <p:sldId id="264" r:id="rId10"/>
    <p:sldId id="268" r:id="rId11"/>
    <p:sldId id="27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DA53E-ABDF-480F-9B05-97E0B7D53BAB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2B27F-3062-4B48-946D-0E83B8F04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8213-BD45-449C-9541-1338D4C5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AD94A-023F-422B-9807-1D592DB36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125E-5049-4B63-989F-95C15043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83BE-62BB-4886-9A7E-F7F00D16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20BF-A86A-4900-A350-6E121810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1725-59A5-465E-B10C-B46EAB2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C51EE-2DED-411F-A25A-DE462F203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D759-E216-49E0-BB60-A2ACBEC0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4DAB-6018-4557-BDCE-BFD082EF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BE1A-E269-4FBD-8455-D5DEB345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6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A7011-3C9E-4363-962B-D8B5A294D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14CC3-0A45-4A7D-ABF0-98BFC626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A7D2-C9D1-4576-91C4-920866E0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337F-1FFA-436B-9F9A-FFC9B516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6D11-9C02-40D7-AEF1-07D3632A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321D-D7F1-4059-B6BF-B22AEA14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E82E-41D0-48E2-8BB2-671DBDB09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11C5C-9CD4-45AC-BB83-9EF2206C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F4BB-E16D-466C-9A81-D439535E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6B08-9538-4FE5-9CA7-77DDC9EE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E10C-805A-43F2-8BB6-AD00976E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5447-45F6-4094-8CBC-9D23931D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8258-50D4-45F1-B57F-BFCC2C1A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DCF2-910F-4761-978C-86FDF310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F98A-349D-4596-9E31-4F95BD48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E3B9-EAA7-4F56-8B53-A34DA9C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740A-175A-4238-99F4-CE1312F87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3B40D-AD0A-466C-B544-9D3939279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170F-1557-4C4F-A776-DB959D4B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D48E6-2E17-42A6-9F35-4A09F64D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33FB5-8D64-4346-B857-28F306F0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AD37-A8BB-4201-BBA4-F721B40B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09C6-A98D-401B-9A82-8DB2A2CE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8262-01B8-4DDC-B3EA-3CB7F6AC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DF3FC-98E8-46DA-9CB3-492EE3E4A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BE35D-DA3E-43D4-9CF1-B3FB31A74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2F47C-B67D-4BEB-8DFE-BAA1489C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9A2D-CA21-4ED0-802D-33C3DDF5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1E71F-C70C-47FA-8E64-E95F0027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C5F0-4C05-4399-885C-ABF8BFC4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5CE99-9819-4435-9EAF-34D0108E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9ACC4-02FA-4105-9309-DC885306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92736-17E2-44BD-895A-E50E9399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3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05871-AD37-4BB2-B4EF-F0D4AED6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8F9F9-4202-4FC0-A6A6-CDBEB8EA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76052-EE30-4A37-A134-9BB67C5A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CC1A-F837-4225-B8D3-0522969D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B60-AB62-484A-A90F-AD242CDD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C2D7A-EE64-431F-A315-35369859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00B49-FDDC-44C6-BD7A-BBF1CA80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9BDD4-8004-4BAD-95BA-34820EC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AEA61-CD9F-42CE-9D11-7DFA83B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72F-E47C-45FA-8F4D-4DA7657F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BE9FD-EB5A-4C8A-BEA5-5762667BA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8D8EC-85DA-4924-957A-6549B6D2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A62-1B9C-4929-BCAD-E3018F92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C02-DA78-4976-8D56-0FADE921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EA75-1003-43DF-A79A-649CDD8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D8031-8AD1-4421-8EA0-3BA1B1DB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EE2D5-E3DE-4DFE-90B5-8D2ACC40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6123-E273-460E-926D-7A3B1D79B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C7BDF-6D4E-4802-B57C-C29D4B48E636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1FD4D-485F-4BCD-B049-6E5E2496C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03EE-A1B8-4558-9DAC-8CD6B17D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CC2A-C922-490D-901C-3B0E0C854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3/python_database_access.htm" TargetMode="External"/><Relationship Id="rId2" Type="http://schemas.openxmlformats.org/officeDocument/2006/relationships/hyperlink" Target="https://docs.python.org/2/library/sqlite3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mysql_getstarted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1FB7-4A4D-4377-90EF-3ACDD9AA7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SQLite3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3B2FF-D6C0-4216-A6C1-4F340E293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43942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D0E8-0D93-4C63-B86B-E95E0D5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fetchall</a:t>
            </a:r>
            <a:r>
              <a:rPr lang="en-US" dirty="0"/>
              <a:t>() method and its results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EE79-8CE2-4B9F-9062-16CB14AD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188" y="1690688"/>
            <a:ext cx="4119512" cy="482027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 </a:t>
            </a:r>
            <a:r>
              <a:rPr lang="en-US" sz="2600" dirty="0" err="1"/>
              <a:t>fetchall</a:t>
            </a:r>
            <a:r>
              <a:rPr lang="en-US" sz="2600" dirty="0"/>
              <a:t>() method returns all of the records as a list.</a:t>
            </a:r>
          </a:p>
          <a:p>
            <a:pPr lvl="1"/>
            <a:r>
              <a:rPr lang="en-US" sz="2200" dirty="0"/>
              <a:t>More specifically – a list of tuples.</a:t>
            </a:r>
          </a:p>
          <a:p>
            <a:pPr lvl="1"/>
            <a:r>
              <a:rPr lang="en-US" sz="2200" dirty="0"/>
              <a:t>It returns an empty list if nothing is present.</a:t>
            </a:r>
          </a:p>
          <a:p>
            <a:r>
              <a:rPr lang="en-US" dirty="0"/>
              <a:t>Here’s a cleaned-up version of what happens when you print the records variable:</a:t>
            </a:r>
          </a:p>
          <a:p>
            <a:pPr marL="0" indent="0">
              <a:buNone/>
            </a:pPr>
            <a:r>
              <a:rPr lang="en-US" sz="2100" dirty="0"/>
              <a:t>[(1, 'Speedy Express', '503-555-9831'), </a:t>
            </a:r>
          </a:p>
          <a:p>
            <a:pPr marL="0" indent="0">
              <a:buNone/>
            </a:pPr>
            <a:r>
              <a:rPr lang="en-US" sz="2100" dirty="0"/>
              <a:t> (2, 'United Package', '503-555-3199'), </a:t>
            </a:r>
          </a:p>
          <a:p>
            <a:pPr marL="0" indent="0">
              <a:buNone/>
            </a:pPr>
            <a:r>
              <a:rPr lang="en-US" sz="2100" dirty="0"/>
              <a:t> (3, 'Federal Shipping', '503-555-9931'), </a:t>
            </a:r>
          </a:p>
          <a:p>
            <a:pPr marL="0" indent="0">
              <a:buNone/>
            </a:pPr>
            <a:r>
              <a:rPr lang="en-US" sz="2100" dirty="0"/>
              <a:t> (4, 'Hermes Parcel', '503-555-2123')]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31451-9372-48EB-B0E2-C4E9BA5F7D8C}"/>
              </a:ext>
            </a:extLst>
          </p:cNvPr>
          <p:cNvSpPr txBox="1"/>
          <p:nvPr/>
        </p:nvSpPr>
        <p:spPr>
          <a:xfrm>
            <a:off x="112336" y="1690688"/>
            <a:ext cx="700490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import sqlite3</a:t>
            </a:r>
          </a:p>
          <a:p>
            <a:endParaRPr lang="en-US" b="1" dirty="0"/>
          </a:p>
          <a:p>
            <a:r>
              <a:rPr lang="en-US" b="1" dirty="0"/>
              <a:t>conn = sqlite3.connect('</a:t>
            </a:r>
            <a:r>
              <a:rPr lang="en-US" b="1" dirty="0" err="1"/>
              <a:t>shippers.db</a:t>
            </a:r>
            <a:r>
              <a:rPr lang="en-US" b="1" dirty="0"/>
              <a:t>')</a:t>
            </a:r>
          </a:p>
          <a:p>
            <a:r>
              <a:rPr lang="en-US" b="1" dirty="0"/>
              <a:t>c = </a:t>
            </a:r>
            <a:r>
              <a:rPr lang="en-US" b="1" dirty="0" err="1"/>
              <a:t>conn.cursor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## Cursor object receives records from a SELECT statement</a:t>
            </a:r>
          </a:p>
          <a:p>
            <a:r>
              <a:rPr lang="en-US" b="1" dirty="0">
                <a:solidFill>
                  <a:srgbClr val="FF0000"/>
                </a:solidFill>
              </a:rPr>
              <a:t>## The SQL statement is getting all the records from the Shippers table</a:t>
            </a:r>
          </a:p>
          <a:p>
            <a:r>
              <a:rPr lang="en-US" b="1" dirty="0" err="1"/>
              <a:t>c.execute</a:t>
            </a:r>
            <a:r>
              <a:rPr lang="en-US" b="1" dirty="0"/>
              <a:t>("SELECT * FROM SHIPPERS")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## Note that the </a:t>
            </a:r>
            <a:r>
              <a:rPr lang="en-US" b="1" dirty="0" err="1">
                <a:solidFill>
                  <a:srgbClr val="FF0000"/>
                </a:solidFill>
              </a:rPr>
              <a:t>fetchall</a:t>
            </a:r>
            <a:r>
              <a:rPr lang="en-US" b="1" dirty="0">
                <a:solidFill>
                  <a:srgbClr val="FF0000"/>
                </a:solidFill>
              </a:rPr>
              <a:t>() method returns the selected records</a:t>
            </a:r>
          </a:p>
          <a:p>
            <a:r>
              <a:rPr lang="en-US" b="1" dirty="0">
                <a:solidFill>
                  <a:srgbClr val="FF0000"/>
                </a:solidFill>
              </a:rPr>
              <a:t>## The records variable should contain a list of tuples.</a:t>
            </a:r>
          </a:p>
          <a:p>
            <a:r>
              <a:rPr lang="en-US" b="1" dirty="0"/>
              <a:t>records = </a:t>
            </a:r>
            <a:r>
              <a:rPr lang="en-US" b="1" dirty="0" err="1"/>
              <a:t>c.fetchall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## printing what’s in the records variable</a:t>
            </a:r>
          </a:p>
          <a:p>
            <a:r>
              <a:rPr lang="en-US" b="1" dirty="0"/>
              <a:t>print(records)</a:t>
            </a:r>
          </a:p>
          <a:p>
            <a:endParaRPr lang="en-US" b="1" dirty="0"/>
          </a:p>
          <a:p>
            <a:r>
              <a:rPr lang="en-US" b="1" dirty="0" err="1"/>
              <a:t>conn.commit</a:t>
            </a:r>
            <a:r>
              <a:rPr lang="en-US" b="1" dirty="0"/>
              <a:t>()</a:t>
            </a:r>
          </a:p>
          <a:p>
            <a:r>
              <a:rPr lang="en-US" b="1" dirty="0" err="1"/>
              <a:t>conn.close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6117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CC6D-1C1D-47CA-BBC6-7BA544A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6E0F-2CD8-401E-942F-0FE8451D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obviously use the execute() method to perform SQL other than the CREATE and INSERT statements.</a:t>
            </a:r>
          </a:p>
          <a:p>
            <a:r>
              <a:rPr lang="en-US" dirty="0"/>
              <a:t>The DELETE, SELECT, and UPDATE statement are common options.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D0E8-0D93-4C63-B86B-E95E0D5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fetchall</a:t>
            </a:r>
            <a:r>
              <a:rPr lang="en-US" dirty="0"/>
              <a:t>() method and its results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EE79-8CE2-4B9F-9062-16CB14AD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740" y="1717723"/>
            <a:ext cx="6042582" cy="4606743"/>
          </a:xfrm>
        </p:spPr>
        <p:txBody>
          <a:bodyPr>
            <a:normAutofit/>
          </a:bodyPr>
          <a:lstStyle/>
          <a:p>
            <a:r>
              <a:rPr lang="en-US" dirty="0"/>
              <a:t>Here’s what we get when we loop through and print the contents of the records variable:</a:t>
            </a:r>
          </a:p>
          <a:p>
            <a:pPr marL="457200" lvl="1" indent="0">
              <a:buNone/>
            </a:pPr>
            <a:r>
              <a:rPr lang="en-US" sz="2000" dirty="0"/>
              <a:t>(1, 'Speedy Express', '503-555-9831')</a:t>
            </a:r>
          </a:p>
          <a:p>
            <a:pPr marL="457200" lvl="1" indent="0">
              <a:buNone/>
            </a:pPr>
            <a:r>
              <a:rPr lang="en-US" sz="2000" dirty="0"/>
              <a:t>(2, 'United Package', '503-555-3199')</a:t>
            </a:r>
          </a:p>
          <a:p>
            <a:pPr marL="457200" lvl="1" indent="0">
              <a:buNone/>
            </a:pPr>
            <a:r>
              <a:rPr lang="en-US" sz="2000" dirty="0"/>
              <a:t>(3, 'Federal Shipping', '503-555-9931')</a:t>
            </a:r>
          </a:p>
          <a:p>
            <a:pPr marL="457200" lvl="1" indent="0">
              <a:buNone/>
            </a:pPr>
            <a:r>
              <a:rPr lang="en-US" sz="2000" dirty="0"/>
              <a:t>(4, 'Hermes Parcel', '503-555-2123')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31451-9372-48EB-B0E2-C4E9BA5F7D8C}"/>
              </a:ext>
            </a:extLst>
          </p:cNvPr>
          <p:cNvSpPr txBox="1"/>
          <p:nvPr/>
        </p:nvSpPr>
        <p:spPr>
          <a:xfrm>
            <a:off x="168899" y="1717724"/>
            <a:ext cx="561916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import sqlite3</a:t>
            </a:r>
          </a:p>
          <a:p>
            <a:endParaRPr lang="en-US" sz="2000" b="1" dirty="0"/>
          </a:p>
          <a:p>
            <a:r>
              <a:rPr lang="en-US" sz="2000" b="1" dirty="0"/>
              <a:t>conn = sqlite3.connect('</a:t>
            </a:r>
            <a:r>
              <a:rPr lang="en-US" sz="2000" b="1" dirty="0" err="1"/>
              <a:t>shippers.db</a:t>
            </a:r>
            <a:r>
              <a:rPr lang="en-US" sz="2000" b="1" dirty="0"/>
              <a:t>')</a:t>
            </a:r>
          </a:p>
          <a:p>
            <a:r>
              <a:rPr lang="en-US" sz="2000" b="1" dirty="0"/>
              <a:t>c = </a:t>
            </a:r>
            <a:r>
              <a:rPr lang="en-US" sz="2000" b="1" dirty="0" err="1"/>
              <a:t>conn.cursor</a:t>
            </a:r>
            <a:r>
              <a:rPr lang="en-US" sz="2000" b="1" dirty="0"/>
              <a:t>()</a:t>
            </a:r>
          </a:p>
          <a:p>
            <a:r>
              <a:rPr lang="en-US" sz="2000" b="1" dirty="0" err="1"/>
              <a:t>c.execute</a:t>
            </a:r>
            <a:r>
              <a:rPr lang="en-US" sz="2000" b="1" dirty="0"/>
              <a:t>("SELECT * FROM SHIPPERS")</a:t>
            </a:r>
          </a:p>
          <a:p>
            <a:r>
              <a:rPr lang="en-US" sz="2000" b="1" dirty="0"/>
              <a:t>records = </a:t>
            </a:r>
            <a:r>
              <a:rPr lang="en-US" sz="2000" b="1" dirty="0" err="1"/>
              <a:t>c.fetchall</a:t>
            </a:r>
            <a:r>
              <a:rPr lang="en-US" sz="2000" b="1" dirty="0"/>
              <a:t>()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## Note the records are returned as a list of tuples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## We can loop through the list</a:t>
            </a:r>
          </a:p>
          <a:p>
            <a:r>
              <a:rPr lang="en-US" sz="2000" b="1" dirty="0"/>
              <a:t>for rec in records:</a:t>
            </a:r>
          </a:p>
          <a:p>
            <a:r>
              <a:rPr lang="en-US" sz="2000" b="1" dirty="0"/>
              <a:t>    print(rec)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b="1" dirty="0" err="1"/>
              <a:t>conn.commit</a:t>
            </a:r>
            <a:r>
              <a:rPr lang="en-US" sz="2000" b="1" dirty="0"/>
              <a:t>()</a:t>
            </a:r>
          </a:p>
          <a:p>
            <a:r>
              <a:rPr lang="en-US" sz="2000" b="1" dirty="0" err="1"/>
              <a:t>conn.close</a:t>
            </a:r>
            <a:r>
              <a:rPr lang="en-US" sz="20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136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0CE5-09BD-4289-8889-7FE8AE0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 list of tuples?”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DA86D-200C-40D5-B3EC-E55F5AFB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Yes, that’s what the </a:t>
            </a:r>
            <a:r>
              <a:rPr lang="en-US" dirty="0" err="1"/>
              <a:t>fetchAll</a:t>
            </a:r>
            <a:r>
              <a:rPr lang="en-US" dirty="0"/>
              <a:t>() method returns.</a:t>
            </a:r>
          </a:p>
          <a:p>
            <a:r>
              <a:rPr lang="en-US" dirty="0"/>
              <a:t>As a result, you can reference elements of the list much like you would any two-dimensional object.</a:t>
            </a:r>
          </a:p>
          <a:p>
            <a:r>
              <a:rPr lang="en-US" dirty="0"/>
              <a:t>If the list in the records variable contains this:</a:t>
            </a:r>
          </a:p>
          <a:p>
            <a:pPr marL="457200" lvl="1" indent="0">
              <a:buNone/>
            </a:pPr>
            <a:r>
              <a:rPr lang="en-US" sz="2000" dirty="0"/>
              <a:t>(1, 'Speedy Express', '503-555-9831')</a:t>
            </a:r>
          </a:p>
          <a:p>
            <a:pPr marL="457200" lvl="1" indent="0">
              <a:buNone/>
            </a:pPr>
            <a:r>
              <a:rPr lang="en-US" sz="2000" dirty="0"/>
              <a:t>(2, 'United Package', '503-555-3199')</a:t>
            </a:r>
          </a:p>
          <a:p>
            <a:pPr marL="457200" lvl="1" indent="0">
              <a:buNone/>
            </a:pPr>
            <a:r>
              <a:rPr lang="en-US" sz="2000" dirty="0"/>
              <a:t>(3, 'Federal Shipping', '503-555-9931')</a:t>
            </a:r>
          </a:p>
          <a:p>
            <a:pPr marL="457200" lvl="1" indent="0">
              <a:buNone/>
            </a:pPr>
            <a:r>
              <a:rPr lang="en-US" sz="2000" dirty="0"/>
              <a:t>(4, 'Hermes Parcel', '503-555-2123’)</a:t>
            </a:r>
            <a:endParaRPr lang="en-US" sz="2800" dirty="0"/>
          </a:p>
          <a:p>
            <a:r>
              <a:rPr lang="en-US" dirty="0"/>
              <a:t>Then I could do the following in Python:</a:t>
            </a:r>
          </a:p>
          <a:p>
            <a:pPr marL="0" indent="0">
              <a:buNone/>
            </a:pPr>
            <a:r>
              <a:rPr lang="en-US" sz="2000" dirty="0"/>
              <a:t>        print(records[3][2])</a:t>
            </a:r>
          </a:p>
          <a:p>
            <a:r>
              <a:rPr lang="en-US" dirty="0"/>
              <a:t>The result would be ‘503-555-2123’ -- the data at position [3][2] (fourth row, third column).</a:t>
            </a:r>
          </a:p>
          <a:p>
            <a:r>
              <a:rPr lang="en-US" dirty="0"/>
              <a:t>This might be useful, but it strikes me as awkward.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9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C4AF-6704-4115-806F-FDD6987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‘fetch’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9D3F-B518-4909-BD23-54181A6C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fetchone</a:t>
            </a:r>
            <a:r>
              <a:rPr lang="en-US" dirty="0"/>
              <a:t>() method returns the first record selected by the execute() method.  </a:t>
            </a:r>
          </a:p>
          <a:p>
            <a:pPr lvl="1"/>
            <a:r>
              <a:rPr lang="en-US" dirty="0"/>
              <a:t>Note that there’s an internal counter, so the next call of the </a:t>
            </a:r>
            <a:r>
              <a:rPr lang="en-US" dirty="0" err="1"/>
              <a:t>fetchone</a:t>
            </a:r>
            <a:r>
              <a:rPr lang="en-US" dirty="0"/>
              <a:t>() method will return the second record.</a:t>
            </a:r>
          </a:p>
          <a:p>
            <a:pPr lvl="1"/>
            <a:r>
              <a:rPr lang="en-US" dirty="0"/>
              <a:t>The method will return None when you finally read past the last record.</a:t>
            </a:r>
          </a:p>
          <a:p>
            <a:r>
              <a:rPr lang="en-US" dirty="0"/>
              <a:t>The </a:t>
            </a:r>
            <a:r>
              <a:rPr lang="en-US" dirty="0" err="1"/>
              <a:t>fetchmany</a:t>
            </a:r>
            <a:r>
              <a:rPr lang="en-US" dirty="0"/>
              <a:t>(</a:t>
            </a:r>
            <a:r>
              <a:rPr lang="en-US" dirty="0" err="1"/>
              <a:t>listsize</a:t>
            </a:r>
            <a:r>
              <a:rPr lang="en-US" dirty="0"/>
              <a:t>) method takes a numeric argument and returns that many tuples from available records.</a:t>
            </a:r>
          </a:p>
          <a:p>
            <a:pPr lvl="1"/>
            <a:r>
              <a:rPr lang="en-US" dirty="0"/>
              <a:t>This method has the same internal counter behavior as ‘</a:t>
            </a:r>
            <a:r>
              <a:rPr lang="en-US" dirty="0" err="1"/>
              <a:t>fetchone</a:t>
            </a:r>
            <a:r>
              <a:rPr lang="en-US" dirty="0"/>
              <a:t>()’ – so a second call of </a:t>
            </a:r>
            <a:r>
              <a:rPr lang="en-US" dirty="0" err="1"/>
              <a:t>fetchmany</a:t>
            </a:r>
            <a:r>
              <a:rPr lang="en-US" dirty="0"/>
              <a:t>() will start off where previous fetch of the records stopped.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listsize</a:t>
            </a:r>
            <a:r>
              <a:rPr lang="en-US" dirty="0"/>
              <a:t> number is greater than the number of records, the method will simply return a list containing </a:t>
            </a:r>
            <a:r>
              <a:rPr lang="en-US" dirty="0" err="1"/>
              <a:t>nthe</a:t>
            </a:r>
            <a:r>
              <a:rPr lang="en-US" dirty="0"/>
              <a:t> records that are available.</a:t>
            </a:r>
          </a:p>
          <a:p>
            <a:pPr lvl="1"/>
            <a:r>
              <a:rPr lang="en-US" dirty="0"/>
              <a:t>If no more records are available, the method returns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405363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CE66-A355-4867-906C-6DE6F423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fetchmany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A9F9-60F1-43C4-A277-C3B1E006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code assumes all four records in the Shippers table have been selected.</a:t>
            </a:r>
          </a:p>
          <a:p>
            <a:pPr marL="914400" lvl="2" indent="0">
              <a:buNone/>
            </a:pPr>
            <a:r>
              <a:rPr lang="en-US" sz="2200" dirty="0"/>
              <a:t>records = </a:t>
            </a:r>
            <a:r>
              <a:rPr lang="en-US" sz="2200" dirty="0" err="1"/>
              <a:t>c.fetchmany</a:t>
            </a:r>
            <a:r>
              <a:rPr lang="en-US" sz="2200" dirty="0"/>
              <a:t>(2) </a:t>
            </a:r>
            <a:r>
              <a:rPr lang="en-US" sz="2200" dirty="0">
                <a:solidFill>
                  <a:srgbClr val="FF0000"/>
                </a:solidFill>
              </a:rPr>
              <a:t>#fetches the first two records</a:t>
            </a:r>
          </a:p>
          <a:p>
            <a:pPr marL="914400" lvl="2" indent="0">
              <a:buNone/>
            </a:pPr>
            <a:r>
              <a:rPr lang="en-US" sz="2200" dirty="0"/>
              <a:t>print('print 1:', records)</a:t>
            </a:r>
          </a:p>
          <a:p>
            <a:pPr marL="914400" lvl="2" indent="0">
              <a:buNone/>
            </a:pPr>
            <a:r>
              <a:rPr lang="en-US" sz="2200" dirty="0" err="1"/>
              <a:t>c.fetchmany</a:t>
            </a:r>
            <a:r>
              <a:rPr lang="en-US" sz="2200" dirty="0"/>
              <a:t>(3) </a:t>
            </a:r>
            <a:r>
              <a:rPr lang="en-US" sz="2200" dirty="0">
                <a:solidFill>
                  <a:srgbClr val="FF0000"/>
                </a:solidFill>
              </a:rPr>
              <a:t>#only two records remain -- they're fetched</a:t>
            </a:r>
          </a:p>
          <a:p>
            <a:pPr marL="914400" lvl="2" indent="0">
              <a:buNone/>
            </a:pPr>
            <a:r>
              <a:rPr lang="en-US" sz="2200" dirty="0"/>
              <a:t>print('print 2:',records)</a:t>
            </a:r>
          </a:p>
          <a:p>
            <a:r>
              <a:rPr lang="en-US" dirty="0"/>
              <a:t>Output:</a:t>
            </a:r>
          </a:p>
          <a:p>
            <a:pPr marL="914400" lvl="2" indent="0">
              <a:buNone/>
            </a:pPr>
            <a:r>
              <a:rPr lang="en-US" dirty="0"/>
              <a:t>print 1: [(1, 'Speedy Express', '503-555-9831'), (2, 'United Package', '503-555-3199')]</a:t>
            </a:r>
          </a:p>
          <a:p>
            <a:pPr marL="914400" lvl="2" indent="0">
              <a:buNone/>
            </a:pPr>
            <a:r>
              <a:rPr lang="en-US" dirty="0"/>
              <a:t>print 2: [(3, 'Federal Shipping', '503-555-9931'), (4, 'Hermes Parcel', '503-555-2123')]f</a:t>
            </a:r>
          </a:p>
        </p:txBody>
      </p:sp>
    </p:spTree>
    <p:extLst>
      <p:ext uri="{BB962C8B-B14F-4D97-AF65-F5344CB8AC3E}">
        <p14:creationId xmlns:p14="http://schemas.microsoft.com/office/powerpoint/2010/main" val="208076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4C5C-231A-4C4E-B421-5BA53CC6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returned if no records were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3373-5474-4B9D-9CF3-8297E0BB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</a:t>
            </a:r>
            <a:r>
              <a:rPr lang="en-US" dirty="0" err="1"/>
              <a:t>fetchall</a:t>
            </a:r>
            <a:r>
              <a:rPr lang="en-US" dirty="0"/>
              <a:t>() and </a:t>
            </a:r>
            <a:r>
              <a:rPr lang="en-US" dirty="0" err="1"/>
              <a:t>fetchmany</a:t>
            </a:r>
            <a:r>
              <a:rPr lang="en-US" dirty="0"/>
              <a:t>() will return an empty list object if there are no matching records.</a:t>
            </a:r>
          </a:p>
          <a:p>
            <a:r>
              <a:rPr lang="en-US" dirty="0"/>
              <a:t>While the </a:t>
            </a:r>
            <a:r>
              <a:rPr lang="en-US" dirty="0" err="1"/>
              <a:t>fetchone</a:t>
            </a:r>
            <a:r>
              <a:rPr lang="en-US" dirty="0"/>
              <a:t>() method will return a None  if there are no matching records.</a:t>
            </a:r>
          </a:p>
          <a:p>
            <a:r>
              <a:rPr lang="en-US" dirty="0"/>
              <a:t>So you can test what’s being returned:</a:t>
            </a:r>
          </a:p>
          <a:p>
            <a:pPr marL="914400" lvl="2" indent="0">
              <a:buNone/>
            </a:pPr>
            <a:r>
              <a:rPr lang="en-US" sz="2800" dirty="0"/>
              <a:t>if records == None:</a:t>
            </a:r>
          </a:p>
          <a:p>
            <a:pPr marL="914400" lvl="2" indent="0">
              <a:buNone/>
            </a:pPr>
            <a:r>
              <a:rPr lang="en-US" sz="2800" dirty="0"/>
              <a:t>    print("no records")</a:t>
            </a:r>
          </a:p>
          <a:p>
            <a:pPr marL="914400" lvl="2" indent="0">
              <a:buNone/>
            </a:pPr>
            <a:r>
              <a:rPr lang="en-US" sz="2800" dirty="0"/>
              <a:t>if records == []:</a:t>
            </a:r>
          </a:p>
          <a:p>
            <a:pPr marL="914400" lvl="2" indent="0">
              <a:buNone/>
            </a:pPr>
            <a:r>
              <a:rPr lang="en-US" sz="2800" dirty="0"/>
              <a:t>    print("no records")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9023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3F9-3E43-4819-8D41-EA98B8B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no results,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E9AC-D1FF-46B3-BD7E-F5B49F31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searching for a specific set of records – we’ll only find one</a:t>
            </a:r>
          </a:p>
          <a:p>
            <a:pPr marL="457200" lvl="1" indent="0">
              <a:buNone/>
            </a:pPr>
            <a:r>
              <a:rPr lang="en-US" dirty="0" err="1"/>
              <a:t>c.execute</a:t>
            </a:r>
            <a:r>
              <a:rPr lang="en-US" dirty="0"/>
              <a:t>("SELECT * FROM SHIPPERS WHERE NAME = 'Federal Shipping’”)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Note the </a:t>
            </a:r>
            <a:r>
              <a:rPr lang="en-US" dirty="0" err="1">
                <a:solidFill>
                  <a:srgbClr val="FF0000"/>
                </a:solidFill>
              </a:rPr>
              <a:t>fetchall</a:t>
            </a:r>
            <a:r>
              <a:rPr lang="en-US" dirty="0">
                <a:solidFill>
                  <a:srgbClr val="FF0000"/>
                </a:solidFill>
              </a:rPr>
              <a:t>() – it will return an empty list if no records were found</a:t>
            </a:r>
          </a:p>
          <a:p>
            <a:pPr marL="457200" lvl="1" indent="0">
              <a:buNone/>
            </a:pPr>
            <a:r>
              <a:rPr lang="en-US" dirty="0"/>
              <a:t>records = </a:t>
            </a:r>
            <a:r>
              <a:rPr lang="en-US" dirty="0" err="1"/>
              <a:t>c.fetchall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an if-else statement that checks for an empty list</a:t>
            </a:r>
          </a:p>
          <a:p>
            <a:pPr marL="457200" lvl="1" indent="0">
              <a:buNone/>
            </a:pPr>
            <a:r>
              <a:rPr lang="en-US" dirty="0"/>
              <a:t>if records == []:</a:t>
            </a:r>
          </a:p>
          <a:p>
            <a:pPr marL="457200" lvl="1" indent="0">
              <a:buNone/>
            </a:pPr>
            <a:r>
              <a:rPr lang="en-US" dirty="0"/>
              <a:t>    print(“No records")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 print(records)</a:t>
            </a:r>
          </a:p>
          <a:p>
            <a:r>
              <a:rPr lang="en-US" dirty="0"/>
              <a:t>Results:</a:t>
            </a:r>
          </a:p>
          <a:p>
            <a:pPr marL="457200" lvl="1" indent="0">
              <a:buNone/>
            </a:pPr>
            <a:r>
              <a:rPr lang="en-US" dirty="0"/>
              <a:t>[(3, 'Federal Shipping', '503-555-9931')]</a:t>
            </a:r>
          </a:p>
        </p:txBody>
      </p:sp>
    </p:spTree>
    <p:extLst>
      <p:ext uri="{BB962C8B-B14F-4D97-AF65-F5344CB8AC3E}">
        <p14:creationId xmlns:p14="http://schemas.microsoft.com/office/powerpoint/2010/main" val="27895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D3F9-3E43-4819-8D41-EA98B8B5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no results,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E9AC-D1FF-46B3-BD7E-F5B49F31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searching for a specific set of records – we’ll find none</a:t>
            </a:r>
          </a:p>
          <a:p>
            <a:pPr marL="457200" lvl="1" indent="0">
              <a:buNone/>
            </a:pPr>
            <a:r>
              <a:rPr lang="en-US" dirty="0" err="1"/>
              <a:t>c.execute</a:t>
            </a:r>
            <a:r>
              <a:rPr lang="en-US" dirty="0"/>
              <a:t>("SELECT * FROM SHIPPERS WHERE NAME = </a:t>
            </a:r>
            <a:r>
              <a:rPr lang="en-US" dirty="0" err="1"/>
              <a:t>asdf</a:t>
            </a:r>
            <a:r>
              <a:rPr lang="en-US" dirty="0"/>
              <a:t>’”)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Note the </a:t>
            </a:r>
            <a:r>
              <a:rPr lang="en-US" dirty="0" err="1">
                <a:solidFill>
                  <a:srgbClr val="FF0000"/>
                </a:solidFill>
              </a:rPr>
              <a:t>fetchall</a:t>
            </a:r>
            <a:r>
              <a:rPr lang="en-US" dirty="0">
                <a:solidFill>
                  <a:srgbClr val="FF0000"/>
                </a:solidFill>
              </a:rPr>
              <a:t>() – it will return an empty list if no records were found</a:t>
            </a:r>
          </a:p>
          <a:p>
            <a:pPr marL="457200" lvl="1" indent="0">
              <a:buNone/>
            </a:pPr>
            <a:r>
              <a:rPr lang="en-US" dirty="0"/>
              <a:t>records = </a:t>
            </a:r>
            <a:r>
              <a:rPr lang="en-US" dirty="0" err="1"/>
              <a:t>c.fetchall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an if-else statement that checks for an empty list</a:t>
            </a:r>
          </a:p>
          <a:p>
            <a:pPr marL="457200" lvl="1" indent="0">
              <a:buNone/>
            </a:pPr>
            <a:r>
              <a:rPr lang="en-US" dirty="0"/>
              <a:t>if records == []:</a:t>
            </a:r>
          </a:p>
          <a:p>
            <a:pPr marL="457200" lvl="1" indent="0">
              <a:buNone/>
            </a:pPr>
            <a:r>
              <a:rPr lang="en-US" dirty="0"/>
              <a:t>    print(“No records")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 print(records)</a:t>
            </a:r>
          </a:p>
          <a:p>
            <a:r>
              <a:rPr lang="en-US" dirty="0"/>
              <a:t>Results:</a:t>
            </a:r>
          </a:p>
          <a:p>
            <a:pPr marL="457200" lvl="1" indent="0">
              <a:buNone/>
            </a:pPr>
            <a:r>
              <a:rPr lang="en-US" dirty="0"/>
              <a:t>No records</a:t>
            </a:r>
          </a:p>
        </p:txBody>
      </p:sp>
    </p:spTree>
    <p:extLst>
      <p:ext uri="{BB962C8B-B14F-4D97-AF65-F5344CB8AC3E}">
        <p14:creationId xmlns:p14="http://schemas.microsoft.com/office/powerpoint/2010/main" val="351391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0A25-42E8-406D-BF37-D4449B81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error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8569-B45A-422A-98CD-77590859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20" y="1825625"/>
            <a:ext cx="11105561" cy="4961674"/>
          </a:xfrm>
        </p:spPr>
        <p:txBody>
          <a:bodyPr>
            <a:normAutofit/>
          </a:bodyPr>
          <a:lstStyle/>
          <a:p>
            <a:r>
              <a:rPr lang="en-US" dirty="0"/>
              <a:t>Causing a code failure – one example</a:t>
            </a:r>
          </a:p>
          <a:p>
            <a:pPr marL="457200" lvl="1" indent="0">
              <a:buNone/>
            </a:pPr>
            <a:r>
              <a:rPr lang="en-US" dirty="0"/>
              <a:t>import sqlite3</a:t>
            </a:r>
          </a:p>
          <a:p>
            <a:pPr marL="457200" lvl="1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shippers.db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c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## There’s no ‘</a:t>
            </a:r>
            <a:r>
              <a:rPr lang="en-US" dirty="0" err="1">
                <a:solidFill>
                  <a:srgbClr val="FF0000"/>
                </a:solidFill>
              </a:rPr>
              <a:t>asdf</a:t>
            </a:r>
            <a:r>
              <a:rPr lang="en-US" dirty="0">
                <a:solidFill>
                  <a:srgbClr val="FF0000"/>
                </a:solidFill>
              </a:rPr>
              <a:t>’ field in the shippers table.</a:t>
            </a:r>
          </a:p>
          <a:p>
            <a:pPr marL="457200" lvl="1" indent="0">
              <a:buNone/>
            </a:pPr>
            <a:r>
              <a:rPr lang="en-US" dirty="0" err="1"/>
              <a:t>c.execute</a:t>
            </a:r>
            <a:r>
              <a:rPr lang="en-US" dirty="0"/>
              <a:t>("SELECT </a:t>
            </a:r>
            <a:r>
              <a:rPr lang="en-US" dirty="0" err="1"/>
              <a:t>asdf</a:t>
            </a:r>
            <a:r>
              <a:rPr lang="en-US" dirty="0"/>
              <a:t> FROM SHIPPERS")</a:t>
            </a:r>
          </a:p>
          <a:p>
            <a:r>
              <a:rPr lang="en-US" dirty="0"/>
              <a:t>The resulting error message: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Traceback (most recent call last):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File "C:\Users\Patrick Phillips\Desktop\sqlite3\readfromdb.py", line 5, in &lt;module&gt;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c.execute</a:t>
            </a:r>
            <a:r>
              <a:rPr lang="en-US" dirty="0">
                <a:solidFill>
                  <a:srgbClr val="FF0000"/>
                </a:solidFill>
              </a:rPr>
              <a:t>("SELECT </a:t>
            </a:r>
            <a:r>
              <a:rPr lang="en-US" dirty="0" err="1">
                <a:solidFill>
                  <a:srgbClr val="FF0000"/>
                </a:solidFill>
              </a:rPr>
              <a:t>asdf</a:t>
            </a:r>
            <a:r>
              <a:rPr lang="en-US" dirty="0">
                <a:solidFill>
                  <a:srgbClr val="FF0000"/>
                </a:solidFill>
              </a:rPr>
              <a:t> FROM SHIPPERS")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sqlite3.OperationalError: no such column: </a:t>
            </a:r>
            <a:r>
              <a:rPr lang="en-US" dirty="0" err="1">
                <a:solidFill>
                  <a:srgbClr val="FF0000"/>
                </a:solidFill>
              </a:rPr>
              <a:t>asdf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6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9B78-5442-4287-9056-F9B3BAA6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C84E-F0F7-4CD9-85B4-8E64FF41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file-based database system.</a:t>
            </a:r>
          </a:p>
          <a:p>
            <a:r>
              <a:rPr lang="en-US" dirty="0"/>
              <a:t>It doesn’t require a server.</a:t>
            </a:r>
          </a:p>
          <a:p>
            <a:r>
              <a:rPr lang="en-US" dirty="0"/>
              <a:t>The documentation says that SQLite uses a ‘variant’ of the SQL query language.</a:t>
            </a:r>
          </a:p>
          <a:p>
            <a:pPr lvl="1"/>
            <a:r>
              <a:rPr lang="en-US" dirty="0"/>
              <a:t>the SQL is compliant with the DB-API 2.0 specification</a:t>
            </a:r>
          </a:p>
          <a:p>
            <a:pPr lvl="1"/>
            <a:r>
              <a:rPr lang="en-US" dirty="0"/>
              <a:t>I haven’t seen much difference.</a:t>
            </a:r>
          </a:p>
          <a:p>
            <a:r>
              <a:rPr lang="en-US" dirty="0"/>
              <a:t>Some applications use SQLite for internal data storage. </a:t>
            </a:r>
          </a:p>
          <a:p>
            <a:r>
              <a:rPr lang="en-US" dirty="0"/>
              <a:t>It’s possible to prototype an application or database with SQLite and then port the code to something larger.</a:t>
            </a:r>
          </a:p>
        </p:txBody>
      </p:sp>
    </p:spTree>
    <p:extLst>
      <p:ext uri="{BB962C8B-B14F-4D97-AF65-F5344CB8AC3E}">
        <p14:creationId xmlns:p14="http://schemas.microsoft.com/office/powerpoint/2010/main" val="209106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89D6-9941-4436-A6CE-272C749E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members of the Connection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E6B41-EF87-4A86-BA89-2F618CB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rollback()</a:t>
            </a:r>
          </a:p>
          <a:p>
            <a:pPr lvl="1"/>
            <a:r>
              <a:rPr lang="en-US" dirty="0"/>
              <a:t>This method rolls back any changes to the database since the last call to commit().</a:t>
            </a:r>
          </a:p>
          <a:p>
            <a:r>
              <a:rPr lang="en-US" dirty="0" err="1"/>
              <a:t>total_changes</a:t>
            </a:r>
            <a:endParaRPr lang="en-US" dirty="0"/>
          </a:p>
          <a:p>
            <a:pPr lvl="1"/>
            <a:r>
              <a:rPr lang="en-US" dirty="0"/>
              <a:t>Note that this is a property, not a method.</a:t>
            </a:r>
          </a:p>
          <a:p>
            <a:pPr lvl="1"/>
            <a:r>
              <a:rPr lang="en-US" dirty="0"/>
              <a:t>It returns the number of database rows that have been changed (modified, inserted, or deleted) since the database connection was opened.</a:t>
            </a:r>
          </a:p>
        </p:txBody>
      </p:sp>
    </p:spTree>
    <p:extLst>
      <p:ext uri="{BB962C8B-B14F-4D97-AF65-F5344CB8AC3E}">
        <p14:creationId xmlns:p14="http://schemas.microsoft.com/office/powerpoint/2010/main" val="353822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B390-90A3-4290-8F28-5BC0606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2891-90CA-424A-A014-6604F81C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DB API is a widely used module that provides a database application programming interface.</a:t>
            </a:r>
          </a:p>
          <a:p>
            <a:pPr lvl="1"/>
            <a:r>
              <a:rPr lang="en-US" dirty="0"/>
              <a:t>So if you know how to do Python database connectivity with one database, then you’ll have a good handle on how to do it with other databases.</a:t>
            </a:r>
          </a:p>
          <a:p>
            <a:pPr lvl="1"/>
            <a:r>
              <a:rPr lang="en-US" dirty="0"/>
              <a:t>The functions and methods are strongly similar because of the database modules are designed around the Python DB API.</a:t>
            </a:r>
          </a:p>
          <a:p>
            <a:r>
              <a:rPr lang="en-US" dirty="0"/>
              <a:t>So, for example, if you can write Python database code in SQLite3, you have a good idea how to code MySQL.</a:t>
            </a:r>
          </a:p>
        </p:txBody>
      </p:sp>
    </p:spTree>
    <p:extLst>
      <p:ext uri="{BB962C8B-B14F-4D97-AF65-F5344CB8AC3E}">
        <p14:creationId xmlns:p14="http://schemas.microsoft.com/office/powerpoint/2010/main" val="32981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8056-38AD-4F29-B295-1C7EA30B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1DF-B9B3-4A04-8CDC-FE59E6DB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2184" cy="4829699"/>
          </a:xfrm>
        </p:spPr>
        <p:txBody>
          <a:bodyPr/>
          <a:lstStyle/>
          <a:p>
            <a:r>
              <a:rPr lang="en-US" dirty="0"/>
              <a:t>The address below is online documentation that discusses the key objects, methods, etc. of Python/SQLite3.</a:t>
            </a:r>
          </a:p>
          <a:p>
            <a:r>
              <a:rPr lang="en-US" dirty="0"/>
              <a:t>It’s surprisingly small, although you might need to have some understanding  of database concepts to get best use from it</a:t>
            </a:r>
          </a:p>
          <a:p>
            <a:r>
              <a:rPr lang="en-US" dirty="0"/>
              <a:t>The documentation also includes Python code examples.</a:t>
            </a:r>
          </a:p>
          <a:p>
            <a:r>
              <a:rPr lang="en-US" dirty="0">
                <a:hlinkClick r:id="rId2"/>
              </a:rPr>
              <a:t>https://docs.python.org/2/library/sqlite3.html</a:t>
            </a:r>
            <a:endParaRPr lang="en-US" dirty="0"/>
          </a:p>
          <a:p>
            <a:r>
              <a:rPr lang="en-US" dirty="0"/>
              <a:t>Other available tutorials:</a:t>
            </a:r>
          </a:p>
          <a:p>
            <a:pPr lvl="1"/>
            <a:r>
              <a:rPr lang="en-US" dirty="0">
                <a:hlinkClick r:id="rId3"/>
              </a:rPr>
              <a:t>https://www.tutorialspoint.com/python3/python_database_access.htm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https://www.w3schools.com/python/python_mysql_getstarted.asp</a:t>
            </a:r>
            <a:endParaRPr lang="en-US" dirty="0"/>
          </a:p>
          <a:p>
            <a:pPr lvl="1"/>
            <a:r>
              <a:rPr lang="en-US" dirty="0"/>
              <a:t>Note that both of these tutorials use MySQL as their database.</a:t>
            </a:r>
          </a:p>
        </p:txBody>
      </p:sp>
    </p:spTree>
    <p:extLst>
      <p:ext uri="{BB962C8B-B14F-4D97-AF65-F5344CB8AC3E}">
        <p14:creationId xmlns:p14="http://schemas.microsoft.com/office/powerpoint/2010/main" val="269819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D0E8-0D93-4C63-B86B-E95E0D5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EE79-8CE2-4B9F-9062-16CB14AD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404701" cy="4820272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‘import sqlite3’ is required.  Of course, other module imports will be required for other databases.</a:t>
            </a:r>
          </a:p>
          <a:p>
            <a:r>
              <a:rPr lang="en-US" dirty="0"/>
              <a:t>The sqlite3.connect() function will actually create the database file if it doesn’t exist.</a:t>
            </a:r>
          </a:p>
          <a:p>
            <a:r>
              <a:rPr lang="en-US" dirty="0"/>
              <a:t>Note that argument in the connect() method is a file path/name.</a:t>
            </a:r>
          </a:p>
          <a:p>
            <a:r>
              <a:rPr lang="en-US" dirty="0"/>
              <a:t>Perhaps surprisingly, you don’t have to commit and close the connection object to create the file.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390CE-C53D-49D1-A48A-1B8334069CD1}"/>
              </a:ext>
            </a:extLst>
          </p:cNvPr>
          <p:cNvSpPr txBox="1"/>
          <p:nvPr/>
        </p:nvSpPr>
        <p:spPr>
          <a:xfrm>
            <a:off x="838200" y="1825625"/>
            <a:ext cx="4959285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import sqlite3</a:t>
            </a:r>
          </a:p>
          <a:p>
            <a:endParaRPr lang="en-US" sz="2800" b="1" dirty="0"/>
          </a:p>
          <a:p>
            <a:r>
              <a:rPr lang="en-US" sz="2800" b="1" dirty="0"/>
              <a:t>conn = sqlite3.connect('</a:t>
            </a:r>
            <a:r>
              <a:rPr lang="en-US" sz="2800" b="1" dirty="0" err="1"/>
              <a:t>test.db</a:t>
            </a:r>
            <a:r>
              <a:rPr lang="en-US" sz="2800" b="1" dirty="0"/>
              <a:t>')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## </a:t>
            </a:r>
            <a:r>
              <a:rPr lang="en-US" sz="2800" dirty="0" err="1">
                <a:solidFill>
                  <a:srgbClr val="FF0000"/>
                </a:solidFill>
              </a:rPr>
              <a:t>conn.commit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## </a:t>
            </a:r>
            <a:r>
              <a:rPr lang="en-US" sz="2800" dirty="0" err="1">
                <a:solidFill>
                  <a:srgbClr val="FF0000"/>
                </a:solidFill>
              </a:rPr>
              <a:t>conn.close</a:t>
            </a:r>
            <a:r>
              <a:rPr lang="en-US" sz="2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4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63B9-F9DC-4A4D-A6FB-AB81AB40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complex is the connect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BB21-D67B-4815-BCC8-008F3122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sqlite3.connect(database[, timeout, </a:t>
            </a:r>
            <a:r>
              <a:rPr lang="en-US" b="1" dirty="0" err="1"/>
              <a:t>detect_types</a:t>
            </a:r>
            <a:r>
              <a:rPr lang="en-US" b="1" dirty="0"/>
              <a:t>, </a:t>
            </a:r>
            <a:r>
              <a:rPr lang="en-US" b="1" dirty="0" err="1"/>
              <a:t>isolation_level</a:t>
            </a:r>
            <a:r>
              <a:rPr lang="en-US" b="1" dirty="0"/>
              <a:t>, </a:t>
            </a:r>
            <a:r>
              <a:rPr lang="en-US" b="1" dirty="0" err="1"/>
              <a:t>check_same_thread</a:t>
            </a:r>
            <a:r>
              <a:rPr lang="en-US" b="1" dirty="0"/>
              <a:t>, factory, </a:t>
            </a:r>
            <a:r>
              <a:rPr lang="en-US" b="1" dirty="0" err="1"/>
              <a:t>cached_statements</a:t>
            </a:r>
            <a:r>
              <a:rPr lang="en-US" b="1" dirty="0"/>
              <a:t>])</a:t>
            </a:r>
          </a:p>
          <a:p>
            <a:r>
              <a:rPr lang="en-US" dirty="0"/>
              <a:t>The function has seven parameters.</a:t>
            </a:r>
          </a:p>
          <a:p>
            <a:r>
              <a:rPr lang="en-US" dirty="0"/>
              <a:t>The ‘database’ parameter – which is the path to the database file -- is the only one required.</a:t>
            </a:r>
          </a:p>
          <a:p>
            <a:r>
              <a:rPr lang="en-US" dirty="0"/>
              <a:t>Everything else is optional, but modifies how the connection object works.</a:t>
            </a:r>
          </a:p>
        </p:txBody>
      </p:sp>
    </p:spTree>
    <p:extLst>
      <p:ext uri="{BB962C8B-B14F-4D97-AF65-F5344CB8AC3E}">
        <p14:creationId xmlns:p14="http://schemas.microsoft.com/office/powerpoint/2010/main" val="184466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D0E8-0D93-4C63-B86B-E95E0D5D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cursor object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EE79-8CE2-4B9F-9062-16CB14AD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404701" cy="4820272"/>
          </a:xfrm>
        </p:spPr>
        <p:txBody>
          <a:bodyPr>
            <a:normAutofit/>
          </a:bodyPr>
          <a:lstStyle/>
          <a:p>
            <a:r>
              <a:rPr lang="en-US" sz="2600" dirty="0"/>
              <a:t>The cursor() function returns a cursor object</a:t>
            </a:r>
          </a:p>
          <a:p>
            <a:r>
              <a:rPr lang="en-US" sz="2600" dirty="0"/>
              <a:t>The cursor object is the interface object between the database and any statements you make to the database.</a:t>
            </a:r>
          </a:p>
          <a:p>
            <a:r>
              <a:rPr lang="en-US" sz="2600" dirty="0"/>
              <a:t>Those statements use execute() methods and SQL.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390CE-C53D-49D1-A48A-1B8334069CD1}"/>
              </a:ext>
            </a:extLst>
          </p:cNvPr>
          <p:cNvSpPr txBox="1"/>
          <p:nvPr/>
        </p:nvSpPr>
        <p:spPr>
          <a:xfrm>
            <a:off x="838200" y="1825625"/>
            <a:ext cx="4959285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import sqlite3</a:t>
            </a:r>
          </a:p>
          <a:p>
            <a:endParaRPr lang="en-US" sz="2400" b="1" dirty="0"/>
          </a:p>
          <a:p>
            <a:r>
              <a:rPr lang="en-US" sz="2400" b="1" dirty="0"/>
              <a:t>conn = sqlite3.connect('</a:t>
            </a:r>
            <a:r>
              <a:rPr lang="en-US" sz="2400" b="1" dirty="0" err="1"/>
              <a:t>test.db</a:t>
            </a:r>
            <a:r>
              <a:rPr lang="en-US" sz="2400" b="1" dirty="0"/>
              <a:t>’)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/>
              <a:t>c = </a:t>
            </a:r>
            <a:r>
              <a:rPr lang="en-US" sz="2400" b="1" dirty="0" err="1"/>
              <a:t>conn.cursor</a:t>
            </a:r>
            <a:r>
              <a:rPr lang="en-US" sz="2400" b="1" dirty="0"/>
              <a:t>()</a:t>
            </a:r>
          </a:p>
          <a:p>
            <a:endParaRPr lang="en-US" sz="2400" b="1" dirty="0"/>
          </a:p>
          <a:p>
            <a:r>
              <a:rPr lang="en-US" sz="2400" dirty="0">
                <a:solidFill>
                  <a:srgbClr val="FF0000"/>
                </a:solidFill>
              </a:rPr>
              <a:t>#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72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87CA-AF10-4DFF-8F7B-7BDF0166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576" y="181958"/>
            <a:ext cx="444395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execute()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B9E2-DF5B-4E87-A469-37442686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576" y="1642458"/>
            <a:ext cx="4443954" cy="5033584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The execute() method of the cursor object takes an SQL statement and runs it.</a:t>
            </a:r>
          </a:p>
          <a:p>
            <a:pPr marL="285750" indent="-285750"/>
            <a:r>
              <a:rPr lang="en-US" dirty="0"/>
              <a:t>An execute method can only perform one SQL operation at a time.  It will throw an error if you try otherwise.</a:t>
            </a:r>
          </a:p>
          <a:p>
            <a:pPr marL="285750" indent="-285750"/>
            <a:r>
              <a:rPr lang="en-US" dirty="0"/>
              <a:t>However, you can do multiple executes within in a program.</a:t>
            </a:r>
          </a:p>
          <a:p>
            <a:pPr marL="285750" indent="-285750"/>
            <a:r>
              <a:rPr lang="en-US" dirty="0"/>
              <a:t>There are other execution methods, but execute() is the easiest to work with.</a:t>
            </a:r>
          </a:p>
          <a:p>
            <a:pPr marL="285750" indent="-285750"/>
            <a:r>
              <a:rPr lang="en-US" dirty="0"/>
              <a:t>You can parameterize an SQL statement with placeholders.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C633B-8167-4024-AE8B-03DE8ABC7915}"/>
              </a:ext>
            </a:extLst>
          </p:cNvPr>
          <p:cNvSpPr txBox="1"/>
          <p:nvPr/>
        </p:nvSpPr>
        <p:spPr>
          <a:xfrm>
            <a:off x="159470" y="181958"/>
            <a:ext cx="7004901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import sqlite3</a:t>
            </a:r>
          </a:p>
          <a:p>
            <a:endParaRPr lang="en-US" sz="1600" b="1" dirty="0"/>
          </a:p>
          <a:p>
            <a:r>
              <a:rPr lang="en-US" sz="1600" b="1" dirty="0"/>
              <a:t>conn = sqlite3.connect('</a:t>
            </a:r>
            <a:r>
              <a:rPr lang="en-US" sz="1600" b="1" dirty="0" err="1"/>
              <a:t>shippers.db</a:t>
            </a:r>
            <a:r>
              <a:rPr lang="en-US" sz="1600" b="1" dirty="0"/>
              <a:t>’)  </a:t>
            </a:r>
            <a:r>
              <a:rPr lang="en-US" sz="1600" b="1" dirty="0">
                <a:solidFill>
                  <a:srgbClr val="FF0000"/>
                </a:solidFill>
              </a:rPr>
              <a:t># Create connection object</a:t>
            </a:r>
          </a:p>
          <a:p>
            <a:endParaRPr lang="en-US" sz="1600" b="1" dirty="0"/>
          </a:p>
          <a:p>
            <a:r>
              <a:rPr lang="en-US" sz="1600" b="1" dirty="0"/>
              <a:t>c = </a:t>
            </a:r>
            <a:r>
              <a:rPr lang="en-US" sz="1600" b="1" dirty="0" err="1"/>
              <a:t>conn.cursor</a:t>
            </a:r>
            <a:r>
              <a:rPr lang="en-US" sz="1600" b="1" dirty="0"/>
              <a:t>() </a:t>
            </a:r>
            <a:r>
              <a:rPr lang="en-US" sz="1600" b="1" dirty="0">
                <a:solidFill>
                  <a:srgbClr val="FF0000"/>
                </a:solidFill>
              </a:rPr>
              <a:t># Get a cursor object -- which works with tables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## This is a long string we’ll use to </a:t>
            </a:r>
            <a:r>
              <a:rPr lang="en-US" sz="1600" b="1" dirty="0" err="1">
                <a:solidFill>
                  <a:srgbClr val="FF0000"/>
                </a:solidFill>
              </a:rPr>
              <a:t>to</a:t>
            </a:r>
            <a:r>
              <a:rPr lang="en-US" sz="1600" b="1" dirty="0">
                <a:solidFill>
                  <a:srgbClr val="FF0000"/>
                </a:solidFill>
              </a:rPr>
              <a:t> create a table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## Note the use of triple quotes to break the string across multiple lines!</a:t>
            </a:r>
          </a:p>
          <a:p>
            <a:r>
              <a:rPr lang="en-US" sz="1600" b="1" dirty="0" err="1"/>
              <a:t>tableString</a:t>
            </a:r>
            <a:r>
              <a:rPr lang="en-US" sz="1600" b="1" dirty="0"/>
              <a:t> = """CREATE TABLE SHIPPERS (</a:t>
            </a:r>
          </a:p>
          <a:p>
            <a:r>
              <a:rPr lang="en-US" sz="1600" b="1" dirty="0"/>
              <a:t>   ID INTEGER not null primary key,</a:t>
            </a:r>
          </a:p>
          <a:p>
            <a:r>
              <a:rPr lang="en-US" sz="1600" b="1" dirty="0"/>
              <a:t>   NAME VARCHAR(30),</a:t>
            </a:r>
          </a:p>
          <a:p>
            <a:r>
              <a:rPr lang="en-US" sz="1600" b="1" dirty="0"/>
              <a:t>   PHONE VARCHAR(30))"""</a:t>
            </a:r>
          </a:p>
          <a:p>
            <a:endParaRPr lang="en-US" sz="1600" b="1" dirty="0"/>
          </a:p>
          <a:p>
            <a:r>
              <a:rPr lang="en-US" sz="1600" b="1" dirty="0" err="1"/>
              <a:t>c.execute</a:t>
            </a:r>
            <a:r>
              <a:rPr lang="en-US" sz="1600" b="1" dirty="0"/>
              <a:t>(</a:t>
            </a:r>
            <a:r>
              <a:rPr lang="en-US" sz="1600" b="1" dirty="0" err="1"/>
              <a:t>tableString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srgbClr val="FF0000"/>
                </a:solidFill>
              </a:rPr>
              <a:t># Create a table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## Insert rows of data into the table</a:t>
            </a:r>
          </a:p>
          <a:p>
            <a:r>
              <a:rPr lang="en-US" sz="1600" b="1" dirty="0" err="1"/>
              <a:t>c.execute</a:t>
            </a:r>
            <a:r>
              <a:rPr lang="en-US" sz="1600" b="1" dirty="0"/>
              <a:t>("INSERT INTO SHIPPERS VALUES (1,'Speedy Express','503-555-9831')")</a:t>
            </a:r>
          </a:p>
          <a:p>
            <a:r>
              <a:rPr lang="en-US" sz="1600" b="1" dirty="0" err="1"/>
              <a:t>c.execute</a:t>
            </a:r>
            <a:r>
              <a:rPr lang="en-US" sz="1600" b="1" dirty="0"/>
              <a:t>("INSERT INTO SHIPPERS VALUES (2,'United Package','503-555-3199')")</a:t>
            </a:r>
          </a:p>
          <a:p>
            <a:r>
              <a:rPr lang="en-US" sz="1600" b="1" dirty="0" err="1"/>
              <a:t>c.execute</a:t>
            </a:r>
            <a:r>
              <a:rPr lang="en-US" sz="1600" b="1" dirty="0"/>
              <a:t>("INSERT INTO SHIPPERS VALUES (3,'Federal Shipping','503-555-9931')")</a:t>
            </a:r>
          </a:p>
          <a:p>
            <a:r>
              <a:rPr lang="en-US" sz="1600" b="1" dirty="0" err="1"/>
              <a:t>c.execute</a:t>
            </a:r>
            <a:r>
              <a:rPr lang="en-US" sz="1600" b="1" dirty="0"/>
              <a:t>("INSERT INTO SHIPPERS VALUES (4,'Hermes Parcel','503-555-2123')")</a:t>
            </a:r>
          </a:p>
          <a:p>
            <a:endParaRPr lang="en-US" sz="1600" b="1" dirty="0"/>
          </a:p>
          <a:p>
            <a:r>
              <a:rPr lang="en-US" sz="1600" b="1" dirty="0" err="1"/>
              <a:t>conn.commit</a:t>
            </a:r>
            <a:r>
              <a:rPr lang="en-US" sz="1600" b="1" dirty="0"/>
              <a:t>() </a:t>
            </a:r>
            <a:r>
              <a:rPr lang="en-US" sz="1600" b="1" dirty="0">
                <a:solidFill>
                  <a:srgbClr val="FF0000"/>
                </a:solidFill>
              </a:rPr>
              <a:t># Save (commit) the changes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## We can also close the connection if we are done with it.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## Just be sure any changes have been committed or they will be lost.</a:t>
            </a:r>
          </a:p>
          <a:p>
            <a:r>
              <a:rPr lang="en-US" sz="1600" b="1" dirty="0" err="1"/>
              <a:t>conn.close</a:t>
            </a:r>
            <a:r>
              <a:rPr lang="en-US" sz="16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84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5440-3260-4355-8A9D-B6CBF4F3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the execute()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3D2E-FF33-47CE-8C7D-A1361DBE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5" y="1825625"/>
            <a:ext cx="11236751" cy="4351338"/>
          </a:xfrm>
        </p:spPr>
        <p:txBody>
          <a:bodyPr>
            <a:normAutofit fontScale="85000" lnSpcReduction="10000"/>
          </a:bodyPr>
          <a:lstStyle/>
          <a:p>
            <a:pPr algn="ctr"/>
            <a:endParaRPr lang="en-US" sz="2600" b="1" dirty="0"/>
          </a:p>
          <a:p>
            <a:r>
              <a:rPr lang="en-US" dirty="0"/>
              <a:t>Note the following lines of code in our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c.execute</a:t>
            </a:r>
            <a:r>
              <a:rPr lang="en-US" b="1" dirty="0"/>
              <a:t>(</a:t>
            </a:r>
            <a:r>
              <a:rPr lang="en-US" b="1" dirty="0" err="1"/>
              <a:t>tableString</a:t>
            </a:r>
            <a:r>
              <a:rPr lang="en-US" b="1" dirty="0"/>
              <a:t>)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c.execute</a:t>
            </a:r>
            <a:r>
              <a:rPr lang="en-US" b="1" dirty="0"/>
              <a:t>("INSERT INTO SHIPPERS VALUES (1,'Speedy Express','555-555-5555’)”)</a:t>
            </a:r>
            <a:endParaRPr lang="en-US" dirty="0"/>
          </a:p>
          <a:p>
            <a:r>
              <a:rPr lang="en-US" dirty="0"/>
              <a:t>The execute() method of the cursor object takes an SQL statement and runs it.</a:t>
            </a:r>
          </a:p>
          <a:p>
            <a:pPr marL="285750" indent="-285750"/>
            <a:r>
              <a:rPr lang="en-US" dirty="0"/>
              <a:t>There are other execution methods, but execute() is the easiest to work with.</a:t>
            </a:r>
          </a:p>
          <a:p>
            <a:pPr marL="285750" indent="-285750"/>
            <a:r>
              <a:rPr lang="en-US" dirty="0"/>
              <a:t>By the way, you can parameterize an SQL statement with placeholders:</a:t>
            </a:r>
          </a:p>
          <a:p>
            <a:pPr marL="914400" lvl="2" indent="0">
              <a:buNone/>
            </a:pPr>
            <a:r>
              <a:rPr lang="en-US" sz="2900" b="1" dirty="0"/>
              <a:t>Id = 1</a:t>
            </a:r>
          </a:p>
          <a:p>
            <a:pPr marL="914400" lvl="2" indent="0">
              <a:buNone/>
            </a:pPr>
            <a:r>
              <a:rPr lang="en-US" sz="2900" b="1" dirty="0"/>
              <a:t>Name = ‘Speedy Express’</a:t>
            </a:r>
          </a:p>
          <a:p>
            <a:pPr marL="914400" lvl="2" indent="0">
              <a:buNone/>
            </a:pPr>
            <a:r>
              <a:rPr lang="en-US" sz="2900" b="1" dirty="0"/>
              <a:t>Phone = ‘555-555-5555’</a:t>
            </a:r>
          </a:p>
          <a:p>
            <a:pPr marL="914400" lvl="2" indent="0">
              <a:buNone/>
            </a:pPr>
            <a:r>
              <a:rPr lang="en-US" sz="2900" b="1" dirty="0" err="1"/>
              <a:t>c.execute</a:t>
            </a:r>
            <a:r>
              <a:rPr lang="en-US" sz="2900" b="1" dirty="0"/>
              <a:t>(“INSERT INTO SHIPPERS VALUES (?,?,?), (Id, Name, Phone)”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1883</Words>
  <Application>Microsoft Office PowerPoint</Application>
  <PresentationFormat>Widescreen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SQLite3 with Python</vt:lpstr>
      <vt:lpstr>SQLite3</vt:lpstr>
      <vt:lpstr>Databases and Python</vt:lpstr>
      <vt:lpstr>Online documentation</vt:lpstr>
      <vt:lpstr>Creating a database</vt:lpstr>
      <vt:lpstr>How complex is the connect function?</vt:lpstr>
      <vt:lpstr>The cursor object and function</vt:lpstr>
      <vt:lpstr>The execute() method</vt:lpstr>
      <vt:lpstr>More on the execute() method</vt:lpstr>
      <vt:lpstr>The fetchall() method and its results I</vt:lpstr>
      <vt:lpstr>Other SQL statements</vt:lpstr>
      <vt:lpstr>The fetchall() method and its results II</vt:lpstr>
      <vt:lpstr>“A list of tuples?”</vt:lpstr>
      <vt:lpstr>Other ‘fetch’ method</vt:lpstr>
      <vt:lpstr>Examples of fetchmany()</vt:lpstr>
      <vt:lpstr>What’s returned if no records were found</vt:lpstr>
      <vt:lpstr>Testing for no results, part I</vt:lpstr>
      <vt:lpstr>Testing for no results, part II</vt:lpstr>
      <vt:lpstr>An error example</vt:lpstr>
      <vt:lpstr>Useful members of the Connection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Sqlite3 with Python</dc:title>
  <dc:creator>Patrick Phillips</dc:creator>
  <cp:lastModifiedBy>Patrick Phillips</cp:lastModifiedBy>
  <cp:revision>90</cp:revision>
  <dcterms:created xsi:type="dcterms:W3CDTF">2019-02-03T20:27:44Z</dcterms:created>
  <dcterms:modified xsi:type="dcterms:W3CDTF">2019-02-09T23:02:01Z</dcterms:modified>
</cp:coreProperties>
</file>