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handoutMasterIdLst>
    <p:handoutMasterId r:id="rId20"/>
  </p:handoutMasterIdLst>
  <p:sldIdLst>
    <p:sldId id="326" r:id="rId2"/>
    <p:sldId id="626" r:id="rId3"/>
    <p:sldId id="627" r:id="rId4"/>
    <p:sldId id="632" r:id="rId5"/>
    <p:sldId id="731" r:id="rId6"/>
    <p:sldId id="729" r:id="rId7"/>
    <p:sldId id="732" r:id="rId8"/>
    <p:sldId id="733" r:id="rId9"/>
    <p:sldId id="734" r:id="rId10"/>
    <p:sldId id="730" r:id="rId11"/>
    <p:sldId id="735" r:id="rId12"/>
    <p:sldId id="736" r:id="rId13"/>
    <p:sldId id="737" r:id="rId14"/>
    <p:sldId id="738" r:id="rId15"/>
    <p:sldId id="739" r:id="rId16"/>
    <p:sldId id="740" r:id="rId17"/>
    <p:sldId id="681" r:id="rId18"/>
  </p:sldIdLst>
  <p:sldSz cx="9144000" cy="6858000" type="screen4x3"/>
  <p:notesSz cx="6797675" cy="9926638"/>
  <p:embeddedFontLst>
    <p:embeddedFont>
      <p:font typeface="나눔바른고딕" panose="020B0603020101020101" pitchFamily="34" charset="-127"/>
      <p:regular r:id="rId21"/>
      <p:bold r:id="rId22"/>
    </p:embeddedFont>
    <p:embeddedFont>
      <p:font typeface="맑은 고딕" panose="020B0503020000020004" pitchFamily="34" charset="-127"/>
      <p:regular r:id="rId23"/>
      <p:bold r:id="rId2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136" userDrawn="1">
          <p15:clr>
            <a:srgbClr val="A4A3A4"/>
          </p15:clr>
        </p15:guide>
        <p15:guide id="3" orient="horz" pos="399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2F2F2"/>
    <a:srgbClr val="70AD47"/>
    <a:srgbClr val="183656"/>
    <a:srgbClr val="17324F"/>
    <a:srgbClr val="152C45"/>
    <a:srgbClr val="50616A"/>
    <a:srgbClr val="ADB1B7"/>
    <a:srgbClr val="98B8C8"/>
    <a:srgbClr val="142A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6" autoAdjust="0"/>
    <p:restoredTop sz="45267" autoAdjust="0"/>
  </p:normalViewPr>
  <p:slideViewPr>
    <p:cSldViewPr snapToGrid="0">
      <p:cViewPr>
        <p:scale>
          <a:sx n="72" d="100"/>
          <a:sy n="72" d="100"/>
        </p:scale>
        <p:origin x="1976" y="-472"/>
      </p:cViewPr>
      <p:guideLst>
        <p:guide orient="horz" pos="1049"/>
        <p:guide pos="136"/>
        <p:guide orient="horz" pos="3997"/>
      </p:guideLst>
    </p:cSldViewPr>
  </p:slideViewPr>
  <p:notesTextViewPr>
    <p:cViewPr>
      <p:scale>
        <a:sx n="3" d="2"/>
        <a:sy n="3" d="2"/>
      </p:scale>
      <p:origin x="0" y="0"/>
    </p:cViewPr>
  </p:notesTextViewPr>
  <p:notesViewPr>
    <p:cSldViewPr snapToGrid="0" showGuides="1">
      <p:cViewPr varScale="1">
        <p:scale>
          <a:sx n="92" d="100"/>
          <a:sy n="92" d="100"/>
        </p:scale>
        <p:origin x="354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1367" tIns="45683" rIns="91367" bIns="45683" rtlCol="0"/>
          <a:lstStyle>
            <a:lvl1pPr algn="l">
              <a:defRPr sz="1200"/>
            </a:lvl1pPr>
          </a:lstStyle>
          <a:p>
            <a:endParaRPr lang="ko-KR" altLang="en-US"/>
          </a:p>
        </p:txBody>
      </p:sp>
      <p:sp>
        <p:nvSpPr>
          <p:cNvPr id="3" name="날짜 개체 틀 2"/>
          <p:cNvSpPr>
            <a:spLocks noGrp="1"/>
          </p:cNvSpPr>
          <p:nvPr>
            <p:ph type="dt" sz="quarter" idx="1"/>
          </p:nvPr>
        </p:nvSpPr>
        <p:spPr>
          <a:xfrm>
            <a:off x="3850444" y="0"/>
            <a:ext cx="2945659" cy="498056"/>
          </a:xfrm>
          <a:prstGeom prst="rect">
            <a:avLst/>
          </a:prstGeom>
        </p:spPr>
        <p:txBody>
          <a:bodyPr vert="horz" lIns="91367" tIns="45683" rIns="91367" bIns="45683" rtlCol="0"/>
          <a:lstStyle>
            <a:lvl1pPr algn="r">
              <a:defRPr sz="1200"/>
            </a:lvl1pPr>
          </a:lstStyle>
          <a:p>
            <a:fld id="{B28D133E-E1EE-4028-8343-C92B625C3ACE}" type="datetimeFigureOut">
              <a:rPr lang="ko-KR" altLang="en-US" smtClean="0"/>
              <a:t>2022. 6. 29.</a:t>
            </a:fld>
            <a:endParaRPr lang="ko-KR" altLang="en-US"/>
          </a:p>
        </p:txBody>
      </p:sp>
      <p:sp>
        <p:nvSpPr>
          <p:cNvPr id="4" name="바닥글 개체 틀 3"/>
          <p:cNvSpPr>
            <a:spLocks noGrp="1"/>
          </p:cNvSpPr>
          <p:nvPr>
            <p:ph type="ftr" sz="quarter" idx="2"/>
          </p:nvPr>
        </p:nvSpPr>
        <p:spPr>
          <a:xfrm>
            <a:off x="1" y="9428585"/>
            <a:ext cx="2945659" cy="498055"/>
          </a:xfrm>
          <a:prstGeom prst="rect">
            <a:avLst/>
          </a:prstGeom>
        </p:spPr>
        <p:txBody>
          <a:bodyPr vert="horz" lIns="91367" tIns="45683" rIns="91367" bIns="45683"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4" y="9428585"/>
            <a:ext cx="2945659" cy="498055"/>
          </a:xfrm>
          <a:prstGeom prst="rect">
            <a:avLst/>
          </a:prstGeom>
        </p:spPr>
        <p:txBody>
          <a:bodyPr vert="horz" lIns="91367" tIns="45683" rIns="91367" bIns="45683" rtlCol="0" anchor="b"/>
          <a:lstStyle>
            <a:lvl1pPr algn="r">
              <a:defRPr sz="1200"/>
            </a:lvl1pPr>
          </a:lstStyle>
          <a:p>
            <a:fld id="{A3C0F105-448D-4E3D-AEE2-CD3B6DCCCCEE}" type="slidenum">
              <a:rPr lang="ko-KR" altLang="en-US" smtClean="0"/>
              <a:t>‹#›</a:t>
            </a:fld>
            <a:endParaRPr lang="ko-KR" altLang="en-US"/>
          </a:p>
        </p:txBody>
      </p:sp>
    </p:spTree>
    <p:extLst>
      <p:ext uri="{BB962C8B-B14F-4D97-AF65-F5344CB8AC3E}">
        <p14:creationId xmlns:p14="http://schemas.microsoft.com/office/powerpoint/2010/main" val="2568425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056"/>
          </a:xfrm>
          <a:prstGeom prst="rect">
            <a:avLst/>
          </a:prstGeom>
        </p:spPr>
        <p:txBody>
          <a:bodyPr vert="horz" lIns="91367" tIns="45683" rIns="91367" bIns="45683" rtlCol="0"/>
          <a:lstStyle>
            <a:lvl1pPr algn="l">
              <a:defRPr sz="1200"/>
            </a:lvl1pPr>
          </a:lstStyle>
          <a:p>
            <a:endParaRPr lang="ko-KR" altLang="en-US"/>
          </a:p>
        </p:txBody>
      </p:sp>
      <p:sp>
        <p:nvSpPr>
          <p:cNvPr id="3" name="날짜 개체 틀 2"/>
          <p:cNvSpPr>
            <a:spLocks noGrp="1"/>
          </p:cNvSpPr>
          <p:nvPr>
            <p:ph type="dt" idx="1"/>
          </p:nvPr>
        </p:nvSpPr>
        <p:spPr>
          <a:xfrm>
            <a:off x="3850444" y="0"/>
            <a:ext cx="2945659" cy="498056"/>
          </a:xfrm>
          <a:prstGeom prst="rect">
            <a:avLst/>
          </a:prstGeom>
        </p:spPr>
        <p:txBody>
          <a:bodyPr vert="horz" lIns="91367" tIns="45683" rIns="91367" bIns="45683" rtlCol="0"/>
          <a:lstStyle>
            <a:lvl1pPr algn="r">
              <a:defRPr sz="1200"/>
            </a:lvl1pPr>
          </a:lstStyle>
          <a:p>
            <a:fld id="{B9D0E48A-0762-498B-9697-089AD6216137}" type="datetimeFigureOut">
              <a:rPr lang="ko-KR" altLang="en-US" smtClean="0"/>
              <a:t>2022. 6. 29.</a:t>
            </a:fld>
            <a:endParaRPr lang="ko-KR" altLang="en-US"/>
          </a:p>
        </p:txBody>
      </p:sp>
      <p:sp>
        <p:nvSpPr>
          <p:cNvPr id="4" name="슬라이드 이미지 개체 틀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1367" tIns="45683" rIns="91367" bIns="45683"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367" tIns="45683" rIns="91367" bIns="45683"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28585"/>
            <a:ext cx="2945659" cy="498055"/>
          </a:xfrm>
          <a:prstGeom prst="rect">
            <a:avLst/>
          </a:prstGeom>
        </p:spPr>
        <p:txBody>
          <a:bodyPr vert="horz" lIns="91367" tIns="45683" rIns="91367" bIns="45683"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28585"/>
            <a:ext cx="2945659" cy="498055"/>
          </a:xfrm>
          <a:prstGeom prst="rect">
            <a:avLst/>
          </a:prstGeom>
        </p:spPr>
        <p:txBody>
          <a:bodyPr vert="horz" lIns="91367" tIns="45683" rIns="91367" bIns="45683" rtlCol="0" anchor="b"/>
          <a:lstStyle>
            <a:lvl1pPr algn="r">
              <a:defRPr sz="1200"/>
            </a:lvl1pPr>
          </a:lstStyle>
          <a:p>
            <a:fld id="{EC81C8DC-1CDB-4AD5-A7BC-6595E87C1C9F}" type="slidenum">
              <a:rPr lang="ko-KR" altLang="en-US" smtClean="0"/>
              <a:t>‹#›</a:t>
            </a:fld>
            <a:endParaRPr lang="ko-KR" altLang="en-US"/>
          </a:p>
        </p:txBody>
      </p:sp>
    </p:spTree>
    <p:extLst>
      <p:ext uri="{BB962C8B-B14F-4D97-AF65-F5344CB8AC3E}">
        <p14:creationId xmlns:p14="http://schemas.microsoft.com/office/powerpoint/2010/main" val="40287861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r>
              <a:rPr lang="en-US" altLang="ko-KR" dirty="0"/>
              <a:t>Please</a:t>
            </a:r>
            <a:r>
              <a:rPr lang="ko-KR" altLang="en-US" dirty="0"/>
              <a:t> </a:t>
            </a:r>
            <a:r>
              <a:rPr lang="en-US" altLang="ko-KR" dirty="0"/>
              <a:t>take</a:t>
            </a:r>
            <a:r>
              <a:rPr lang="ko-KR" altLang="en-US" dirty="0"/>
              <a:t> </a:t>
            </a:r>
            <a:r>
              <a:rPr lang="en-US" altLang="ko-KR" dirty="0"/>
              <a:t>a</a:t>
            </a:r>
            <a:r>
              <a:rPr lang="ko-KR" altLang="en-US" dirty="0"/>
              <a:t> </a:t>
            </a:r>
            <a:r>
              <a:rPr lang="en-US" altLang="ko-KR" dirty="0"/>
              <a:t>look</a:t>
            </a:r>
            <a:r>
              <a:rPr lang="ko-KR" altLang="en-US" dirty="0"/>
              <a:t> </a:t>
            </a:r>
            <a:r>
              <a:rPr lang="en-US" altLang="ko-KR" dirty="0"/>
              <a:t>at</a:t>
            </a:r>
            <a:r>
              <a:rPr lang="ko-KR" altLang="en-US" dirty="0"/>
              <a:t> </a:t>
            </a:r>
            <a:r>
              <a:rPr lang="en-US" altLang="ko-KR" dirty="0"/>
              <a:t>the</a:t>
            </a:r>
            <a:r>
              <a:rPr lang="ko-KR" altLang="en-US" dirty="0"/>
              <a:t> </a:t>
            </a:r>
            <a:r>
              <a:rPr lang="en-US" altLang="ko-KR" dirty="0"/>
              <a:t>outline on the screen.</a:t>
            </a:r>
          </a:p>
          <a:p>
            <a:r>
              <a:rPr lang="en-US" altLang="ko-KR" dirty="0"/>
              <a:t>Introduction, method, experimental result,</a:t>
            </a:r>
            <a:r>
              <a:rPr lang="en-US" altLang="ko-KR" baseline="0" dirty="0"/>
              <a:t> conclusion</a:t>
            </a:r>
            <a:endParaRPr lang="en-US" altLang="ko-KR" dirty="0"/>
          </a:p>
        </p:txBody>
      </p:sp>
      <p:sp>
        <p:nvSpPr>
          <p:cNvPr id="4" name="슬라이드 번호 개체 틀 3"/>
          <p:cNvSpPr>
            <a:spLocks noGrp="1"/>
          </p:cNvSpPr>
          <p:nvPr>
            <p:ph type="sldNum" sz="quarter" idx="10"/>
          </p:nvPr>
        </p:nvSpPr>
        <p:spPr/>
        <p:txBody>
          <a:bodyPr/>
          <a:lstStyle/>
          <a:p>
            <a:fld id="{EC81C8DC-1CDB-4AD5-A7BC-6595E87C1C9F}" type="slidenum">
              <a:rPr lang="ko-KR" altLang="en-US" smtClean="0"/>
              <a:t>2</a:t>
            </a:fld>
            <a:endParaRPr lang="ko-KR" altLang="en-US"/>
          </a:p>
        </p:txBody>
      </p:sp>
    </p:spTree>
    <p:extLst>
      <p:ext uri="{BB962C8B-B14F-4D97-AF65-F5344CB8AC3E}">
        <p14:creationId xmlns:p14="http://schemas.microsoft.com/office/powerpoint/2010/main" val="4241570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pPr marL="228600" indent="-228600">
              <a:buAutoNum type="arabicPeriod"/>
            </a:pPr>
            <a:r>
              <a:rPr lang="ko-KR" altLang="en-US" sz="1200" b="0" i="0" kern="1200" dirty="0">
                <a:solidFill>
                  <a:schemeClr val="tx1"/>
                </a:solidFill>
                <a:effectLst/>
                <a:latin typeface="+mn-lt"/>
                <a:ea typeface="+mn-ea"/>
                <a:cs typeface="+mn-cs"/>
              </a:rPr>
              <a:t>원래 회사가 시스템에 사용된 지적 재산권에 대한 독점권을 보유하는 경우</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 시스템의 완전한 분산을 약화시킬 수 있습니다</a:t>
            </a:r>
            <a:r>
              <a:rPr lang="en-US" altLang="ko-KR" sz="1200" b="0" i="0" kern="1200" dirty="0">
                <a:solidFill>
                  <a:schemeClr val="tx1"/>
                </a:solidFill>
                <a:effectLst/>
                <a:latin typeface="+mn-lt"/>
                <a:ea typeface="+mn-ea"/>
                <a:cs typeface="+mn-cs"/>
              </a:rPr>
              <a:t>. </a:t>
            </a:r>
          </a:p>
          <a:p>
            <a:pPr marL="228600" indent="-228600">
              <a:buAutoNum type="arabicPeriod"/>
            </a:pPr>
            <a:r>
              <a:rPr lang="ko-KR" altLang="en-US" sz="1200" b="0" i="0" kern="1200" dirty="0">
                <a:solidFill>
                  <a:schemeClr val="tx1"/>
                </a:solidFill>
                <a:effectLst/>
                <a:latin typeface="+mn-lt"/>
                <a:ea typeface="+mn-ea"/>
                <a:cs typeface="+mn-cs"/>
              </a:rPr>
              <a:t>예를 들어</a:t>
            </a:r>
            <a:r>
              <a:rPr lang="en-US" altLang="ko-KR" sz="1200" b="0" i="0" kern="1200" dirty="0">
                <a:solidFill>
                  <a:schemeClr val="tx1"/>
                </a:solidFill>
                <a:effectLst/>
                <a:latin typeface="+mn-lt"/>
                <a:ea typeface="+mn-ea"/>
                <a:cs typeface="+mn-cs"/>
              </a:rPr>
              <a:t>, </a:t>
            </a:r>
            <a:r>
              <a:rPr lang="en" altLang="ko-KR" sz="1200" b="0" i="0" kern="1200" dirty="0">
                <a:solidFill>
                  <a:schemeClr val="tx1"/>
                </a:solidFill>
                <a:effectLst/>
                <a:latin typeface="+mn-lt"/>
                <a:ea typeface="+mn-ea"/>
                <a:cs typeface="+mn-cs"/>
              </a:rPr>
              <a:t>web3 </a:t>
            </a:r>
            <a:r>
              <a:rPr lang="ko-KR" altLang="en-US" sz="1200" b="0" i="0" kern="1200" dirty="0">
                <a:solidFill>
                  <a:schemeClr val="tx1"/>
                </a:solidFill>
                <a:effectLst/>
                <a:latin typeface="+mn-lt"/>
                <a:ea typeface="+mn-ea"/>
                <a:cs typeface="+mn-cs"/>
              </a:rPr>
              <a:t>소셜 미디어를 위한 복잡한 클라이언트의 개발자가 그러한 클라이언트를 독점적으로 유지하려는 경우 완전한 탈중앙화는 불가능할 수 있습니다</a:t>
            </a:r>
            <a:r>
              <a:rPr lang="en-US" altLang="ko-KR" sz="1200" b="0" i="0" kern="1200" dirty="0">
                <a:solidFill>
                  <a:schemeClr val="tx1"/>
                </a:solidFill>
                <a:effectLst/>
                <a:latin typeface="+mn-lt"/>
                <a:ea typeface="+mn-ea"/>
                <a:cs typeface="+mn-cs"/>
              </a:rPr>
              <a:t>.</a:t>
            </a:r>
          </a:p>
          <a:p>
            <a:pPr marL="228600" indent="-228600">
              <a:buAutoNum type="arabicPeriod"/>
            </a:pPr>
            <a:endParaRPr lang="en-US" altLang="ko-KR" sz="1200" b="0" i="0" kern="1200" baseline="0" dirty="0">
              <a:solidFill>
                <a:schemeClr val="tx1"/>
              </a:solidFill>
              <a:effectLst/>
              <a:latin typeface="+mn-lt"/>
              <a:ea typeface="+mn-ea"/>
              <a:cs typeface="+mn-cs"/>
            </a:endParaRPr>
          </a:p>
          <a:p>
            <a:pPr marL="228600" indent="-228600">
              <a:buAutoNum type="arabicPeriod"/>
            </a:pPr>
            <a:endParaRPr lang="en-US" altLang="ko-KR" sz="1200" b="0" i="0" kern="1200" baseline="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14</a:t>
            </a:fld>
            <a:endParaRPr lang="ko-KR" altLang="en-US"/>
          </a:p>
        </p:txBody>
      </p:sp>
    </p:spTree>
    <p:extLst>
      <p:ext uri="{BB962C8B-B14F-4D97-AF65-F5344CB8AC3E}">
        <p14:creationId xmlns:p14="http://schemas.microsoft.com/office/powerpoint/2010/main" val="3649659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pPr marL="228600" indent="-228600">
              <a:buAutoNum type="arabicPeriod"/>
            </a:pPr>
            <a:r>
              <a:rPr lang="ko-KR" altLang="ko-KR" dirty="0" err="1"/>
              <a:t>CEO가</a:t>
            </a:r>
            <a:r>
              <a:rPr lang="ko-KR" altLang="ko-KR" dirty="0"/>
              <a:t> 어떤 길을 결정할 때 "악이 되지 </a:t>
            </a:r>
            <a:r>
              <a:rPr lang="ko-KR" altLang="ko-KR" dirty="0" err="1"/>
              <a:t>말라"는</a:t>
            </a:r>
            <a:r>
              <a:rPr lang="ko-KR" altLang="ko-KR" dirty="0"/>
              <a:t> 것과 "악이 될 수 </a:t>
            </a:r>
            <a:r>
              <a:rPr lang="ko-KR" altLang="ko-KR" dirty="0" err="1"/>
              <a:t>없다"는</a:t>
            </a:r>
            <a:r>
              <a:rPr lang="ko-KR" altLang="ko-KR" dirty="0"/>
              <a:t> 것은 매우 다릅니다.</a:t>
            </a:r>
            <a:endParaRPr lang="en-US" altLang="ko-KR" baseline="0" dirty="0"/>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16</a:t>
            </a:fld>
            <a:endParaRPr lang="ko-KR" altLang="en-US"/>
          </a:p>
        </p:txBody>
      </p:sp>
    </p:spTree>
    <p:extLst>
      <p:ext uri="{BB962C8B-B14F-4D97-AF65-F5344CB8AC3E}">
        <p14:creationId xmlns:p14="http://schemas.microsoft.com/office/powerpoint/2010/main" val="392728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pPr marL="228600" indent="-228600">
              <a:buAutoNum type="arabicPeriod"/>
            </a:pPr>
            <a:r>
              <a:rPr lang="ko-KR" altLang="en-US" sz="1200" b="0" i="0" kern="1200" dirty="0">
                <a:solidFill>
                  <a:schemeClr val="tx1"/>
                </a:solidFill>
                <a:effectLst/>
                <a:latin typeface="+mn-lt"/>
                <a:ea typeface="+mn-ea"/>
                <a:cs typeface="+mn-cs"/>
              </a:rPr>
              <a:t>위키피디아의 정의에 따르면 탈중앙화는 어떤 조직의 활동</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특히</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계획이나 의사결정에 관련된 활동을 중앙의 권위있는 집단으로부터 </a:t>
            </a:r>
            <a:r>
              <a:rPr lang="en-US" altLang="ko-KR" sz="1200" b="0" i="0" kern="1200" dirty="0">
                <a:solidFill>
                  <a:schemeClr val="tx1"/>
                </a:solidFill>
                <a:effectLst/>
                <a:latin typeface="+mn-lt"/>
                <a:ea typeface="+mn-ea"/>
                <a:cs typeface="+mn-cs"/>
              </a:rPr>
              <a:t>(</a:t>
            </a:r>
            <a:r>
              <a:rPr lang="ko-KR" altLang="en-US" sz="1200" b="0" i="0" kern="1200" dirty="0" err="1">
                <a:solidFill>
                  <a:schemeClr val="tx1"/>
                </a:solidFill>
                <a:effectLst/>
                <a:latin typeface="+mn-lt"/>
                <a:ea typeface="+mn-ea"/>
                <a:cs typeface="+mn-cs"/>
              </a:rPr>
              <a:t>다수에게</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분산시키거나 위임하는 프로세스입니다</a:t>
            </a:r>
            <a:r>
              <a:rPr lang="en-US" altLang="ko-KR" sz="1200" b="0" i="0" kern="1200" dirty="0">
                <a:solidFill>
                  <a:schemeClr val="tx1"/>
                </a:solidFill>
                <a:effectLst/>
                <a:latin typeface="+mn-lt"/>
                <a:ea typeface="+mn-ea"/>
                <a:cs typeface="+mn-cs"/>
              </a:rPr>
              <a:t>.</a:t>
            </a:r>
          </a:p>
          <a:p>
            <a:pPr marL="228600" indent="-228600">
              <a:buAutoNum type="arabicPeriod"/>
            </a:pPr>
            <a:endParaRPr lang="en-US" altLang="ko-KR" sz="1200" b="0" i="0" kern="1200" baseline="0" dirty="0">
              <a:solidFill>
                <a:schemeClr val="tx1"/>
              </a:solidFill>
              <a:effectLst/>
              <a:latin typeface="+mn-lt"/>
              <a:ea typeface="+mn-ea"/>
              <a:cs typeface="+mn-cs"/>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ko-KR" sz="1200" kern="1200" dirty="0">
                <a:solidFill>
                  <a:schemeClr val="tx1"/>
                </a:solidFill>
                <a:effectLst/>
                <a:latin typeface="+mn-lt"/>
                <a:ea typeface="+mn-ea"/>
                <a:cs typeface="+mn-cs"/>
              </a:rPr>
              <a:t>누가 인터넷을 구동하는 소프트웨어를 제어할 것인가에 대한 더 큰 문제에 이르기까지 많은 논의와 토론을 거쳤습니다. 이러한 질문은 매우 중요합니다. 왜냐하면 우리가 살펴본 바와 같이 통제권이 극소수의 손에 있을 때 개인의 자유, 선택 및 사생활 침해는 본질적으로 있기 때문입니다.</a:t>
            </a:r>
          </a:p>
          <a:p>
            <a:pPr marL="228600" indent="-228600">
              <a:buAutoNum type="arabicPeriod"/>
            </a:pPr>
            <a:endParaRPr lang="en-US" altLang="ko-KR" baseline="0" dirty="0"/>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4</a:t>
            </a:fld>
            <a:endParaRPr lang="ko-KR" altLang="en-US"/>
          </a:p>
        </p:txBody>
      </p:sp>
    </p:spTree>
    <p:extLst>
      <p:ext uri="{BB962C8B-B14F-4D97-AF65-F5344CB8AC3E}">
        <p14:creationId xmlns:p14="http://schemas.microsoft.com/office/powerpoint/2010/main" val="287231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pPr marL="228600" indent="-228600">
              <a:buAutoNum type="arabicPeriod"/>
            </a:pPr>
            <a:r>
              <a:rPr lang="ko-KR" altLang="ko-KR" dirty="0" err="1"/>
              <a:t>CEO가</a:t>
            </a:r>
            <a:r>
              <a:rPr lang="ko-KR" altLang="ko-KR" dirty="0"/>
              <a:t> 어떤 길을 결정할 때 "악이 되지 </a:t>
            </a:r>
            <a:r>
              <a:rPr lang="ko-KR" altLang="ko-KR" dirty="0" err="1"/>
              <a:t>말라"는</a:t>
            </a:r>
            <a:r>
              <a:rPr lang="ko-KR" altLang="ko-KR" dirty="0"/>
              <a:t> 것과 "악이 될 수 </a:t>
            </a:r>
            <a:r>
              <a:rPr lang="ko-KR" altLang="ko-KR" dirty="0" err="1"/>
              <a:t>없다"는</a:t>
            </a:r>
            <a:r>
              <a:rPr lang="ko-KR" altLang="ko-KR" dirty="0"/>
              <a:t> 것은 매우 다릅니다.</a:t>
            </a:r>
            <a:endParaRPr lang="en-US" altLang="ko-KR" baseline="0" dirty="0"/>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5</a:t>
            </a:fld>
            <a:endParaRPr lang="ko-KR" altLang="en-US"/>
          </a:p>
        </p:txBody>
      </p:sp>
    </p:spTree>
    <p:extLst>
      <p:ext uri="{BB962C8B-B14F-4D97-AF65-F5344CB8AC3E}">
        <p14:creationId xmlns:p14="http://schemas.microsoft.com/office/powerpoint/2010/main" val="297383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r>
              <a:rPr lang="ko-KR" altLang="ko-KR" sz="1200" kern="1200" dirty="0">
                <a:solidFill>
                  <a:schemeClr val="tx1"/>
                </a:solidFill>
                <a:effectLst/>
                <a:latin typeface="+mn-lt"/>
                <a:ea typeface="+mn-ea"/>
                <a:cs typeface="+mn-cs"/>
              </a:rPr>
              <a:t>기술적 분산은 주로 web3 시스템의 보안 및 구조적 메커니즘과 관련이 있습니다. 프로그래밍 가능한 블록체인의 핵심은 가치가 이전될 수 있고 더 중요하게는 web3 제품 및 서비스가 구축될 수 있는 허가가 없고, 신뢰할 수 없으며, 검증 가능한 생태계를 제공함으로써 기술적 분산화를 지원할 수 있다는 것입니다.</a:t>
            </a:r>
          </a:p>
          <a:p>
            <a:r>
              <a:rPr lang="ko-KR" altLang="ko-KR" sz="1200" kern="1200" dirty="0">
                <a:solidFill>
                  <a:schemeClr val="tx1"/>
                </a:solidFill>
                <a:effectLst/>
                <a:latin typeface="+mn-lt"/>
                <a:ea typeface="+mn-ea"/>
                <a:cs typeface="+mn-cs"/>
              </a:rPr>
              <a:t>즉, 제품과 서비스는 신뢰할 수 있는 중앙 </a:t>
            </a:r>
            <a:r>
              <a:rPr lang="ko-KR" altLang="ko-KR" sz="1200" kern="1200" dirty="0" err="1">
                <a:solidFill>
                  <a:schemeClr val="tx1"/>
                </a:solidFill>
                <a:effectLst/>
                <a:latin typeface="+mn-lt"/>
                <a:ea typeface="+mn-ea"/>
                <a:cs typeface="+mn-cs"/>
              </a:rPr>
              <a:t>집중식</a:t>
            </a:r>
            <a:r>
              <a:rPr lang="ko-KR" altLang="ko-KR" sz="1200" kern="1200" dirty="0">
                <a:solidFill>
                  <a:schemeClr val="tx1"/>
                </a:solidFill>
                <a:effectLst/>
                <a:latin typeface="+mn-lt"/>
                <a:ea typeface="+mn-ea"/>
                <a:cs typeface="+mn-cs"/>
              </a:rPr>
              <a:t> 중개자가 운영(또는 아래에서 깔개를 빼내거나)할 필요 없이 배포 및 실행할 수 있어 광범위한 가능성의 세계가 열립니다. 이러한 이유로 기술적 분산화는 경제적 및 법적 분산의 다른 두 가지 유형이 발생할 수 있는 토대 역할을 합니다.</a:t>
            </a:r>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7</a:t>
            </a:fld>
            <a:endParaRPr lang="ko-KR" altLang="en-US"/>
          </a:p>
        </p:txBody>
      </p:sp>
    </p:spTree>
    <p:extLst>
      <p:ext uri="{BB962C8B-B14F-4D97-AF65-F5344CB8AC3E}">
        <p14:creationId xmlns:p14="http://schemas.microsoft.com/office/powerpoint/2010/main" val="134877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r>
              <a:rPr lang="ko-KR" altLang="ko-KR" sz="1200" kern="1200" dirty="0">
                <a:solidFill>
                  <a:schemeClr val="tx1"/>
                </a:solidFill>
                <a:effectLst/>
                <a:latin typeface="+mn-lt"/>
                <a:ea typeface="+mn-ea"/>
                <a:cs typeface="+mn-cs"/>
              </a:rPr>
              <a:t>경제적 탈중앙화는 web3 시스템의 경제와 관련이 있습니다. 프로그래밍 가능한 블록체인(예: </a:t>
            </a:r>
            <a:r>
              <a:rPr lang="ko-KR" altLang="ko-KR" sz="1200" kern="1200" dirty="0" err="1">
                <a:solidFill>
                  <a:schemeClr val="tx1"/>
                </a:solidFill>
                <a:effectLst/>
                <a:latin typeface="+mn-lt"/>
                <a:ea typeface="+mn-ea"/>
                <a:cs typeface="+mn-cs"/>
              </a:rPr>
              <a:t>Ethereum</a:t>
            </a: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Solana</a:t>
            </a:r>
            <a:r>
              <a:rPr lang="ko-KR" altLang="ko-KR" sz="1200" kern="1200" dirty="0">
                <a:solidFill>
                  <a:schemeClr val="tx1"/>
                </a:solidFill>
                <a:effectLst/>
                <a:latin typeface="+mn-lt"/>
                <a:ea typeface="+mn-ea"/>
                <a:cs typeface="+mn-cs"/>
              </a:rPr>
              <a:t> 및 </a:t>
            </a:r>
            <a:r>
              <a:rPr lang="ko-KR" altLang="ko-KR" sz="1200" kern="1200" dirty="0" err="1">
                <a:solidFill>
                  <a:schemeClr val="tx1"/>
                </a:solidFill>
                <a:effectLst/>
                <a:latin typeface="+mn-lt"/>
                <a:ea typeface="+mn-ea"/>
                <a:cs typeface="+mn-cs"/>
              </a:rPr>
              <a:t>Avalanche</a:t>
            </a:r>
            <a:r>
              <a:rPr lang="ko-KR" altLang="ko-KR" sz="1200" kern="1200" dirty="0">
                <a:solidFill>
                  <a:schemeClr val="tx1"/>
                </a:solidFill>
                <a:effectLst/>
                <a:latin typeface="+mn-lt"/>
                <a:ea typeface="+mn-ea"/>
                <a:cs typeface="+mn-cs"/>
              </a:rPr>
              <a:t>)과 디지털 자산(예: ETH, SOL 및 AVAX)의 출현은 오픈 소스 및 분산 시스템이 마침내 자체적인 분산 경제(즉, 자율적 자유 시장 경제)</a:t>
            </a:r>
            <a:r>
              <a:rPr lang="en-US" altLang="ko-KR" sz="1200" kern="1200" dirty="0">
                <a:solidFill>
                  <a:schemeClr val="tx1"/>
                </a:solidFill>
                <a:effectLst/>
                <a:latin typeface="+mn-lt"/>
                <a:ea typeface="+mn-ea"/>
                <a:cs typeface="+mn-cs"/>
              </a:rPr>
              <a:t> </a:t>
            </a:r>
            <a:r>
              <a:rPr lang="ko-KR" altLang="en-US" sz="1200" kern="1200" dirty="0">
                <a:solidFill>
                  <a:schemeClr val="tx1"/>
                </a:solidFill>
                <a:effectLst/>
                <a:latin typeface="+mn-lt"/>
                <a:ea typeface="+mn-ea"/>
                <a:cs typeface="+mn-cs"/>
              </a:rPr>
              <a:t>갖추게 되었다는 것인데</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이것은 중요한 돌파구입니다. </a:t>
            </a:r>
            <a:endParaRPr lang="en-US" altLang="ko-KR" sz="1200" kern="1200" dirty="0">
              <a:solidFill>
                <a:schemeClr val="tx1"/>
              </a:solidFill>
              <a:effectLst/>
              <a:latin typeface="+mn-lt"/>
              <a:ea typeface="+mn-ea"/>
              <a:cs typeface="+mn-cs"/>
            </a:endParaRPr>
          </a:p>
          <a:p>
            <a:endParaRPr lang="en-US" altLang="ko-KR" sz="1200" kern="1200" dirty="0">
              <a:solidFill>
                <a:schemeClr val="tx1"/>
              </a:solidFill>
              <a:effectLst/>
              <a:latin typeface="+mn-lt"/>
              <a:ea typeface="+mn-ea"/>
              <a:cs typeface="+mn-cs"/>
            </a:endParaRPr>
          </a:p>
          <a:p>
            <a:r>
              <a:rPr lang="ko-KR" altLang="ko-KR" sz="1200" kern="1200" dirty="0">
                <a:solidFill>
                  <a:schemeClr val="tx1"/>
                </a:solidFill>
                <a:effectLst/>
                <a:latin typeface="+mn-lt"/>
                <a:ea typeface="+mn-ea"/>
                <a:cs typeface="+mn-cs"/>
              </a:rPr>
              <a:t>web1(예: </a:t>
            </a:r>
            <a:r>
              <a:rPr lang="ko-KR" altLang="ko-KR" sz="1200" kern="1200" dirty="0" err="1">
                <a:solidFill>
                  <a:schemeClr val="tx1"/>
                </a:solidFill>
                <a:effectLst/>
                <a:latin typeface="+mn-lt"/>
                <a:ea typeface="+mn-ea"/>
                <a:cs typeface="+mn-cs"/>
              </a:rPr>
              <a:t>http</a:t>
            </a: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smtp</a:t>
            </a:r>
            <a:r>
              <a:rPr lang="ko-KR" altLang="ko-KR" sz="1200" kern="1200" dirty="0">
                <a:solidFill>
                  <a:schemeClr val="tx1"/>
                </a:solidFill>
                <a:effectLst/>
                <a:latin typeface="+mn-lt"/>
                <a:ea typeface="+mn-ea"/>
                <a:cs typeface="+mn-cs"/>
              </a:rPr>
              <a:t>, </a:t>
            </a:r>
            <a:r>
              <a:rPr lang="ko-KR" altLang="ko-KR" sz="1200" kern="1200" dirty="0" err="1">
                <a:solidFill>
                  <a:schemeClr val="tx1"/>
                </a:solidFill>
                <a:effectLst/>
                <a:latin typeface="+mn-lt"/>
                <a:ea typeface="+mn-ea"/>
                <a:cs typeface="+mn-cs"/>
              </a:rPr>
              <a:t>ftp</a:t>
            </a:r>
            <a:r>
              <a:rPr lang="ko-KR" altLang="ko-KR" sz="1200" kern="1200" dirty="0">
                <a:solidFill>
                  <a:schemeClr val="tx1"/>
                </a:solidFill>
                <a:effectLst/>
                <a:latin typeface="+mn-lt"/>
                <a:ea typeface="+mn-ea"/>
                <a:cs typeface="+mn-cs"/>
              </a:rPr>
              <a:t> 등)과 같은 이전 세대 기술의 오픈 소스 및 분산 프로토콜은 정체되었</a:t>
            </a:r>
            <a:r>
              <a:rPr lang="ko-KR" altLang="en-US" sz="1200" kern="1200" dirty="0">
                <a:solidFill>
                  <a:schemeClr val="tx1"/>
                </a:solidFill>
                <a:effectLst/>
                <a:latin typeface="+mn-lt"/>
                <a:ea typeface="+mn-ea"/>
                <a:cs typeface="+mn-cs"/>
              </a:rPr>
              <a:t>는데</a:t>
            </a:r>
            <a:r>
              <a:rPr lang="en-US" altLang="ko-KR" sz="1200" kern="1200" dirty="0">
                <a:solidFill>
                  <a:schemeClr val="tx1"/>
                </a:solidFill>
                <a:effectLst/>
                <a:latin typeface="+mn-lt"/>
                <a:ea typeface="+mn-ea"/>
                <a:cs typeface="+mn-cs"/>
              </a:rPr>
              <a:t>,</a:t>
            </a:r>
            <a:r>
              <a:rPr lang="ko-KR" altLang="en-US"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진행 중인 개발</a:t>
            </a:r>
            <a:r>
              <a:rPr lang="ko-KR" altLang="en-US" sz="1200" kern="1200" dirty="0">
                <a:solidFill>
                  <a:schemeClr val="tx1"/>
                </a:solidFill>
                <a:effectLst/>
                <a:latin typeface="+mn-lt"/>
                <a:ea typeface="+mn-ea"/>
                <a:cs typeface="+mn-cs"/>
              </a:rPr>
              <a:t>이나</a:t>
            </a:r>
            <a:r>
              <a:rPr lang="ko-KR" altLang="ko-KR" sz="1200" kern="1200" dirty="0">
                <a:solidFill>
                  <a:schemeClr val="tx1"/>
                </a:solidFill>
                <a:effectLst/>
                <a:latin typeface="+mn-lt"/>
                <a:ea typeface="+mn-ea"/>
                <a:cs typeface="+mn-cs"/>
              </a:rPr>
              <a:t> 시스템에 중요한 리소스의 추가 투자를 </a:t>
            </a:r>
            <a:r>
              <a:rPr lang="ko-KR" altLang="en-US" sz="1200" kern="1200" dirty="0">
                <a:solidFill>
                  <a:schemeClr val="tx1"/>
                </a:solidFill>
                <a:effectLst/>
                <a:latin typeface="+mn-lt"/>
                <a:ea typeface="+mn-ea"/>
                <a:cs typeface="+mn-cs"/>
              </a:rPr>
              <a:t>인센티브 </a:t>
            </a:r>
            <a:r>
              <a:rPr lang="ko-KR" altLang="en-US" sz="1200" kern="1200" dirty="0" err="1">
                <a:solidFill>
                  <a:schemeClr val="tx1"/>
                </a:solidFill>
                <a:effectLst/>
                <a:latin typeface="+mn-lt"/>
                <a:ea typeface="+mn-ea"/>
                <a:cs typeface="+mn-cs"/>
              </a:rPr>
              <a:t>할수</a:t>
            </a:r>
            <a:r>
              <a:rPr lang="ko-KR" altLang="en-US" sz="1200" kern="1200" dirty="0">
                <a:solidFill>
                  <a:schemeClr val="tx1"/>
                </a:solidFill>
                <a:effectLst/>
                <a:latin typeface="+mn-lt"/>
                <a:ea typeface="+mn-ea"/>
                <a:cs typeface="+mn-cs"/>
              </a:rPr>
              <a:t> 있는</a:t>
            </a:r>
            <a:r>
              <a:rPr lang="ko-KR" altLang="ko-KR" sz="1200" kern="1200" dirty="0">
                <a:solidFill>
                  <a:schemeClr val="tx1"/>
                </a:solidFill>
                <a:effectLst/>
                <a:latin typeface="+mn-lt"/>
                <a:ea typeface="+mn-ea"/>
                <a:cs typeface="+mn-cs"/>
              </a:rPr>
              <a:t> 능력이 부족</a:t>
            </a:r>
            <a:r>
              <a:rPr lang="ko-KR" altLang="en-US" sz="1200" kern="1200" dirty="0">
                <a:solidFill>
                  <a:schemeClr val="tx1"/>
                </a:solidFill>
                <a:effectLst/>
                <a:latin typeface="+mn-lt"/>
                <a:ea typeface="+mn-ea"/>
                <a:cs typeface="+mn-cs"/>
              </a:rPr>
              <a:t>했기 때문 입니다</a:t>
            </a:r>
            <a:r>
              <a:rPr lang="en-US" altLang="ko-KR" sz="1200" kern="1200" dirty="0">
                <a:solidFill>
                  <a:schemeClr val="tx1"/>
                </a:solidFill>
                <a:effectLst/>
                <a:latin typeface="+mn-lt"/>
                <a:ea typeface="+mn-ea"/>
                <a:cs typeface="+mn-cs"/>
              </a:rPr>
              <a:t>.</a:t>
            </a:r>
          </a:p>
          <a:p>
            <a:endParaRPr lang="en-US" altLang="ko-KR" sz="1200" kern="1200" dirty="0">
              <a:solidFill>
                <a:schemeClr val="tx1"/>
              </a:solidFill>
              <a:effectLst/>
              <a:latin typeface="+mn-lt"/>
              <a:ea typeface="+mn-ea"/>
              <a:cs typeface="+mn-cs"/>
            </a:endParaRPr>
          </a:p>
          <a:p>
            <a:r>
              <a:rPr lang="ko-KR" altLang="en-US" sz="1200" kern="1200" dirty="0">
                <a:solidFill>
                  <a:schemeClr val="tx1"/>
                </a:solidFill>
                <a:effectLst/>
                <a:latin typeface="+mn-lt"/>
                <a:ea typeface="+mn-ea"/>
                <a:cs typeface="+mn-cs"/>
              </a:rPr>
              <a:t>이때</a:t>
            </a:r>
            <a:r>
              <a:rPr lang="ko-KR" altLang="ko-KR" sz="1200" kern="1200" dirty="0">
                <a:solidFill>
                  <a:schemeClr val="tx1"/>
                </a:solidFill>
                <a:effectLst/>
                <a:latin typeface="+mn-lt"/>
                <a:ea typeface="+mn-ea"/>
                <a:cs typeface="+mn-cs"/>
              </a:rPr>
              <a:t> web2의 </a:t>
            </a:r>
            <a:r>
              <a:rPr lang="en-US" altLang="ko-KR" sz="1200" kern="1200" dirty="0">
                <a:solidFill>
                  <a:schemeClr val="tx1"/>
                </a:solidFill>
                <a:effectLst/>
                <a:latin typeface="+mn-lt"/>
                <a:ea typeface="+mn-ea"/>
                <a:cs typeface="+mn-cs"/>
              </a:rPr>
              <a:t>centralization</a:t>
            </a:r>
            <a:r>
              <a:rPr lang="ko-KR" altLang="ko-KR" sz="1200" kern="1200" dirty="0">
                <a:solidFill>
                  <a:schemeClr val="tx1"/>
                </a:solidFill>
                <a:effectLst/>
                <a:latin typeface="+mn-lt"/>
                <a:ea typeface="+mn-ea"/>
                <a:cs typeface="+mn-cs"/>
              </a:rPr>
              <a:t> 회사가 성공할 수 있는 비옥한 기반을 </a:t>
            </a:r>
            <a:r>
              <a:rPr lang="ko-KR" altLang="en-US" sz="1200" kern="1200" dirty="0">
                <a:solidFill>
                  <a:schemeClr val="tx1"/>
                </a:solidFill>
                <a:effectLst/>
                <a:latin typeface="+mn-lt"/>
                <a:ea typeface="+mn-ea"/>
                <a:cs typeface="+mn-cs"/>
              </a:rPr>
              <a:t>남기긴 했지만</a:t>
            </a:r>
            <a:r>
              <a:rPr lang="en-US" altLang="ko-KR" sz="1200" kern="1200" dirty="0">
                <a:solidFill>
                  <a:schemeClr val="tx1"/>
                </a:solidFill>
                <a:effectLst/>
                <a:latin typeface="+mn-lt"/>
                <a:ea typeface="+mn-ea"/>
                <a:cs typeface="+mn-cs"/>
              </a:rPr>
              <a:t>,</a:t>
            </a:r>
            <a:r>
              <a:rPr lang="ko-KR" altLang="ko-KR" sz="1200" kern="1200" dirty="0">
                <a:solidFill>
                  <a:schemeClr val="tx1"/>
                </a:solidFill>
                <a:effectLst/>
                <a:latin typeface="+mn-lt"/>
                <a:ea typeface="+mn-ea"/>
                <a:cs typeface="+mn-cs"/>
              </a:rPr>
              <a:t> 이러한 </a:t>
            </a:r>
            <a:r>
              <a:rPr lang="en-US" altLang="ko-KR" sz="1200" kern="1200" dirty="0">
                <a:solidFill>
                  <a:schemeClr val="tx1"/>
                </a:solidFill>
                <a:effectLst/>
                <a:latin typeface="+mn-lt"/>
                <a:ea typeface="+mn-ea"/>
                <a:cs typeface="+mn-cs"/>
              </a:rPr>
              <a:t>centralization</a:t>
            </a:r>
            <a:r>
              <a:rPr lang="ko-KR" altLang="en-US" sz="1200" kern="1200" dirty="0" err="1">
                <a:solidFill>
                  <a:schemeClr val="tx1"/>
                </a:solidFill>
                <a:effectLst/>
                <a:latin typeface="+mn-lt"/>
                <a:ea typeface="+mn-ea"/>
                <a:cs typeface="+mn-cs"/>
              </a:rPr>
              <a:t>으로</a:t>
            </a:r>
            <a:r>
              <a:rPr lang="en-US" altLang="ko-KR"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인해 사용자 권한 남용, 플랫폼 제거 및 공격적인 </a:t>
            </a:r>
            <a:r>
              <a:rPr lang="ko-KR" altLang="en-US" sz="1200" kern="1200" dirty="0">
                <a:solidFill>
                  <a:schemeClr val="tx1"/>
                </a:solidFill>
                <a:effectLst/>
                <a:latin typeface="+mn-lt"/>
                <a:ea typeface="+mn-ea"/>
                <a:cs typeface="+mn-cs"/>
              </a:rPr>
              <a:t>일들이 </a:t>
            </a:r>
            <a:r>
              <a:rPr lang="ko-KR" altLang="ko-KR" sz="1200" kern="1200" dirty="0">
                <a:solidFill>
                  <a:schemeClr val="tx1"/>
                </a:solidFill>
                <a:effectLst/>
                <a:latin typeface="+mn-lt"/>
                <a:ea typeface="+mn-ea"/>
                <a:cs typeface="+mn-cs"/>
              </a:rPr>
              <a:t>무수히 발생했습니다.</a:t>
            </a:r>
            <a:endParaRPr lang="en-US" altLang="ko-KR" sz="1200" kern="1200" dirty="0">
              <a:solidFill>
                <a:schemeClr val="tx1"/>
              </a:solidFill>
              <a:effectLst/>
              <a:latin typeface="+mn-lt"/>
              <a:ea typeface="+mn-ea"/>
              <a:cs typeface="+mn-cs"/>
            </a:endParaRPr>
          </a:p>
          <a:p>
            <a:endParaRPr lang="ko-KR" altLang="ko-KR" sz="1200" kern="1200" dirty="0">
              <a:solidFill>
                <a:schemeClr val="tx1"/>
              </a:solidFill>
              <a:effectLst/>
              <a:latin typeface="+mn-lt"/>
              <a:ea typeface="+mn-ea"/>
              <a:cs typeface="+mn-cs"/>
            </a:endParaRPr>
          </a:p>
          <a:p>
            <a:r>
              <a:rPr lang="ko-KR" altLang="en-US" sz="1200" kern="1200" dirty="0">
                <a:solidFill>
                  <a:schemeClr val="tx1"/>
                </a:solidFill>
                <a:effectLst/>
                <a:latin typeface="+mn-lt"/>
                <a:ea typeface="+mn-ea"/>
                <a:cs typeface="+mn-cs"/>
              </a:rPr>
              <a:t>이러한 이유들 때문에</a:t>
            </a:r>
            <a:r>
              <a:rPr lang="en-US" altLang="ko-KR" sz="1200" kern="1200" dirty="0">
                <a:solidFill>
                  <a:schemeClr val="tx1"/>
                </a:solidFill>
                <a:effectLst/>
                <a:latin typeface="+mn-lt"/>
                <a:ea typeface="+mn-ea"/>
                <a:cs typeface="+mn-cs"/>
              </a:rPr>
              <a:t>,</a:t>
            </a:r>
            <a:r>
              <a:rPr lang="ko-KR" altLang="ko-KR" sz="1200" kern="1200" dirty="0">
                <a:solidFill>
                  <a:schemeClr val="tx1"/>
                </a:solidFill>
                <a:effectLst/>
                <a:latin typeface="+mn-lt"/>
                <a:ea typeface="+mn-ea"/>
                <a:cs typeface="+mn-cs"/>
              </a:rPr>
              <a:t> web3를 뒷받침하는 기술은 훨씬 더 정교한 오픈 소스 및 분산 시스템을 생성할 수 있게 하고 이를 중심으로 분산 경제가 형성되도록 하여 web3의 제품 및 서비스가 web2의 제품 및 서비스와 경쟁하고 궁극적으로 능가할 수 있게 합니다.</a:t>
            </a:r>
            <a:endParaRPr lang="en-US" altLang="ko-KR" sz="1200" kern="1200" dirty="0">
              <a:solidFill>
                <a:schemeClr val="tx1"/>
              </a:solidFill>
              <a:effectLst/>
              <a:latin typeface="+mn-lt"/>
              <a:ea typeface="+mn-ea"/>
              <a:cs typeface="+mn-cs"/>
            </a:endParaRPr>
          </a:p>
          <a:p>
            <a:endParaRPr lang="ko-KR" altLang="ko-KR" sz="1200" kern="1200" dirty="0">
              <a:solidFill>
                <a:schemeClr val="tx1"/>
              </a:solidFill>
              <a:effectLst/>
              <a:latin typeface="+mn-lt"/>
              <a:ea typeface="+mn-ea"/>
              <a:cs typeface="+mn-cs"/>
            </a:endParaRPr>
          </a:p>
          <a:p>
            <a:r>
              <a:rPr lang="ko-KR" altLang="ko-KR" sz="1200" kern="1200" dirty="0">
                <a:solidFill>
                  <a:schemeClr val="tx1"/>
                </a:solidFill>
                <a:effectLst/>
                <a:latin typeface="+mn-lt"/>
                <a:ea typeface="+mn-ea"/>
                <a:cs typeface="+mn-cs"/>
              </a:rPr>
              <a:t>web3 시스템의 </a:t>
            </a:r>
            <a:r>
              <a:rPr lang="ko-KR" altLang="ko-KR" sz="1200" kern="1200" dirty="0" err="1">
                <a:solidFill>
                  <a:schemeClr val="tx1"/>
                </a:solidFill>
                <a:effectLst/>
                <a:latin typeface="+mn-lt"/>
                <a:ea typeface="+mn-ea"/>
                <a:cs typeface="+mn-cs"/>
              </a:rPr>
              <a:t>빌더는</a:t>
            </a:r>
            <a:r>
              <a:rPr lang="ko-KR" altLang="ko-KR" sz="1200" kern="1200" dirty="0">
                <a:solidFill>
                  <a:schemeClr val="tx1"/>
                </a:solidFill>
                <a:effectLst/>
                <a:latin typeface="+mn-lt"/>
                <a:ea typeface="+mn-ea"/>
                <a:cs typeface="+mn-cs"/>
              </a:rPr>
              <a:t> 정보, 경제적 가치, 투표권 또는 기타 형태의 "</a:t>
            </a:r>
            <a:r>
              <a:rPr lang="ko-KR" altLang="ko-KR" sz="1200" kern="1200" dirty="0" err="1">
                <a:solidFill>
                  <a:schemeClr val="tx1"/>
                </a:solidFill>
                <a:effectLst/>
                <a:latin typeface="+mn-lt"/>
                <a:ea typeface="+mn-ea"/>
                <a:cs typeface="+mn-cs"/>
              </a:rPr>
              <a:t>가치"를</a:t>
            </a:r>
            <a:r>
              <a:rPr lang="ko-KR" altLang="ko-KR" sz="1200" kern="1200" dirty="0">
                <a:solidFill>
                  <a:schemeClr val="tx1"/>
                </a:solidFill>
                <a:effectLst/>
                <a:latin typeface="+mn-lt"/>
                <a:ea typeface="+mn-ea"/>
                <a:cs typeface="+mn-cs"/>
              </a:rPr>
              <a:t> 다양한 출처에서 발생시키고 그 가치를 공평하게 분배하도록 하는 신중한 설계</a:t>
            </a:r>
            <a:r>
              <a:rPr lang="ko-KR" altLang="en-US" sz="1200" kern="1200" dirty="0">
                <a:solidFill>
                  <a:schemeClr val="tx1"/>
                </a:solidFill>
                <a:effectLst/>
                <a:latin typeface="+mn-lt"/>
                <a:ea typeface="+mn-ea"/>
                <a:cs typeface="+mn-cs"/>
              </a:rPr>
              <a:t>를</a:t>
            </a:r>
            <a:r>
              <a:rPr lang="ko-KR" altLang="ko-KR" sz="1200" kern="1200" dirty="0">
                <a:solidFill>
                  <a:schemeClr val="tx1"/>
                </a:solidFill>
                <a:effectLst/>
                <a:latin typeface="+mn-lt"/>
                <a:ea typeface="+mn-ea"/>
                <a:cs typeface="+mn-cs"/>
              </a:rPr>
              <a:t> 통해 분산형 경제의 형성을 촉진할 수 있습니다. </a:t>
            </a:r>
            <a:endParaRPr lang="en-US" altLang="ko-KR" sz="1200" kern="1200" dirty="0">
              <a:solidFill>
                <a:schemeClr val="tx1"/>
              </a:solidFill>
              <a:effectLst/>
              <a:latin typeface="+mn-lt"/>
              <a:ea typeface="+mn-ea"/>
              <a:cs typeface="+mn-cs"/>
            </a:endParaRPr>
          </a:p>
          <a:p>
            <a:endParaRPr lang="en-US" altLang="ko-KR" sz="1200" kern="1200" dirty="0">
              <a:solidFill>
                <a:schemeClr val="tx1"/>
              </a:solidFill>
              <a:effectLst/>
              <a:latin typeface="+mn-lt"/>
              <a:ea typeface="+mn-ea"/>
              <a:cs typeface="+mn-cs"/>
            </a:endParaRPr>
          </a:p>
          <a:p>
            <a:r>
              <a:rPr lang="ko-KR" altLang="ko-KR" sz="1200" kern="1200" dirty="0">
                <a:solidFill>
                  <a:schemeClr val="tx1"/>
                </a:solidFill>
                <a:effectLst/>
                <a:latin typeface="+mn-lt"/>
                <a:ea typeface="+mn-ea"/>
                <a:cs typeface="+mn-cs"/>
              </a:rPr>
              <a:t>기여도에 따라 시스템 이해 관계자 간에 </a:t>
            </a:r>
            <a:r>
              <a:rPr lang="ko-KR" altLang="en-US" sz="1200" kern="1200" dirty="0">
                <a:solidFill>
                  <a:schemeClr val="tx1"/>
                </a:solidFill>
                <a:effectLst/>
                <a:latin typeface="+mn-lt"/>
                <a:ea typeface="+mn-ea"/>
                <a:cs typeface="+mn-cs"/>
              </a:rPr>
              <a:t>동의</a:t>
            </a:r>
            <a:r>
              <a:rPr lang="ko-KR" altLang="ko-KR" sz="1200" kern="1200" dirty="0">
                <a:solidFill>
                  <a:schemeClr val="tx1"/>
                </a:solidFill>
                <a:effectLst/>
                <a:latin typeface="+mn-lt"/>
                <a:ea typeface="+mn-ea"/>
                <a:cs typeface="+mn-cs"/>
              </a:rPr>
              <a:t> 달성하기 위해 web3 시스템은 관계자에게 의미 있는 권한, 제어 및 소유권을 부여해야 합니다(</a:t>
            </a:r>
            <a:r>
              <a:rPr lang="ko-KR" altLang="ko-KR" sz="1200" kern="1200" dirty="0" err="1">
                <a:solidFill>
                  <a:schemeClr val="tx1"/>
                </a:solidFill>
                <a:effectLst/>
                <a:latin typeface="+mn-lt"/>
                <a:ea typeface="+mn-ea"/>
                <a:cs typeface="+mn-cs"/>
              </a:rPr>
              <a:t>에어드롭</a:t>
            </a:r>
            <a:r>
              <a:rPr lang="ko-KR" altLang="ko-KR" sz="1200" kern="1200" dirty="0">
                <a:solidFill>
                  <a:schemeClr val="tx1"/>
                </a:solidFill>
                <a:effectLst/>
                <a:latin typeface="+mn-lt"/>
                <a:ea typeface="+mn-ea"/>
                <a:cs typeface="+mn-cs"/>
              </a:rPr>
              <a:t>, 기타 토큰 배포, 분산 거버넌스 등을 통해). 이는 이해 관계자가 자신의 </a:t>
            </a:r>
            <a:r>
              <a:rPr lang="en-US" altLang="ko-KR" sz="1200" kern="1200" dirty="0">
                <a:solidFill>
                  <a:schemeClr val="tx1"/>
                </a:solidFill>
                <a:effectLst/>
                <a:latin typeface="+mn-lt"/>
                <a:ea typeface="+mn-ea"/>
                <a:cs typeface="+mn-cs"/>
              </a:rPr>
              <a:t>contribution</a:t>
            </a:r>
            <a:r>
              <a:rPr lang="ko-KR" altLang="en-US" sz="1200" kern="1200" dirty="0">
                <a:solidFill>
                  <a:schemeClr val="tx1"/>
                </a:solidFill>
                <a:effectLst/>
                <a:latin typeface="+mn-lt"/>
                <a:ea typeface="+mn-ea"/>
                <a:cs typeface="+mn-cs"/>
              </a:rPr>
              <a:t>을</a:t>
            </a:r>
            <a:r>
              <a:rPr lang="ko-KR" altLang="ko-KR" sz="1200" kern="1200" dirty="0">
                <a:solidFill>
                  <a:schemeClr val="tx1"/>
                </a:solidFill>
                <a:effectLst/>
                <a:latin typeface="+mn-lt"/>
                <a:ea typeface="+mn-ea"/>
                <a:cs typeface="+mn-cs"/>
              </a:rPr>
              <a:t> 처리하고 보상하는 방식에 대한 선택권을 가지고 있기 때문에 의미 있는 가치를 기여하도록 장려합니다.</a:t>
            </a:r>
            <a:endParaRPr lang="en-US" altLang="ko-KR" sz="1200" kern="1200" dirty="0">
              <a:solidFill>
                <a:schemeClr val="tx1"/>
              </a:solidFill>
              <a:effectLst/>
              <a:latin typeface="+mn-lt"/>
              <a:ea typeface="+mn-ea"/>
              <a:cs typeface="+mn-cs"/>
            </a:endParaRPr>
          </a:p>
          <a:p>
            <a:endParaRPr lang="ko-KR" altLang="ko-KR" sz="1200" kern="1200" dirty="0">
              <a:solidFill>
                <a:schemeClr val="tx1"/>
              </a:solidFill>
              <a:effectLst/>
              <a:latin typeface="+mn-lt"/>
              <a:ea typeface="+mn-ea"/>
              <a:cs typeface="+mn-cs"/>
            </a:endParaRPr>
          </a:p>
          <a:p>
            <a:r>
              <a:rPr lang="ko-KR" altLang="ko-KR" sz="1200" kern="1200" dirty="0">
                <a:solidFill>
                  <a:schemeClr val="tx1"/>
                </a:solidFill>
                <a:effectLst/>
                <a:latin typeface="+mn-lt"/>
                <a:ea typeface="+mn-ea"/>
                <a:cs typeface="+mn-cs"/>
              </a:rPr>
              <a:t>관계자(개발자, 기여자, 소비자) 간의 인센티브 균형을 지속적으로 유지하면</a:t>
            </a:r>
            <a:r>
              <a:rPr lang="en-US" altLang="ko-KR" sz="1200" kern="1200" dirty="0">
                <a:solidFill>
                  <a:schemeClr val="tx1"/>
                </a:solidFill>
                <a:effectLst/>
                <a:latin typeface="+mn-lt"/>
                <a:ea typeface="+mn-ea"/>
                <a:cs typeface="+mn-cs"/>
              </a:rPr>
              <a:t>,</a:t>
            </a:r>
            <a:r>
              <a:rPr lang="ko-KR" altLang="ko-KR" sz="1200" kern="1200" dirty="0">
                <a:solidFill>
                  <a:schemeClr val="tx1"/>
                </a:solidFill>
                <a:effectLst/>
                <a:latin typeface="+mn-lt"/>
                <a:ea typeface="+mn-ea"/>
                <a:cs typeface="+mn-cs"/>
              </a:rPr>
              <a:t> 전체 시스템에 가치를</a:t>
            </a:r>
            <a:r>
              <a:rPr lang="ko-KR" altLang="en-US" sz="1200" kern="1200" dirty="0">
                <a:solidFill>
                  <a:schemeClr val="tx1"/>
                </a:solidFill>
                <a:effectLst/>
                <a:latin typeface="+mn-lt"/>
                <a:ea typeface="+mn-ea"/>
                <a:cs typeface="+mn-cs"/>
              </a:rPr>
              <a:t> 증가시켜</a:t>
            </a:r>
            <a:r>
              <a:rPr lang="ko-KR" altLang="ko-KR" sz="1200" kern="1200" dirty="0">
                <a:solidFill>
                  <a:schemeClr val="tx1"/>
                </a:solidFill>
                <a:effectLst/>
                <a:latin typeface="+mn-lt"/>
                <a:ea typeface="+mn-ea"/>
                <a:cs typeface="+mn-cs"/>
              </a:rPr>
              <a:t> 모두에게 이익이 될 수 있습니다. </a:t>
            </a:r>
            <a:endParaRPr lang="en-US" altLang="ko-KR" sz="1200" kern="1200" dirty="0">
              <a:solidFill>
                <a:schemeClr val="tx1"/>
              </a:solidFill>
              <a:effectLst/>
              <a:latin typeface="+mn-lt"/>
              <a:ea typeface="+mn-ea"/>
              <a:cs typeface="+mn-cs"/>
            </a:endParaRPr>
          </a:p>
          <a:p>
            <a:endParaRPr lang="en-US" altLang="ko-KR" sz="1200" kern="1200" dirty="0">
              <a:solidFill>
                <a:schemeClr val="tx1"/>
              </a:solidFill>
              <a:effectLst/>
              <a:latin typeface="+mn-lt"/>
              <a:ea typeface="+mn-ea"/>
              <a:cs typeface="+mn-cs"/>
            </a:endParaRPr>
          </a:p>
          <a:p>
            <a:r>
              <a:rPr lang="ko-KR" altLang="en-US" sz="1200" kern="1200" dirty="0" err="1">
                <a:solidFill>
                  <a:schemeClr val="tx1"/>
                </a:solidFill>
                <a:effectLst/>
                <a:latin typeface="+mn-lt"/>
                <a:ea typeface="+mn-ea"/>
                <a:cs typeface="+mn-cs"/>
              </a:rPr>
              <a:t>다시말해</a:t>
            </a:r>
            <a:r>
              <a:rPr lang="ko-KR" altLang="ko-KR" sz="1200" kern="1200" dirty="0">
                <a:solidFill>
                  <a:schemeClr val="tx1"/>
                </a:solidFill>
                <a:effectLst/>
                <a:latin typeface="+mn-lt"/>
                <a:ea typeface="+mn-ea"/>
                <a:cs typeface="+mn-cs"/>
              </a:rPr>
              <a:t>, 현대 네트워크 효과의 모든 이점이 있지만 중앙 </a:t>
            </a:r>
            <a:r>
              <a:rPr lang="ko-KR" altLang="ko-KR" sz="1200" kern="1200" dirty="0" err="1">
                <a:solidFill>
                  <a:schemeClr val="tx1"/>
                </a:solidFill>
                <a:effectLst/>
                <a:latin typeface="+mn-lt"/>
                <a:ea typeface="+mn-ea"/>
                <a:cs typeface="+mn-cs"/>
              </a:rPr>
              <a:t>집중식</a:t>
            </a:r>
            <a:r>
              <a:rPr lang="ko-KR" altLang="ko-KR" sz="1200" kern="1200" dirty="0">
                <a:solidFill>
                  <a:schemeClr val="tx1"/>
                </a:solidFill>
                <a:effectLst/>
                <a:latin typeface="+mn-lt"/>
                <a:ea typeface="+mn-ea"/>
                <a:cs typeface="+mn-cs"/>
              </a:rPr>
              <a:t> 제어 및 종속</a:t>
            </a:r>
            <a:r>
              <a:rPr lang="ko-KR" altLang="en-US" sz="1200" kern="1200" dirty="0">
                <a:solidFill>
                  <a:schemeClr val="tx1"/>
                </a:solidFill>
                <a:effectLst/>
                <a:latin typeface="+mn-lt"/>
                <a:ea typeface="+mn-ea"/>
                <a:cs typeface="+mn-cs"/>
              </a:rPr>
              <a:t>되는</a:t>
            </a:r>
            <a:r>
              <a:rPr lang="ko-KR" altLang="ko-KR" sz="1200" kern="1200" dirty="0">
                <a:solidFill>
                  <a:schemeClr val="tx1"/>
                </a:solidFill>
                <a:effectLst/>
                <a:latin typeface="+mn-lt"/>
                <a:ea typeface="+mn-ea"/>
                <a:cs typeface="+mn-cs"/>
              </a:rPr>
              <a:t> 경제의 함정이 없습니다.</a:t>
            </a:r>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8</a:t>
            </a:fld>
            <a:endParaRPr lang="ko-KR" altLang="en-US"/>
          </a:p>
        </p:txBody>
      </p:sp>
    </p:spTree>
    <p:extLst>
      <p:ext uri="{BB962C8B-B14F-4D97-AF65-F5344CB8AC3E}">
        <p14:creationId xmlns:p14="http://schemas.microsoft.com/office/powerpoint/2010/main" val="127377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pPr rtl="0" fontAlgn="ctr"/>
            <a:r>
              <a:rPr lang="ko-KR" altLang="ko-KR" sz="1200" kern="1200" dirty="0">
                <a:solidFill>
                  <a:schemeClr val="tx1"/>
                </a:solidFill>
                <a:effectLst/>
                <a:latin typeface="+mn-lt"/>
                <a:ea typeface="+mn-ea"/>
                <a:cs typeface="+mn-cs"/>
              </a:rPr>
              <a:t>법적 탈중앙화는 web3 시스템의 합법성과 관련이 있습니다. </a:t>
            </a:r>
            <a:endParaRPr lang="en-US" altLang="ko-KR" sz="1200" kern="1200" dirty="0">
              <a:solidFill>
                <a:schemeClr val="tx1"/>
              </a:solidFill>
              <a:effectLst/>
              <a:latin typeface="+mn-lt"/>
              <a:ea typeface="+mn-ea"/>
              <a:cs typeface="+mn-cs"/>
            </a:endParaRPr>
          </a:p>
          <a:p>
            <a:pPr rtl="0" fontAlgn="ctr"/>
            <a:endParaRPr lang="en-US" altLang="ko-KR" sz="1200" kern="1200" dirty="0">
              <a:solidFill>
                <a:schemeClr val="tx1"/>
              </a:solidFill>
              <a:effectLst/>
              <a:latin typeface="+mn-lt"/>
              <a:ea typeface="+mn-ea"/>
              <a:cs typeface="+mn-cs"/>
            </a:endParaRPr>
          </a:p>
          <a:p>
            <a:pPr rtl="0" fontAlgn="ctr"/>
            <a:r>
              <a:rPr lang="ko-KR" altLang="ko-KR" sz="1200" kern="1200" dirty="0">
                <a:solidFill>
                  <a:schemeClr val="tx1"/>
                </a:solidFill>
                <a:effectLst/>
                <a:latin typeface="+mn-lt"/>
                <a:ea typeface="+mn-ea"/>
                <a:cs typeface="+mn-cs"/>
              </a:rPr>
              <a:t>이 글에서는 web3 시스템이 고유한 디지털 자산을 사용할 수 있는지 여부와 방법을 규정하는 미국 증권법에 주로 초점을 맞춥니다. </a:t>
            </a:r>
            <a:endParaRPr lang="en-US" altLang="ko-KR" sz="1200" kern="1200" dirty="0">
              <a:solidFill>
                <a:schemeClr val="tx1"/>
              </a:solidFill>
              <a:effectLst/>
              <a:latin typeface="+mn-lt"/>
              <a:ea typeface="+mn-ea"/>
              <a:cs typeface="+mn-cs"/>
            </a:endParaRPr>
          </a:p>
          <a:p>
            <a:pPr rtl="0" fontAlgn="ctr"/>
            <a:endParaRPr lang="en-US" altLang="ko-KR" sz="1200" kern="1200" dirty="0">
              <a:solidFill>
                <a:schemeClr val="tx1"/>
              </a:solidFill>
              <a:effectLst/>
              <a:latin typeface="+mn-lt"/>
              <a:ea typeface="+mn-ea"/>
              <a:cs typeface="+mn-cs"/>
            </a:endParaRPr>
          </a:p>
          <a:p>
            <a:pPr rtl="0" fontAlgn="ctr"/>
            <a:r>
              <a:rPr lang="ko-KR" altLang="ko-KR" sz="1200" kern="1200" dirty="0">
                <a:solidFill>
                  <a:schemeClr val="tx1"/>
                </a:solidFill>
                <a:effectLst/>
                <a:latin typeface="+mn-lt"/>
                <a:ea typeface="+mn-ea"/>
                <a:cs typeface="+mn-cs"/>
              </a:rPr>
              <a:t>우선, 미국 증권법은 일반적으로 정보가 많은 사람들이 정보가 적은 다른 사람들을 이용하는 능력을 제한함으로써 증권 거래를 위한 "공정한 경쟁의 </a:t>
            </a:r>
            <a:r>
              <a:rPr lang="ko-KR" altLang="ko-KR" sz="1200" kern="1200" dirty="0" err="1">
                <a:solidFill>
                  <a:schemeClr val="tx1"/>
                </a:solidFill>
                <a:effectLst/>
                <a:latin typeface="+mn-lt"/>
                <a:ea typeface="+mn-ea"/>
                <a:cs typeface="+mn-cs"/>
              </a:rPr>
              <a:t>장"을</a:t>
            </a:r>
            <a:r>
              <a:rPr lang="ko-KR" altLang="ko-KR" sz="1200" kern="1200" dirty="0">
                <a:solidFill>
                  <a:schemeClr val="tx1"/>
                </a:solidFill>
                <a:effectLst/>
                <a:latin typeface="+mn-lt"/>
                <a:ea typeface="+mn-ea"/>
                <a:cs typeface="+mn-cs"/>
              </a:rPr>
              <a:t> 조성하기 위한 것입니다. </a:t>
            </a:r>
            <a:endParaRPr lang="en-US" altLang="ko-KR" sz="1200" kern="1200" dirty="0">
              <a:solidFill>
                <a:schemeClr val="tx1"/>
              </a:solidFill>
              <a:effectLst/>
              <a:latin typeface="+mn-lt"/>
              <a:ea typeface="+mn-ea"/>
              <a:cs typeface="+mn-cs"/>
            </a:endParaRPr>
          </a:p>
          <a:p>
            <a:pPr rtl="0" fontAlgn="ctr"/>
            <a:endParaRPr lang="en-US" altLang="ko-KR" sz="1200" kern="1200" dirty="0">
              <a:solidFill>
                <a:schemeClr val="tx1"/>
              </a:solidFill>
              <a:effectLst/>
              <a:latin typeface="+mn-lt"/>
              <a:ea typeface="+mn-ea"/>
              <a:cs typeface="+mn-cs"/>
            </a:endParaRPr>
          </a:p>
          <a:p>
            <a:pPr rtl="0" fontAlgn="ctr"/>
            <a:r>
              <a:rPr lang="ko-KR" altLang="ko-KR" sz="1200" kern="1200" dirty="0">
                <a:solidFill>
                  <a:schemeClr val="tx1"/>
                </a:solidFill>
                <a:effectLst/>
                <a:latin typeface="+mn-lt"/>
                <a:ea typeface="+mn-ea"/>
                <a:cs typeface="+mn-cs"/>
              </a:rPr>
              <a:t>이것이 정보 비대칭의 원칙이며 미국 증권법은 일반적으로 공개 요건을 적용하여 특정 증권 거래의 비대칭을 제거하려고 합니다. </a:t>
            </a:r>
            <a:endParaRPr lang="en-US" altLang="ko-KR" sz="1200" kern="1200" dirty="0">
              <a:solidFill>
                <a:schemeClr val="tx1"/>
              </a:solidFill>
              <a:effectLst/>
              <a:latin typeface="+mn-lt"/>
              <a:ea typeface="+mn-ea"/>
              <a:cs typeface="+mn-cs"/>
            </a:endParaRPr>
          </a:p>
          <a:p>
            <a:pPr rtl="0" fontAlgn="ctr"/>
            <a:br>
              <a:rPr lang="ko-KR" altLang="ko-KR" sz="1200" kern="1200" dirty="0">
                <a:solidFill>
                  <a:schemeClr val="tx1"/>
                </a:solidFill>
                <a:effectLst/>
                <a:latin typeface="+mn-lt"/>
                <a:ea typeface="+mn-ea"/>
                <a:cs typeface="+mn-cs"/>
              </a:rPr>
            </a:br>
            <a:r>
              <a:rPr lang="ko-KR" altLang="ko-KR" sz="1200" kern="1200" dirty="0">
                <a:solidFill>
                  <a:schemeClr val="tx1"/>
                </a:solidFill>
                <a:effectLst/>
                <a:latin typeface="+mn-lt"/>
                <a:ea typeface="+mn-ea"/>
                <a:cs typeface="+mn-cs"/>
              </a:rPr>
              <a:t>위의 지침에 따라 web3 시스템이 (</a:t>
            </a:r>
            <a:r>
              <a:rPr lang="ko-KR" altLang="ko-KR" sz="1200" kern="1200" dirty="0" err="1">
                <a:solidFill>
                  <a:schemeClr val="tx1"/>
                </a:solidFill>
                <a:effectLst/>
                <a:latin typeface="+mn-lt"/>
                <a:ea typeface="+mn-ea"/>
                <a:cs typeface="+mn-cs"/>
              </a:rPr>
              <a:t>a</a:t>
            </a:r>
            <a:r>
              <a:rPr lang="ko-KR" altLang="ko-KR" sz="1200" kern="1200" dirty="0">
                <a:solidFill>
                  <a:schemeClr val="tx1"/>
                </a:solidFill>
                <a:effectLst/>
                <a:latin typeface="+mn-lt"/>
                <a:ea typeface="+mn-ea"/>
                <a:cs typeface="+mn-cs"/>
              </a:rPr>
              <a:t>) 심각한 정보 비대칭이 발생할 가능성을 제거하고 (</a:t>
            </a:r>
            <a:r>
              <a:rPr lang="ko-KR" altLang="ko-KR" sz="1200" kern="1200" dirty="0" err="1">
                <a:solidFill>
                  <a:schemeClr val="tx1"/>
                </a:solidFill>
                <a:effectLst/>
                <a:latin typeface="+mn-lt"/>
                <a:ea typeface="+mn-ea"/>
                <a:cs typeface="+mn-cs"/>
              </a:rPr>
              <a:t>b</a:t>
            </a:r>
            <a:r>
              <a:rPr lang="ko-KR" altLang="ko-KR" sz="1200" kern="1200" dirty="0">
                <a:solidFill>
                  <a:schemeClr val="tx1"/>
                </a:solidFill>
                <a:effectLst/>
                <a:latin typeface="+mn-lt"/>
                <a:ea typeface="+mn-ea"/>
                <a:cs typeface="+mn-cs"/>
              </a:rPr>
              <a:t>) 해당 기업의 성공 또는 실패를 주도하기 위해 다른 사람의 필수적인 관리에 대한 의존을 제거할 수 있다고 </a:t>
            </a:r>
            <a:r>
              <a:rPr lang="ko-KR" altLang="en-US" sz="1200" kern="1200" dirty="0">
                <a:solidFill>
                  <a:schemeClr val="tx1"/>
                </a:solidFill>
                <a:effectLst/>
                <a:latin typeface="+mn-lt"/>
                <a:ea typeface="+mn-ea"/>
                <a:cs typeface="+mn-cs"/>
              </a:rPr>
              <a:t>기대합니다</a:t>
            </a:r>
            <a:r>
              <a:rPr lang="ko-KR" altLang="ko-KR" sz="1200" kern="1200" dirty="0">
                <a:solidFill>
                  <a:schemeClr val="tx1"/>
                </a:solidFill>
                <a:effectLst/>
                <a:latin typeface="+mn-lt"/>
                <a:ea typeface="+mn-ea"/>
                <a:cs typeface="+mn-cs"/>
              </a:rPr>
              <a:t>. </a:t>
            </a:r>
            <a:endParaRPr lang="en-US" altLang="ko-KR" sz="1200" kern="1200" dirty="0">
              <a:solidFill>
                <a:schemeClr val="tx1"/>
              </a:solidFill>
              <a:effectLst/>
              <a:latin typeface="+mn-lt"/>
              <a:ea typeface="+mn-ea"/>
              <a:cs typeface="+mn-cs"/>
            </a:endParaRPr>
          </a:p>
          <a:p>
            <a:pPr rtl="0" fontAlgn="ctr"/>
            <a:endParaRPr lang="en-US" altLang="ko-KR" sz="1200" kern="1200" dirty="0">
              <a:solidFill>
                <a:schemeClr val="tx1"/>
              </a:solidFill>
              <a:effectLst/>
              <a:latin typeface="+mn-lt"/>
              <a:ea typeface="+mn-ea"/>
              <a:cs typeface="+mn-cs"/>
            </a:endParaRPr>
          </a:p>
          <a:p>
            <a:pPr rtl="0" fontAlgn="ctr"/>
            <a:r>
              <a:rPr lang="ko-KR" altLang="ko-KR" sz="1200" kern="1200" dirty="0">
                <a:solidFill>
                  <a:schemeClr val="tx1"/>
                </a:solidFill>
                <a:effectLst/>
                <a:latin typeface="+mn-lt"/>
                <a:ea typeface="+mn-ea"/>
                <a:cs typeface="+mn-cs"/>
              </a:rPr>
              <a:t>그러면</a:t>
            </a:r>
            <a:r>
              <a:rPr lang="ko-KR" altLang="en-US" sz="1200" kern="1200" dirty="0">
                <a:solidFill>
                  <a:schemeClr val="tx1"/>
                </a:solidFill>
                <a:effectLst/>
                <a:latin typeface="+mn-lt"/>
                <a:ea typeface="+mn-ea"/>
                <a:cs typeface="+mn-cs"/>
              </a:rPr>
              <a:t> 이</a:t>
            </a:r>
            <a:r>
              <a:rPr lang="ko-KR" altLang="ko-KR" sz="1200" kern="1200" dirty="0">
                <a:solidFill>
                  <a:schemeClr val="tx1"/>
                </a:solidFill>
                <a:effectLst/>
                <a:latin typeface="+mn-lt"/>
                <a:ea typeface="+mn-ea"/>
                <a:cs typeface="+mn-cs"/>
              </a:rPr>
              <a:t> 시스템은 디지털 자산에 대한 미국 증권법의 적용이 필요하지 않도록 "충분히 </a:t>
            </a:r>
            <a:r>
              <a:rPr lang="ko-KR" altLang="ko-KR" sz="1200" kern="1200" dirty="0" err="1">
                <a:solidFill>
                  <a:schemeClr val="tx1"/>
                </a:solidFill>
                <a:effectLst/>
                <a:latin typeface="+mn-lt"/>
                <a:ea typeface="+mn-ea"/>
                <a:cs typeface="+mn-cs"/>
              </a:rPr>
              <a:t>분산"될</a:t>
            </a:r>
            <a:r>
              <a:rPr lang="ko-KR" altLang="ko-KR" sz="1200" kern="1200" dirty="0">
                <a:solidFill>
                  <a:schemeClr val="tx1"/>
                </a:solidFill>
                <a:effectLst/>
                <a:latin typeface="+mn-lt"/>
                <a:ea typeface="+mn-ea"/>
                <a:cs typeface="+mn-cs"/>
              </a:rPr>
              <a:t> 수 있습니다. 이러한 시스템을 </a:t>
            </a:r>
            <a:r>
              <a:rPr lang="ko-KR" altLang="en-US" sz="1200" kern="1200" dirty="0">
                <a:solidFill>
                  <a:schemeClr val="tx1"/>
                </a:solidFill>
                <a:effectLst/>
                <a:latin typeface="+mn-lt"/>
                <a:ea typeface="+mn-ea"/>
                <a:cs typeface="+mn-cs"/>
              </a:rPr>
              <a:t>이 글에서는 </a:t>
            </a:r>
            <a:r>
              <a:rPr lang="ko-KR" altLang="ko-KR" sz="1200" kern="1200" dirty="0">
                <a:solidFill>
                  <a:schemeClr val="tx1"/>
                </a:solidFill>
                <a:effectLst/>
                <a:latin typeface="+mn-lt"/>
                <a:ea typeface="+mn-ea"/>
                <a:cs typeface="+mn-cs"/>
              </a:rPr>
              <a:t>법적으로 분산된 시스템이라고 부릅니다. </a:t>
            </a:r>
            <a:endParaRPr lang="en-US" altLang="ko-KR" sz="1200" kern="1200" dirty="0">
              <a:solidFill>
                <a:schemeClr val="tx1"/>
              </a:solidFill>
              <a:effectLst/>
              <a:latin typeface="+mn-lt"/>
              <a:ea typeface="+mn-ea"/>
              <a:cs typeface="+mn-cs"/>
            </a:endParaRPr>
          </a:p>
          <a:p>
            <a:pPr rtl="0" fontAlgn="ctr"/>
            <a:br>
              <a:rPr lang="ko-KR" altLang="ko-KR" sz="1200" kern="1200" dirty="0">
                <a:solidFill>
                  <a:schemeClr val="tx1"/>
                </a:solidFill>
                <a:effectLst/>
                <a:latin typeface="+mn-lt"/>
                <a:ea typeface="+mn-ea"/>
                <a:cs typeface="+mn-cs"/>
              </a:rPr>
            </a:br>
            <a:r>
              <a:rPr lang="ko-KR" altLang="ko-KR" sz="1200" kern="1200" dirty="0">
                <a:solidFill>
                  <a:schemeClr val="tx1"/>
                </a:solidFill>
                <a:effectLst/>
                <a:latin typeface="+mn-lt"/>
                <a:ea typeface="+mn-ea"/>
                <a:cs typeface="+mn-cs"/>
              </a:rPr>
              <a:t>종합적으로 탈중앙화의 이 세 가지 개별 측면(기술, 경제, 법률)은 하나의 설계 문제로 총체적으로 보아야 합니다. </a:t>
            </a:r>
            <a:endParaRPr lang="en-US" altLang="ko-KR" sz="1200" kern="1200" dirty="0">
              <a:solidFill>
                <a:schemeClr val="tx1"/>
              </a:solidFill>
              <a:effectLst/>
              <a:latin typeface="+mn-lt"/>
              <a:ea typeface="+mn-ea"/>
              <a:cs typeface="+mn-cs"/>
            </a:endParaRPr>
          </a:p>
          <a:p>
            <a:pPr rtl="0" fontAlgn="ctr"/>
            <a:endParaRPr lang="en-US" altLang="ko-KR" sz="1200" kern="1200" dirty="0">
              <a:solidFill>
                <a:schemeClr val="tx1"/>
              </a:solidFill>
              <a:effectLst/>
              <a:latin typeface="+mn-lt"/>
              <a:ea typeface="+mn-ea"/>
              <a:cs typeface="+mn-cs"/>
            </a:endParaRPr>
          </a:p>
          <a:p>
            <a:pPr rtl="0" fontAlgn="ctr"/>
            <a:r>
              <a:rPr lang="ko-KR" altLang="ko-KR" sz="1200" kern="1200" dirty="0">
                <a:solidFill>
                  <a:schemeClr val="tx1"/>
                </a:solidFill>
                <a:effectLst/>
                <a:latin typeface="+mn-lt"/>
                <a:ea typeface="+mn-ea"/>
                <a:cs typeface="+mn-cs"/>
              </a:rPr>
              <a:t>하나에 대한 설계</a:t>
            </a:r>
            <a:r>
              <a:rPr lang="ko-KR" altLang="en-US" sz="1200" kern="1200" dirty="0">
                <a:solidFill>
                  <a:schemeClr val="tx1"/>
                </a:solidFill>
                <a:effectLst/>
                <a:latin typeface="+mn-lt"/>
                <a:ea typeface="+mn-ea"/>
                <a:cs typeface="+mn-cs"/>
              </a:rPr>
              <a:t>는</a:t>
            </a:r>
            <a:r>
              <a:rPr lang="ko-KR" altLang="ko-KR" sz="1200" kern="1200" dirty="0">
                <a:solidFill>
                  <a:schemeClr val="tx1"/>
                </a:solidFill>
                <a:effectLst/>
                <a:latin typeface="+mn-lt"/>
                <a:ea typeface="+mn-ea"/>
                <a:cs typeface="+mn-cs"/>
              </a:rPr>
              <a:t> 다른 것에 영향을 미치기 때문입니다.</a:t>
            </a:r>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9</a:t>
            </a:fld>
            <a:endParaRPr lang="ko-KR" altLang="en-US"/>
          </a:p>
        </p:txBody>
      </p:sp>
    </p:spTree>
    <p:extLst>
      <p:ext uri="{BB962C8B-B14F-4D97-AF65-F5344CB8AC3E}">
        <p14:creationId xmlns:p14="http://schemas.microsoft.com/office/powerpoint/2010/main" val="96404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pPr marL="228600" indent="-228600">
              <a:buAutoNum type="arabicPeriod"/>
            </a:pPr>
            <a:r>
              <a:rPr lang="ko-KR" altLang="ko-KR" dirty="0"/>
              <a:t>web3 제품 및 서비스가 점점 더 복잡해짐에 따라 기본 스마트</a:t>
            </a:r>
            <a:r>
              <a:rPr lang="ko-KR" altLang="en-US" dirty="0"/>
              <a:t> </a:t>
            </a:r>
            <a:r>
              <a:rPr lang="ko-KR" altLang="ko-KR" dirty="0"/>
              <a:t>프로토콜 위에 구축된 </a:t>
            </a:r>
            <a:r>
              <a:rPr lang="en-US" altLang="ko-KR" dirty="0"/>
              <a:t>calculation cost,</a:t>
            </a:r>
            <a:r>
              <a:rPr lang="ko-KR" altLang="en-US" dirty="0"/>
              <a:t> </a:t>
            </a:r>
            <a:r>
              <a:rPr lang="en-US" altLang="ko-KR" dirty="0"/>
              <a:t>resource</a:t>
            </a:r>
            <a:r>
              <a:rPr lang="ko-KR" altLang="ko-KR" dirty="0"/>
              <a:t> 함께 클라이언트의 분산화가 더욱 </a:t>
            </a:r>
            <a:r>
              <a:rPr lang="ko-KR" altLang="ko-KR" dirty="0" err="1"/>
              <a:t>복잡해집니다</a:t>
            </a:r>
            <a:r>
              <a:rPr lang="ko-KR" altLang="ko-KR" dirty="0"/>
              <a:t>. </a:t>
            </a:r>
            <a:endParaRPr lang="en-US" altLang="ko-KR" dirty="0"/>
          </a:p>
          <a:p>
            <a:pPr marL="228600" indent="-228600">
              <a:buAutoNum type="arabicPeriod"/>
            </a:pPr>
            <a:r>
              <a:rPr lang="ko-KR" altLang="ko-KR" dirty="0"/>
              <a:t>예를 들어, </a:t>
            </a:r>
            <a:r>
              <a:rPr lang="ko-KR" altLang="ko-KR" dirty="0" err="1"/>
              <a:t>Twitter</a:t>
            </a:r>
            <a:r>
              <a:rPr lang="ko-KR" altLang="ko-KR" dirty="0"/>
              <a:t> </a:t>
            </a:r>
            <a:r>
              <a:rPr lang="ko-KR" altLang="en-US" dirty="0"/>
              <a:t>나</a:t>
            </a:r>
            <a:r>
              <a:rPr lang="ko-KR" altLang="ko-KR" dirty="0"/>
              <a:t> Instagram과 같은 web2 애플리케이션의 모든 기능을 필요로 하는 가상의 web3 소셜 미디어 클라이언트와 </a:t>
            </a:r>
            <a:r>
              <a:rPr lang="ko-KR" altLang="en-US" dirty="0"/>
              <a:t>비교를 해보면 알 수 있습니다</a:t>
            </a:r>
            <a:r>
              <a:rPr lang="en-US" altLang="ko-KR" dirty="0"/>
              <a:t>.</a:t>
            </a:r>
          </a:p>
          <a:p>
            <a:pPr marL="228600" indent="-228600">
              <a:buAutoNum type="arabicPeriod"/>
            </a:pPr>
            <a:r>
              <a:rPr lang="ko-KR" altLang="ko-KR" dirty="0"/>
              <a:t>이러한 </a:t>
            </a:r>
            <a:r>
              <a:rPr lang="en-US" altLang="ko-KR" dirty="0"/>
              <a:t>complexity</a:t>
            </a:r>
            <a:r>
              <a:rPr lang="ko-KR" altLang="en-US" dirty="0"/>
              <a:t>는</a:t>
            </a:r>
            <a:r>
              <a:rPr lang="ko-KR" altLang="ko-KR" dirty="0"/>
              <a:t> 클라이언트를 구축 및 호스팅할 의향이 있거나 인센티브 없이 자체 시스템 내에서 액세스를 통합하려는 제3자의 풀을 줄일 수 있습니다.</a:t>
            </a:r>
            <a:endParaRPr lang="en-US" altLang="ko-KR" baseline="0" dirty="0"/>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11</a:t>
            </a:fld>
            <a:endParaRPr lang="ko-KR" altLang="en-US"/>
          </a:p>
        </p:txBody>
      </p:sp>
    </p:spTree>
    <p:extLst>
      <p:ext uri="{BB962C8B-B14F-4D97-AF65-F5344CB8AC3E}">
        <p14:creationId xmlns:p14="http://schemas.microsoft.com/office/powerpoint/2010/main" val="897493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pPr marL="228600" indent="-228600">
              <a:buAutoNum type="arabicPeriod"/>
            </a:pPr>
            <a:r>
              <a:rPr lang="ko-KR" altLang="en-US" dirty="0"/>
              <a:t>마찬가지로</a:t>
            </a:r>
            <a:r>
              <a:rPr lang="en-US" altLang="ko-KR" dirty="0"/>
              <a:t>,</a:t>
            </a:r>
            <a:r>
              <a:rPr lang="ko-KR" altLang="en-US" dirty="0"/>
              <a:t> </a:t>
            </a:r>
            <a:r>
              <a:rPr lang="ko-KR" altLang="ko-KR" dirty="0"/>
              <a:t>디지털 자산 출시 이후 상당한 개선이 필요한 시스템은</a:t>
            </a:r>
            <a:r>
              <a:rPr lang="en-US" altLang="ko-KR" dirty="0"/>
              <a:t>,</a:t>
            </a:r>
            <a:r>
              <a:rPr lang="ko-KR" altLang="ko-KR" dirty="0"/>
              <a:t> 이러한 개선을 분산 방식으로 수행하기 어려울 수 있습니다. </a:t>
            </a:r>
            <a:endParaRPr lang="en-US" altLang="ko-KR" dirty="0"/>
          </a:p>
          <a:p>
            <a:pPr marL="228600" indent="-228600">
              <a:buAutoNum type="arabicPeriod"/>
            </a:pPr>
            <a:r>
              <a:rPr lang="ko-KR" altLang="ko-KR" dirty="0"/>
              <a:t>예를 들어, </a:t>
            </a:r>
            <a:r>
              <a:rPr lang="ko-KR" altLang="ko-KR" dirty="0" err="1"/>
              <a:t>DeFi에서</a:t>
            </a:r>
            <a:r>
              <a:rPr lang="ko-KR" altLang="ko-KR" dirty="0"/>
              <a:t> 많은 프로토콜</a:t>
            </a:r>
            <a:r>
              <a:rPr lang="ko-KR" altLang="en-US" dirty="0"/>
              <a:t>들이</a:t>
            </a:r>
            <a:r>
              <a:rPr lang="ko-KR" altLang="ko-KR" dirty="0"/>
              <a:t> 지속적</a:t>
            </a:r>
            <a:r>
              <a:rPr lang="ko-KR" altLang="en-US" dirty="0"/>
              <a:t>으로 </a:t>
            </a:r>
            <a:r>
              <a:rPr lang="ko-KR" altLang="ko-KR" dirty="0"/>
              <a:t>의미 있는 개발을 추진하기 위해 토큰 인센티브를 성공적으로 사용하는 데 어려움을 겪었습니다.</a:t>
            </a:r>
            <a:endParaRPr lang="en-US" altLang="ko-KR" baseline="0" dirty="0"/>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12</a:t>
            </a:fld>
            <a:endParaRPr lang="ko-KR" altLang="en-US"/>
          </a:p>
        </p:txBody>
      </p:sp>
    </p:spTree>
    <p:extLst>
      <p:ext uri="{BB962C8B-B14F-4D97-AF65-F5344CB8AC3E}">
        <p14:creationId xmlns:p14="http://schemas.microsoft.com/office/powerpoint/2010/main" val="2844771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5225" y="1239838"/>
            <a:ext cx="4467225" cy="3351212"/>
          </a:xfrm>
        </p:spPr>
      </p:sp>
      <p:sp>
        <p:nvSpPr>
          <p:cNvPr id="3" name="슬라이드 노트 개체 틀 2"/>
          <p:cNvSpPr>
            <a:spLocks noGrp="1"/>
          </p:cNvSpPr>
          <p:nvPr>
            <p:ph type="body" idx="1"/>
          </p:nvPr>
        </p:nvSpPr>
        <p:spPr/>
        <p:txBody>
          <a:bodyPr/>
          <a:lstStyle/>
          <a:p>
            <a:pPr marL="228600" indent="-228600">
              <a:buAutoNum type="arabicPeriod"/>
            </a:pPr>
            <a:r>
              <a:rPr lang="ko-KR" altLang="en-US" sz="1200" b="0" i="0" kern="1200" dirty="0">
                <a:solidFill>
                  <a:schemeClr val="tx1"/>
                </a:solidFill>
                <a:effectLst/>
                <a:latin typeface="+mn-lt"/>
                <a:ea typeface="+mn-ea"/>
                <a:cs typeface="+mn-cs"/>
              </a:rPr>
              <a:t>회사는 디지털 자산의 출시 후 </a:t>
            </a:r>
            <a:r>
              <a:rPr lang="en" altLang="ko-KR" sz="1200" b="0" i="0" kern="1200" dirty="0">
                <a:solidFill>
                  <a:schemeClr val="tx1"/>
                </a:solidFill>
                <a:effectLst/>
                <a:latin typeface="+mn-lt"/>
                <a:ea typeface="+mn-ea"/>
                <a:cs typeface="+mn-cs"/>
              </a:rPr>
              <a:t>web3 </a:t>
            </a:r>
            <a:r>
              <a:rPr lang="ko-KR" altLang="en-US" sz="1200" b="0" i="0" kern="1200" dirty="0">
                <a:solidFill>
                  <a:schemeClr val="tx1"/>
                </a:solidFill>
                <a:effectLst/>
                <a:latin typeface="+mn-lt"/>
                <a:ea typeface="+mn-ea"/>
                <a:cs typeface="+mn-cs"/>
              </a:rPr>
              <a:t>시스템의 가치를 향상시키기 위해 중요한 작업을 수행하려고 할 수 있습니다</a:t>
            </a:r>
            <a:r>
              <a:rPr lang="en-US" altLang="ko-KR" sz="1200" b="0" i="0" kern="1200" dirty="0">
                <a:solidFill>
                  <a:schemeClr val="tx1"/>
                </a:solidFill>
                <a:effectLst/>
                <a:latin typeface="+mn-lt"/>
                <a:ea typeface="+mn-ea"/>
                <a:cs typeface="+mn-cs"/>
              </a:rPr>
              <a:t>. </a:t>
            </a:r>
          </a:p>
          <a:p>
            <a:pPr marL="228600" indent="-228600">
              <a:buAutoNum type="arabicPeriod"/>
            </a:pPr>
            <a:r>
              <a:rPr lang="ko-KR" altLang="en-US" sz="1200" b="0" i="0" kern="1200" dirty="0">
                <a:solidFill>
                  <a:schemeClr val="tx1"/>
                </a:solidFill>
                <a:effectLst/>
                <a:latin typeface="+mn-lt"/>
                <a:ea typeface="+mn-ea"/>
                <a:cs typeface="+mn-cs"/>
              </a:rPr>
              <a:t>이때</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 추가적인 가치가</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 제</a:t>
            </a:r>
            <a:r>
              <a:rPr lang="en-US" altLang="ko-KR" sz="1200" b="0" i="0" kern="1200" dirty="0">
                <a:solidFill>
                  <a:schemeClr val="tx1"/>
                </a:solidFill>
                <a:effectLst/>
                <a:latin typeface="+mn-lt"/>
                <a:ea typeface="+mn-ea"/>
                <a:cs typeface="+mn-cs"/>
              </a:rPr>
              <a:t>3</a:t>
            </a:r>
            <a:r>
              <a:rPr lang="ko-KR" altLang="en-US" sz="1200" b="0" i="0" kern="1200" dirty="0">
                <a:solidFill>
                  <a:schemeClr val="tx1"/>
                </a:solidFill>
                <a:effectLst/>
                <a:latin typeface="+mn-lt"/>
                <a:ea typeface="+mn-ea"/>
                <a:cs typeface="+mn-cs"/>
              </a:rPr>
              <a:t>자로부터 나오지 않는 경우 시스템의 탈중앙화를 약화시킬 수 있습니다</a:t>
            </a:r>
            <a:r>
              <a:rPr lang="en-US" altLang="ko-KR" sz="1200" b="0" i="0" kern="1200" dirty="0">
                <a:solidFill>
                  <a:schemeClr val="tx1"/>
                </a:solidFill>
                <a:effectLst/>
                <a:latin typeface="+mn-lt"/>
                <a:ea typeface="+mn-ea"/>
                <a:cs typeface="+mn-cs"/>
              </a:rPr>
              <a:t>. </a:t>
            </a:r>
          </a:p>
          <a:p>
            <a:pPr marL="228600" indent="-228600">
              <a:buAutoNum type="arabicPeriod"/>
            </a:pPr>
            <a:r>
              <a:rPr lang="ko-KR" altLang="en-US" sz="1200" b="0" i="0" kern="1200" dirty="0">
                <a:solidFill>
                  <a:schemeClr val="tx1"/>
                </a:solidFill>
                <a:effectLst/>
                <a:latin typeface="+mn-lt"/>
                <a:ea typeface="+mn-ea"/>
                <a:cs typeface="+mn-cs"/>
              </a:rPr>
              <a:t>또한 거버넌스 토큰만으로는 일반적으로 회사가 생산할 수 있는 제품 및 서비스에 대한 권리를 부여하지 않으므로 회사는 토큰 보유자에게 그러한 관계가 존재한다는 인상을 주지 않도록 주의해야 합니다</a:t>
            </a:r>
            <a:r>
              <a:rPr lang="en-US" altLang="ko-KR" sz="1200" b="0" i="0" kern="1200" dirty="0">
                <a:solidFill>
                  <a:schemeClr val="tx1"/>
                </a:solidFill>
                <a:effectLst/>
                <a:latin typeface="+mn-lt"/>
                <a:ea typeface="+mn-ea"/>
                <a:cs typeface="+mn-cs"/>
              </a:rPr>
              <a:t>.</a:t>
            </a:r>
            <a:endParaRPr lang="en-US" altLang="ko-KR" baseline="0" dirty="0"/>
          </a:p>
        </p:txBody>
      </p:sp>
      <p:sp>
        <p:nvSpPr>
          <p:cNvPr id="4" name="슬라이드 번호 개체 틀 3"/>
          <p:cNvSpPr>
            <a:spLocks noGrp="1"/>
          </p:cNvSpPr>
          <p:nvPr>
            <p:ph type="sldNum" sz="quarter" idx="5"/>
          </p:nvPr>
        </p:nvSpPr>
        <p:spPr/>
        <p:txBody>
          <a:bodyPr/>
          <a:lstStyle/>
          <a:p>
            <a:fld id="{EC81C8DC-1CDB-4AD5-A7BC-6595E87C1C9F}" type="slidenum">
              <a:rPr lang="ko-KR" altLang="en-US" smtClean="0"/>
              <a:t>13</a:t>
            </a:fld>
            <a:endParaRPr lang="ko-KR" altLang="en-US"/>
          </a:p>
        </p:txBody>
      </p:sp>
    </p:spTree>
    <p:extLst>
      <p:ext uri="{BB962C8B-B14F-4D97-AF65-F5344CB8AC3E}">
        <p14:creationId xmlns:p14="http://schemas.microsoft.com/office/powerpoint/2010/main" val="1224515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rgbClr val="10213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1122" y="2244017"/>
            <a:ext cx="7772400" cy="767264"/>
          </a:xfrm>
        </p:spPr>
        <p:txBody>
          <a:bodyPr anchor="ctr">
            <a:noAutofit/>
          </a:bodyPr>
          <a:lstStyle>
            <a:lvl1pPr algn="ctr" defTabSz="914400" rtl="0" eaLnBrk="1" latinLnBrk="1" hangingPunct="1">
              <a:lnSpc>
                <a:spcPct val="90000"/>
              </a:lnSpc>
              <a:spcBef>
                <a:spcPct val="0"/>
              </a:spcBef>
              <a:buNone/>
              <a:defRPr kumimoji="1" lang="en-US" sz="5400" b="1" i="0" kern="1200" baseline="0" dirty="0">
                <a:solidFill>
                  <a:srgbClr val="40E3DF"/>
                </a:solidFill>
                <a:latin typeface="NanumSquare ExtraBold" panose="020B0600000101010101" pitchFamily="34" charset="-127"/>
                <a:ea typeface="NanumSquare ExtraBold" panose="020B0600000101010101" pitchFamily="34" charset="-127"/>
                <a:cs typeface="+mj-cs"/>
              </a:defRPr>
            </a:lvl1pPr>
          </a:lstStyle>
          <a:p>
            <a:endParaRPr lang="en-US" dirty="0"/>
          </a:p>
        </p:txBody>
      </p:sp>
      <p:sp>
        <p:nvSpPr>
          <p:cNvPr id="8" name="Slide Number Placeholder 5">
            <a:extLst>
              <a:ext uri="{FF2B5EF4-FFF2-40B4-BE49-F238E27FC236}">
                <a16:creationId xmlns:a16="http://schemas.microsoft.com/office/drawing/2014/main" id="{1D78C423-6957-4C4D-8A4F-7E47306EC619}"/>
              </a:ext>
            </a:extLst>
          </p:cNvPr>
          <p:cNvSpPr>
            <a:spLocks noGrp="1"/>
          </p:cNvSpPr>
          <p:nvPr>
            <p:ph type="sldNum" sz="quarter" idx="12"/>
          </p:nvPr>
        </p:nvSpPr>
        <p:spPr>
          <a:xfrm>
            <a:off x="6711218" y="6361782"/>
            <a:ext cx="2057400" cy="365125"/>
          </a:xfrm>
          <a:prstGeom prst="rect">
            <a:avLst/>
          </a:prstGeom>
        </p:spPr>
        <p:txBody>
          <a:bodyPr/>
          <a:lstStyle>
            <a:lvl1pPr algn="r">
              <a:defRPr sz="1400" b="0" i="0">
                <a:solidFill>
                  <a:srgbClr val="98B8C8"/>
                </a:solidFill>
                <a:latin typeface="NanumSquare Light" panose="020B0600000101010101" pitchFamily="34" charset="-127"/>
                <a:ea typeface="NanumSquare Light" panose="020B0600000101010101" pitchFamily="34" charset="-127"/>
              </a:defRPr>
            </a:lvl1pPr>
          </a:lstStyle>
          <a:p>
            <a:fld id="{B668265B-57E6-44F4-8D81-4CF9DACE7436}" type="slidenum">
              <a:rPr lang="ko-KR" altLang="en-US" smtClean="0"/>
              <a:pPr/>
              <a:t>‹#›</a:t>
            </a:fld>
            <a:endParaRPr lang="ko-KR" altLang="en-US" dirty="0"/>
          </a:p>
        </p:txBody>
      </p:sp>
    </p:spTree>
    <p:extLst>
      <p:ext uri="{BB962C8B-B14F-4D97-AF65-F5344CB8AC3E}">
        <p14:creationId xmlns:p14="http://schemas.microsoft.com/office/powerpoint/2010/main" val="28288558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콘텐츠 2개">
    <p:spTree>
      <p:nvGrpSpPr>
        <p:cNvPr id="1" name=""/>
        <p:cNvGrpSpPr/>
        <p:nvPr/>
      </p:nvGrpSpPr>
      <p:grpSpPr>
        <a:xfrm>
          <a:off x="0" y="0"/>
          <a:ext cx="0" cy="0"/>
          <a:chOff x="0" y="0"/>
          <a:chExt cx="0" cy="0"/>
        </a:xfrm>
      </p:grpSpPr>
      <p:grpSp>
        <p:nvGrpSpPr>
          <p:cNvPr id="8" name="그룹 7"/>
          <p:cNvGrpSpPr/>
          <p:nvPr userDrawn="1"/>
        </p:nvGrpSpPr>
        <p:grpSpPr>
          <a:xfrm>
            <a:off x="0" y="40984"/>
            <a:ext cx="6423660" cy="539826"/>
            <a:chOff x="3381560" y="412274"/>
            <a:chExt cx="6867676" cy="539826"/>
          </a:xfrm>
          <a:solidFill>
            <a:schemeClr val="bg2"/>
          </a:solidFill>
        </p:grpSpPr>
        <p:sp>
          <p:nvSpPr>
            <p:cNvPr id="9" name="직사각형 8"/>
            <p:cNvSpPr/>
            <p:nvPr/>
          </p:nvSpPr>
          <p:spPr>
            <a:xfrm>
              <a:off x="3381560" y="412274"/>
              <a:ext cx="6072056" cy="539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n>
                  <a:solidFill>
                    <a:srgbClr val="065E86">
                      <a:alpha val="0"/>
                    </a:srgbClr>
                  </a:solidFill>
                </a:ln>
                <a:latin typeface="나눔바른고딕" panose="020B0603020101020101" pitchFamily="50" charset="-127"/>
                <a:ea typeface="나눔바른고딕" panose="020B0603020101020101" pitchFamily="50" charset="-127"/>
              </a:endParaRPr>
            </a:p>
          </p:txBody>
        </p:sp>
        <p:sp>
          <p:nvSpPr>
            <p:cNvPr id="10" name="순서도: 수동 입력 9"/>
            <p:cNvSpPr/>
            <p:nvPr/>
          </p:nvSpPr>
          <p:spPr>
            <a:xfrm rot="5400000" flipH="1">
              <a:off x="8985781" y="-311355"/>
              <a:ext cx="539826" cy="1987084"/>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ln>
                  <a:solidFill>
                    <a:srgbClr val="065E86">
                      <a:alpha val="0"/>
                    </a:srgbClr>
                  </a:solidFill>
                </a:ln>
                <a:latin typeface="나눔바른고딕" panose="020B0603020101020101" pitchFamily="50" charset="-127"/>
                <a:ea typeface="나눔바른고딕" panose="020B0603020101020101" pitchFamily="50" charset="-127"/>
              </a:endParaRPr>
            </a:p>
          </p:txBody>
        </p:sp>
      </p:grpSp>
      <p:pic>
        <p:nvPicPr>
          <p:cNvPr id="11" name="그림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5865" y="116154"/>
            <a:ext cx="879911" cy="586607"/>
          </a:xfrm>
          <a:prstGeom prst="rect">
            <a:avLst/>
          </a:prstGeom>
        </p:spPr>
      </p:pic>
      <p:sp>
        <p:nvSpPr>
          <p:cNvPr id="12" name="직사각형 11"/>
          <p:cNvSpPr/>
          <p:nvPr userDrawn="1"/>
        </p:nvSpPr>
        <p:spPr>
          <a:xfrm>
            <a:off x="0" y="3"/>
            <a:ext cx="9144000" cy="45719"/>
          </a:xfrm>
          <a:prstGeom prst="rect">
            <a:avLst/>
          </a:prstGeom>
          <a:solidFill>
            <a:srgbClr val="065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ln>
                <a:solidFill>
                  <a:srgbClr val="065E86">
                    <a:alpha val="0"/>
                  </a:srgbClr>
                </a:solidFill>
              </a:ln>
              <a:latin typeface="나눔바른고딕" panose="020B0603020101020101" pitchFamily="50" charset="-127"/>
              <a:ea typeface="나눔바른고딕" panose="020B0603020101020101" pitchFamily="50" charset="-127"/>
            </a:endParaRPr>
          </a:p>
        </p:txBody>
      </p:sp>
      <p:pic>
        <p:nvPicPr>
          <p:cNvPr id="13" name="그림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17372" y="40551"/>
            <a:ext cx="1586570" cy="761554"/>
          </a:xfrm>
          <a:prstGeom prst="rect">
            <a:avLst/>
          </a:prstGeom>
        </p:spPr>
      </p:pic>
    </p:spTree>
    <p:extLst>
      <p:ext uri="{BB962C8B-B14F-4D97-AF65-F5344CB8AC3E}">
        <p14:creationId xmlns:p14="http://schemas.microsoft.com/office/powerpoint/2010/main" val="27991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구역 머리글">
    <p:bg>
      <p:bgPr>
        <a:solidFill>
          <a:srgbClr val="10213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4"/>
            <a:ext cx="2057400" cy="365125"/>
          </a:xfrm>
          <a:prstGeom prst="rect">
            <a:avLst/>
          </a:prstGeom>
        </p:spPr>
        <p:txBody>
          <a:bodyPr/>
          <a:lstStyle>
            <a:lvl1pPr>
              <a:defRPr b="0" i="0">
                <a:solidFill>
                  <a:srgbClr val="98B8C8"/>
                </a:solidFill>
                <a:latin typeface="NanumSquare Light" panose="020B0600000101010101" pitchFamily="34" charset="-127"/>
                <a:ea typeface="NanumSquare Light" panose="020B0600000101010101" pitchFamily="34" charset="-127"/>
              </a:defRPr>
            </a:lvl1pPr>
          </a:lstStyle>
          <a:p>
            <a:endParaRPr lang="ko-KR" altLang="en-US" dirty="0"/>
          </a:p>
        </p:txBody>
      </p:sp>
      <p:sp>
        <p:nvSpPr>
          <p:cNvPr id="5" name="Footer Placeholder 4"/>
          <p:cNvSpPr>
            <a:spLocks noGrp="1"/>
          </p:cNvSpPr>
          <p:nvPr>
            <p:ph type="ftr" sz="quarter" idx="11"/>
          </p:nvPr>
        </p:nvSpPr>
        <p:spPr>
          <a:xfrm>
            <a:off x="3028950" y="6356354"/>
            <a:ext cx="3086100" cy="365125"/>
          </a:xfrm>
          <a:prstGeom prst="rect">
            <a:avLst/>
          </a:prstGeom>
        </p:spPr>
        <p:txBody>
          <a:bodyPr/>
          <a:lstStyle>
            <a:lvl1pPr>
              <a:defRPr b="0" i="0">
                <a:solidFill>
                  <a:srgbClr val="98B8C8"/>
                </a:solidFill>
                <a:latin typeface="NanumSquare Light" panose="020B0600000101010101" pitchFamily="34" charset="-127"/>
                <a:ea typeface="NanumSquare Light" panose="020B0600000101010101" pitchFamily="34" charset="-127"/>
              </a:defRPr>
            </a:lvl1pPr>
          </a:lstStyle>
          <a:p>
            <a:endParaRPr lang="ko-KR" altLang="en-US" dirty="0"/>
          </a:p>
        </p:txBody>
      </p:sp>
      <p:sp>
        <p:nvSpPr>
          <p:cNvPr id="6" name="Slide Number Placeholder 5"/>
          <p:cNvSpPr>
            <a:spLocks noGrp="1"/>
          </p:cNvSpPr>
          <p:nvPr>
            <p:ph type="sldNum" sz="quarter" idx="12"/>
          </p:nvPr>
        </p:nvSpPr>
        <p:spPr>
          <a:xfrm>
            <a:off x="6711218" y="6361782"/>
            <a:ext cx="2057400" cy="365125"/>
          </a:xfrm>
          <a:prstGeom prst="rect">
            <a:avLst/>
          </a:prstGeom>
        </p:spPr>
        <p:txBody>
          <a:bodyPr/>
          <a:lstStyle>
            <a:lvl1pPr algn="r">
              <a:defRPr sz="1400" b="0" i="0">
                <a:solidFill>
                  <a:srgbClr val="98B8C8"/>
                </a:solidFill>
                <a:latin typeface="NanumSquare Light" panose="020B0600000101010101" pitchFamily="34" charset="-127"/>
                <a:ea typeface="NanumSquare Light" panose="020B0600000101010101" pitchFamily="34" charset="-127"/>
              </a:defRPr>
            </a:lvl1pPr>
          </a:lstStyle>
          <a:p>
            <a:fld id="{B668265B-57E6-44F4-8D81-4CF9DACE7436}" type="slidenum">
              <a:rPr lang="ko-KR" altLang="en-US" smtClean="0"/>
              <a:pPr/>
              <a:t>‹#›</a:t>
            </a:fld>
            <a:endParaRPr lang="ko-KR" altLang="en-US" dirty="0"/>
          </a:p>
        </p:txBody>
      </p:sp>
      <p:sp>
        <p:nvSpPr>
          <p:cNvPr id="2" name="Title 1"/>
          <p:cNvSpPr>
            <a:spLocks noGrp="1"/>
          </p:cNvSpPr>
          <p:nvPr>
            <p:ph type="title"/>
          </p:nvPr>
        </p:nvSpPr>
        <p:spPr>
          <a:xfrm>
            <a:off x="441434" y="2701161"/>
            <a:ext cx="8250621" cy="1008993"/>
          </a:xfrm>
        </p:spPr>
        <p:txBody>
          <a:bodyPr lIns="0" tIns="0" rIns="0" bIns="0" anchor="ctr" anchorCtr="0">
            <a:normAutofit/>
          </a:bodyPr>
          <a:lstStyle>
            <a:lvl1pPr algn="ctr">
              <a:defRPr kumimoji="1" lang="en-US" sz="5400" b="1" i="0" kern="1200" baseline="0" dirty="0">
                <a:solidFill>
                  <a:srgbClr val="40E3DF"/>
                </a:solidFill>
                <a:latin typeface="NanumSquare ExtraBold" panose="020B0600000101010101" pitchFamily="34" charset="-127"/>
                <a:ea typeface="NanumSquare ExtraBold" panose="020B0600000101010101" pitchFamily="34" charset="-127"/>
                <a:cs typeface="+mj-cs"/>
              </a:defRPr>
            </a:lvl1pPr>
          </a:lstStyle>
          <a:p>
            <a:r>
              <a:rPr lang="ko-KR" altLang="en-US" dirty="0"/>
              <a:t>마스터 제목 스타일 편집</a:t>
            </a:r>
            <a:endParaRPr lang="en-US" dirty="0"/>
          </a:p>
        </p:txBody>
      </p:sp>
    </p:spTree>
    <p:extLst>
      <p:ext uri="{BB962C8B-B14F-4D97-AF65-F5344CB8AC3E}">
        <p14:creationId xmlns:p14="http://schemas.microsoft.com/office/powerpoint/2010/main" val="214460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93032" y="1025611"/>
            <a:ext cx="8748583" cy="5223230"/>
          </a:xfrm>
        </p:spPr>
        <p:txBody>
          <a:bodyPr>
            <a:normAutofit/>
          </a:bodyPr>
          <a:lstStyle>
            <a:lvl1pPr>
              <a:defRPr sz="2000" b="1" i="0">
                <a:solidFill>
                  <a:srgbClr val="102134"/>
                </a:solidFill>
                <a:latin typeface="NanumSquare Bold" panose="020B0600000101010101" pitchFamily="34" charset="-127"/>
                <a:ea typeface="NanumSquare Bold" panose="020B0600000101010101" pitchFamily="34" charset="-127"/>
              </a:defRPr>
            </a:lvl1pPr>
            <a:lvl2pPr>
              <a:defRPr sz="1800" b="0" i="0">
                <a:solidFill>
                  <a:schemeClr val="tx1">
                    <a:lumMod val="65000"/>
                    <a:lumOff val="35000"/>
                  </a:schemeClr>
                </a:solidFill>
                <a:latin typeface="NanumSquare" panose="020B0600000101010101" pitchFamily="34" charset="-127"/>
                <a:ea typeface="NanumSquare" panose="020B0600000101010101" pitchFamily="34" charset="-127"/>
              </a:defRPr>
            </a:lvl2pPr>
          </a:lstStyle>
          <a:p>
            <a:pPr lvl="0"/>
            <a:r>
              <a:rPr lang="ko-KR" altLang="en-US" dirty="0"/>
              <a:t>마스터 텍스트 스타일 편집</a:t>
            </a:r>
          </a:p>
          <a:p>
            <a:pPr lvl="1"/>
            <a:r>
              <a:rPr lang="ko-KR" altLang="en-US" dirty="0"/>
              <a:t>둘째 수준</a:t>
            </a:r>
          </a:p>
        </p:txBody>
      </p:sp>
      <p:sp>
        <p:nvSpPr>
          <p:cNvPr id="8" name="직사각형 7"/>
          <p:cNvSpPr/>
          <p:nvPr userDrawn="1"/>
        </p:nvSpPr>
        <p:spPr bwMode="auto">
          <a:xfrm>
            <a:off x="0" y="-1"/>
            <a:ext cx="9144000" cy="834887"/>
          </a:xfrm>
          <a:prstGeom prst="rect">
            <a:avLst/>
          </a:prstGeom>
          <a:solidFill>
            <a:srgbClr val="102134"/>
          </a:solidFill>
          <a:ln w="508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3200" b="0" i="0" u="none" strike="noStrike" cap="none" normalizeH="0" baseline="0" dirty="0">
              <a:ln>
                <a:noFill/>
              </a:ln>
              <a:solidFill>
                <a:schemeClr val="tx1"/>
              </a:solidFill>
              <a:effectLst/>
              <a:latin typeface="NanumSquare ExtraBold" panose="020B0600000101010101" pitchFamily="34" charset="-127"/>
              <a:ea typeface="NanumSquare ExtraBold" panose="020B0600000101010101" pitchFamily="34" charset="-127"/>
            </a:endParaRPr>
          </a:p>
        </p:txBody>
      </p:sp>
      <p:sp>
        <p:nvSpPr>
          <p:cNvPr id="2" name="Title 1"/>
          <p:cNvSpPr>
            <a:spLocks noGrp="1"/>
          </p:cNvSpPr>
          <p:nvPr>
            <p:ph type="title"/>
          </p:nvPr>
        </p:nvSpPr>
        <p:spPr>
          <a:xfrm>
            <a:off x="447262" y="150973"/>
            <a:ext cx="8494353" cy="554890"/>
          </a:xfrm>
        </p:spPr>
        <p:txBody>
          <a:bodyPr anchor="ctr">
            <a:normAutofit/>
          </a:bodyPr>
          <a:lstStyle>
            <a:lvl1pPr algn="l">
              <a:defRPr sz="3200" b="1" i="0">
                <a:solidFill>
                  <a:schemeClr val="bg1"/>
                </a:solidFill>
                <a:latin typeface="NanumSquare ExtraBold" panose="020B0600000101010101" pitchFamily="34" charset="-127"/>
                <a:ea typeface="NanumSquare ExtraBold" panose="020B0600000101010101" pitchFamily="34" charset="-127"/>
                <a:cs typeface="Arial" panose="020B0604020202020204" pitchFamily="34" charset="0"/>
              </a:defRPr>
            </a:lvl1pPr>
          </a:lstStyle>
          <a:p>
            <a:r>
              <a:rPr lang="ko-KR" altLang="en-US" dirty="0"/>
              <a:t>마스터 제목 스타일 편집</a:t>
            </a:r>
            <a:endParaRPr lang="en-US" dirty="0"/>
          </a:p>
        </p:txBody>
      </p:sp>
      <p:sp>
        <p:nvSpPr>
          <p:cNvPr id="11" name="Slide Number Placeholder 5">
            <a:extLst>
              <a:ext uri="{FF2B5EF4-FFF2-40B4-BE49-F238E27FC236}">
                <a16:creationId xmlns:a16="http://schemas.microsoft.com/office/drawing/2014/main" id="{7C577873-7A9B-814C-A0C0-EC66ABC7C928}"/>
              </a:ext>
            </a:extLst>
          </p:cNvPr>
          <p:cNvSpPr>
            <a:spLocks noGrp="1"/>
          </p:cNvSpPr>
          <p:nvPr>
            <p:ph type="sldNum" sz="quarter" idx="12"/>
          </p:nvPr>
        </p:nvSpPr>
        <p:spPr>
          <a:xfrm>
            <a:off x="6711218" y="6361782"/>
            <a:ext cx="2057400" cy="365125"/>
          </a:xfrm>
          <a:prstGeom prst="rect">
            <a:avLst/>
          </a:prstGeom>
        </p:spPr>
        <p:txBody>
          <a:bodyPr/>
          <a:lstStyle>
            <a:lvl1pPr algn="r">
              <a:defRPr sz="1400" b="0" i="0">
                <a:solidFill>
                  <a:srgbClr val="98B8C8"/>
                </a:solidFill>
                <a:latin typeface="NanumSquare Light" panose="020B0600000101010101" pitchFamily="34" charset="-127"/>
                <a:ea typeface="NanumSquare Light" panose="020B0600000101010101" pitchFamily="34" charset="-127"/>
              </a:defRPr>
            </a:lvl1pPr>
          </a:lstStyle>
          <a:p>
            <a:fld id="{B668265B-57E6-44F4-8D81-4CF9DACE7436}" type="slidenum">
              <a:rPr lang="ko-KR" altLang="en-US" smtClean="0"/>
              <a:pPr/>
              <a:t>‹#›</a:t>
            </a:fld>
            <a:endParaRPr lang="ko-KR" altLang="en-US" dirty="0"/>
          </a:p>
        </p:txBody>
      </p:sp>
      <p:sp>
        <p:nvSpPr>
          <p:cNvPr id="12" name="직사각형 11">
            <a:extLst>
              <a:ext uri="{FF2B5EF4-FFF2-40B4-BE49-F238E27FC236}">
                <a16:creationId xmlns:a16="http://schemas.microsoft.com/office/drawing/2014/main" id="{18A0FA2B-9F28-D945-A4B3-D787BA8A33CC}"/>
              </a:ext>
            </a:extLst>
          </p:cNvPr>
          <p:cNvSpPr/>
          <p:nvPr userDrawn="1"/>
        </p:nvSpPr>
        <p:spPr bwMode="auto">
          <a:xfrm>
            <a:off x="1" y="1037"/>
            <a:ext cx="202386" cy="834887"/>
          </a:xfrm>
          <a:prstGeom prst="rect">
            <a:avLst/>
          </a:prstGeom>
          <a:solidFill>
            <a:srgbClr val="183656"/>
          </a:solidFill>
          <a:ln w="508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3200" b="0" i="0" u="none" strike="noStrike" cap="none" normalizeH="0" baseline="0" dirty="0">
              <a:ln>
                <a:noFill/>
              </a:ln>
              <a:solidFill>
                <a:schemeClr val="tx1"/>
              </a:solidFill>
              <a:effectLst/>
              <a:latin typeface="NanumSquare ExtraBold" panose="020B0600000101010101" pitchFamily="34" charset="-127"/>
              <a:ea typeface="NanumSquare ExtraBold" panose="020B0600000101010101" pitchFamily="34" charset="-127"/>
            </a:endParaRPr>
          </a:p>
        </p:txBody>
      </p:sp>
    </p:spTree>
    <p:extLst>
      <p:ext uri="{BB962C8B-B14F-4D97-AF65-F5344CB8AC3E}">
        <p14:creationId xmlns:p14="http://schemas.microsoft.com/office/powerpoint/2010/main" val="405017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endParaRPr lang="ko-KR"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B668265B-57E6-44F4-8D81-4CF9DACE7436}" type="slidenum">
              <a:rPr lang="ko-KR" altLang="en-US" smtClean="0"/>
              <a:t>‹#›</a:t>
            </a:fld>
            <a:endParaRPr lang="ko-KR" altLang="en-US" dirty="0"/>
          </a:p>
        </p:txBody>
      </p:sp>
    </p:spTree>
    <p:extLst>
      <p:ext uri="{BB962C8B-B14F-4D97-AF65-F5344CB8AC3E}">
        <p14:creationId xmlns:p14="http://schemas.microsoft.com/office/powerpoint/2010/main" val="33479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endParaRPr lang="ko-KR"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B668265B-57E6-44F4-8D81-4CF9DACE7436}" type="slidenum">
              <a:rPr lang="ko-KR" altLang="en-US" smtClean="0"/>
              <a:t>‹#›</a:t>
            </a:fld>
            <a:endParaRPr lang="ko-KR" altLang="en-US"/>
          </a:p>
        </p:txBody>
      </p:sp>
    </p:spTree>
    <p:extLst>
      <p:ext uri="{BB962C8B-B14F-4D97-AF65-F5344CB8AC3E}">
        <p14:creationId xmlns:p14="http://schemas.microsoft.com/office/powerpoint/2010/main" val="222727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1"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endParaRPr lang="ko-KR" alt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6457950" y="6356353"/>
            <a:ext cx="2057400" cy="365125"/>
          </a:xfrm>
          <a:prstGeom prst="rect">
            <a:avLst/>
          </a:prstGeom>
        </p:spPr>
        <p:txBody>
          <a:bodyPr/>
          <a:lstStyle/>
          <a:p>
            <a:fld id="{B668265B-57E6-44F4-8D81-4CF9DACE7436}" type="slidenum">
              <a:rPr lang="ko-KR" altLang="en-US" smtClean="0"/>
              <a:t>‹#›</a:t>
            </a:fld>
            <a:endParaRPr lang="ko-KR" altLang="en-US"/>
          </a:p>
        </p:txBody>
      </p:sp>
    </p:spTree>
    <p:extLst>
      <p:ext uri="{BB962C8B-B14F-4D97-AF65-F5344CB8AC3E}">
        <p14:creationId xmlns:p14="http://schemas.microsoft.com/office/powerpoint/2010/main" val="386697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endParaRPr lang="ko-KR"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B668265B-57E6-44F4-8D81-4CF9DACE7436}" type="slidenum">
              <a:rPr lang="ko-KR" altLang="en-US" smtClean="0"/>
              <a:t>‹#›</a:t>
            </a:fld>
            <a:endParaRPr lang="ko-KR" altLang="en-US"/>
          </a:p>
        </p:txBody>
      </p:sp>
    </p:spTree>
    <p:extLst>
      <p:ext uri="{BB962C8B-B14F-4D97-AF65-F5344CB8AC3E}">
        <p14:creationId xmlns:p14="http://schemas.microsoft.com/office/powerpoint/2010/main" val="248401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endParaRPr lang="ko-KR"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B668265B-57E6-44F4-8D81-4CF9DACE7436}" type="slidenum">
              <a:rPr lang="ko-KR" altLang="en-US" smtClean="0"/>
              <a:t>‹#›</a:t>
            </a:fld>
            <a:endParaRPr lang="ko-KR" altLang="en-US"/>
          </a:p>
        </p:txBody>
      </p:sp>
    </p:spTree>
    <p:extLst>
      <p:ext uri="{BB962C8B-B14F-4D97-AF65-F5344CB8AC3E}">
        <p14:creationId xmlns:p14="http://schemas.microsoft.com/office/powerpoint/2010/main" val="291957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endParaRPr lang="ko-KR"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B668265B-57E6-44F4-8D81-4CF9DACE7436}" type="slidenum">
              <a:rPr lang="ko-KR" altLang="en-US" smtClean="0"/>
              <a:t>‹#›</a:t>
            </a:fld>
            <a:endParaRPr lang="ko-KR" altLang="en-US"/>
          </a:p>
        </p:txBody>
      </p:sp>
    </p:spTree>
    <p:extLst>
      <p:ext uri="{BB962C8B-B14F-4D97-AF65-F5344CB8AC3E}">
        <p14:creationId xmlns:p14="http://schemas.microsoft.com/office/powerpoint/2010/main" val="178561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endParaRPr lang="ko-KR"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B668265B-57E6-44F4-8D81-4CF9DACE7436}" type="slidenum">
              <a:rPr lang="ko-KR" altLang="en-US" smtClean="0"/>
              <a:t>‹#›</a:t>
            </a:fld>
            <a:endParaRPr lang="ko-KR" altLang="en-US"/>
          </a:p>
        </p:txBody>
      </p:sp>
    </p:spTree>
    <p:extLst>
      <p:ext uri="{BB962C8B-B14F-4D97-AF65-F5344CB8AC3E}">
        <p14:creationId xmlns:p14="http://schemas.microsoft.com/office/powerpoint/2010/main" val="372379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3129230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69" r:id="rId7"/>
    <p:sldLayoutId id="2147483670" r:id="rId8"/>
    <p:sldLayoutId id="2147483671" r:id="rId9"/>
    <p:sldLayoutId id="2147483673" r:id="rId10"/>
    <p:sldLayoutId id="2147483674"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FA1AE17-02BD-0445-BFDD-3062239F797F}"/>
              </a:ext>
            </a:extLst>
          </p:cNvPr>
          <p:cNvSpPr/>
          <p:nvPr/>
        </p:nvSpPr>
        <p:spPr>
          <a:xfrm rot="10800000" flipH="1">
            <a:off x="718956" y="2620818"/>
            <a:ext cx="7599282" cy="177386"/>
          </a:xfrm>
          <a:prstGeom prst="rect">
            <a:avLst/>
          </a:prstGeom>
          <a:solidFill>
            <a:srgbClr val="8090A3">
              <a:alpha val="1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2" name="제목 1"/>
          <p:cNvSpPr>
            <a:spLocks noGrp="1"/>
          </p:cNvSpPr>
          <p:nvPr>
            <p:ph type="ctrTitle"/>
          </p:nvPr>
        </p:nvSpPr>
        <p:spPr>
          <a:xfrm>
            <a:off x="456114" y="2458232"/>
            <a:ext cx="8231772" cy="767264"/>
          </a:xfrm>
        </p:spPr>
        <p:txBody>
          <a:bodyPr>
            <a:noAutofit/>
          </a:bodyPr>
          <a:lstStyle/>
          <a:p>
            <a:pPr>
              <a:lnSpc>
                <a:spcPct val="100000"/>
              </a:lnSpc>
            </a:pPr>
            <a:r>
              <a:rPr lang="en-US" altLang="ko-KR" sz="4400" dirty="0"/>
              <a:t>Decentralization</a:t>
            </a:r>
            <a:endParaRPr lang="ko-KR" altLang="en-US" sz="2000" b="0" dirty="0">
              <a:solidFill>
                <a:srgbClr val="98B8C8"/>
              </a:solidFill>
              <a:latin typeface="NanumSquare Light" panose="020B0600000101010101" pitchFamily="34" charset="-127"/>
              <a:ea typeface="NanumSquare Light" panose="020B0600000101010101" pitchFamily="34" charset="-127"/>
            </a:endParaRPr>
          </a:p>
        </p:txBody>
      </p:sp>
      <p:sp>
        <p:nvSpPr>
          <p:cNvPr id="5" name="부제목 2">
            <a:extLst>
              <a:ext uri="{FF2B5EF4-FFF2-40B4-BE49-F238E27FC236}">
                <a16:creationId xmlns:a16="http://schemas.microsoft.com/office/drawing/2014/main" id="{177BA1D2-A2BA-4290-98A4-4C8259509C90}"/>
              </a:ext>
            </a:extLst>
          </p:cNvPr>
          <p:cNvSpPr>
            <a:spLocks noGrp="1"/>
          </p:cNvSpPr>
          <p:nvPr>
            <p:ph type="subTitle" idx="4294967295"/>
          </p:nvPr>
        </p:nvSpPr>
        <p:spPr>
          <a:xfrm>
            <a:off x="2735654" y="5681776"/>
            <a:ext cx="3672692" cy="581304"/>
          </a:xfrm>
        </p:spPr>
        <p:txBody>
          <a:bodyPr anchor="ctr">
            <a:normAutofit/>
          </a:bodyPr>
          <a:lstStyle/>
          <a:p>
            <a:pPr marL="0" indent="0" algn="ctr">
              <a:buNone/>
            </a:pPr>
            <a:r>
              <a:rPr lang="en-US" altLang="ko-KR" sz="1800" dirty="0" err="1">
                <a:solidFill>
                  <a:schemeClr val="bg1"/>
                </a:solidFill>
                <a:latin typeface="NanumSquare" panose="020B0600000101010101" pitchFamily="34" charset="-127"/>
                <a:ea typeface="NanumSquare" panose="020B0600000101010101" pitchFamily="34" charset="-127"/>
              </a:rPr>
              <a:t>Hyeongsub</a:t>
            </a:r>
            <a:r>
              <a:rPr lang="en-US" altLang="ko-KR" sz="1800" dirty="0">
                <a:solidFill>
                  <a:schemeClr val="bg1"/>
                </a:solidFill>
                <a:latin typeface="NanumSquare" panose="020B0600000101010101" pitchFamily="34" charset="-127"/>
                <a:ea typeface="NanumSquare" panose="020B0600000101010101" pitchFamily="34" charset="-127"/>
              </a:rPr>
              <a:t> Kim</a:t>
            </a:r>
          </a:p>
        </p:txBody>
      </p:sp>
      <p:sp>
        <p:nvSpPr>
          <p:cNvPr id="4" name="TextBox 3">
            <a:extLst>
              <a:ext uri="{FF2B5EF4-FFF2-40B4-BE49-F238E27FC236}">
                <a16:creationId xmlns:a16="http://schemas.microsoft.com/office/drawing/2014/main" id="{8338AEE3-FC19-4712-9476-164D7B01FD7D}"/>
              </a:ext>
            </a:extLst>
          </p:cNvPr>
          <p:cNvSpPr txBox="1"/>
          <p:nvPr/>
        </p:nvSpPr>
        <p:spPr>
          <a:xfrm>
            <a:off x="3105400" y="6081773"/>
            <a:ext cx="2933205" cy="307777"/>
          </a:xfrm>
          <a:prstGeom prst="rect">
            <a:avLst/>
          </a:prstGeom>
          <a:noFill/>
        </p:spPr>
        <p:txBody>
          <a:bodyPr wrap="square" rtlCol="0">
            <a:spAutoFit/>
          </a:bodyPr>
          <a:lstStyle/>
          <a:p>
            <a:pPr algn="ctr"/>
            <a:r>
              <a:rPr kumimoji="1" lang="en-US" altLang="ko-KR" sz="1400" dirty="0">
                <a:solidFill>
                  <a:srgbClr val="98B8C8"/>
                </a:solidFill>
                <a:latin typeface="NanumSquare Light" panose="020B0600000101010101" pitchFamily="34" charset="-127"/>
                <a:ea typeface="NanumSquare Light" panose="020B0600000101010101" pitchFamily="34" charset="-127"/>
                <a:cs typeface="+mj-cs"/>
              </a:rPr>
              <a:t>June. 29, 2022</a:t>
            </a:r>
            <a:endParaRPr kumimoji="1" lang="ko-KR" altLang="en-US" sz="1400" dirty="0">
              <a:solidFill>
                <a:srgbClr val="98B8C8"/>
              </a:solidFill>
              <a:latin typeface="NanumSquare Light" panose="020B0600000101010101" pitchFamily="34" charset="-127"/>
              <a:ea typeface="NanumSquare Light" panose="020B0600000101010101" pitchFamily="34" charset="-127"/>
              <a:cs typeface="+mj-cs"/>
            </a:endParaRPr>
          </a:p>
        </p:txBody>
      </p:sp>
    </p:spTree>
    <p:extLst>
      <p:ext uri="{BB962C8B-B14F-4D97-AF65-F5344CB8AC3E}">
        <p14:creationId xmlns:p14="http://schemas.microsoft.com/office/powerpoint/2010/main" val="85890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0C7F22-F2AD-496E-BE81-6B4EBAB092DD}"/>
              </a:ext>
            </a:extLst>
          </p:cNvPr>
          <p:cNvSpPr>
            <a:spLocks noGrp="1"/>
          </p:cNvSpPr>
          <p:nvPr>
            <p:ph type="title"/>
          </p:nvPr>
        </p:nvSpPr>
        <p:spPr>
          <a:xfrm>
            <a:off x="2243370" y="2741140"/>
            <a:ext cx="4657260" cy="1008993"/>
          </a:xfrm>
        </p:spPr>
        <p:txBody>
          <a:bodyPr/>
          <a:lstStyle/>
          <a:p>
            <a:r>
              <a:rPr lang="en-US" altLang="ko-KR" sz="4400" dirty="0"/>
              <a:t>Limitations</a:t>
            </a:r>
            <a:endParaRPr lang="ko-KR" altLang="en-US" dirty="0"/>
          </a:p>
        </p:txBody>
      </p:sp>
      <p:sp>
        <p:nvSpPr>
          <p:cNvPr id="4" name="직사각형 3">
            <a:extLst>
              <a:ext uri="{FF2B5EF4-FFF2-40B4-BE49-F238E27FC236}">
                <a16:creationId xmlns:a16="http://schemas.microsoft.com/office/drawing/2014/main" id="{DAED459D-BA68-FB45-B4BF-C33C524186A1}"/>
              </a:ext>
            </a:extLst>
          </p:cNvPr>
          <p:cNvSpPr/>
          <p:nvPr/>
        </p:nvSpPr>
        <p:spPr>
          <a:xfrm rot="10800000" flipH="1">
            <a:off x="2427202" y="3221570"/>
            <a:ext cx="4289596" cy="177386"/>
          </a:xfrm>
          <a:prstGeom prst="rect">
            <a:avLst/>
          </a:prstGeom>
          <a:solidFill>
            <a:srgbClr val="8090A3">
              <a:alpha val="1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Tree>
    <p:extLst>
      <p:ext uri="{BB962C8B-B14F-4D97-AF65-F5344CB8AC3E}">
        <p14:creationId xmlns:p14="http://schemas.microsoft.com/office/powerpoint/2010/main" val="87509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r>
              <a:rPr lang="en" altLang="ko-KR" dirty="0"/>
              <a:t>Complex clients</a:t>
            </a:r>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6146" name="Picture 2" descr="Four Ways to Explain Complex Ideas to Your Clients | Business of Technology  | CompTIA">
            <a:extLst>
              <a:ext uri="{FF2B5EF4-FFF2-40B4-BE49-F238E27FC236}">
                <a16:creationId xmlns:a16="http://schemas.microsoft.com/office/drawing/2014/main" id="{7D8BB376-BCFE-FE2D-CAF5-24F9EAD34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567" y="1503668"/>
            <a:ext cx="6750865" cy="4770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20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r>
              <a:rPr lang="en" altLang="ko-KR" dirty="0"/>
              <a:t>Significant improvements required</a:t>
            </a:r>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7170" name="Picture 2" descr="1,299,367 Improvement Images, Stock Photos &amp; Vectors | Shutterstock">
            <a:extLst>
              <a:ext uri="{FF2B5EF4-FFF2-40B4-BE49-F238E27FC236}">
                <a16:creationId xmlns:a16="http://schemas.microsoft.com/office/drawing/2014/main" id="{F5A04D7E-1C53-74D8-C133-6DA6851CE9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353"/>
          <a:stretch/>
        </p:blipFill>
        <p:spPr bwMode="auto">
          <a:xfrm>
            <a:off x="1148942" y="1665288"/>
            <a:ext cx="6846115" cy="460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07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r>
              <a:rPr lang="en" altLang="ko-KR" dirty="0"/>
              <a:t>Ongoing operations</a:t>
            </a:r>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8194" name="Picture 2" descr="In Progress Sign Indicates Ongoing or Happening Stock Illustration -  Illustration of disturb, dont: 40247141">
            <a:extLst>
              <a:ext uri="{FF2B5EF4-FFF2-40B4-BE49-F238E27FC236}">
                <a16:creationId xmlns:a16="http://schemas.microsoft.com/office/drawing/2014/main" id="{8843942E-2E06-299E-1714-F44928C5B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20627"/>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2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r>
              <a:rPr lang="en" altLang="ko-KR" dirty="0"/>
              <a:t>Retention of exclusive rights</a:t>
            </a:r>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9218" name="Picture 2" descr="Exclusive Rights Explained - LAWS.com">
            <a:extLst>
              <a:ext uri="{FF2B5EF4-FFF2-40B4-BE49-F238E27FC236}">
                <a16:creationId xmlns:a16="http://schemas.microsoft.com/office/drawing/2014/main" id="{98F705F0-1BDE-0A8A-343C-758317DAE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2234"/>
            <a:ext cx="7620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52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0C7F22-F2AD-496E-BE81-6B4EBAB092DD}"/>
              </a:ext>
            </a:extLst>
          </p:cNvPr>
          <p:cNvSpPr>
            <a:spLocks noGrp="1"/>
          </p:cNvSpPr>
          <p:nvPr>
            <p:ph type="title"/>
          </p:nvPr>
        </p:nvSpPr>
        <p:spPr>
          <a:xfrm>
            <a:off x="2243370" y="2741140"/>
            <a:ext cx="4657260" cy="1008993"/>
          </a:xfrm>
        </p:spPr>
        <p:txBody>
          <a:bodyPr>
            <a:normAutofit fontScale="90000"/>
          </a:bodyPr>
          <a:lstStyle/>
          <a:p>
            <a:r>
              <a:rPr lang="en-US" altLang="ko-KR" sz="4400" dirty="0"/>
              <a:t>Other application in medical field</a:t>
            </a:r>
            <a:endParaRPr lang="ko-KR" altLang="en-US" dirty="0"/>
          </a:p>
        </p:txBody>
      </p:sp>
      <p:sp>
        <p:nvSpPr>
          <p:cNvPr id="4" name="직사각형 3">
            <a:extLst>
              <a:ext uri="{FF2B5EF4-FFF2-40B4-BE49-F238E27FC236}">
                <a16:creationId xmlns:a16="http://schemas.microsoft.com/office/drawing/2014/main" id="{DAED459D-BA68-FB45-B4BF-C33C524186A1}"/>
              </a:ext>
            </a:extLst>
          </p:cNvPr>
          <p:cNvSpPr/>
          <p:nvPr/>
        </p:nvSpPr>
        <p:spPr>
          <a:xfrm rot="10800000" flipH="1">
            <a:off x="2427202" y="3221570"/>
            <a:ext cx="4289596" cy="177386"/>
          </a:xfrm>
          <a:prstGeom prst="rect">
            <a:avLst/>
          </a:prstGeom>
          <a:solidFill>
            <a:srgbClr val="8090A3">
              <a:alpha val="1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Tree>
    <p:extLst>
      <p:ext uri="{BB962C8B-B14F-4D97-AF65-F5344CB8AC3E}">
        <p14:creationId xmlns:p14="http://schemas.microsoft.com/office/powerpoint/2010/main" val="246333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r>
              <a:rPr lang="en" altLang="ko-KR" dirty="0"/>
              <a:t>Swarm learning</a:t>
            </a:r>
            <a:r>
              <a:rPr lang="en-US" altLang="ko-KR" dirty="0"/>
              <a:t>- data </a:t>
            </a:r>
            <a:r>
              <a:rPr lang="en-US" altLang="ko-KR" dirty="0" err="1"/>
              <a:t>ananymization</a:t>
            </a:r>
            <a:endParaRPr lang="en" altLang="ko-KR" dirty="0"/>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4" name="그림 3">
            <a:extLst>
              <a:ext uri="{FF2B5EF4-FFF2-40B4-BE49-F238E27FC236}">
                <a16:creationId xmlns:a16="http://schemas.microsoft.com/office/drawing/2014/main" id="{6E2F4366-3B72-FC7B-B57C-F500F8B12778}"/>
              </a:ext>
            </a:extLst>
          </p:cNvPr>
          <p:cNvPicPr>
            <a:picLocks noChangeAspect="1"/>
          </p:cNvPicPr>
          <p:nvPr/>
        </p:nvPicPr>
        <p:blipFill rotWithShape="1">
          <a:blip r:embed="rId3">
            <a:clrChange>
              <a:clrFrom>
                <a:srgbClr val="FFFFFF"/>
              </a:clrFrom>
              <a:clrTo>
                <a:srgbClr val="FFFFFF">
                  <a:alpha val="0"/>
                </a:srgbClr>
              </a:clrTo>
            </a:clrChange>
          </a:blip>
          <a:srcRect l="5644"/>
          <a:stretch/>
        </p:blipFill>
        <p:spPr>
          <a:xfrm>
            <a:off x="111396" y="1062431"/>
            <a:ext cx="8921208" cy="2990836"/>
          </a:xfrm>
          <a:prstGeom prst="rect">
            <a:avLst/>
          </a:prstGeom>
        </p:spPr>
      </p:pic>
      <p:sp>
        <p:nvSpPr>
          <p:cNvPr id="7" name="TextBox 6">
            <a:extLst>
              <a:ext uri="{FF2B5EF4-FFF2-40B4-BE49-F238E27FC236}">
                <a16:creationId xmlns:a16="http://schemas.microsoft.com/office/drawing/2014/main" id="{1BD48584-DB84-EEFE-157C-47030DABC953}"/>
              </a:ext>
            </a:extLst>
          </p:cNvPr>
          <p:cNvSpPr txBox="1"/>
          <p:nvPr/>
        </p:nvSpPr>
        <p:spPr>
          <a:xfrm>
            <a:off x="0" y="6211669"/>
            <a:ext cx="9144000" cy="646331"/>
          </a:xfrm>
          <a:prstGeom prst="rect">
            <a:avLst/>
          </a:prstGeom>
          <a:noFill/>
        </p:spPr>
        <p:txBody>
          <a:bodyPr wrap="square">
            <a:spAutoFit/>
          </a:bodyPr>
          <a:lstStyle/>
          <a:p>
            <a:r>
              <a:rPr lang="en" altLang="ko-KR" b="0" i="0" dirty="0" err="1">
                <a:solidFill>
                  <a:srgbClr val="222222"/>
                </a:solidFill>
                <a:effectLst/>
                <a:latin typeface="Arial" panose="020B0604020202020204" pitchFamily="34" charset="0"/>
              </a:rPr>
              <a:t>Warnat-Herresthal</a:t>
            </a:r>
            <a:r>
              <a:rPr lang="en" altLang="ko-KR" b="0" i="0" dirty="0">
                <a:solidFill>
                  <a:srgbClr val="222222"/>
                </a:solidFill>
                <a:effectLst/>
                <a:latin typeface="Arial" panose="020B0604020202020204" pitchFamily="34" charset="0"/>
              </a:rPr>
              <a:t>, Stefanie, et al. "Swarm learning for decentralized and confidential clinical machine learning." </a:t>
            </a:r>
            <a:r>
              <a:rPr lang="en" altLang="ko-KR" b="0" i="1" dirty="0">
                <a:solidFill>
                  <a:srgbClr val="222222"/>
                </a:solidFill>
                <a:effectLst/>
                <a:latin typeface="Arial" panose="020B0604020202020204" pitchFamily="34" charset="0"/>
              </a:rPr>
              <a:t>Nature</a:t>
            </a:r>
            <a:r>
              <a:rPr lang="en" altLang="ko-KR" b="0" i="0" dirty="0">
                <a:solidFill>
                  <a:srgbClr val="222222"/>
                </a:solidFill>
                <a:effectLst/>
                <a:latin typeface="Arial" panose="020B0604020202020204" pitchFamily="34" charset="0"/>
              </a:rPr>
              <a:t> 594.7862 (2021): 265-270.</a:t>
            </a:r>
            <a:endParaRPr lang="ko-KR" altLang="en-US" dirty="0"/>
          </a:p>
        </p:txBody>
      </p:sp>
    </p:spTree>
    <p:extLst>
      <p:ext uri="{BB962C8B-B14F-4D97-AF65-F5344CB8AC3E}">
        <p14:creationId xmlns:p14="http://schemas.microsoft.com/office/powerpoint/2010/main" val="36555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0C7F22-F2AD-496E-BE81-6B4EBAB092DD}"/>
              </a:ext>
            </a:extLst>
          </p:cNvPr>
          <p:cNvSpPr>
            <a:spLocks noGrp="1"/>
          </p:cNvSpPr>
          <p:nvPr>
            <p:ph type="title"/>
          </p:nvPr>
        </p:nvSpPr>
        <p:spPr/>
        <p:txBody>
          <a:bodyPr/>
          <a:lstStyle/>
          <a:p>
            <a:r>
              <a:rPr lang="en-US" altLang="ko-KR" sz="4400" dirty="0"/>
              <a:t>Thanks</a:t>
            </a:r>
            <a:endParaRPr lang="ko-KR" altLang="en-US" dirty="0"/>
          </a:p>
        </p:txBody>
      </p:sp>
    </p:spTree>
    <p:extLst>
      <p:ext uri="{BB962C8B-B14F-4D97-AF65-F5344CB8AC3E}">
        <p14:creationId xmlns:p14="http://schemas.microsoft.com/office/powerpoint/2010/main" val="299469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A17B9F6E-74D2-EE4E-94F9-D68CF4D71E99}"/>
              </a:ext>
            </a:extLst>
          </p:cNvPr>
          <p:cNvSpPr/>
          <p:nvPr/>
        </p:nvSpPr>
        <p:spPr>
          <a:xfrm rot="16200000" flipH="1">
            <a:off x="4558615" y="1120464"/>
            <a:ext cx="161273" cy="2706315"/>
          </a:xfrm>
          <a:prstGeom prst="rect">
            <a:avLst/>
          </a:prstGeom>
          <a:solidFill>
            <a:srgbClr val="8090A3">
              <a:alpha val="1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9" name="직사각형 8">
            <a:extLst>
              <a:ext uri="{FF2B5EF4-FFF2-40B4-BE49-F238E27FC236}">
                <a16:creationId xmlns:a16="http://schemas.microsoft.com/office/drawing/2014/main" id="{076C6387-9C0C-DD43-A02A-0AF654DD09E2}"/>
              </a:ext>
            </a:extLst>
          </p:cNvPr>
          <p:cNvSpPr/>
          <p:nvPr/>
        </p:nvSpPr>
        <p:spPr>
          <a:xfrm rot="16200000" flipH="1">
            <a:off x="4540793" y="3981365"/>
            <a:ext cx="161273" cy="2976949"/>
          </a:xfrm>
          <a:prstGeom prst="rect">
            <a:avLst/>
          </a:prstGeom>
          <a:solidFill>
            <a:srgbClr val="8090A3">
              <a:alpha val="1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8" name="직사각형 7">
            <a:extLst>
              <a:ext uri="{FF2B5EF4-FFF2-40B4-BE49-F238E27FC236}">
                <a16:creationId xmlns:a16="http://schemas.microsoft.com/office/drawing/2014/main" id="{866BB3C7-B202-FB46-9CDD-E260C88F0893}"/>
              </a:ext>
            </a:extLst>
          </p:cNvPr>
          <p:cNvSpPr/>
          <p:nvPr/>
        </p:nvSpPr>
        <p:spPr>
          <a:xfrm rot="16200000" flipH="1">
            <a:off x="4558615" y="2350014"/>
            <a:ext cx="161273" cy="3274641"/>
          </a:xfrm>
          <a:prstGeom prst="rect">
            <a:avLst/>
          </a:prstGeom>
          <a:solidFill>
            <a:srgbClr val="8090A3">
              <a:alpha val="1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 name="제목 2"/>
          <p:cNvSpPr>
            <a:spLocks noGrp="1"/>
          </p:cNvSpPr>
          <p:nvPr>
            <p:ph type="title"/>
          </p:nvPr>
        </p:nvSpPr>
        <p:spPr>
          <a:xfrm>
            <a:off x="348916" y="147184"/>
            <a:ext cx="8604730" cy="651240"/>
          </a:xfrm>
        </p:spPr>
        <p:txBody>
          <a:bodyPr anchor="ctr"/>
          <a:lstStyle/>
          <a:p>
            <a:r>
              <a:rPr lang="en-US" altLang="ko-KR" dirty="0"/>
              <a:t>Outline</a:t>
            </a:r>
            <a:endParaRPr lang="ko-KR" altLang="en-US" dirty="0"/>
          </a:p>
        </p:txBody>
      </p:sp>
      <p:sp>
        <p:nvSpPr>
          <p:cNvPr id="30" name="TextBox 51"/>
          <p:cNvSpPr txBox="1"/>
          <p:nvPr/>
        </p:nvSpPr>
        <p:spPr>
          <a:xfrm>
            <a:off x="2317417" y="2141312"/>
            <a:ext cx="4643664" cy="36009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1113" algn="ctr"/>
            <a:r>
              <a:rPr lang="en-US" altLang="ko-KR" sz="3200" b="1" dirty="0">
                <a:solidFill>
                  <a:srgbClr val="102134"/>
                </a:solidFill>
                <a:latin typeface="NanumSquare Bold" panose="020B0600000101010101" pitchFamily="34" charset="-127"/>
                <a:ea typeface="NanumSquare Bold" panose="020B0600000101010101" pitchFamily="34" charset="-127"/>
              </a:rPr>
              <a:t>Introduction</a:t>
            </a:r>
            <a:endParaRPr lang="en-US" altLang="ko-KR" sz="2400" b="1" dirty="0">
              <a:solidFill>
                <a:srgbClr val="102134"/>
              </a:solidFill>
              <a:latin typeface="NanumSquare Bold" panose="020B0600000101010101" pitchFamily="34" charset="-127"/>
              <a:ea typeface="NanumSquare Bold" panose="020B0600000101010101" pitchFamily="34" charset="-127"/>
            </a:endParaRPr>
          </a:p>
          <a:p>
            <a:pPr marL="11113" lvl="1" algn="ctr"/>
            <a:endParaRPr lang="en-US" altLang="ko-KR" sz="2000" dirty="0">
              <a:solidFill>
                <a:srgbClr val="607684"/>
              </a:solidFill>
              <a:latin typeface="NanumSquare" panose="020B0600000101010101" pitchFamily="34" charset="-127"/>
              <a:ea typeface="NanumSquare" panose="020B0600000101010101" pitchFamily="34" charset="-127"/>
            </a:endParaRPr>
          </a:p>
          <a:p>
            <a:pPr marL="11113" algn="ctr"/>
            <a:endParaRPr lang="en-US" altLang="ko-KR" sz="2400" b="1" dirty="0">
              <a:solidFill>
                <a:srgbClr val="0070C0"/>
              </a:solidFill>
              <a:latin typeface="NanumSquare Bold" panose="020B0600000101010101" pitchFamily="34" charset="-127"/>
              <a:ea typeface="NanumSquare Bold" panose="020B0600000101010101" pitchFamily="34" charset="-127"/>
            </a:endParaRPr>
          </a:p>
          <a:p>
            <a:pPr marL="11113" algn="ctr"/>
            <a:endParaRPr lang="en-US" altLang="ko-KR" sz="2400" b="1" dirty="0">
              <a:solidFill>
                <a:srgbClr val="0070C0"/>
              </a:solidFill>
              <a:latin typeface="NanumSquare Bold" panose="020B0600000101010101" pitchFamily="34" charset="-127"/>
              <a:ea typeface="NanumSquare Bold" panose="020B0600000101010101" pitchFamily="34" charset="-127"/>
            </a:endParaRPr>
          </a:p>
          <a:p>
            <a:pPr marL="11113" algn="ctr"/>
            <a:r>
              <a:rPr lang="en" altLang="ko-KR" sz="3200" b="1" dirty="0">
                <a:latin typeface=""/>
              </a:rPr>
              <a:t>Challenges</a:t>
            </a:r>
          </a:p>
          <a:p>
            <a:pPr marL="11113" algn="ctr"/>
            <a:endParaRPr lang="en-US" altLang="ko-KR" sz="3200" b="1" dirty="0">
              <a:solidFill>
                <a:srgbClr val="102134"/>
              </a:solidFill>
              <a:latin typeface=""/>
              <a:ea typeface="NanumSquare Bold" panose="020B0600000101010101" pitchFamily="34" charset="-127"/>
            </a:endParaRPr>
          </a:p>
          <a:p>
            <a:pPr marL="11113" algn="ctr"/>
            <a:endParaRPr lang="en-US" altLang="ko-KR" sz="3200" b="1" dirty="0">
              <a:solidFill>
                <a:srgbClr val="102134"/>
              </a:solidFill>
              <a:latin typeface="NanumSquare Bold" panose="020B0600000101010101" pitchFamily="34" charset="-127"/>
              <a:ea typeface="NanumSquare Bold" panose="020B0600000101010101" pitchFamily="34" charset="-127"/>
            </a:endParaRPr>
          </a:p>
          <a:p>
            <a:pPr marL="11113" algn="ctr"/>
            <a:r>
              <a:rPr lang="en-US" altLang="ko-KR" sz="3200" b="1" dirty="0">
                <a:solidFill>
                  <a:srgbClr val="102134"/>
                </a:solidFill>
                <a:latin typeface="NanumSquare Bold" panose="020B0600000101010101" pitchFamily="34" charset="-127"/>
                <a:ea typeface="NanumSquare Bold" panose="020B0600000101010101" pitchFamily="34" charset="-127"/>
              </a:rPr>
              <a:t>Limitations</a:t>
            </a:r>
          </a:p>
        </p:txBody>
      </p:sp>
      <p:sp>
        <p:nvSpPr>
          <p:cNvPr id="10" name="TextBox 9">
            <a:extLst>
              <a:ext uri="{FF2B5EF4-FFF2-40B4-BE49-F238E27FC236}">
                <a16:creationId xmlns:a16="http://schemas.microsoft.com/office/drawing/2014/main" id="{FB4099B7-F0F4-7E47-A7DC-E425FEDB4A59}"/>
              </a:ext>
            </a:extLst>
          </p:cNvPr>
          <p:cNvSpPr txBox="1"/>
          <p:nvPr/>
        </p:nvSpPr>
        <p:spPr>
          <a:xfrm>
            <a:off x="-782053" y="-818147"/>
            <a:ext cx="184731" cy="369332"/>
          </a:xfrm>
          <a:prstGeom prst="rect">
            <a:avLst/>
          </a:prstGeom>
          <a:noFill/>
        </p:spPr>
        <p:txBody>
          <a:bodyPr wrap="none" rtlCol="0">
            <a:spAutoFit/>
          </a:bodyPr>
          <a:lstStyle/>
          <a:p>
            <a:endParaRPr kumimoji="1" lang="ko-Kore-KR" altLang="en-US" dirty="0"/>
          </a:p>
        </p:txBody>
      </p:sp>
    </p:spTree>
    <p:extLst>
      <p:ext uri="{BB962C8B-B14F-4D97-AF65-F5344CB8AC3E}">
        <p14:creationId xmlns:p14="http://schemas.microsoft.com/office/powerpoint/2010/main" val="429240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0C7F22-F2AD-496E-BE81-6B4EBAB092DD}"/>
              </a:ext>
            </a:extLst>
          </p:cNvPr>
          <p:cNvSpPr>
            <a:spLocks noGrp="1"/>
          </p:cNvSpPr>
          <p:nvPr>
            <p:ph type="title"/>
          </p:nvPr>
        </p:nvSpPr>
        <p:spPr>
          <a:xfrm>
            <a:off x="2243370" y="2741140"/>
            <a:ext cx="4657260" cy="1008993"/>
          </a:xfrm>
        </p:spPr>
        <p:txBody>
          <a:bodyPr/>
          <a:lstStyle/>
          <a:p>
            <a:r>
              <a:rPr lang="en-US" altLang="ko-KR" sz="4400" dirty="0"/>
              <a:t>Introduction</a:t>
            </a:r>
            <a:endParaRPr lang="ko-KR" altLang="en-US" dirty="0"/>
          </a:p>
        </p:txBody>
      </p:sp>
      <p:sp>
        <p:nvSpPr>
          <p:cNvPr id="4" name="직사각형 3">
            <a:extLst>
              <a:ext uri="{FF2B5EF4-FFF2-40B4-BE49-F238E27FC236}">
                <a16:creationId xmlns:a16="http://schemas.microsoft.com/office/drawing/2014/main" id="{DAED459D-BA68-FB45-B4BF-C33C524186A1}"/>
              </a:ext>
            </a:extLst>
          </p:cNvPr>
          <p:cNvSpPr/>
          <p:nvPr/>
        </p:nvSpPr>
        <p:spPr>
          <a:xfrm rot="10800000" flipH="1">
            <a:off x="2427202" y="3221570"/>
            <a:ext cx="4289596" cy="177386"/>
          </a:xfrm>
          <a:prstGeom prst="rect">
            <a:avLst/>
          </a:prstGeom>
          <a:solidFill>
            <a:srgbClr val="8090A3">
              <a:alpha val="1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Tree>
    <p:extLst>
      <p:ext uri="{BB962C8B-B14F-4D97-AF65-F5344CB8AC3E}">
        <p14:creationId xmlns:p14="http://schemas.microsoft.com/office/powerpoint/2010/main" val="14830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pPr algn="l"/>
            <a:r>
              <a:rPr lang="en-US" altLang="ko-KR" sz="2800" dirty="0">
                <a:ln>
                  <a:solidFill>
                    <a:schemeClr val="accent1">
                      <a:shade val="50000"/>
                      <a:alpha val="0"/>
                    </a:schemeClr>
                  </a:solidFill>
                </a:ln>
                <a:latin typeface="+mj-lt"/>
                <a:ea typeface="나눔바른고딕" panose="020B0603020101020101" pitchFamily="50" charset="-127"/>
              </a:rPr>
              <a:t>What is decentralization?</a:t>
            </a:r>
            <a:endParaRPr lang="ko-KR" altLang="en-US" sz="2800" dirty="0">
              <a:latin typeface="+mj-lt"/>
            </a:endParaRPr>
          </a:p>
        </p:txBody>
      </p:sp>
      <p:sp>
        <p:nvSpPr>
          <p:cNvPr id="10" name="TextBox 9">
            <a:extLst>
              <a:ext uri="{FF2B5EF4-FFF2-40B4-BE49-F238E27FC236}">
                <a16:creationId xmlns:a16="http://schemas.microsoft.com/office/drawing/2014/main" id="{5D56D22B-2029-4BC0-87F5-8B6C1FE972A9}"/>
              </a:ext>
            </a:extLst>
          </p:cNvPr>
          <p:cNvSpPr txBox="1"/>
          <p:nvPr/>
        </p:nvSpPr>
        <p:spPr>
          <a:xfrm>
            <a:off x="215900" y="4303455"/>
            <a:ext cx="8494353" cy="2554545"/>
          </a:xfrm>
          <a:prstGeom prst="rect">
            <a:avLst/>
          </a:prstGeom>
          <a:noFill/>
        </p:spPr>
        <p:txBody>
          <a:bodyPr wrap="square" rtlCol="0">
            <a:spAutoFit/>
          </a:bodyPr>
          <a:lstStyle/>
          <a:p>
            <a:pPr algn="ctr"/>
            <a:r>
              <a:rPr lang="en" altLang="ko-KR" sz="3200" dirty="0"/>
              <a:t>“Decentralization is the process by which the activities of an organization, particularly those regarding planning and decision-making, are distributed or delegated away from a central, authoritative location or group.”</a:t>
            </a:r>
            <a:endParaRPr lang="ko-KR" altLang="en-US" sz="3600" b="1" dirty="0">
              <a:latin typeface="NanumSquare Bold" panose="020B0600000101010101" pitchFamily="34" charset="-127"/>
              <a:ea typeface="NanumSquare Bold" panose="020B0600000101010101" pitchFamily="34" charset="-127"/>
            </a:endParaRPr>
          </a:p>
        </p:txBody>
      </p:sp>
      <p:pic>
        <p:nvPicPr>
          <p:cNvPr id="2050" name="Picture 2" descr="What is Decentralization in Health? - Public Health Notes">
            <a:extLst>
              <a:ext uri="{FF2B5EF4-FFF2-40B4-BE49-F238E27FC236}">
                <a16:creationId xmlns:a16="http://schemas.microsoft.com/office/drawing/2014/main" id="{E2C15B53-106F-E0ED-838D-EC36EE632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177" y="1081387"/>
            <a:ext cx="6145797" cy="322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53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pPr algn="l"/>
            <a:r>
              <a:rPr lang="en-US" altLang="ko-KR" sz="2800" dirty="0">
                <a:ln>
                  <a:solidFill>
                    <a:schemeClr val="accent1">
                      <a:shade val="50000"/>
                      <a:alpha val="0"/>
                    </a:schemeClr>
                  </a:solidFill>
                </a:ln>
                <a:latin typeface="+mj-lt"/>
                <a:ea typeface="나눔바른고딕" panose="020B0603020101020101" pitchFamily="50" charset="-127"/>
              </a:rPr>
              <a:t>What is decentralization?</a:t>
            </a:r>
            <a:endParaRPr lang="ko-KR" altLang="en-US" sz="2800" dirty="0">
              <a:latin typeface="+mj-lt"/>
            </a:endParaRPr>
          </a:p>
        </p:txBody>
      </p:sp>
      <p:sp>
        <p:nvSpPr>
          <p:cNvPr id="10" name="TextBox 9">
            <a:extLst>
              <a:ext uri="{FF2B5EF4-FFF2-40B4-BE49-F238E27FC236}">
                <a16:creationId xmlns:a16="http://schemas.microsoft.com/office/drawing/2014/main" id="{5D56D22B-2029-4BC0-87F5-8B6C1FE972A9}"/>
              </a:ext>
            </a:extLst>
          </p:cNvPr>
          <p:cNvSpPr txBox="1"/>
          <p:nvPr/>
        </p:nvSpPr>
        <p:spPr>
          <a:xfrm>
            <a:off x="215900" y="880458"/>
            <a:ext cx="8494353" cy="1569660"/>
          </a:xfrm>
          <a:prstGeom prst="rect">
            <a:avLst/>
          </a:prstGeom>
          <a:noFill/>
        </p:spPr>
        <p:txBody>
          <a:bodyPr wrap="square" rtlCol="0">
            <a:spAutoFit/>
          </a:bodyPr>
          <a:lstStyle/>
          <a:p>
            <a:pPr algn="ctr"/>
            <a:r>
              <a:rPr lang="en" altLang="ko-KR" sz="3200" dirty="0"/>
              <a:t>“Don’t be evil” is very different than “can’t be evil” when a CEO decides one course or another.</a:t>
            </a:r>
            <a:endParaRPr lang="ko-KR" altLang="en-US" sz="3600" b="1" dirty="0">
              <a:latin typeface="NanumSquare Bold" panose="020B0600000101010101" pitchFamily="34" charset="-127"/>
              <a:ea typeface="NanumSquare Bold" panose="020B0600000101010101" pitchFamily="34" charset="-127"/>
            </a:endParaRPr>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1026" name="Picture 2" descr="🔓 Why decentralization is good, and bad | by Stuart | Stu.">
            <a:extLst>
              <a:ext uri="{FF2B5EF4-FFF2-40B4-BE49-F238E27FC236}">
                <a16:creationId xmlns:a16="http://schemas.microsoft.com/office/drawing/2014/main" id="{E07482EA-8AAA-26B5-6198-1FD1BA691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26" y="2503327"/>
            <a:ext cx="7175500" cy="42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58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0C7F22-F2AD-496E-BE81-6B4EBAB092DD}"/>
              </a:ext>
            </a:extLst>
          </p:cNvPr>
          <p:cNvSpPr>
            <a:spLocks noGrp="1"/>
          </p:cNvSpPr>
          <p:nvPr>
            <p:ph type="title"/>
          </p:nvPr>
        </p:nvSpPr>
        <p:spPr>
          <a:xfrm>
            <a:off x="2243370" y="2741140"/>
            <a:ext cx="4657260" cy="1008993"/>
          </a:xfrm>
        </p:spPr>
        <p:txBody>
          <a:bodyPr/>
          <a:lstStyle/>
          <a:p>
            <a:r>
              <a:rPr lang="en-US" altLang="ko-KR" sz="4400" dirty="0"/>
              <a:t>Challenges</a:t>
            </a:r>
            <a:endParaRPr lang="ko-KR" altLang="en-US" dirty="0"/>
          </a:p>
        </p:txBody>
      </p:sp>
      <p:sp>
        <p:nvSpPr>
          <p:cNvPr id="4" name="직사각형 3">
            <a:extLst>
              <a:ext uri="{FF2B5EF4-FFF2-40B4-BE49-F238E27FC236}">
                <a16:creationId xmlns:a16="http://schemas.microsoft.com/office/drawing/2014/main" id="{DAED459D-BA68-FB45-B4BF-C33C524186A1}"/>
              </a:ext>
            </a:extLst>
          </p:cNvPr>
          <p:cNvSpPr/>
          <p:nvPr/>
        </p:nvSpPr>
        <p:spPr>
          <a:xfrm rot="10800000" flipH="1">
            <a:off x="2427202" y="3221570"/>
            <a:ext cx="4289596" cy="177386"/>
          </a:xfrm>
          <a:prstGeom prst="rect">
            <a:avLst/>
          </a:prstGeom>
          <a:solidFill>
            <a:srgbClr val="8090A3">
              <a:alpha val="1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Tree>
    <p:extLst>
      <p:ext uri="{BB962C8B-B14F-4D97-AF65-F5344CB8AC3E}">
        <p14:creationId xmlns:p14="http://schemas.microsoft.com/office/powerpoint/2010/main" val="267732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r>
              <a:rPr lang="en" altLang="ko-KR" dirty="0"/>
              <a:t>Technical decentralization</a:t>
            </a:r>
            <a:endParaRPr lang="ko-KR" altLang="en-US" sz="2800" dirty="0">
              <a:latin typeface="+mj-lt"/>
            </a:endParaRPr>
          </a:p>
        </p:txBody>
      </p:sp>
      <p:sp>
        <p:nvSpPr>
          <p:cNvPr id="10" name="TextBox 9">
            <a:extLst>
              <a:ext uri="{FF2B5EF4-FFF2-40B4-BE49-F238E27FC236}">
                <a16:creationId xmlns:a16="http://schemas.microsoft.com/office/drawing/2014/main" id="{5D56D22B-2029-4BC0-87F5-8B6C1FE972A9}"/>
              </a:ext>
            </a:extLst>
          </p:cNvPr>
          <p:cNvSpPr txBox="1"/>
          <p:nvPr/>
        </p:nvSpPr>
        <p:spPr>
          <a:xfrm>
            <a:off x="209143" y="5328026"/>
            <a:ext cx="8725714" cy="1323439"/>
          </a:xfrm>
          <a:prstGeom prst="rect">
            <a:avLst/>
          </a:prstGeom>
          <a:noFill/>
        </p:spPr>
        <p:txBody>
          <a:bodyPr wrap="square" rtlCol="0">
            <a:spAutoFit/>
          </a:bodyPr>
          <a:lstStyle/>
          <a:p>
            <a:pPr marL="285750" indent="-285750">
              <a:buFont typeface="Arial" panose="020B0604020202020204" pitchFamily="34" charset="0"/>
              <a:buChar char="•"/>
            </a:pPr>
            <a:r>
              <a:rPr lang="en" altLang="ko-KR" sz="2000" dirty="0"/>
              <a:t>Technical decentralization relates primarily to the </a:t>
            </a:r>
            <a:r>
              <a:rPr lang="en" altLang="ko-KR" sz="2000" b="1" dirty="0"/>
              <a:t>security</a:t>
            </a:r>
            <a:r>
              <a:rPr lang="en" altLang="ko-KR" sz="2000" dirty="0"/>
              <a:t> and </a:t>
            </a:r>
            <a:r>
              <a:rPr lang="en" altLang="ko-KR" sz="2000" b="1" dirty="0"/>
              <a:t>structural mechanisms</a:t>
            </a:r>
            <a:r>
              <a:rPr lang="en" altLang="ko-KR" sz="2000" dirty="0"/>
              <a:t> of web3 systems.</a:t>
            </a:r>
          </a:p>
          <a:p>
            <a:pPr marL="285750" indent="-285750">
              <a:buFont typeface="Arial" panose="020B0604020202020204" pitchFamily="34" charset="0"/>
              <a:buChar char="•"/>
            </a:pPr>
            <a:r>
              <a:rPr lang="en" altLang="ko-KR" sz="2000" dirty="0"/>
              <a:t>Technical decentralization acts as the </a:t>
            </a:r>
            <a:r>
              <a:rPr lang="en" altLang="ko-KR" sz="2000" i="1" dirty="0"/>
              <a:t>foundation</a:t>
            </a:r>
            <a:r>
              <a:rPr lang="en" altLang="ko-KR" sz="2000" dirty="0"/>
              <a:t> upon which the other two types of decentralization can occur: economic and legal.</a:t>
            </a:r>
            <a:endParaRPr lang="ko-KR" altLang="en-US" sz="4000" b="1" dirty="0">
              <a:latin typeface="NanumSquare Bold" panose="020B0600000101010101" pitchFamily="34" charset="-127"/>
              <a:ea typeface="NanumSquare Bold" panose="020B0600000101010101" pitchFamily="34" charset="-127"/>
            </a:endParaRPr>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3074" name="Picture 2" descr="What is Web3.0? Features, Design, Skills, NFTs - Data Analytics">
            <a:extLst>
              <a:ext uri="{FF2B5EF4-FFF2-40B4-BE49-F238E27FC236}">
                <a16:creationId xmlns:a16="http://schemas.microsoft.com/office/drawing/2014/main" id="{9DDB788C-0441-6ECE-5BD8-86B4152F3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851" y="1009536"/>
            <a:ext cx="6334298" cy="383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51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r>
              <a:rPr lang="en" altLang="ko-KR" dirty="0"/>
              <a:t>Economic decentralization</a:t>
            </a:r>
          </a:p>
        </p:txBody>
      </p:sp>
      <p:sp>
        <p:nvSpPr>
          <p:cNvPr id="10" name="TextBox 9">
            <a:extLst>
              <a:ext uri="{FF2B5EF4-FFF2-40B4-BE49-F238E27FC236}">
                <a16:creationId xmlns:a16="http://schemas.microsoft.com/office/drawing/2014/main" id="{5D56D22B-2029-4BC0-87F5-8B6C1FE972A9}"/>
              </a:ext>
            </a:extLst>
          </p:cNvPr>
          <p:cNvSpPr txBox="1"/>
          <p:nvPr/>
        </p:nvSpPr>
        <p:spPr>
          <a:xfrm>
            <a:off x="324823" y="5137367"/>
            <a:ext cx="8494353" cy="1200329"/>
          </a:xfrm>
          <a:prstGeom prst="rect">
            <a:avLst/>
          </a:prstGeom>
          <a:noFill/>
        </p:spPr>
        <p:txBody>
          <a:bodyPr wrap="square" rtlCol="0">
            <a:spAutoFit/>
          </a:bodyPr>
          <a:lstStyle/>
          <a:p>
            <a:pPr algn="ctr"/>
            <a:r>
              <a:rPr lang="en" altLang="ko-KR" dirty="0"/>
              <a:t>The advent of programmable blockchains (such as Ethereum, Solana, and Avalanche) and digital assets (such as ETH, SOL, and AVAX) unlocked the ability of open source and decentralized systems to finally have their own </a:t>
            </a:r>
            <a:r>
              <a:rPr lang="en" altLang="ko-KR" b="1" dirty="0"/>
              <a:t>decentralized</a:t>
            </a:r>
            <a:r>
              <a:rPr lang="en" altLang="ko-KR" dirty="0"/>
              <a:t> </a:t>
            </a:r>
            <a:r>
              <a:rPr lang="en" altLang="ko-KR" b="1" dirty="0"/>
              <a:t>economies</a:t>
            </a:r>
            <a:r>
              <a:rPr lang="en" altLang="ko-KR" dirty="0"/>
              <a:t> (i.e., autonomous free-market economies).</a:t>
            </a:r>
            <a:endParaRPr lang="ko-KR" altLang="en-US" sz="3600" b="1" dirty="0">
              <a:latin typeface="NanumSquare Bold" panose="020B0600000101010101" pitchFamily="34" charset="-127"/>
              <a:ea typeface="NanumSquare Bold" panose="020B0600000101010101" pitchFamily="34" charset="-127"/>
            </a:endParaRPr>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4098" name="Picture 2" descr="The Decentralized Economy. In the beginning God created… | by Neil  Weintraut | Medium">
            <a:extLst>
              <a:ext uri="{FF2B5EF4-FFF2-40B4-BE49-F238E27FC236}">
                <a16:creationId xmlns:a16="http://schemas.microsoft.com/office/drawing/2014/main" id="{5D68FF0F-0289-C4DC-367A-639E5B1A0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07" y="1006640"/>
            <a:ext cx="8611985" cy="371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74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3994C02-E2E4-447D-A10F-D2B2D21ACC46}"/>
              </a:ext>
            </a:extLst>
          </p:cNvPr>
          <p:cNvSpPr>
            <a:spLocks noGrp="1"/>
          </p:cNvSpPr>
          <p:nvPr>
            <p:ph type="title"/>
          </p:nvPr>
        </p:nvSpPr>
        <p:spPr/>
        <p:txBody>
          <a:bodyPr>
            <a:normAutofit/>
          </a:bodyPr>
          <a:lstStyle/>
          <a:p>
            <a:r>
              <a:rPr lang="en" altLang="ko-KR" dirty="0"/>
              <a:t>Legal decentralization</a:t>
            </a:r>
          </a:p>
        </p:txBody>
      </p:sp>
      <p:sp>
        <p:nvSpPr>
          <p:cNvPr id="10" name="TextBox 9">
            <a:extLst>
              <a:ext uri="{FF2B5EF4-FFF2-40B4-BE49-F238E27FC236}">
                <a16:creationId xmlns:a16="http://schemas.microsoft.com/office/drawing/2014/main" id="{5D56D22B-2029-4BC0-87F5-8B6C1FE972A9}"/>
              </a:ext>
            </a:extLst>
          </p:cNvPr>
          <p:cNvSpPr txBox="1"/>
          <p:nvPr/>
        </p:nvSpPr>
        <p:spPr>
          <a:xfrm>
            <a:off x="324823" y="5998735"/>
            <a:ext cx="8494353" cy="646331"/>
          </a:xfrm>
          <a:prstGeom prst="rect">
            <a:avLst/>
          </a:prstGeom>
          <a:noFill/>
        </p:spPr>
        <p:txBody>
          <a:bodyPr wrap="square" rtlCol="0">
            <a:spAutoFit/>
          </a:bodyPr>
          <a:lstStyle/>
          <a:p>
            <a:pPr algn="ctr"/>
            <a:r>
              <a:rPr lang="en-US" altLang="ko-KR" dirty="0"/>
              <a:t>T</a:t>
            </a:r>
            <a:r>
              <a:rPr lang="en" altLang="ko-KR" dirty="0"/>
              <a:t>he system </a:t>
            </a:r>
            <a:r>
              <a:rPr lang="en" altLang="ko-KR" i="1" dirty="0"/>
              <a:t>may</a:t>
            </a:r>
            <a:r>
              <a:rPr lang="en" altLang="ko-KR" dirty="0"/>
              <a:t> be “sufficiently decentralized” such that the application of U.S. securities laws to its digital assets shouldn’t be necessary.</a:t>
            </a:r>
            <a:endParaRPr lang="ko-KR" altLang="en-US" sz="3600" b="1" dirty="0">
              <a:latin typeface="NanumSquare Bold" panose="020B0600000101010101" pitchFamily="34" charset="-127"/>
              <a:ea typeface="NanumSquare Bold" panose="020B0600000101010101" pitchFamily="34" charset="-127"/>
            </a:endParaRPr>
          </a:p>
        </p:txBody>
      </p:sp>
      <p:sp>
        <p:nvSpPr>
          <p:cNvPr id="2" name="TextBox 1">
            <a:extLst>
              <a:ext uri="{FF2B5EF4-FFF2-40B4-BE49-F238E27FC236}">
                <a16:creationId xmlns:a16="http://schemas.microsoft.com/office/drawing/2014/main" id="{E7F02EEA-A813-6793-A71A-9B9FAA4E0100}"/>
              </a:ext>
            </a:extLst>
          </p:cNvPr>
          <p:cNvSpPr txBox="1"/>
          <p:nvPr/>
        </p:nvSpPr>
        <p:spPr>
          <a:xfrm>
            <a:off x="5857105" y="4300151"/>
            <a:ext cx="184731" cy="369332"/>
          </a:xfrm>
          <a:prstGeom prst="rect">
            <a:avLst/>
          </a:prstGeom>
          <a:noFill/>
        </p:spPr>
        <p:txBody>
          <a:bodyPr wrap="none" rtlCol="0">
            <a:spAutoFit/>
          </a:bodyPr>
          <a:lstStyle/>
          <a:p>
            <a:endParaRPr kumimoji="1" lang="ko-KR" altLang="en-US" dirty="0"/>
          </a:p>
        </p:txBody>
      </p:sp>
      <p:pic>
        <p:nvPicPr>
          <p:cNvPr id="5122" name="Picture 2" descr="Defining Decentralization for Law | by _g4brielShapir0 | Medium">
            <a:extLst>
              <a:ext uri="{FF2B5EF4-FFF2-40B4-BE49-F238E27FC236}">
                <a16:creationId xmlns:a16="http://schemas.microsoft.com/office/drawing/2014/main" id="{1DEC243B-CB8B-7A5B-BCB5-E9EF572B8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6350"/>
            <a:ext cx="9144000" cy="430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72219"/>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arial"/>
        <a:cs typeface=""/>
      </a:majorFont>
      <a:minorFont>
        <a:latin typeface="Arial"/>
        <a:ea typeface="Arial"/>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70900</TotalTime>
  <Words>1167</Words>
  <Application>Microsoft Macintosh PowerPoint</Application>
  <PresentationFormat>화면 슬라이드 쇼(4:3)</PresentationFormat>
  <Paragraphs>92</Paragraphs>
  <Slides>17</Slides>
  <Notes>11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17</vt:i4>
      </vt:variant>
    </vt:vector>
  </HeadingPairs>
  <TitlesOfParts>
    <vt:vector size="25" baseType="lpstr">
      <vt:lpstr>NanumSquare ExtraBold</vt:lpstr>
      <vt:lpstr>NanumSquare</vt:lpstr>
      <vt:lpstr>NanumSquare Light</vt:lpstr>
      <vt:lpstr>Arial</vt:lpstr>
      <vt:lpstr>나눔바른고딕</vt:lpstr>
      <vt:lpstr>맑은 고딕</vt:lpstr>
      <vt:lpstr>NanumSquare Bold</vt:lpstr>
      <vt:lpstr>Office 테마</vt:lpstr>
      <vt:lpstr>Decentralization</vt:lpstr>
      <vt:lpstr>Outline</vt:lpstr>
      <vt:lpstr>Introduction</vt:lpstr>
      <vt:lpstr>What is decentralization?</vt:lpstr>
      <vt:lpstr>What is decentralization?</vt:lpstr>
      <vt:lpstr>Challenges</vt:lpstr>
      <vt:lpstr>Technical decentralization</vt:lpstr>
      <vt:lpstr>Economic decentralization</vt:lpstr>
      <vt:lpstr>Legal decentralization</vt:lpstr>
      <vt:lpstr>Limitations</vt:lpstr>
      <vt:lpstr>Complex clients</vt:lpstr>
      <vt:lpstr>Significant improvements required</vt:lpstr>
      <vt:lpstr>Ongoing operations</vt:lpstr>
      <vt:lpstr>Retention of exclusive rights</vt:lpstr>
      <vt:lpstr>Other application in medical field</vt:lpstr>
      <vt:lpstr>Swarm learning- data ananymization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jsy</dc:creator>
  <cp:lastModifiedBy>jjiop001@gmail.com</cp:lastModifiedBy>
  <cp:revision>5497</cp:revision>
  <cp:lastPrinted>2018-08-08T05:54:34Z</cp:lastPrinted>
  <dcterms:created xsi:type="dcterms:W3CDTF">2016-08-31T07:41:00Z</dcterms:created>
  <dcterms:modified xsi:type="dcterms:W3CDTF">2022-06-29T10:24:24Z</dcterms:modified>
</cp:coreProperties>
</file>