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193"/>
    <a:srgbClr val="007AFF"/>
    <a:srgbClr val="AB7942"/>
    <a:srgbClr val="945200"/>
    <a:srgbClr val="000000"/>
    <a:srgbClr val="E2E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8"/>
    <p:restoredTop sz="94692"/>
  </p:normalViewPr>
  <p:slideViewPr>
    <p:cSldViewPr snapToGrid="0">
      <p:cViewPr varScale="1">
        <p:scale>
          <a:sx n="108" d="100"/>
          <a:sy n="108" d="100"/>
        </p:scale>
        <p:origin x="22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4:58:24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14:58:24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CA36-15F7-93AA-F263-E53950B53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807FE-CFB9-14FF-320E-5732CB3C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A179-1C56-18AF-81F9-E45D0D71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CEAC-CA1C-C98E-B1B3-0818A005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EB0A-CAA6-E59C-CCCF-7B7805FE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1A0A-1086-669A-03E6-1AE74EE0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D50CC-7640-65E0-8D51-8FF868684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0767-0059-597C-CC9C-D86BF6D5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F792-1B08-AE94-96FA-2E433E66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3C22-7D51-167D-0770-BEA78AD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B5E79-5483-2639-83B9-428C7C2C9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A46D6-F1E9-D75D-5ED5-A938F6BD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12BC-09E3-5E14-225C-BA22BF9F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04E0-78FA-7EDA-F9D4-4624DFDC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ABEA-06AF-80F9-0D18-2DAB7CCB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A1C6-89BA-7291-8FAC-01ECE5E5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4B7C-FB7B-FA11-4189-C2D854DF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B89E7-D39A-2EF7-6F5B-0685057C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7356-C17C-404F-A9F1-44CF3CFD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A553-895F-2339-5754-245E3D78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584-FA09-F23D-8657-B8B86B72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AC5DE-E9BD-7B96-66AF-86A93F32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C7BA-EB8B-6906-0A4B-019D1BBF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D739-4DE6-6154-88FB-AF927728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4878-6F62-9532-15AC-65A118C9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6937-F105-E226-A64E-FA378FED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7FAB-34C6-E37D-41D1-8E426BF18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1138C-F36C-5851-7206-80262719A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4AB6A-2E3A-E885-BA6E-69E445DD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815F-DC3E-9DBB-63B8-2B1CAD32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F7B3-18E6-B37F-C3FA-FF135FA6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C776-7566-2E61-5F6F-6C6CF099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EA044-D211-4A5C-9466-FCF2BDB1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36FAF-5826-AF1F-1A55-66EE08E56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F273D-DA44-0449-88D4-12D004C55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7AB3D-AB7A-9C03-7056-5CA678F45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AD1CC-1753-36F5-20DD-9E9A328C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04451-5E76-A530-FFDD-A07C8F98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A08A0-71AE-1C8D-0462-965A18B3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4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FF2D-10CC-8317-0024-60D32CFC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2C211-8DA1-046C-66B9-CEABF97F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DD793-0A7F-D506-4AD0-A9CB3841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01D23-AAED-84E5-0A09-00FB1FCB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FD52A-E776-419A-236B-0CC5E3CE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98C9A-457F-A7B7-F393-5A4B417F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7A2C9-0A1E-EE88-AE7F-644F1EE8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0A69-61CB-4DAE-4D09-E2AF01F1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2AFC-FA7C-2AC1-FA5A-3F6FB126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FFFC1-8B32-1443-3625-3C8385739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E5C0C-851F-4A0D-E688-9439D832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B2C5-B2D5-6515-64CC-C17A84A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B971-3F4F-DAF7-5EB3-23647230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31B3-593E-DAD9-BD42-BCF013C2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37A85-2BA9-787A-2F2F-8833183C2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4793-78B0-360A-04E5-41D27A36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4CF7E-B740-B17C-AE45-A479F690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18CA5-4790-B40A-384B-1C9938DA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E672F-C560-8340-406F-EA677D8A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F0747-FAA7-D2D2-0A47-27F20DB8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D54C5-84B5-6807-72E9-1AD8E2C3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0FD1-7344-4B2A-9711-D18C1BE9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9736-B81E-9943-BE8E-E7E1742C9E47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1297-65E9-EDC7-47BE-0EC8D1072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68F4-7CC0-E8A2-6150-40023E659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F32F-9962-4449-A482-226BA5A03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33E74-93AF-A0B0-E426-69E4AE2D7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1" t="9091" r="27899"/>
          <a:stretch/>
        </p:blipFill>
        <p:spPr>
          <a:xfrm>
            <a:off x="8007301" y="157665"/>
            <a:ext cx="4023361" cy="3183034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C8D3-DC3A-FDB5-B99A-9387533B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69065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8000" dirty="0"/>
              <a:t>Introducing Istio: </a:t>
            </a:r>
            <a:br>
              <a:rPr lang="en-US" sz="4400" dirty="0"/>
            </a:br>
            <a:br>
              <a:rPr lang="en-US" sz="4400" dirty="0"/>
            </a:br>
            <a:r>
              <a:rPr lang="en-US" sz="4400" i="1" dirty="0"/>
              <a:t>A </a:t>
            </a:r>
            <a:r>
              <a:rPr lang="en-US" sz="4400" b="1" i="1" dirty="0"/>
              <a:t>Service Mesh </a:t>
            </a:r>
            <a:r>
              <a:rPr lang="en-US" sz="4400" i="1" dirty="0"/>
              <a:t>for Kubernetes cluster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B4234-6408-A9F1-FE22-16E20C4A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Author : Ainul Habib. ()</a:t>
            </a:r>
          </a:p>
          <a:p>
            <a:pPr algn="l"/>
            <a:r>
              <a:rPr lang="en-US" sz="2000" dirty="0"/>
              <a:t>Organization : TU Dublin </a:t>
            </a:r>
          </a:p>
          <a:p>
            <a:pPr algn="l"/>
            <a:endParaRPr lang="en-US" sz="20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4" name="Rectangle 4203">
            <a:extLst>
              <a:ext uri="{FF2B5EF4-FFF2-40B4-BE49-F238E27FC236}">
                <a16:creationId xmlns:a16="http://schemas.microsoft.com/office/drawing/2014/main" id="{278F07A2-7A53-E12B-303D-BBB52BC31AE9}"/>
              </a:ext>
            </a:extLst>
          </p:cNvPr>
          <p:cNvSpPr/>
          <p:nvPr/>
        </p:nvSpPr>
        <p:spPr>
          <a:xfrm>
            <a:off x="3080325" y="1236945"/>
            <a:ext cx="7381835" cy="98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E4F6D28-FF74-C615-6EBA-C83090ABF0C9}"/>
              </a:ext>
            </a:extLst>
          </p:cNvPr>
          <p:cNvSpPr/>
          <p:nvPr/>
        </p:nvSpPr>
        <p:spPr>
          <a:xfrm>
            <a:off x="1620949" y="3126418"/>
            <a:ext cx="9535360" cy="3133823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1ECCEA-7967-2DD8-1483-A55233075B23}"/>
              </a:ext>
            </a:extLst>
          </p:cNvPr>
          <p:cNvGrpSpPr/>
          <p:nvPr/>
        </p:nvGrpSpPr>
        <p:grpSpPr>
          <a:xfrm>
            <a:off x="1531916" y="672792"/>
            <a:ext cx="10105901" cy="1977425"/>
            <a:chOff x="92601" y="4098112"/>
            <a:chExt cx="9064049" cy="202981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EC8B643-D884-4465-B43C-A511389BF8AD}"/>
                </a:ext>
              </a:extLst>
            </p:cNvPr>
            <p:cNvSpPr/>
            <p:nvPr/>
          </p:nvSpPr>
          <p:spPr>
            <a:xfrm>
              <a:off x="92601" y="4403898"/>
              <a:ext cx="8806390" cy="1724029"/>
            </a:xfrm>
            <a:prstGeom prst="roundRect">
              <a:avLst/>
            </a:prstGeom>
            <a:noFill/>
            <a:ln w="15875">
              <a:solidFill>
                <a:schemeClr val="accent1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14" descr="Kubernetes Logo and Wordmark - Just Stickers : Just Stickers">
              <a:extLst>
                <a:ext uri="{FF2B5EF4-FFF2-40B4-BE49-F238E27FC236}">
                  <a16:creationId xmlns:a16="http://schemas.microsoft.com/office/drawing/2014/main" id="{F8946164-BC4B-5C54-4A4A-4B9B99123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259" y="4098112"/>
              <a:ext cx="547391" cy="54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966"/>
            <a:ext cx="4090086" cy="82112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Istio + Envoy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B097E-B498-7FAD-3D45-57208EF2C74E}"/>
              </a:ext>
            </a:extLst>
          </p:cNvPr>
          <p:cNvSpPr txBox="1"/>
          <p:nvPr/>
        </p:nvSpPr>
        <p:spPr>
          <a:xfrm>
            <a:off x="1731954" y="805575"/>
            <a:ext cx="1770147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Control Plane</a:t>
            </a:r>
          </a:p>
        </p:txBody>
      </p:sp>
      <p:pic>
        <p:nvPicPr>
          <p:cNvPr id="4110" name="Picture 14" descr="Kubernetes Logo and Wordmark - Just Stickers : Just Stickers">
            <a:extLst>
              <a:ext uri="{FF2B5EF4-FFF2-40B4-BE49-F238E27FC236}">
                <a16:creationId xmlns:a16="http://schemas.microsoft.com/office/drawing/2014/main" id="{3298F7E3-1968-C9FD-D13F-18395551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053" y="5972525"/>
            <a:ext cx="489049" cy="4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DD84F4B-DE16-F7AE-6C4D-2C44432B82EB}"/>
              </a:ext>
            </a:extLst>
          </p:cNvPr>
          <p:cNvSpPr/>
          <p:nvPr/>
        </p:nvSpPr>
        <p:spPr>
          <a:xfrm>
            <a:off x="4715564" y="3700732"/>
            <a:ext cx="1536584" cy="2403185"/>
          </a:xfrm>
          <a:prstGeom prst="roundRect">
            <a:avLst/>
          </a:prstGeom>
          <a:solidFill>
            <a:srgbClr val="E2E9FC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8BBAD4-2A11-2CF4-FCE4-BEE72F9F03E9}"/>
              </a:ext>
            </a:extLst>
          </p:cNvPr>
          <p:cNvSpPr/>
          <p:nvPr/>
        </p:nvSpPr>
        <p:spPr>
          <a:xfrm>
            <a:off x="4900614" y="5411025"/>
            <a:ext cx="1186543" cy="469243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Service</a:t>
            </a:r>
          </a:p>
        </p:txBody>
      </p:sp>
      <p:pic>
        <p:nvPicPr>
          <p:cNvPr id="4098" name="Picture 4097">
            <a:extLst>
              <a:ext uri="{FF2B5EF4-FFF2-40B4-BE49-F238E27FC236}">
                <a16:creationId xmlns:a16="http://schemas.microsoft.com/office/drawing/2014/main" id="{3601BC59-9116-0161-E488-E9B7F3CF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964" y="3349945"/>
            <a:ext cx="590690" cy="572868"/>
          </a:xfrm>
          <a:prstGeom prst="rect">
            <a:avLst/>
          </a:prstGeom>
        </p:spPr>
      </p:pic>
      <p:sp>
        <p:nvSpPr>
          <p:cNvPr id="4105" name="Rounded Rectangle 4104">
            <a:extLst>
              <a:ext uri="{FF2B5EF4-FFF2-40B4-BE49-F238E27FC236}">
                <a16:creationId xmlns:a16="http://schemas.microsoft.com/office/drawing/2014/main" id="{F099DB5C-E409-3336-6700-EBB160B03CF6}"/>
              </a:ext>
            </a:extLst>
          </p:cNvPr>
          <p:cNvSpPr/>
          <p:nvPr/>
        </p:nvSpPr>
        <p:spPr>
          <a:xfrm>
            <a:off x="8138148" y="3751238"/>
            <a:ext cx="1629672" cy="2352679"/>
          </a:xfrm>
          <a:prstGeom prst="roundRect">
            <a:avLst/>
          </a:prstGeom>
          <a:solidFill>
            <a:srgbClr val="E2E9FC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E145700-1A63-733C-2EB0-E0E65ED791C0}"/>
              </a:ext>
            </a:extLst>
          </p:cNvPr>
          <p:cNvSpPr/>
          <p:nvPr/>
        </p:nvSpPr>
        <p:spPr>
          <a:xfrm>
            <a:off x="8291381" y="5511279"/>
            <a:ext cx="1186543" cy="419496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Service</a:t>
            </a:r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50D33530-41B8-ACEC-4F84-121319B1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656" y="3982143"/>
            <a:ext cx="487208" cy="472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CF67D4-32D9-6670-071F-0415B51B2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96" t="9091" r="35394"/>
          <a:stretch/>
        </p:blipFill>
        <p:spPr>
          <a:xfrm>
            <a:off x="3796877" y="128359"/>
            <a:ext cx="420683" cy="606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9C1FD-FA12-E14F-F042-6A8DA5C02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877" y="107041"/>
            <a:ext cx="551799" cy="606979"/>
          </a:xfrm>
          <a:prstGeom prst="rect">
            <a:avLst/>
          </a:prstGeom>
        </p:spPr>
      </p:pic>
      <p:pic>
        <p:nvPicPr>
          <p:cNvPr id="10" name="Picture 4" descr="envoy - Cloud Native Edge Proxy Logo&quot; Sticker for Sale by cookieandcode |  Redbubble">
            <a:extLst>
              <a:ext uri="{FF2B5EF4-FFF2-40B4-BE49-F238E27FC236}">
                <a16:creationId xmlns:a16="http://schemas.microsoft.com/office/drawing/2014/main" id="{5B2E4036-66B6-F7F1-464B-AA944C391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t="7789" r="11417" b="8793"/>
          <a:stretch/>
        </p:blipFill>
        <p:spPr bwMode="auto">
          <a:xfrm>
            <a:off x="5140911" y="3888537"/>
            <a:ext cx="680608" cy="763385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</p:pic>
      <p:pic>
        <p:nvPicPr>
          <p:cNvPr id="11" name="Picture 4" descr="envoy - Cloud Native Edge Proxy Logo&quot; Sticker for Sale by cookieandcode |  Redbubble">
            <a:extLst>
              <a:ext uri="{FF2B5EF4-FFF2-40B4-BE49-F238E27FC236}">
                <a16:creationId xmlns:a16="http://schemas.microsoft.com/office/drawing/2014/main" id="{9F9EAC2C-BD79-EF53-8D8F-D2741E45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t="7789" r="11417" b="8793"/>
          <a:stretch/>
        </p:blipFill>
        <p:spPr bwMode="auto">
          <a:xfrm>
            <a:off x="8527546" y="3888537"/>
            <a:ext cx="680608" cy="763385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</p:pic>
      <p:sp>
        <p:nvSpPr>
          <p:cNvPr id="16" name="Cube 15">
            <a:extLst>
              <a:ext uri="{FF2B5EF4-FFF2-40B4-BE49-F238E27FC236}">
                <a16:creationId xmlns:a16="http://schemas.microsoft.com/office/drawing/2014/main" id="{9138264A-2086-E7D4-73A1-0DEF275457FC}"/>
              </a:ext>
            </a:extLst>
          </p:cNvPr>
          <p:cNvSpPr/>
          <p:nvPr/>
        </p:nvSpPr>
        <p:spPr>
          <a:xfrm>
            <a:off x="4075177" y="1316449"/>
            <a:ext cx="1185163" cy="80256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PILOT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B5DFB10D-C943-2605-9A57-C10D790F6718}"/>
              </a:ext>
            </a:extLst>
          </p:cNvPr>
          <p:cNvSpPr/>
          <p:nvPr/>
        </p:nvSpPr>
        <p:spPr>
          <a:xfrm>
            <a:off x="9235771" y="1264181"/>
            <a:ext cx="1185163" cy="80256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MIXER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435DC1D-EFC4-DA0B-A56B-B13E0414C642}"/>
              </a:ext>
            </a:extLst>
          </p:cNvPr>
          <p:cNvSpPr/>
          <p:nvPr/>
        </p:nvSpPr>
        <p:spPr>
          <a:xfrm>
            <a:off x="7095571" y="1239784"/>
            <a:ext cx="1514597" cy="80256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ISTIO AUTH</a:t>
            </a:r>
          </a:p>
          <a:p>
            <a:pPr algn="ctr"/>
            <a:r>
              <a:rPr lang="en-US" i="1" dirty="0"/>
              <a:t>Citadel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C25EB6-63EC-517E-B354-4583B7DD336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821519" y="4270230"/>
            <a:ext cx="2706027" cy="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7" name="Picture 4096">
            <a:extLst>
              <a:ext uri="{FF2B5EF4-FFF2-40B4-BE49-F238E27FC236}">
                <a16:creationId xmlns:a16="http://schemas.microsoft.com/office/drawing/2014/main" id="{E1D33305-8BF0-DD6C-8637-C463447B17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96" t="9091" r="35394"/>
          <a:stretch/>
        </p:blipFill>
        <p:spPr>
          <a:xfrm>
            <a:off x="3068452" y="1243793"/>
            <a:ext cx="212236" cy="306223"/>
          </a:xfrm>
          <a:prstGeom prst="rect">
            <a:avLst/>
          </a:prstGeom>
        </p:spPr>
      </p:pic>
      <p:cxnSp>
        <p:nvCxnSpPr>
          <p:cNvPr id="4099" name="Straight Arrow Connector 4098">
            <a:extLst>
              <a:ext uri="{FF2B5EF4-FFF2-40B4-BE49-F238E27FC236}">
                <a16:creationId xmlns:a16="http://schemas.microsoft.com/office/drawing/2014/main" id="{BBC07FFC-80AD-7975-4C7F-BB15A74202A1}"/>
              </a:ext>
            </a:extLst>
          </p:cNvPr>
          <p:cNvCxnSpPr>
            <a:cxnSpLocks/>
            <a:stCxn id="4154" idx="5"/>
            <a:endCxn id="10" idx="1"/>
          </p:cNvCxnSpPr>
          <p:nvPr/>
        </p:nvCxnSpPr>
        <p:spPr>
          <a:xfrm flipV="1">
            <a:off x="2853714" y="4270230"/>
            <a:ext cx="2287197" cy="422"/>
          </a:xfrm>
          <a:prstGeom prst="straightConnector1">
            <a:avLst/>
          </a:prstGeom>
          <a:ln w="44450">
            <a:solidFill>
              <a:srgbClr val="009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4101">
            <a:extLst>
              <a:ext uri="{FF2B5EF4-FFF2-40B4-BE49-F238E27FC236}">
                <a16:creationId xmlns:a16="http://schemas.microsoft.com/office/drawing/2014/main" id="{6F60D4BD-4EC4-D260-9876-F7312B6B0C15}"/>
              </a:ext>
            </a:extLst>
          </p:cNvPr>
          <p:cNvSpPr txBox="1"/>
          <p:nvPr/>
        </p:nvSpPr>
        <p:spPr>
          <a:xfrm>
            <a:off x="3263945" y="3910620"/>
            <a:ext cx="15051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HTTP/1.1, HTTP/2</a:t>
            </a:r>
          </a:p>
        </p:txBody>
      </p:sp>
      <p:sp>
        <p:nvSpPr>
          <p:cNvPr id="4103" name="TextBox 4102">
            <a:extLst>
              <a:ext uri="{FF2B5EF4-FFF2-40B4-BE49-F238E27FC236}">
                <a16:creationId xmlns:a16="http://schemas.microsoft.com/office/drawing/2014/main" id="{8828CC15-81D3-73B2-F51E-DD956B380A84}"/>
              </a:ext>
            </a:extLst>
          </p:cNvPr>
          <p:cNvSpPr txBox="1"/>
          <p:nvPr/>
        </p:nvSpPr>
        <p:spPr>
          <a:xfrm>
            <a:off x="3308169" y="4326281"/>
            <a:ext cx="1424708" cy="523220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gRPC</a:t>
            </a:r>
            <a:r>
              <a:rPr lang="en-US" sz="1400" dirty="0"/>
              <a:t>, TCP with or without TLS</a:t>
            </a:r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54E61DED-6E93-89B4-E21D-7B23228EF7BD}"/>
              </a:ext>
            </a:extLst>
          </p:cNvPr>
          <p:cNvSpPr txBox="1"/>
          <p:nvPr/>
        </p:nvSpPr>
        <p:spPr>
          <a:xfrm>
            <a:off x="6699283" y="3958302"/>
            <a:ext cx="1505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HTTP/1.1, HTTP/2</a:t>
            </a:r>
          </a:p>
        </p:txBody>
      </p:sp>
      <p:sp>
        <p:nvSpPr>
          <p:cNvPr id="4112" name="TextBox 4111">
            <a:extLst>
              <a:ext uri="{FF2B5EF4-FFF2-40B4-BE49-F238E27FC236}">
                <a16:creationId xmlns:a16="http://schemas.microsoft.com/office/drawing/2014/main" id="{5F857C15-F4A1-C62C-A80F-7B0662D633CF}"/>
              </a:ext>
            </a:extLst>
          </p:cNvPr>
          <p:cNvSpPr txBox="1"/>
          <p:nvPr/>
        </p:nvSpPr>
        <p:spPr>
          <a:xfrm>
            <a:off x="6442590" y="4316427"/>
            <a:ext cx="15051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gRPC</a:t>
            </a:r>
            <a:r>
              <a:rPr lang="en-US" sz="1400" dirty="0"/>
              <a:t>, TCP with </a:t>
            </a:r>
            <a:r>
              <a:rPr lang="en-US" sz="1400" dirty="0" err="1"/>
              <a:t>mTLS</a:t>
            </a:r>
            <a:r>
              <a:rPr lang="en-US" sz="1400" dirty="0"/>
              <a:t> enabled</a:t>
            </a:r>
          </a:p>
        </p:txBody>
      </p:sp>
      <p:cxnSp>
        <p:nvCxnSpPr>
          <p:cNvPr id="4113" name="Straight Arrow Connector 4112">
            <a:extLst>
              <a:ext uri="{FF2B5EF4-FFF2-40B4-BE49-F238E27FC236}">
                <a16:creationId xmlns:a16="http://schemas.microsoft.com/office/drawing/2014/main" id="{ABE5057A-A425-1C98-1EEF-3B03FE76907C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5481215" y="4651922"/>
            <a:ext cx="12671" cy="759103"/>
          </a:xfrm>
          <a:prstGeom prst="straightConnector1">
            <a:avLst/>
          </a:prstGeom>
          <a:ln w="4445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7400BB78-5DE4-222A-4303-8B23A6D523A7}"/>
              </a:ext>
            </a:extLst>
          </p:cNvPr>
          <p:cNvCxnSpPr>
            <a:cxnSpLocks/>
            <a:stCxn id="11" idx="2"/>
            <a:endCxn id="4109" idx="0"/>
          </p:cNvCxnSpPr>
          <p:nvPr/>
        </p:nvCxnSpPr>
        <p:spPr>
          <a:xfrm>
            <a:off x="8867850" y="4651922"/>
            <a:ext cx="16803" cy="859357"/>
          </a:xfrm>
          <a:prstGeom prst="straightConnector1">
            <a:avLst/>
          </a:prstGeom>
          <a:ln w="4445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TextBox 4130">
            <a:extLst>
              <a:ext uri="{FF2B5EF4-FFF2-40B4-BE49-F238E27FC236}">
                <a16:creationId xmlns:a16="http://schemas.microsoft.com/office/drawing/2014/main" id="{30431DB5-ECA6-B952-2B17-EC63A1E7C8A7}"/>
              </a:ext>
            </a:extLst>
          </p:cNvPr>
          <p:cNvSpPr txBox="1"/>
          <p:nvPr/>
        </p:nvSpPr>
        <p:spPr>
          <a:xfrm rot="5400000">
            <a:off x="8930464" y="4462977"/>
            <a:ext cx="8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Sidecar </a:t>
            </a:r>
          </a:p>
        </p:txBody>
      </p:sp>
      <p:sp>
        <p:nvSpPr>
          <p:cNvPr id="4134" name="TextBox 4133">
            <a:extLst>
              <a:ext uri="{FF2B5EF4-FFF2-40B4-BE49-F238E27FC236}">
                <a16:creationId xmlns:a16="http://schemas.microsoft.com/office/drawing/2014/main" id="{A862B347-B072-3D20-9903-E6C9D54D18EA}"/>
              </a:ext>
            </a:extLst>
          </p:cNvPr>
          <p:cNvSpPr txBox="1"/>
          <p:nvPr/>
        </p:nvSpPr>
        <p:spPr>
          <a:xfrm rot="5400000">
            <a:off x="5509151" y="4534198"/>
            <a:ext cx="8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Sidecar </a:t>
            </a:r>
          </a:p>
        </p:txBody>
      </p:sp>
      <p:sp>
        <p:nvSpPr>
          <p:cNvPr id="4135" name="TextBox 4134">
            <a:extLst>
              <a:ext uri="{FF2B5EF4-FFF2-40B4-BE49-F238E27FC236}">
                <a16:creationId xmlns:a16="http://schemas.microsoft.com/office/drawing/2014/main" id="{2BF62ABF-70A5-E361-C12F-4890A8EFF96D}"/>
              </a:ext>
            </a:extLst>
          </p:cNvPr>
          <p:cNvSpPr txBox="1"/>
          <p:nvPr/>
        </p:nvSpPr>
        <p:spPr>
          <a:xfrm>
            <a:off x="3372124" y="4770462"/>
            <a:ext cx="12565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( Permissible )</a:t>
            </a:r>
          </a:p>
        </p:txBody>
      </p:sp>
      <p:sp>
        <p:nvSpPr>
          <p:cNvPr id="4136" name="TextBox 4135">
            <a:extLst>
              <a:ext uri="{FF2B5EF4-FFF2-40B4-BE49-F238E27FC236}">
                <a16:creationId xmlns:a16="http://schemas.microsoft.com/office/drawing/2014/main" id="{AC927388-7E87-35C9-B532-FCD4E0025315}"/>
              </a:ext>
            </a:extLst>
          </p:cNvPr>
          <p:cNvSpPr txBox="1"/>
          <p:nvPr/>
        </p:nvSpPr>
        <p:spPr>
          <a:xfrm>
            <a:off x="6520839" y="4841226"/>
            <a:ext cx="150511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( Strict )</a:t>
            </a:r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296BEE94-4FC4-EE78-41D3-08321AF1E23E}"/>
              </a:ext>
            </a:extLst>
          </p:cNvPr>
          <p:cNvSpPr txBox="1"/>
          <p:nvPr/>
        </p:nvSpPr>
        <p:spPr>
          <a:xfrm>
            <a:off x="1408422" y="3224942"/>
            <a:ext cx="794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Ingress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4154" name="Cube 4153">
            <a:extLst>
              <a:ext uri="{FF2B5EF4-FFF2-40B4-BE49-F238E27FC236}">
                <a16:creationId xmlns:a16="http://schemas.microsoft.com/office/drawing/2014/main" id="{E47893EB-223B-E782-31AB-D6F98E09E2D1}"/>
              </a:ext>
            </a:extLst>
          </p:cNvPr>
          <p:cNvSpPr/>
          <p:nvPr/>
        </p:nvSpPr>
        <p:spPr>
          <a:xfrm>
            <a:off x="1429006" y="4022091"/>
            <a:ext cx="1424708" cy="66283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576000" rtlCol="0" anchor="ctr"/>
          <a:lstStyle/>
          <a:p>
            <a:pPr algn="ctr"/>
            <a:r>
              <a:rPr lang="en-US" sz="1400" dirty="0"/>
              <a:t>Ingress Gateway</a:t>
            </a:r>
          </a:p>
        </p:txBody>
      </p:sp>
      <p:pic>
        <p:nvPicPr>
          <p:cNvPr id="4155" name="Picture 4154">
            <a:extLst>
              <a:ext uri="{FF2B5EF4-FFF2-40B4-BE49-F238E27FC236}">
                <a16:creationId xmlns:a16="http://schemas.microsoft.com/office/drawing/2014/main" id="{2B1FCFAC-E327-2190-6EA1-36686A58B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96" t="9091" r="35394"/>
          <a:stretch/>
        </p:blipFill>
        <p:spPr>
          <a:xfrm>
            <a:off x="2355443" y="4238804"/>
            <a:ext cx="243255" cy="384091"/>
          </a:xfrm>
          <a:prstGeom prst="rect">
            <a:avLst/>
          </a:prstGeom>
        </p:spPr>
      </p:pic>
      <p:sp>
        <p:nvSpPr>
          <p:cNvPr id="4157" name="Cube 4156">
            <a:extLst>
              <a:ext uri="{FF2B5EF4-FFF2-40B4-BE49-F238E27FC236}">
                <a16:creationId xmlns:a16="http://schemas.microsoft.com/office/drawing/2014/main" id="{945BF482-2B74-54AC-A97C-AD72C63DE609}"/>
              </a:ext>
            </a:extLst>
          </p:cNvPr>
          <p:cNvSpPr/>
          <p:nvPr/>
        </p:nvSpPr>
        <p:spPr>
          <a:xfrm>
            <a:off x="1842915" y="4775403"/>
            <a:ext cx="1505116" cy="61239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0" rtlCol="0" anchor="ctr"/>
          <a:lstStyle/>
          <a:p>
            <a:pPr algn="ctr"/>
            <a:r>
              <a:rPr lang="en-US" sz="1200" dirty="0"/>
              <a:t>Virtual Services</a:t>
            </a:r>
          </a:p>
        </p:txBody>
      </p:sp>
      <p:pic>
        <p:nvPicPr>
          <p:cNvPr id="4158" name="Picture 4157">
            <a:extLst>
              <a:ext uri="{FF2B5EF4-FFF2-40B4-BE49-F238E27FC236}">
                <a16:creationId xmlns:a16="http://schemas.microsoft.com/office/drawing/2014/main" id="{9C20563C-9044-6966-A1F7-721AF5E4C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96" t="9091" r="35394"/>
          <a:stretch/>
        </p:blipFill>
        <p:spPr>
          <a:xfrm>
            <a:off x="2790448" y="4969573"/>
            <a:ext cx="289877" cy="345827"/>
          </a:xfrm>
          <a:prstGeom prst="rect">
            <a:avLst/>
          </a:prstGeom>
        </p:spPr>
      </p:pic>
      <p:sp>
        <p:nvSpPr>
          <p:cNvPr id="4159" name="Cube 4158">
            <a:extLst>
              <a:ext uri="{FF2B5EF4-FFF2-40B4-BE49-F238E27FC236}">
                <a16:creationId xmlns:a16="http://schemas.microsoft.com/office/drawing/2014/main" id="{C9771DFC-1768-8A65-D4CD-17160FD4C41A}"/>
              </a:ext>
            </a:extLst>
          </p:cNvPr>
          <p:cNvSpPr/>
          <p:nvPr/>
        </p:nvSpPr>
        <p:spPr>
          <a:xfrm>
            <a:off x="1949790" y="5456682"/>
            <a:ext cx="1787075" cy="62548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0" rtlCol="0" anchor="ctr"/>
          <a:lstStyle/>
          <a:p>
            <a:pPr algn="ctr"/>
            <a:r>
              <a:rPr lang="en-US" sz="1200" dirty="0"/>
              <a:t>Destination Rules</a:t>
            </a:r>
          </a:p>
        </p:txBody>
      </p:sp>
      <p:pic>
        <p:nvPicPr>
          <p:cNvPr id="4160" name="Picture 4159">
            <a:extLst>
              <a:ext uri="{FF2B5EF4-FFF2-40B4-BE49-F238E27FC236}">
                <a16:creationId xmlns:a16="http://schemas.microsoft.com/office/drawing/2014/main" id="{3EA31D60-F38A-0BD3-68DA-DECB3EC67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96" t="9091" r="35394"/>
          <a:stretch/>
        </p:blipFill>
        <p:spPr>
          <a:xfrm>
            <a:off x="3236278" y="5659401"/>
            <a:ext cx="316056" cy="347137"/>
          </a:xfrm>
          <a:prstGeom prst="rect">
            <a:avLst/>
          </a:prstGeom>
        </p:spPr>
      </p:pic>
      <p:cxnSp>
        <p:nvCxnSpPr>
          <p:cNvPr id="4163" name="Elbow Connector 4162">
            <a:extLst>
              <a:ext uri="{FF2B5EF4-FFF2-40B4-BE49-F238E27FC236}">
                <a16:creationId xmlns:a16="http://schemas.microsoft.com/office/drawing/2014/main" id="{ECB135E5-B1EF-889B-5E9D-6EF546BFB903}"/>
              </a:ext>
            </a:extLst>
          </p:cNvPr>
          <p:cNvCxnSpPr>
            <a:cxnSpLocks/>
            <a:stCxn id="16" idx="2"/>
            <a:endCxn id="4154" idx="0"/>
          </p:cNvCxnSpPr>
          <p:nvPr/>
        </p:nvCxnSpPr>
        <p:spPr>
          <a:xfrm rot="10800000" flipV="1">
            <a:off x="2224215" y="1818055"/>
            <a:ext cx="1850963" cy="2204036"/>
          </a:xfrm>
          <a:prstGeom prst="bentConnector2">
            <a:avLst/>
          </a:prstGeom>
          <a:ln w="2222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BA9B3A8E-247F-B7FA-BD8F-3CDA18EB27AE}"/>
              </a:ext>
            </a:extLst>
          </p:cNvPr>
          <p:cNvSpPr txBox="1"/>
          <p:nvPr/>
        </p:nvSpPr>
        <p:spPr>
          <a:xfrm rot="5400000">
            <a:off x="1457381" y="2580541"/>
            <a:ext cx="1372026" cy="307777"/>
          </a:xfrm>
          <a:prstGeom prst="rect">
            <a:avLst/>
          </a:prstGeom>
          <a:solidFill>
            <a:schemeClr val="bg1">
              <a:alpha val="64902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Query Resource</a:t>
            </a:r>
          </a:p>
        </p:txBody>
      </p:sp>
      <p:cxnSp>
        <p:nvCxnSpPr>
          <p:cNvPr id="4178" name="Straight Arrow Connector 4098">
            <a:extLst>
              <a:ext uri="{FF2B5EF4-FFF2-40B4-BE49-F238E27FC236}">
                <a16:creationId xmlns:a16="http://schemas.microsoft.com/office/drawing/2014/main" id="{2199DC91-6A99-14C6-E78B-07E7A1E7CB34}"/>
              </a:ext>
            </a:extLst>
          </p:cNvPr>
          <p:cNvCxnSpPr>
            <a:cxnSpLocks/>
            <a:stCxn id="4189" idx="2"/>
            <a:endCxn id="4154" idx="2"/>
          </p:cNvCxnSpPr>
          <p:nvPr/>
        </p:nvCxnSpPr>
        <p:spPr>
          <a:xfrm rot="16200000" flipH="1">
            <a:off x="734379" y="3741733"/>
            <a:ext cx="786722" cy="602532"/>
          </a:xfrm>
          <a:prstGeom prst="bentConnector2">
            <a:avLst/>
          </a:prstGeom>
          <a:ln w="44450">
            <a:solidFill>
              <a:srgbClr val="009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9" name="TextBox 4188">
            <a:extLst>
              <a:ext uri="{FF2B5EF4-FFF2-40B4-BE49-F238E27FC236}">
                <a16:creationId xmlns:a16="http://schemas.microsoft.com/office/drawing/2014/main" id="{C4FE553D-5166-52C0-DEAC-0E2A474624AD}"/>
              </a:ext>
            </a:extLst>
          </p:cNvPr>
          <p:cNvSpPr txBox="1"/>
          <p:nvPr/>
        </p:nvSpPr>
        <p:spPr>
          <a:xfrm>
            <a:off x="429236" y="3126418"/>
            <a:ext cx="79447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Cluster </a:t>
            </a:r>
          </a:p>
          <a:p>
            <a:r>
              <a:rPr lang="en-US" sz="1400" b="1" dirty="0"/>
              <a:t>Traffic</a:t>
            </a:r>
          </a:p>
        </p:txBody>
      </p:sp>
      <p:sp>
        <p:nvSpPr>
          <p:cNvPr id="4205" name="TextBox 4204">
            <a:extLst>
              <a:ext uri="{FF2B5EF4-FFF2-40B4-BE49-F238E27FC236}">
                <a16:creationId xmlns:a16="http://schemas.microsoft.com/office/drawing/2014/main" id="{5B48DF1A-EDE2-D2E8-186A-D9A8C51EA734}"/>
              </a:ext>
            </a:extLst>
          </p:cNvPr>
          <p:cNvSpPr txBox="1"/>
          <p:nvPr/>
        </p:nvSpPr>
        <p:spPr>
          <a:xfrm>
            <a:off x="3238629" y="1207689"/>
            <a:ext cx="85145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Arial Rounded MT Bold" panose="020F0704030504030204" pitchFamily="34" charset="77"/>
              </a:rPr>
              <a:t>istiod</a:t>
            </a:r>
            <a:endParaRPr lang="en-US" dirty="0">
              <a:solidFill>
                <a:srgbClr val="00206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209" name="Cube 4208">
            <a:extLst>
              <a:ext uri="{FF2B5EF4-FFF2-40B4-BE49-F238E27FC236}">
                <a16:creationId xmlns:a16="http://schemas.microsoft.com/office/drawing/2014/main" id="{781456B5-69EC-F055-4D47-EE3A6F0C4FD3}"/>
              </a:ext>
            </a:extLst>
          </p:cNvPr>
          <p:cNvSpPr/>
          <p:nvPr/>
        </p:nvSpPr>
        <p:spPr>
          <a:xfrm>
            <a:off x="5333538" y="1279245"/>
            <a:ext cx="1185163" cy="802569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Galaxy</a:t>
            </a:r>
          </a:p>
        </p:txBody>
      </p:sp>
      <p:cxnSp>
        <p:nvCxnSpPr>
          <p:cNvPr id="17443" name="Straight Arrow Connector 17442">
            <a:extLst>
              <a:ext uri="{FF2B5EF4-FFF2-40B4-BE49-F238E27FC236}">
                <a16:creationId xmlns:a16="http://schemas.microsoft.com/office/drawing/2014/main" id="{AF5CE600-B000-1131-0CCE-CE4CEB8786E8}"/>
              </a:ext>
            </a:extLst>
          </p:cNvPr>
          <p:cNvCxnSpPr>
            <a:stCxn id="16" idx="3"/>
            <a:endCxn id="10" idx="0"/>
          </p:cNvCxnSpPr>
          <p:nvPr/>
        </p:nvCxnSpPr>
        <p:spPr>
          <a:xfrm>
            <a:off x="4567437" y="2119018"/>
            <a:ext cx="913778" cy="17695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4" name="Straight Arrow Connector 17443">
            <a:extLst>
              <a:ext uri="{FF2B5EF4-FFF2-40B4-BE49-F238E27FC236}">
                <a16:creationId xmlns:a16="http://schemas.microsoft.com/office/drawing/2014/main" id="{8722FE24-4306-A4F1-39E8-391514056F80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4567437" y="2119018"/>
            <a:ext cx="4300413" cy="17695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7" name="Straight Arrow Connector 17446">
            <a:extLst>
              <a:ext uri="{FF2B5EF4-FFF2-40B4-BE49-F238E27FC236}">
                <a16:creationId xmlns:a16="http://schemas.microsoft.com/office/drawing/2014/main" id="{E4877583-1E59-39C3-AEF5-579B9DBF446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481215" y="2048416"/>
            <a:ext cx="435251" cy="184012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0" name="Straight Arrow Connector 17449">
            <a:extLst>
              <a:ext uri="{FF2B5EF4-FFF2-40B4-BE49-F238E27FC236}">
                <a16:creationId xmlns:a16="http://schemas.microsoft.com/office/drawing/2014/main" id="{03A71F68-9B0D-63AF-6C74-2980A58A2DB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06562" y="2054030"/>
            <a:ext cx="2961288" cy="18345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4" name="Straight Arrow Connector 17453">
            <a:extLst>
              <a:ext uri="{FF2B5EF4-FFF2-40B4-BE49-F238E27FC236}">
                <a16:creationId xmlns:a16="http://schemas.microsoft.com/office/drawing/2014/main" id="{D7AFFABA-D347-8551-9D9B-6E2F4CDBD095}"/>
              </a:ext>
            </a:extLst>
          </p:cNvPr>
          <p:cNvCxnSpPr>
            <a:cxnSpLocks/>
            <a:stCxn id="19" idx="3"/>
            <a:endCxn id="10" idx="0"/>
          </p:cNvCxnSpPr>
          <p:nvPr/>
        </p:nvCxnSpPr>
        <p:spPr>
          <a:xfrm flipH="1">
            <a:off x="5481215" y="2042353"/>
            <a:ext cx="2271333" cy="1846184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7" name="Straight Arrow Connector 17456">
            <a:extLst>
              <a:ext uri="{FF2B5EF4-FFF2-40B4-BE49-F238E27FC236}">
                <a16:creationId xmlns:a16="http://schemas.microsoft.com/office/drawing/2014/main" id="{52DDA082-B88B-1E3C-285E-FFE7BD18210F}"/>
              </a:ext>
            </a:extLst>
          </p:cNvPr>
          <p:cNvCxnSpPr>
            <a:cxnSpLocks/>
            <a:stCxn id="19" idx="3"/>
            <a:endCxn id="11" idx="0"/>
          </p:cNvCxnSpPr>
          <p:nvPr/>
        </p:nvCxnSpPr>
        <p:spPr>
          <a:xfrm>
            <a:off x="7752548" y="2042353"/>
            <a:ext cx="1115302" cy="1846184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9" name="Straight Arrow Connector 17468">
            <a:extLst>
              <a:ext uri="{FF2B5EF4-FFF2-40B4-BE49-F238E27FC236}">
                <a16:creationId xmlns:a16="http://schemas.microsoft.com/office/drawing/2014/main" id="{FA3EB7EA-5123-E53A-04D0-F46B4E80F4E0}"/>
              </a:ext>
            </a:extLst>
          </p:cNvPr>
          <p:cNvCxnSpPr>
            <a:cxnSpLocks/>
            <a:stCxn id="17" idx="3"/>
          </p:cNvCxnSpPr>
          <p:nvPr/>
        </p:nvCxnSpPr>
        <p:spPr>
          <a:xfrm rot="5400000">
            <a:off x="6673035" y="1215234"/>
            <a:ext cx="2203480" cy="3906512"/>
          </a:xfrm>
          <a:prstGeom prst="curvedConnector2">
            <a:avLst/>
          </a:prstGeom>
          <a:ln w="25400">
            <a:solidFill>
              <a:srgbClr val="C0000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1" name="Straight Arrow Connector 17468">
            <a:extLst>
              <a:ext uri="{FF2B5EF4-FFF2-40B4-BE49-F238E27FC236}">
                <a16:creationId xmlns:a16="http://schemas.microsoft.com/office/drawing/2014/main" id="{BB0204F8-5A7A-50AA-3429-7A3C7283B1E0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8366301" y="2926937"/>
            <a:ext cx="2185146" cy="501440"/>
          </a:xfrm>
          <a:prstGeom prst="curvedConnector2">
            <a:avLst/>
          </a:prstGeom>
          <a:ln w="25400">
            <a:solidFill>
              <a:srgbClr val="C0000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844EFD-7966-772A-E968-59E4F7E1D415}"/>
              </a:ext>
            </a:extLst>
          </p:cNvPr>
          <p:cNvSpPr txBox="1"/>
          <p:nvPr/>
        </p:nvSpPr>
        <p:spPr>
          <a:xfrm>
            <a:off x="3789400" y="2308365"/>
            <a:ext cx="3035918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Traffic Management, Routing, Config Management </a:t>
            </a:r>
            <a:r>
              <a:rPr lang="en-US" sz="1400" b="1" dirty="0" err="1"/>
              <a:t>etc</a:t>
            </a:r>
            <a:r>
              <a:rPr lang="en-US" sz="1400" b="1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6EFDE7-BD4D-BD20-AB1F-5450A70A88CC}"/>
              </a:ext>
            </a:extLst>
          </p:cNvPr>
          <p:cNvSpPr txBox="1"/>
          <p:nvPr/>
        </p:nvSpPr>
        <p:spPr>
          <a:xfrm>
            <a:off x="7050197" y="2093409"/>
            <a:ext cx="1888783" cy="523220"/>
          </a:xfrm>
          <a:prstGeom prst="rect">
            <a:avLst/>
          </a:prstGeom>
          <a:solidFill>
            <a:schemeClr val="bg1">
              <a:alpha val="76789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TLS Cert pushed to envoy</a:t>
            </a:r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E5220426-1DFD-65E2-1A78-59064C91A802}"/>
              </a:ext>
            </a:extLst>
          </p:cNvPr>
          <p:cNvSpPr txBox="1"/>
          <p:nvPr/>
        </p:nvSpPr>
        <p:spPr>
          <a:xfrm>
            <a:off x="8879661" y="2272939"/>
            <a:ext cx="1528978" cy="523220"/>
          </a:xfrm>
          <a:prstGeom prst="rect">
            <a:avLst/>
          </a:prstGeom>
          <a:solidFill>
            <a:schemeClr val="bg1">
              <a:alpha val="81189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Policy Checks and Telemetry</a:t>
            </a:r>
          </a:p>
        </p:txBody>
      </p:sp>
    </p:spTree>
    <p:extLst>
      <p:ext uri="{BB962C8B-B14F-4D97-AF65-F5344CB8AC3E}">
        <p14:creationId xmlns:p14="http://schemas.microsoft.com/office/powerpoint/2010/main" val="3943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" grpId="0" animBg="1"/>
      <p:bldP spid="21" grpId="0" animBg="1"/>
      <p:bldP spid="32" grpId="0" animBg="1"/>
      <p:bldP spid="54" grpId="0" animBg="1"/>
      <p:bldP spid="59" grpId="0" animBg="1"/>
      <p:bldP spid="4105" grpId="0" animBg="1"/>
      <p:bldP spid="4109" grpId="0" animBg="1"/>
      <p:bldP spid="16" grpId="0" animBg="1"/>
      <p:bldP spid="17" grpId="0" animBg="1"/>
      <p:bldP spid="17" grpId="1" animBg="1"/>
      <p:bldP spid="19" grpId="0" animBg="1"/>
      <p:bldP spid="19" grpId="1" animBg="1"/>
      <p:bldP spid="4102" grpId="0" animBg="1"/>
      <p:bldP spid="4103" grpId="0" animBg="1"/>
      <p:bldP spid="4104" grpId="0"/>
      <p:bldP spid="4112" grpId="0" animBg="1"/>
      <p:bldP spid="4131" grpId="0"/>
      <p:bldP spid="4134" grpId="0"/>
      <p:bldP spid="4135" grpId="0" animBg="1"/>
      <p:bldP spid="4136" grpId="0" animBg="1"/>
      <p:bldP spid="4154" grpId="0" animBg="1"/>
      <p:bldP spid="4157" grpId="0" animBg="1"/>
      <p:bldP spid="4159" grpId="0" animBg="1"/>
      <p:bldP spid="4164" grpId="0" animBg="1"/>
      <p:bldP spid="4189" grpId="0" animBg="1"/>
      <p:bldP spid="4205" grpId="0"/>
      <p:bldP spid="4209" grpId="0" animBg="1"/>
      <p:bldP spid="57" grpId="0" animBg="1"/>
      <p:bldP spid="62" grpId="0" animBg="1"/>
      <p:bldP spid="40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93" y="43885"/>
            <a:ext cx="4090086" cy="5973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Istio + Envoy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F67D4-32D9-6670-071F-0415B51B2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6" t="9091" r="35394"/>
          <a:stretch/>
        </p:blipFill>
        <p:spPr>
          <a:xfrm>
            <a:off x="10141528" y="150957"/>
            <a:ext cx="866898" cy="791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9C1FD-FA12-E14F-F042-6A8DA5C02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427" y="167178"/>
            <a:ext cx="760178" cy="75937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617A8C-D645-8092-E802-8A0F2DEA7E14}"/>
              </a:ext>
            </a:extLst>
          </p:cNvPr>
          <p:cNvSpPr/>
          <p:nvPr/>
        </p:nvSpPr>
        <p:spPr>
          <a:xfrm>
            <a:off x="0" y="1019646"/>
            <a:ext cx="8478982" cy="3798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3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77"/>
              </a:rPr>
              <a:t>Service Discovery</a:t>
            </a:r>
          </a:p>
          <a:p>
            <a:pPr marL="213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77"/>
              </a:rPr>
              <a:t>Load Balancing (set of algorithms)</a:t>
            </a:r>
          </a:p>
          <a:p>
            <a:pPr marL="213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77"/>
              </a:rPr>
              <a:t>Multi-Protocol Support ( Http2/</a:t>
            </a:r>
            <a:r>
              <a:rPr lang="en-US" sz="2000" dirty="0" err="1">
                <a:latin typeface="Arial Rounded MT Bold" panose="020F0704030504030204" pitchFamily="34" charset="77"/>
              </a:rPr>
              <a:t>gRPC</a:t>
            </a:r>
            <a:r>
              <a:rPr lang="en-US" sz="2000" dirty="0">
                <a:latin typeface="Arial Rounded MT Bold" panose="020F0704030504030204" pitchFamily="34" charset="77"/>
              </a:rPr>
              <a:t>)</a:t>
            </a:r>
          </a:p>
          <a:p>
            <a:pPr marL="213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77"/>
              </a:rPr>
              <a:t>Fault Tolerance (Circuit Breaker, Rate Limiter, Auto-Retries)</a:t>
            </a:r>
          </a:p>
          <a:p>
            <a:pPr marL="213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77"/>
              </a:rPr>
              <a:t>Scaling</a:t>
            </a:r>
          </a:p>
          <a:p>
            <a:pPr marL="213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77"/>
              </a:rPr>
              <a:t>Tele-metrics</a:t>
            </a:r>
          </a:p>
          <a:p>
            <a:pPr marL="213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77"/>
              </a:rPr>
              <a:t>Distributed Tracing</a:t>
            </a:r>
          </a:p>
          <a:p>
            <a:pPr marL="213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77"/>
              </a:rPr>
              <a:t>Security (m-TLS, Policies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45994-A105-80C4-D20A-F7E8903D9E6A}"/>
              </a:ext>
            </a:extLst>
          </p:cNvPr>
          <p:cNvSpPr txBox="1">
            <a:spLocks/>
          </p:cNvSpPr>
          <p:nvPr/>
        </p:nvSpPr>
        <p:spPr>
          <a:xfrm>
            <a:off x="152399" y="105434"/>
            <a:ext cx="5737761" cy="91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Rounded MT Bold" panose="020F0704030504030204" pitchFamily="34" charset="77"/>
              </a:rPr>
              <a:t>Service Mesh</a:t>
            </a:r>
          </a:p>
          <a:p>
            <a:endParaRPr lang="en-US" sz="1400" dirty="0">
              <a:latin typeface="Arial Rounded MT Bold" panose="020F0704030504030204" pitchFamily="34" charset="77"/>
            </a:endParaRPr>
          </a:p>
          <a:p>
            <a:r>
              <a:rPr lang="en-US" sz="2800" dirty="0">
                <a:latin typeface="Arial Rounded MT Bold" panose="020F0704030504030204" pitchFamily="34" charset="77"/>
              </a:rPr>
              <a:t>Responsibilities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88911C-F6AC-1E24-BCC9-B78812E83EE5}"/>
              </a:ext>
            </a:extLst>
          </p:cNvPr>
          <p:cNvSpPr/>
          <p:nvPr/>
        </p:nvSpPr>
        <p:spPr>
          <a:xfrm>
            <a:off x="234053" y="4960574"/>
            <a:ext cx="8080545" cy="179199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77"/>
              </a:rPr>
              <a:t>Service Mesh makes it possible to offload all NON-BUSINESS logic out of Microservice into a Sidecar, keeping the application container responsible for Business Only features and logics. </a:t>
            </a:r>
          </a:p>
        </p:txBody>
      </p:sp>
      <p:pic>
        <p:nvPicPr>
          <p:cNvPr id="13" name="Picture 4" descr="envoy - Cloud Native Edge Proxy Logo&quot; Sticker for Sale by cookieandcode |  Redbubble">
            <a:extLst>
              <a:ext uri="{FF2B5EF4-FFF2-40B4-BE49-F238E27FC236}">
                <a16:creationId xmlns:a16="http://schemas.microsoft.com/office/drawing/2014/main" id="{D5CD4883-E003-AF67-89B5-F45B563AB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2" t="7789" r="11417" b="8793"/>
          <a:stretch/>
        </p:blipFill>
        <p:spPr bwMode="auto">
          <a:xfrm>
            <a:off x="10141527" y="1881608"/>
            <a:ext cx="1826929" cy="2049124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2F708FAC-B5F8-4F3E-2D86-E92471C2C04F}"/>
              </a:ext>
            </a:extLst>
          </p:cNvPr>
          <p:cNvSpPr/>
          <p:nvPr/>
        </p:nvSpPr>
        <p:spPr>
          <a:xfrm>
            <a:off x="8478982" y="2588822"/>
            <a:ext cx="1662545" cy="5973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9D6FA1-72C4-76C5-EA9A-2F13EB0A08CD}"/>
              </a:ext>
            </a:extLst>
          </p:cNvPr>
          <p:cNvSpPr txBox="1"/>
          <p:nvPr/>
        </p:nvSpPr>
        <p:spPr>
          <a:xfrm>
            <a:off x="10009900" y="3913077"/>
            <a:ext cx="195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Sidecar </a:t>
            </a:r>
          </a:p>
          <a:p>
            <a:r>
              <a:rPr lang="en-US" b="1" dirty="0"/>
              <a:t>Proxy</a:t>
            </a:r>
            <a:endParaRPr lang="en-US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B7D303-830F-8BF8-DAA8-426D3B35A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96" t="9091" r="35394"/>
          <a:stretch/>
        </p:blipFill>
        <p:spPr>
          <a:xfrm>
            <a:off x="10388149" y="5479023"/>
            <a:ext cx="1344557" cy="122802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9EDBC-8AFA-043B-A90B-51AE4EEFD192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11054992" y="3930732"/>
            <a:ext cx="5436" cy="1548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01B6A-3212-5C63-2370-592D26BB40C0}"/>
              </a:ext>
            </a:extLst>
          </p:cNvPr>
          <p:cNvSpPr txBox="1"/>
          <p:nvPr/>
        </p:nvSpPr>
        <p:spPr>
          <a:xfrm rot="5400000">
            <a:off x="10075712" y="4599036"/>
            <a:ext cx="195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Configures and controls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29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5" grpId="0" animBg="1"/>
      <p:bldP spid="18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Monolith to Microservice transition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CDF270-99FD-2881-2B26-284FE99C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7" y="1848529"/>
            <a:ext cx="7772400" cy="26419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819104-DC61-18D9-86E0-BB7D42F35F59}"/>
              </a:ext>
            </a:extLst>
          </p:cNvPr>
          <p:cNvSpPr txBox="1"/>
          <p:nvPr/>
        </p:nvSpPr>
        <p:spPr>
          <a:xfrm>
            <a:off x="135925" y="5066271"/>
            <a:ext cx="3345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Single codebase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Contains all features of application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Single Application Unit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FF0000"/>
                </a:solidFill>
              </a:rPr>
              <a:t>Running Standalone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905E3-33B4-DB72-5F9E-8D4C55603365}"/>
              </a:ext>
            </a:extLst>
          </p:cNvPr>
          <p:cNvSpPr txBox="1"/>
          <p:nvPr/>
        </p:nvSpPr>
        <p:spPr>
          <a:xfrm>
            <a:off x="5762367" y="4829276"/>
            <a:ext cx="404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Clustered independent services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Each service can be a business feature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Communicating with each other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42BCF-26F7-9654-57A5-7B22201E2742}"/>
              </a:ext>
            </a:extLst>
          </p:cNvPr>
          <p:cNvSpPr txBox="1"/>
          <p:nvPr/>
        </p:nvSpPr>
        <p:spPr>
          <a:xfrm>
            <a:off x="356287" y="4598444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77"/>
                <a:cs typeface="MV Boli" panose="020F0502020204030204" pitchFamily="34" charset="0"/>
              </a:rPr>
              <a:t>MONOLITH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2843F-89D9-9B86-3078-97A7D3DC312C}"/>
              </a:ext>
            </a:extLst>
          </p:cNvPr>
          <p:cNvSpPr txBox="1"/>
          <p:nvPr/>
        </p:nvSpPr>
        <p:spPr>
          <a:xfrm>
            <a:off x="5949254" y="4259654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 Rounded MT Bold" panose="020F0704030504030204" pitchFamily="34" charset="77"/>
                <a:cs typeface="MV Boli" panose="020F0502020204030204" pitchFamily="34" charset="0"/>
              </a:rPr>
              <a:t>MONOLITH</a:t>
            </a:r>
          </a:p>
        </p:txBody>
      </p:sp>
    </p:spTree>
    <p:extLst>
      <p:ext uri="{BB962C8B-B14F-4D97-AF65-F5344CB8AC3E}">
        <p14:creationId xmlns:p14="http://schemas.microsoft.com/office/powerpoint/2010/main" val="315418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Advantages of Microservice transition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FC6B6-5203-3F5A-66B6-22DCE9DF4ECA}"/>
              </a:ext>
            </a:extLst>
          </p:cNvPr>
          <p:cNvSpPr txBox="1"/>
          <p:nvPr/>
        </p:nvSpPr>
        <p:spPr>
          <a:xfrm>
            <a:off x="420130" y="1800879"/>
            <a:ext cx="11071654" cy="39035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Increase Resilience </a:t>
            </a:r>
            <a:r>
              <a:rPr lang="en-US" sz="2800" i="1" dirty="0"/>
              <a:t>:    </a:t>
            </a:r>
            <a:r>
              <a:rPr lang="en-US" sz="2400" i="1" dirty="0"/>
              <a:t>Reduce Single point of failure</a:t>
            </a:r>
            <a:endParaRPr lang="en-US" sz="2200" i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Scalability :                  </a:t>
            </a:r>
            <a:r>
              <a:rPr lang="en-US" sz="2400" i="1" dirty="0"/>
              <a:t>Scale individual Service based on Need</a:t>
            </a:r>
            <a:endParaRPr lang="en-US" sz="2200" i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Flexible:                        </a:t>
            </a:r>
            <a:r>
              <a:rPr lang="en-US" sz="2400" i="1" dirty="0"/>
              <a:t>Polyglot Service, own persistence system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Faster Delivery:        </a:t>
            </a:r>
            <a:r>
              <a:rPr lang="en-US" sz="2400" i="1" dirty="0"/>
              <a:t>Small Change encourages frequent releases</a:t>
            </a:r>
            <a:endParaRPr lang="en-US" sz="2200" i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Business Agility:      </a:t>
            </a:r>
            <a:r>
              <a:rPr lang="en-US" sz="2400" i="1" dirty="0"/>
              <a:t>Each team is delivering individual business capability 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Better Data Security and Compliance </a:t>
            </a:r>
          </a:p>
        </p:txBody>
      </p:sp>
    </p:spTree>
    <p:extLst>
      <p:ext uri="{BB962C8B-B14F-4D97-AF65-F5344CB8AC3E}">
        <p14:creationId xmlns:p14="http://schemas.microsoft.com/office/powerpoint/2010/main" val="183291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548B5A-E017-6137-8047-498381F7D53C}"/>
              </a:ext>
            </a:extLst>
          </p:cNvPr>
          <p:cNvSpPr/>
          <p:nvPr/>
        </p:nvSpPr>
        <p:spPr>
          <a:xfrm>
            <a:off x="337457" y="1690688"/>
            <a:ext cx="5595257" cy="40896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Microservice also brings Challenges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FC6B6-5203-3F5A-66B6-22DCE9DF4ECA}"/>
              </a:ext>
            </a:extLst>
          </p:cNvPr>
          <p:cNvSpPr txBox="1"/>
          <p:nvPr/>
        </p:nvSpPr>
        <p:spPr>
          <a:xfrm>
            <a:off x="420130" y="1800879"/>
            <a:ext cx="5424616" cy="39035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Service Discovery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Load Balancing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Fault Tolerance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Distributed Tracing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Telemetries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Security (enforcement and policy)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0256-2FF7-43F5-8E13-9D957C116D12}"/>
              </a:ext>
            </a:extLst>
          </p:cNvPr>
          <p:cNvSpPr txBox="1"/>
          <p:nvPr/>
        </p:nvSpPr>
        <p:spPr>
          <a:xfrm>
            <a:off x="6096000" y="1800879"/>
            <a:ext cx="5424616" cy="325717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Granularity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Bounded Context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Independent </a:t>
            </a:r>
            <a:r>
              <a:rPr lang="en-US" sz="2800" dirty="0" err="1"/>
              <a:t>relesable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Service Contract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/>
              <a:t>Smart service dumb pipes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2FE29C-15FE-79C5-E287-67839D46E060}"/>
                  </a:ext>
                </a:extLst>
              </p14:cNvPr>
              <p14:cNvContentPartPr/>
              <p14:nvPr/>
            </p14:nvContentPartPr>
            <p14:xfrm>
              <a:off x="7269334" y="511847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2FE29C-15FE-79C5-E287-67839D46E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0334" y="510983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2170BD-6B6F-5959-EDD0-A22339782AD8}"/>
              </a:ext>
            </a:extLst>
          </p:cNvPr>
          <p:cNvSpPr/>
          <p:nvPr/>
        </p:nvSpPr>
        <p:spPr>
          <a:xfrm>
            <a:off x="6310183" y="2024743"/>
            <a:ext cx="5119818" cy="2917371"/>
          </a:xfrm>
          <a:prstGeom prst="rect">
            <a:avLst/>
          </a:prstGeom>
          <a:solidFill>
            <a:schemeClr val="bg2">
              <a:alpha val="7499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F2CC6076-8EA1-D768-3172-3C3BFF874E53}"/>
              </a:ext>
            </a:extLst>
          </p:cNvPr>
          <p:cNvSpPr/>
          <p:nvPr/>
        </p:nvSpPr>
        <p:spPr>
          <a:xfrm>
            <a:off x="7859485" y="5058053"/>
            <a:ext cx="783771" cy="7511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Tick with solid fill">
            <a:extLst>
              <a:ext uri="{FF2B5EF4-FFF2-40B4-BE49-F238E27FC236}">
                <a16:creationId xmlns:a16="http://schemas.microsoft.com/office/drawing/2014/main" id="{574AA140-D477-919A-289F-5BCEA0C5F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028" y="58091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3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" y="-37803"/>
            <a:ext cx="10515600" cy="97957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Canary / Rolling Deployment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2FE29C-15FE-79C5-E287-67839D46E060}"/>
                  </a:ext>
                </a:extLst>
              </p14:cNvPr>
              <p14:cNvContentPartPr/>
              <p14:nvPr/>
            </p14:nvContentPartPr>
            <p14:xfrm>
              <a:off x="7269334" y="4358453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2FE29C-15FE-79C5-E287-67839D46E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0334" y="43494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F1BF9F-A2C5-76C4-A14B-46BA3A7427C0}"/>
              </a:ext>
            </a:extLst>
          </p:cNvPr>
          <p:cNvSpPr/>
          <p:nvPr/>
        </p:nvSpPr>
        <p:spPr>
          <a:xfrm>
            <a:off x="7751806" y="908206"/>
            <a:ext cx="1841156" cy="691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V1.0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37D4F1-C2DF-C6CF-5D5A-00BF358ED90E}"/>
              </a:ext>
            </a:extLst>
          </p:cNvPr>
          <p:cNvSpPr/>
          <p:nvPr/>
        </p:nvSpPr>
        <p:spPr>
          <a:xfrm>
            <a:off x="7751806" y="1921400"/>
            <a:ext cx="1841156" cy="6919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V1.0</a:t>
            </a:r>
          </a:p>
        </p:txBody>
      </p:sp>
      <p:pic>
        <p:nvPicPr>
          <p:cNvPr id="3074" name="Picture 2" descr="Bulb, light, sign, traffic icon - Download on Iconfinder">
            <a:extLst>
              <a:ext uri="{FF2B5EF4-FFF2-40B4-BE49-F238E27FC236}">
                <a16:creationId xmlns:a16="http://schemas.microsoft.com/office/drawing/2014/main" id="{565C1822-7684-BE72-C6A7-260A855F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95" y="1171069"/>
            <a:ext cx="1550773" cy="155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50235-5651-00F3-95C0-BD4DC018E9EB}"/>
              </a:ext>
            </a:extLst>
          </p:cNvPr>
          <p:cNvCxnSpPr>
            <a:stCxn id="3074" idx="3"/>
          </p:cNvCxnSpPr>
          <p:nvPr/>
        </p:nvCxnSpPr>
        <p:spPr>
          <a:xfrm flipV="1">
            <a:off x="5990968" y="1171070"/>
            <a:ext cx="1760838" cy="77538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1DAC52-A220-C82E-F17C-998AB5D2D17F}"/>
              </a:ext>
            </a:extLst>
          </p:cNvPr>
          <p:cNvCxnSpPr>
            <a:cxnSpLocks/>
            <a:stCxn id="3074" idx="3"/>
            <a:endCxn id="6" idx="1"/>
          </p:cNvCxnSpPr>
          <p:nvPr/>
        </p:nvCxnSpPr>
        <p:spPr>
          <a:xfrm>
            <a:off x="5990968" y="1946456"/>
            <a:ext cx="1760838" cy="320933"/>
          </a:xfrm>
          <a:prstGeom prst="straightConnector1">
            <a:avLst/>
          </a:prstGeom>
          <a:ln w="412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0A0D27-3697-B979-4C07-516EC5DBCCE3}"/>
              </a:ext>
            </a:extLst>
          </p:cNvPr>
          <p:cNvSpPr txBox="1"/>
          <p:nvPr/>
        </p:nvSpPr>
        <p:spPr>
          <a:xfrm>
            <a:off x="605481" y="1427129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Rolling Deployment</a:t>
            </a:r>
          </a:p>
        </p:txBody>
      </p:sp>
      <p:pic>
        <p:nvPicPr>
          <p:cNvPr id="15" name="Picture 2" descr="Bulb, light, sign, traffic icon - Download on Iconfinder">
            <a:extLst>
              <a:ext uri="{FF2B5EF4-FFF2-40B4-BE49-F238E27FC236}">
                <a16:creationId xmlns:a16="http://schemas.microsoft.com/office/drawing/2014/main" id="{9F0A9A03-9FF7-96DC-3803-D6DE3985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95" y="3720680"/>
            <a:ext cx="1550773" cy="155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129997-B2B5-77F4-324A-F2A4C6785021}"/>
              </a:ext>
            </a:extLst>
          </p:cNvPr>
          <p:cNvSpPr/>
          <p:nvPr/>
        </p:nvSpPr>
        <p:spPr>
          <a:xfrm>
            <a:off x="7941276" y="3416566"/>
            <a:ext cx="1841156" cy="6919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V1.0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D83A0A8-4323-1044-4870-013700091FDC}"/>
              </a:ext>
            </a:extLst>
          </p:cNvPr>
          <p:cNvSpPr/>
          <p:nvPr/>
        </p:nvSpPr>
        <p:spPr>
          <a:xfrm>
            <a:off x="7941276" y="4512885"/>
            <a:ext cx="1841156" cy="6919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V1.0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752F60-5549-5423-3E7B-A64C62CDE76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990968" y="3762555"/>
            <a:ext cx="1950308" cy="733512"/>
          </a:xfrm>
          <a:prstGeom prst="straightConnector1">
            <a:avLst/>
          </a:prstGeom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913287-358A-CC3B-B3E0-C19C6200C59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990968" y="4496067"/>
            <a:ext cx="1950308" cy="362807"/>
          </a:xfrm>
          <a:prstGeom prst="straightConnector1">
            <a:avLst/>
          </a:prstGeom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42CB2C-46B1-8ACE-1E91-6236A0023DB1}"/>
              </a:ext>
            </a:extLst>
          </p:cNvPr>
          <p:cNvSpPr txBox="1"/>
          <p:nvPr/>
        </p:nvSpPr>
        <p:spPr>
          <a:xfrm>
            <a:off x="605481" y="4108544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Canary Deployment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33FFE2-4732-E46F-551E-6E26E2662048}"/>
              </a:ext>
            </a:extLst>
          </p:cNvPr>
          <p:cNvSpPr txBox="1"/>
          <p:nvPr/>
        </p:nvSpPr>
        <p:spPr>
          <a:xfrm rot="20229495">
            <a:off x="6248910" y="3691172"/>
            <a:ext cx="12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to 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8CBB51-BB08-00B2-55DB-04A0FBD4377E}"/>
              </a:ext>
            </a:extLst>
          </p:cNvPr>
          <p:cNvSpPr txBox="1"/>
          <p:nvPr/>
        </p:nvSpPr>
        <p:spPr>
          <a:xfrm rot="396275">
            <a:off x="6184939" y="4698924"/>
            <a:ext cx="155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to 100%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31B59-F9F3-FEA5-C0FD-6F1DC6A69E78}"/>
              </a:ext>
            </a:extLst>
          </p:cNvPr>
          <p:cNvSpPr txBox="1"/>
          <p:nvPr/>
        </p:nvSpPr>
        <p:spPr>
          <a:xfrm rot="20229495">
            <a:off x="5873431" y="1252505"/>
            <a:ext cx="17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Before. 100%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0B992-88DF-5EEE-2219-D45054ADAFB8}"/>
              </a:ext>
            </a:extLst>
          </p:cNvPr>
          <p:cNvSpPr txBox="1"/>
          <p:nvPr/>
        </p:nvSpPr>
        <p:spPr>
          <a:xfrm rot="651826">
            <a:off x="6169308" y="2150783"/>
            <a:ext cx="15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(100%)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14094B-C8F2-374D-9E88-F49A97C27F6D}"/>
              </a:ext>
            </a:extLst>
          </p:cNvPr>
          <p:cNvSpPr txBox="1"/>
          <p:nvPr/>
        </p:nvSpPr>
        <p:spPr>
          <a:xfrm>
            <a:off x="4239869" y="2584116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CONTROLLER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2DDBF0-C514-D954-4894-ED9E5BF88283}"/>
              </a:ext>
            </a:extLst>
          </p:cNvPr>
          <p:cNvSpPr txBox="1"/>
          <p:nvPr/>
        </p:nvSpPr>
        <p:spPr>
          <a:xfrm>
            <a:off x="4239869" y="5156213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EA182-7E85-9700-B82C-477C93CF484D}"/>
              </a:ext>
            </a:extLst>
          </p:cNvPr>
          <p:cNvSpPr txBox="1"/>
          <p:nvPr/>
        </p:nvSpPr>
        <p:spPr>
          <a:xfrm rot="20229495">
            <a:off x="6159693" y="3414372"/>
            <a:ext cx="155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100% </a:t>
            </a:r>
          </a:p>
        </p:txBody>
      </p:sp>
    </p:spTree>
    <p:extLst>
      <p:ext uri="{BB962C8B-B14F-4D97-AF65-F5344CB8AC3E}">
        <p14:creationId xmlns:p14="http://schemas.microsoft.com/office/powerpoint/2010/main" val="29067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5" grpId="0"/>
      <p:bldP spid="26" grpId="0"/>
      <p:bldP spid="27" grpId="0"/>
      <p:bldP spid="28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1ECCEA-7967-2DD8-1483-A55233075B23}"/>
              </a:ext>
            </a:extLst>
          </p:cNvPr>
          <p:cNvGrpSpPr/>
          <p:nvPr/>
        </p:nvGrpSpPr>
        <p:grpSpPr>
          <a:xfrm>
            <a:off x="81058" y="4457128"/>
            <a:ext cx="8817933" cy="2009171"/>
            <a:chOff x="81058" y="4403898"/>
            <a:chExt cx="8817933" cy="206240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EC8B643-D884-4465-B43C-A511389BF8AD}"/>
                </a:ext>
              </a:extLst>
            </p:cNvPr>
            <p:cNvSpPr/>
            <p:nvPr/>
          </p:nvSpPr>
          <p:spPr>
            <a:xfrm>
              <a:off x="92601" y="4403898"/>
              <a:ext cx="8806390" cy="1724029"/>
            </a:xfrm>
            <a:prstGeom prst="roundRect">
              <a:avLst/>
            </a:prstGeom>
            <a:noFill/>
            <a:ln w="158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14" descr="Kubernetes Logo and Wordmark - Just Stickers : Just Stickers">
              <a:extLst>
                <a:ext uri="{FF2B5EF4-FFF2-40B4-BE49-F238E27FC236}">
                  <a16:creationId xmlns:a16="http://schemas.microsoft.com/office/drawing/2014/main" id="{F8946164-BC4B-5C54-4A4A-4B9B99123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8" y="5742880"/>
              <a:ext cx="723420" cy="723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966"/>
            <a:ext cx="4090086" cy="82112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Service Mesh</a:t>
            </a:r>
          </a:p>
        </p:txBody>
      </p:sp>
      <p:pic>
        <p:nvPicPr>
          <p:cNvPr id="4100" name="Picture 4" descr="Istio – The Extensible Service Mesh - NGINX">
            <a:extLst>
              <a:ext uri="{FF2B5EF4-FFF2-40B4-BE49-F238E27FC236}">
                <a16:creationId xmlns:a16="http://schemas.microsoft.com/office/drawing/2014/main" id="{269C974C-5C31-6760-6651-0362585A4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7407" r="9962" b="7407"/>
          <a:stretch/>
        </p:blipFill>
        <p:spPr bwMode="auto">
          <a:xfrm>
            <a:off x="4415996" y="93277"/>
            <a:ext cx="602488" cy="6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CF18F-D4E8-8850-8BCD-D1810ECE86BD}"/>
              </a:ext>
            </a:extLst>
          </p:cNvPr>
          <p:cNvSpPr txBox="1"/>
          <p:nvPr/>
        </p:nvSpPr>
        <p:spPr>
          <a:xfrm>
            <a:off x="9297155" y="113077"/>
            <a:ext cx="211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BF740-ED68-74CF-AA08-C08969ACE4FF}"/>
              </a:ext>
            </a:extLst>
          </p:cNvPr>
          <p:cNvSpPr txBox="1"/>
          <p:nvPr/>
        </p:nvSpPr>
        <p:spPr>
          <a:xfrm>
            <a:off x="8512151" y="574742"/>
            <a:ext cx="3687961" cy="1354217"/>
          </a:xfrm>
          <a:custGeom>
            <a:avLst/>
            <a:gdLst>
              <a:gd name="connsiteX0" fmla="*/ 0 w 3687961"/>
              <a:gd name="connsiteY0" fmla="*/ 0 h 1354217"/>
              <a:gd name="connsiteX1" fmla="*/ 3687961 w 3687961"/>
              <a:gd name="connsiteY1" fmla="*/ 0 h 1354217"/>
              <a:gd name="connsiteX2" fmla="*/ 3687961 w 3687961"/>
              <a:gd name="connsiteY2" fmla="*/ 1354217 h 1354217"/>
              <a:gd name="connsiteX3" fmla="*/ 0 w 3687961"/>
              <a:gd name="connsiteY3" fmla="*/ 1354217 h 1354217"/>
              <a:gd name="connsiteX4" fmla="*/ 0 w 3687961"/>
              <a:gd name="connsiteY4" fmla="*/ 0 h 135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7961" h="1354217" fill="none" extrusionOk="0">
                <a:moveTo>
                  <a:pt x="0" y="0"/>
                </a:moveTo>
                <a:cubicBezTo>
                  <a:pt x="1152811" y="-49533"/>
                  <a:pt x="2368031" y="-14809"/>
                  <a:pt x="3687961" y="0"/>
                </a:cubicBezTo>
                <a:cubicBezTo>
                  <a:pt x="3632792" y="150250"/>
                  <a:pt x="3615692" y="1195214"/>
                  <a:pt x="3687961" y="1354217"/>
                </a:cubicBezTo>
                <a:cubicBezTo>
                  <a:pt x="2774749" y="1305986"/>
                  <a:pt x="914484" y="1438672"/>
                  <a:pt x="0" y="1354217"/>
                </a:cubicBezTo>
                <a:cubicBezTo>
                  <a:pt x="77284" y="724351"/>
                  <a:pt x="-116003" y="398259"/>
                  <a:pt x="0" y="0"/>
                </a:cubicBezTo>
                <a:close/>
              </a:path>
              <a:path w="3687961" h="1354217" stroke="0" extrusionOk="0">
                <a:moveTo>
                  <a:pt x="0" y="0"/>
                </a:moveTo>
                <a:cubicBezTo>
                  <a:pt x="1778529" y="118645"/>
                  <a:pt x="2577397" y="116012"/>
                  <a:pt x="3687961" y="0"/>
                </a:cubicBezTo>
                <a:cubicBezTo>
                  <a:pt x="3686681" y="279889"/>
                  <a:pt x="3596546" y="707441"/>
                  <a:pt x="3687961" y="1354217"/>
                </a:cubicBezTo>
                <a:cubicBezTo>
                  <a:pt x="2102279" y="1488817"/>
                  <a:pt x="1285165" y="1197021"/>
                  <a:pt x="0" y="1354217"/>
                </a:cubicBezTo>
                <a:cubicBezTo>
                  <a:pt x="86294" y="1008464"/>
                  <a:pt x="-94821" y="624401"/>
                  <a:pt x="0" y="0"/>
                </a:cubicBezTo>
                <a:close/>
              </a:path>
            </a:pathLst>
          </a:custGeom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DO NOT BURDEN MY CODE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WITH INFRASTRUCTURE RELATED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CODE, DEPENDENCY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AND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DESCISION</a:t>
            </a:r>
          </a:p>
        </p:txBody>
      </p:sp>
      <p:pic>
        <p:nvPicPr>
          <p:cNvPr id="4106" name="Picture 10" descr="Control tower - Free travel icons">
            <a:extLst>
              <a:ext uri="{FF2B5EF4-FFF2-40B4-BE49-F238E27FC236}">
                <a16:creationId xmlns:a16="http://schemas.microsoft.com/office/drawing/2014/main" id="{C3D57092-630E-3A06-57A2-2E20299B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08" y="4685627"/>
            <a:ext cx="1262811" cy="968931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8CA2F0-7F89-1128-2D47-F6BBDE85E18B}"/>
              </a:ext>
            </a:extLst>
          </p:cNvPr>
          <p:cNvSpPr txBox="1"/>
          <p:nvPr/>
        </p:nvSpPr>
        <p:spPr>
          <a:xfrm>
            <a:off x="2975247" y="5709049"/>
            <a:ext cx="5319667" cy="40011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Control Tower </a:t>
            </a:r>
            <a:r>
              <a:rPr lang="en-US" sz="1200" i="1" dirty="0">
                <a:solidFill>
                  <a:srgbClr val="0432FF"/>
                </a:solidFill>
              </a:rPr>
              <a:t>(manages the sidecar)</a:t>
            </a:r>
            <a:endParaRPr lang="en-US" sz="2000" i="1" dirty="0">
              <a:solidFill>
                <a:srgbClr val="0432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B097E-B498-7FAD-3D45-57208EF2C74E}"/>
              </a:ext>
            </a:extLst>
          </p:cNvPr>
          <p:cNvSpPr txBox="1"/>
          <p:nvPr/>
        </p:nvSpPr>
        <p:spPr>
          <a:xfrm>
            <a:off x="161815" y="4457129"/>
            <a:ext cx="1262811" cy="27699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Control Plane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2AF99-703C-A6C7-1E88-4453927CA6E5}"/>
              </a:ext>
            </a:extLst>
          </p:cNvPr>
          <p:cNvSpPr txBox="1"/>
          <p:nvPr/>
        </p:nvSpPr>
        <p:spPr>
          <a:xfrm>
            <a:off x="655552" y="728851"/>
            <a:ext cx="1445391" cy="27699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Data Plane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E4F6D28-FF74-C615-6EBA-C83090ABF0C9}"/>
              </a:ext>
            </a:extLst>
          </p:cNvPr>
          <p:cNvSpPr/>
          <p:nvPr/>
        </p:nvSpPr>
        <p:spPr>
          <a:xfrm>
            <a:off x="453527" y="963670"/>
            <a:ext cx="7928473" cy="285092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0" name="Picture 14" descr="Kubernetes Logo and Wordmark - Just Stickers : Just Stickers">
            <a:extLst>
              <a:ext uri="{FF2B5EF4-FFF2-40B4-BE49-F238E27FC236}">
                <a16:creationId xmlns:a16="http://schemas.microsoft.com/office/drawing/2014/main" id="{3298F7E3-1968-C9FD-D13F-18395551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77" y="545089"/>
            <a:ext cx="489049" cy="4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DD84F4B-DE16-F7AE-6C4D-2C44432B82EB}"/>
              </a:ext>
            </a:extLst>
          </p:cNvPr>
          <p:cNvSpPr/>
          <p:nvPr/>
        </p:nvSpPr>
        <p:spPr>
          <a:xfrm>
            <a:off x="1505426" y="1195036"/>
            <a:ext cx="1445391" cy="2524875"/>
          </a:xfrm>
          <a:prstGeom prst="roundRect">
            <a:avLst/>
          </a:prstGeom>
          <a:solidFill>
            <a:srgbClr val="E2E9FC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A4C03A-C2BB-2FE6-4AD4-690D40B756C4}"/>
              </a:ext>
            </a:extLst>
          </p:cNvPr>
          <p:cNvSpPr/>
          <p:nvPr/>
        </p:nvSpPr>
        <p:spPr>
          <a:xfrm>
            <a:off x="1647065" y="2771087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Envoy Proxy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8BBAD4-2A11-2CF4-FCE4-BEE72F9F03E9}"/>
              </a:ext>
            </a:extLst>
          </p:cNvPr>
          <p:cNvSpPr/>
          <p:nvPr/>
        </p:nvSpPr>
        <p:spPr>
          <a:xfrm>
            <a:off x="1599284" y="1395386"/>
            <a:ext cx="1186543" cy="684776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Container</a:t>
            </a:r>
          </a:p>
        </p:txBody>
      </p:sp>
      <p:pic>
        <p:nvPicPr>
          <p:cNvPr id="4098" name="Picture 4097">
            <a:extLst>
              <a:ext uri="{FF2B5EF4-FFF2-40B4-BE49-F238E27FC236}">
                <a16:creationId xmlns:a16="http://schemas.microsoft.com/office/drawing/2014/main" id="{3601BC59-9116-0161-E488-E9B7F3CF0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574" y="1078632"/>
            <a:ext cx="313673" cy="304209"/>
          </a:xfrm>
          <a:prstGeom prst="rect">
            <a:avLst/>
          </a:prstGeom>
        </p:spPr>
      </p:pic>
      <p:sp>
        <p:nvSpPr>
          <p:cNvPr id="4105" name="Rounded Rectangle 4104">
            <a:extLst>
              <a:ext uri="{FF2B5EF4-FFF2-40B4-BE49-F238E27FC236}">
                <a16:creationId xmlns:a16="http://schemas.microsoft.com/office/drawing/2014/main" id="{F099DB5C-E409-3336-6700-EBB160B03CF6}"/>
              </a:ext>
            </a:extLst>
          </p:cNvPr>
          <p:cNvSpPr/>
          <p:nvPr/>
        </p:nvSpPr>
        <p:spPr>
          <a:xfrm>
            <a:off x="3839285" y="1150542"/>
            <a:ext cx="1445391" cy="2524875"/>
          </a:xfrm>
          <a:prstGeom prst="roundRect">
            <a:avLst/>
          </a:prstGeom>
          <a:solidFill>
            <a:srgbClr val="E2E9FC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4DA5619-AFC7-54E5-6B23-F75F23BA8084}"/>
              </a:ext>
            </a:extLst>
          </p:cNvPr>
          <p:cNvSpPr/>
          <p:nvPr/>
        </p:nvSpPr>
        <p:spPr>
          <a:xfrm>
            <a:off x="3980924" y="2726593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Envoy Proxy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E145700-1A63-733C-2EB0-E0E65ED791C0}"/>
              </a:ext>
            </a:extLst>
          </p:cNvPr>
          <p:cNvSpPr/>
          <p:nvPr/>
        </p:nvSpPr>
        <p:spPr>
          <a:xfrm>
            <a:off x="3933143" y="1350892"/>
            <a:ext cx="1186543" cy="684776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Container</a:t>
            </a:r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50D33530-41B8-ACEC-4F84-121319B1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433" y="1034138"/>
            <a:ext cx="313673" cy="304209"/>
          </a:xfrm>
          <a:prstGeom prst="rect">
            <a:avLst/>
          </a:prstGeom>
        </p:spPr>
      </p:pic>
      <p:sp>
        <p:nvSpPr>
          <p:cNvPr id="4114" name="Rounded Rectangle 4113">
            <a:extLst>
              <a:ext uri="{FF2B5EF4-FFF2-40B4-BE49-F238E27FC236}">
                <a16:creationId xmlns:a16="http://schemas.microsoft.com/office/drawing/2014/main" id="{33461048-2A19-5BA8-B4C3-04777644B769}"/>
              </a:ext>
            </a:extLst>
          </p:cNvPr>
          <p:cNvSpPr/>
          <p:nvPr/>
        </p:nvSpPr>
        <p:spPr>
          <a:xfrm>
            <a:off x="6412546" y="1108819"/>
            <a:ext cx="1445391" cy="2524875"/>
          </a:xfrm>
          <a:prstGeom prst="roundRect">
            <a:avLst/>
          </a:prstGeom>
          <a:solidFill>
            <a:srgbClr val="E2E9FC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8B219491-C0A2-F63C-6DDA-AF77D6425482}"/>
              </a:ext>
            </a:extLst>
          </p:cNvPr>
          <p:cNvSpPr/>
          <p:nvPr/>
        </p:nvSpPr>
        <p:spPr>
          <a:xfrm>
            <a:off x="6554185" y="2684870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Envoy Proxy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01D67A1D-A9E2-8614-14A0-6FD615D75052}"/>
              </a:ext>
            </a:extLst>
          </p:cNvPr>
          <p:cNvSpPr/>
          <p:nvPr/>
        </p:nvSpPr>
        <p:spPr>
          <a:xfrm>
            <a:off x="6506404" y="1309169"/>
            <a:ext cx="1186543" cy="684776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Container</a:t>
            </a:r>
          </a:p>
        </p:txBody>
      </p:sp>
      <p:pic>
        <p:nvPicPr>
          <p:cNvPr id="4117" name="Picture 4116">
            <a:extLst>
              <a:ext uri="{FF2B5EF4-FFF2-40B4-BE49-F238E27FC236}">
                <a16:creationId xmlns:a16="http://schemas.microsoft.com/office/drawing/2014/main" id="{F551B29D-A8BB-5175-2F15-1C186FC10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694" y="992415"/>
            <a:ext cx="313673" cy="30420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E58058-94E6-44A7-1C2D-BD4E4D768868}"/>
              </a:ext>
            </a:extLst>
          </p:cNvPr>
          <p:cNvCxnSpPr>
            <a:cxnSpLocks/>
            <a:stCxn id="4106" idx="0"/>
            <a:endCxn id="58" idx="2"/>
          </p:cNvCxnSpPr>
          <p:nvPr/>
        </p:nvCxnSpPr>
        <p:spPr>
          <a:xfrm flipH="1" flipV="1">
            <a:off x="2240337" y="3478659"/>
            <a:ext cx="1664777" cy="120696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0733-87C9-B1C2-31DE-5544884BE82A}"/>
              </a:ext>
            </a:extLst>
          </p:cNvPr>
          <p:cNvCxnSpPr>
            <a:cxnSpLocks/>
            <a:stCxn id="4106" idx="0"/>
            <a:endCxn id="4107" idx="2"/>
          </p:cNvCxnSpPr>
          <p:nvPr/>
        </p:nvCxnSpPr>
        <p:spPr>
          <a:xfrm flipV="1">
            <a:off x="3905114" y="3434165"/>
            <a:ext cx="669082" cy="12514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CD81B-7004-ADE7-B2CB-32C56C023C6B}"/>
              </a:ext>
            </a:extLst>
          </p:cNvPr>
          <p:cNvCxnSpPr>
            <a:cxnSpLocks/>
            <a:endCxn id="4115" idx="2"/>
          </p:cNvCxnSpPr>
          <p:nvPr/>
        </p:nvCxnSpPr>
        <p:spPr>
          <a:xfrm flipV="1">
            <a:off x="4037038" y="3392442"/>
            <a:ext cx="3110419" cy="129290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Callout 6">
            <a:extLst>
              <a:ext uri="{FF2B5EF4-FFF2-40B4-BE49-F238E27FC236}">
                <a16:creationId xmlns:a16="http://schemas.microsoft.com/office/drawing/2014/main" id="{F280B6E9-A6FA-55EE-5F1B-F4E89D5881CE}"/>
              </a:ext>
            </a:extLst>
          </p:cNvPr>
          <p:cNvSpPr/>
          <p:nvPr/>
        </p:nvSpPr>
        <p:spPr>
          <a:xfrm>
            <a:off x="9328905" y="2311304"/>
            <a:ext cx="2409568" cy="1631092"/>
          </a:xfrm>
          <a:prstGeom prst="wedgeEllipseCallout">
            <a:avLst>
              <a:gd name="adj1" fmla="val -117685"/>
              <a:gd name="adj2" fmla="val 493"/>
            </a:avLst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Offload all communication heavy lifting from code to Sidecar</a:t>
            </a:r>
          </a:p>
        </p:txBody>
      </p: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3027E17F-38C3-B3A1-7071-CF6D3C98B821}"/>
              </a:ext>
            </a:extLst>
          </p:cNvPr>
          <p:cNvCxnSpPr>
            <a:cxnSpLocks/>
          </p:cNvCxnSpPr>
          <p:nvPr/>
        </p:nvCxnSpPr>
        <p:spPr>
          <a:xfrm>
            <a:off x="2785827" y="2932525"/>
            <a:ext cx="1195097" cy="1750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0" name="Straight Arrow Connector 4129">
            <a:extLst>
              <a:ext uri="{FF2B5EF4-FFF2-40B4-BE49-F238E27FC236}">
                <a16:creationId xmlns:a16="http://schemas.microsoft.com/office/drawing/2014/main" id="{FABC72B4-BC3C-589A-C54A-3BA4A60E99FD}"/>
              </a:ext>
            </a:extLst>
          </p:cNvPr>
          <p:cNvCxnSpPr>
            <a:cxnSpLocks/>
          </p:cNvCxnSpPr>
          <p:nvPr/>
        </p:nvCxnSpPr>
        <p:spPr>
          <a:xfrm>
            <a:off x="5167467" y="2950028"/>
            <a:ext cx="138744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040CDACD-E96C-DBE8-7FEC-C8335DFFED6D}"/>
              </a:ext>
            </a:extLst>
          </p:cNvPr>
          <p:cNvCxnSpPr>
            <a:cxnSpLocks/>
          </p:cNvCxnSpPr>
          <p:nvPr/>
        </p:nvCxnSpPr>
        <p:spPr>
          <a:xfrm flipH="1" flipV="1">
            <a:off x="2785827" y="3270083"/>
            <a:ext cx="1195097" cy="81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B7F26409-98EB-A556-F239-E349D8E6B181}"/>
              </a:ext>
            </a:extLst>
          </p:cNvPr>
          <p:cNvCxnSpPr>
            <a:cxnSpLocks/>
          </p:cNvCxnSpPr>
          <p:nvPr/>
        </p:nvCxnSpPr>
        <p:spPr>
          <a:xfrm flipH="1">
            <a:off x="5147500" y="3198005"/>
            <a:ext cx="138225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7" name="Picture 4146">
            <a:extLst>
              <a:ext uri="{FF2B5EF4-FFF2-40B4-BE49-F238E27FC236}">
                <a16:creationId xmlns:a16="http://schemas.microsoft.com/office/drawing/2014/main" id="{2E9E3914-8FBA-CC23-55D3-22801569E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992" y="2657385"/>
            <a:ext cx="316059" cy="316059"/>
          </a:xfrm>
          <a:prstGeom prst="rect">
            <a:avLst/>
          </a:prstGeom>
        </p:spPr>
      </p:pic>
      <p:pic>
        <p:nvPicPr>
          <p:cNvPr id="4148" name="Picture 4147">
            <a:extLst>
              <a:ext uri="{FF2B5EF4-FFF2-40B4-BE49-F238E27FC236}">
                <a16:creationId xmlns:a16="http://schemas.microsoft.com/office/drawing/2014/main" id="{3F651168-C8B1-7B8E-17A4-706314AD1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245" y="2647602"/>
            <a:ext cx="316059" cy="316059"/>
          </a:xfrm>
          <a:prstGeom prst="rect">
            <a:avLst/>
          </a:prstGeom>
        </p:spPr>
      </p:pic>
      <p:cxnSp>
        <p:nvCxnSpPr>
          <p:cNvPr id="4150" name="Straight Arrow Connector 4149">
            <a:extLst>
              <a:ext uri="{FF2B5EF4-FFF2-40B4-BE49-F238E27FC236}">
                <a16:creationId xmlns:a16="http://schemas.microsoft.com/office/drawing/2014/main" id="{C7952D2D-E5E8-3BAD-88EF-C970E466BB0E}"/>
              </a:ext>
            </a:extLst>
          </p:cNvPr>
          <p:cNvCxnSpPr>
            <a:cxnSpLocks/>
          </p:cNvCxnSpPr>
          <p:nvPr/>
        </p:nvCxnSpPr>
        <p:spPr>
          <a:xfrm>
            <a:off x="161815" y="2972746"/>
            <a:ext cx="1514586" cy="2357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2" name="Straight Arrow Connector 4151">
            <a:extLst>
              <a:ext uri="{FF2B5EF4-FFF2-40B4-BE49-F238E27FC236}">
                <a16:creationId xmlns:a16="http://schemas.microsoft.com/office/drawing/2014/main" id="{FA923295-178D-BB91-CC0F-0EEE6ACE342B}"/>
              </a:ext>
            </a:extLst>
          </p:cNvPr>
          <p:cNvCxnSpPr>
            <a:cxnSpLocks/>
          </p:cNvCxnSpPr>
          <p:nvPr/>
        </p:nvCxnSpPr>
        <p:spPr>
          <a:xfrm flipH="1">
            <a:off x="92601" y="3350214"/>
            <a:ext cx="1583800" cy="2357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56" name="Picture 4155">
            <a:extLst>
              <a:ext uri="{FF2B5EF4-FFF2-40B4-BE49-F238E27FC236}">
                <a16:creationId xmlns:a16="http://schemas.microsoft.com/office/drawing/2014/main" id="{D2FF6998-0ACC-0E01-21F9-F7EFDDEF1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03" y="2598426"/>
            <a:ext cx="753477" cy="646887"/>
          </a:xfrm>
          <a:prstGeom prst="rect">
            <a:avLst/>
          </a:prstGeom>
        </p:spPr>
      </p:pic>
      <p:sp>
        <p:nvSpPr>
          <p:cNvPr id="4167" name="TextBox 4166">
            <a:extLst>
              <a:ext uri="{FF2B5EF4-FFF2-40B4-BE49-F238E27FC236}">
                <a16:creationId xmlns:a16="http://schemas.microsoft.com/office/drawing/2014/main" id="{35B8C269-27F7-0A0A-2D82-AA7E65DD36CF}"/>
              </a:ext>
            </a:extLst>
          </p:cNvPr>
          <p:cNvSpPr txBox="1"/>
          <p:nvPr/>
        </p:nvSpPr>
        <p:spPr>
          <a:xfrm>
            <a:off x="1676401" y="4087797"/>
            <a:ext cx="50313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Push Certs , TLS, Traffic policy and Traffic Routing</a:t>
            </a:r>
          </a:p>
        </p:txBody>
      </p:sp>
      <p:cxnSp>
        <p:nvCxnSpPr>
          <p:cNvPr id="4183" name="Straight Arrow Connector 4182">
            <a:extLst>
              <a:ext uri="{FF2B5EF4-FFF2-40B4-BE49-F238E27FC236}">
                <a16:creationId xmlns:a16="http://schemas.microsoft.com/office/drawing/2014/main" id="{6CB83CEA-5305-8AED-B1DD-B993D37F82F8}"/>
              </a:ext>
            </a:extLst>
          </p:cNvPr>
          <p:cNvCxnSpPr>
            <a:cxnSpLocks/>
          </p:cNvCxnSpPr>
          <p:nvPr/>
        </p:nvCxnSpPr>
        <p:spPr>
          <a:xfrm>
            <a:off x="2087074" y="2041090"/>
            <a:ext cx="0" cy="807853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02D284A5-035D-4277-1B0F-DD9E8F0AC2F4}"/>
              </a:ext>
            </a:extLst>
          </p:cNvPr>
          <p:cNvCxnSpPr>
            <a:cxnSpLocks/>
          </p:cNvCxnSpPr>
          <p:nvPr/>
        </p:nvCxnSpPr>
        <p:spPr>
          <a:xfrm flipV="1">
            <a:off x="2240336" y="2041090"/>
            <a:ext cx="0" cy="743777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5" name="Straight Arrow Connector 4184">
            <a:extLst>
              <a:ext uri="{FF2B5EF4-FFF2-40B4-BE49-F238E27FC236}">
                <a16:creationId xmlns:a16="http://schemas.microsoft.com/office/drawing/2014/main" id="{ECBE4BB0-B3A6-19B7-90F2-BEAC6166D03E}"/>
              </a:ext>
            </a:extLst>
          </p:cNvPr>
          <p:cNvCxnSpPr>
            <a:cxnSpLocks/>
          </p:cNvCxnSpPr>
          <p:nvPr/>
        </p:nvCxnSpPr>
        <p:spPr>
          <a:xfrm>
            <a:off x="4420933" y="1965613"/>
            <a:ext cx="0" cy="807853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6" name="Straight Arrow Connector 4185">
            <a:extLst>
              <a:ext uri="{FF2B5EF4-FFF2-40B4-BE49-F238E27FC236}">
                <a16:creationId xmlns:a16="http://schemas.microsoft.com/office/drawing/2014/main" id="{F8C84804-107B-2D28-91C4-ADDD33F87951}"/>
              </a:ext>
            </a:extLst>
          </p:cNvPr>
          <p:cNvCxnSpPr>
            <a:cxnSpLocks/>
          </p:cNvCxnSpPr>
          <p:nvPr/>
        </p:nvCxnSpPr>
        <p:spPr>
          <a:xfrm flipV="1">
            <a:off x="4574195" y="2080162"/>
            <a:ext cx="0" cy="629228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7" name="Straight Arrow Connector 4186">
            <a:extLst>
              <a:ext uri="{FF2B5EF4-FFF2-40B4-BE49-F238E27FC236}">
                <a16:creationId xmlns:a16="http://schemas.microsoft.com/office/drawing/2014/main" id="{D24B020B-C7A3-6B16-3EC1-FABF29472DAC}"/>
              </a:ext>
            </a:extLst>
          </p:cNvPr>
          <p:cNvCxnSpPr>
            <a:cxnSpLocks/>
          </p:cNvCxnSpPr>
          <p:nvPr/>
        </p:nvCxnSpPr>
        <p:spPr>
          <a:xfrm>
            <a:off x="6911332" y="1913984"/>
            <a:ext cx="0" cy="807853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453AF370-F299-1A2E-A9D7-3F4EB615B922}"/>
              </a:ext>
            </a:extLst>
          </p:cNvPr>
          <p:cNvCxnSpPr>
            <a:cxnSpLocks/>
          </p:cNvCxnSpPr>
          <p:nvPr/>
        </p:nvCxnSpPr>
        <p:spPr>
          <a:xfrm flipV="1">
            <a:off x="7064594" y="1993945"/>
            <a:ext cx="0" cy="663816"/>
          </a:xfrm>
          <a:prstGeom prst="straightConnector1">
            <a:avLst/>
          </a:prstGeom>
          <a:ln w="31750" cmpd="sng">
            <a:solidFill>
              <a:srgbClr val="FF0000"/>
            </a:solidFill>
            <a:prstDash val="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1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8" grpId="0"/>
      <p:bldP spid="32" grpId="0" animBg="1"/>
      <p:bldP spid="33" grpId="0" animBg="1"/>
      <p:bldP spid="21" grpId="0" animBg="1"/>
      <p:bldP spid="54" grpId="0" animBg="1"/>
      <p:bldP spid="58" grpId="0" animBg="1"/>
      <p:bldP spid="59" grpId="0" animBg="1"/>
      <p:bldP spid="59" grpId="1" animBg="1"/>
      <p:bldP spid="4105" grpId="0" animBg="1"/>
      <p:bldP spid="4107" grpId="0" animBg="1"/>
      <p:bldP spid="4109" grpId="0" animBg="1"/>
      <p:bldP spid="4114" grpId="0" animBg="1"/>
      <p:bldP spid="4115" grpId="0" animBg="1"/>
      <p:bldP spid="4116" grpId="0" animBg="1"/>
      <p:bldP spid="7" grpId="0" animBg="1"/>
      <p:bldP spid="4167" grpId="0" animBg="1"/>
      <p:bldP spid="416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C8B643-D884-4465-B43C-A511389BF8AD}"/>
              </a:ext>
            </a:extLst>
          </p:cNvPr>
          <p:cNvSpPr/>
          <p:nvPr/>
        </p:nvSpPr>
        <p:spPr>
          <a:xfrm>
            <a:off x="1083969" y="930898"/>
            <a:ext cx="7985146" cy="1086709"/>
          </a:xfrm>
          <a:prstGeom prst="roundRect">
            <a:avLst/>
          </a:prstGeom>
          <a:noFill/>
          <a:ln w="158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E4F6D28-FF74-C615-6EBA-C83090ABF0C9}"/>
              </a:ext>
            </a:extLst>
          </p:cNvPr>
          <p:cNvSpPr/>
          <p:nvPr/>
        </p:nvSpPr>
        <p:spPr>
          <a:xfrm>
            <a:off x="137701" y="2878319"/>
            <a:ext cx="8931414" cy="355513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3277"/>
            <a:ext cx="5943601" cy="821123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Traffic Management</a:t>
            </a:r>
          </a:p>
        </p:txBody>
      </p:sp>
      <p:pic>
        <p:nvPicPr>
          <p:cNvPr id="4100" name="Picture 4" descr="Istio – The Extensible Service Mesh - NGINX">
            <a:extLst>
              <a:ext uri="{FF2B5EF4-FFF2-40B4-BE49-F238E27FC236}">
                <a16:creationId xmlns:a16="http://schemas.microsoft.com/office/drawing/2014/main" id="{269C974C-5C31-6760-6651-0362585A4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7407" r="9962" b="7407"/>
          <a:stretch/>
        </p:blipFill>
        <p:spPr bwMode="auto">
          <a:xfrm>
            <a:off x="6096000" y="93277"/>
            <a:ext cx="893971" cy="70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ECB097E-B498-7FAD-3D45-57208EF2C74E}"/>
              </a:ext>
            </a:extLst>
          </p:cNvPr>
          <p:cNvSpPr txBox="1"/>
          <p:nvPr/>
        </p:nvSpPr>
        <p:spPr>
          <a:xfrm>
            <a:off x="1461453" y="796209"/>
            <a:ext cx="773545" cy="46166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Control </a:t>
            </a:r>
          </a:p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Plane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2AF99-703C-A6C7-1E88-4453927CA6E5}"/>
              </a:ext>
            </a:extLst>
          </p:cNvPr>
          <p:cNvSpPr txBox="1"/>
          <p:nvPr/>
        </p:nvSpPr>
        <p:spPr>
          <a:xfrm>
            <a:off x="167541" y="2759091"/>
            <a:ext cx="604653" cy="46166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Data </a:t>
            </a:r>
          </a:p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Plane</a:t>
            </a:r>
          </a:p>
        </p:txBody>
      </p:sp>
      <p:pic>
        <p:nvPicPr>
          <p:cNvPr id="4110" name="Picture 14" descr="Kubernetes Logo and Wordmark - Just Stickers : Just Stickers">
            <a:extLst>
              <a:ext uri="{FF2B5EF4-FFF2-40B4-BE49-F238E27FC236}">
                <a16:creationId xmlns:a16="http://schemas.microsoft.com/office/drawing/2014/main" id="{3298F7E3-1968-C9FD-D13F-18395551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695" y="848740"/>
            <a:ext cx="723420" cy="72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Kubernetes Logo and Wordmark - Just Stickers : Just Stickers">
            <a:extLst>
              <a:ext uri="{FF2B5EF4-FFF2-40B4-BE49-F238E27FC236}">
                <a16:creationId xmlns:a16="http://schemas.microsoft.com/office/drawing/2014/main" id="{F8946164-BC4B-5C54-4A4A-4B9B9912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77" y="6124702"/>
            <a:ext cx="427982" cy="42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61EC54-DED6-33D0-A14C-A10B1CA958D8}"/>
              </a:ext>
            </a:extLst>
          </p:cNvPr>
          <p:cNvSpPr/>
          <p:nvPr/>
        </p:nvSpPr>
        <p:spPr>
          <a:xfrm>
            <a:off x="696735" y="3180467"/>
            <a:ext cx="1538263" cy="2906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C75330-3053-9F29-851D-2F7C174F6112}"/>
              </a:ext>
            </a:extLst>
          </p:cNvPr>
          <p:cNvSpPr/>
          <p:nvPr/>
        </p:nvSpPr>
        <p:spPr>
          <a:xfrm>
            <a:off x="2756868" y="3220756"/>
            <a:ext cx="1807362" cy="2906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347DC3E-116C-BC56-0588-2D7454CD4769}"/>
              </a:ext>
            </a:extLst>
          </p:cNvPr>
          <p:cNvSpPr/>
          <p:nvPr/>
        </p:nvSpPr>
        <p:spPr>
          <a:xfrm>
            <a:off x="5344336" y="3121196"/>
            <a:ext cx="1529683" cy="2906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B1A48A-7773-0CCD-E422-2CB1590FC7C8}"/>
              </a:ext>
            </a:extLst>
          </p:cNvPr>
          <p:cNvSpPr txBox="1"/>
          <p:nvPr/>
        </p:nvSpPr>
        <p:spPr>
          <a:xfrm>
            <a:off x="1346186" y="2515543"/>
            <a:ext cx="1224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Traffic Split 10%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EE4AE8-8929-2583-6AD5-D870ECAF9922}"/>
              </a:ext>
            </a:extLst>
          </p:cNvPr>
          <p:cNvSpPr txBox="1"/>
          <p:nvPr/>
        </p:nvSpPr>
        <p:spPr>
          <a:xfrm>
            <a:off x="3628135" y="2448421"/>
            <a:ext cx="1257687" cy="415498"/>
          </a:xfrm>
          <a:prstGeom prst="rect">
            <a:avLst/>
          </a:prstGeom>
          <a:solidFill>
            <a:schemeClr val="bg1">
              <a:alpha val="4252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Traffic Split 90%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21F706-6995-1B9D-FF96-027AA536BCF3}"/>
              </a:ext>
            </a:extLst>
          </p:cNvPr>
          <p:cNvCxnSpPr>
            <a:cxnSpLocks/>
            <a:stCxn id="4104" idx="1"/>
            <a:endCxn id="4103" idx="3"/>
          </p:cNvCxnSpPr>
          <p:nvPr/>
        </p:nvCxnSpPr>
        <p:spPr>
          <a:xfrm flipH="1">
            <a:off x="4285864" y="3644311"/>
            <a:ext cx="1203001" cy="35302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C9E368-5358-64E0-2DCD-FC3329604438}"/>
              </a:ext>
            </a:extLst>
          </p:cNvPr>
          <p:cNvSpPr txBox="1"/>
          <p:nvPr/>
        </p:nvSpPr>
        <p:spPr>
          <a:xfrm>
            <a:off x="4603408" y="3678242"/>
            <a:ext cx="76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FF0000"/>
                </a:solidFill>
                <a:latin typeface="Cavolini" panose="020B0604020202020204" pitchFamily="34" charset="0"/>
                <a:ea typeface="Brush Script MT" panose="03060802040406070304" pitchFamily="66" charset="-122"/>
                <a:cs typeface="Cavolini" panose="020B0604020202020204" pitchFamily="34" charset="0"/>
              </a:rPr>
              <a:t>Http2</a:t>
            </a:r>
          </a:p>
          <a:p>
            <a:r>
              <a:rPr lang="en-US" sz="1200" b="1" i="1" dirty="0">
                <a:solidFill>
                  <a:srgbClr val="FF0000"/>
                </a:solidFill>
                <a:latin typeface="Cavolini" panose="020B0604020202020204" pitchFamily="34" charset="0"/>
                <a:ea typeface="Brush Script MT" panose="03060802040406070304" pitchFamily="66" charset="-122"/>
                <a:cs typeface="Cavolini" panose="020B0604020202020204" pitchFamily="34" charset="0"/>
              </a:rPr>
              <a:t> or</a:t>
            </a:r>
          </a:p>
          <a:p>
            <a:r>
              <a:rPr lang="en-US" sz="1200" b="1" i="1" dirty="0">
                <a:solidFill>
                  <a:srgbClr val="FF0000"/>
                </a:solidFill>
                <a:latin typeface="Cavolini" panose="020B0604020202020204" pitchFamily="34" charset="0"/>
                <a:ea typeface="Brush Script MT" panose="03060802040406070304" pitchFamily="66" charset="-122"/>
                <a:cs typeface="Cavolini" panose="020B0604020202020204" pitchFamily="34" charset="0"/>
              </a:rPr>
              <a:t> </a:t>
            </a:r>
            <a:r>
              <a:rPr lang="en-US" sz="1200" b="1" i="1" dirty="0" err="1">
                <a:solidFill>
                  <a:srgbClr val="FF0000"/>
                </a:solidFill>
                <a:latin typeface="Cavolini" panose="020B0604020202020204" pitchFamily="34" charset="0"/>
                <a:ea typeface="Brush Script MT" panose="03060802040406070304" pitchFamily="66" charset="-122"/>
                <a:cs typeface="Cavolini" panose="020B0604020202020204" pitchFamily="34" charset="0"/>
              </a:rPr>
              <a:t>gRPC</a:t>
            </a:r>
            <a:endParaRPr lang="en-US" sz="1200" b="1" i="1" dirty="0">
              <a:solidFill>
                <a:srgbClr val="FF0000"/>
              </a:solidFill>
              <a:latin typeface="Cavolini" panose="020B0604020202020204" pitchFamily="34" charset="0"/>
              <a:ea typeface="Brush Script MT" panose="03060802040406070304" pitchFamily="66" charset="-122"/>
              <a:cs typeface="Cavolini" panose="020B0604020202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3061594-4BD4-DBE2-C4F5-69548EE2D925}"/>
              </a:ext>
            </a:extLst>
          </p:cNvPr>
          <p:cNvSpPr/>
          <p:nvPr/>
        </p:nvSpPr>
        <p:spPr>
          <a:xfrm>
            <a:off x="7364107" y="3027291"/>
            <a:ext cx="1417913" cy="2906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03AC45A-4040-7955-E408-A71CE121E272}"/>
              </a:ext>
            </a:extLst>
          </p:cNvPr>
          <p:cNvCxnSpPr>
            <a:cxnSpLocks/>
            <a:endCxn id="4104" idx="0"/>
          </p:cNvCxnSpPr>
          <p:nvPr/>
        </p:nvCxnSpPr>
        <p:spPr>
          <a:xfrm rot="16200000" flipH="1">
            <a:off x="5542664" y="2751051"/>
            <a:ext cx="940409" cy="13853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CD04074-476A-B032-4538-50C09972E02D}"/>
              </a:ext>
            </a:extLst>
          </p:cNvPr>
          <p:cNvCxnSpPr>
            <a:cxnSpLocks/>
            <a:endCxn id="4105" idx="0"/>
          </p:cNvCxnSpPr>
          <p:nvPr/>
        </p:nvCxnSpPr>
        <p:spPr>
          <a:xfrm>
            <a:off x="6850733" y="1765350"/>
            <a:ext cx="1219729" cy="1571827"/>
          </a:xfrm>
          <a:prstGeom prst="bentConnector2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3F8348C-35D0-5C75-8C40-9C651A444BBA}"/>
              </a:ext>
            </a:extLst>
          </p:cNvPr>
          <p:cNvSpPr txBox="1"/>
          <p:nvPr/>
        </p:nvSpPr>
        <p:spPr>
          <a:xfrm>
            <a:off x="9692080" y="947578"/>
            <a:ext cx="2499919" cy="502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of Service Mesh is more 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apparent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there are </a:t>
            </a:r>
            <a:r>
              <a:rPr lang="en-US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number of microservices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managed by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control plane and Sidecars, </a:t>
            </a:r>
            <a:r>
              <a:rPr lang="en-US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writing any application code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employing any other heavy technologies.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D374A-2088-C2AD-D2FB-F54FA007560F}"/>
              </a:ext>
            </a:extLst>
          </p:cNvPr>
          <p:cNvSpPr txBox="1"/>
          <p:nvPr/>
        </p:nvSpPr>
        <p:spPr>
          <a:xfrm>
            <a:off x="6257939" y="2438845"/>
            <a:ext cx="2376364" cy="430887"/>
          </a:xfrm>
          <a:prstGeom prst="rect">
            <a:avLst/>
          </a:prstGeom>
          <a:solidFill>
            <a:schemeClr val="bg1">
              <a:alpha val="5097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  <a:latin typeface="Cavolini" panose="020B0604020202020204" pitchFamily="34" charset="0"/>
                <a:ea typeface="Brush Script MT" panose="03060802040406070304" pitchFamily="66" charset="-122"/>
                <a:cs typeface="Cavolini" panose="020B0604020202020204" pitchFamily="34" charset="0"/>
              </a:rPr>
              <a:t>Traffic Policy : header filter: </a:t>
            </a:r>
          </a:p>
          <a:p>
            <a:r>
              <a:rPr lang="en-US" sz="1100" b="1" i="1" dirty="0">
                <a:solidFill>
                  <a:srgbClr val="FF0000"/>
                </a:solidFill>
                <a:latin typeface="Cavolini" panose="020B0604020202020204" pitchFamily="34" charset="0"/>
                <a:ea typeface="Brush Script MT" panose="03060802040406070304" pitchFamily="66" charset="-122"/>
                <a:cs typeface="Cavolini" panose="020B0604020202020204" pitchFamily="34" charset="0"/>
              </a:rPr>
              <a:t>user-agent: *</a:t>
            </a:r>
            <a:r>
              <a:rPr lang="en-US" sz="1100" b="1" i="1" dirty="0" err="1">
                <a:solidFill>
                  <a:srgbClr val="FF0000"/>
                </a:solidFill>
                <a:latin typeface="Cavolini" panose="020B0604020202020204" pitchFamily="34" charset="0"/>
                <a:ea typeface="Brush Script MT" panose="03060802040406070304" pitchFamily="66" charset="-122"/>
                <a:cs typeface="Cavolini" panose="020B0604020202020204" pitchFamily="34" charset="0"/>
              </a:rPr>
              <a:t>iphone</a:t>
            </a:r>
            <a:r>
              <a:rPr lang="en-US" sz="1100" b="1" i="1" dirty="0">
                <a:solidFill>
                  <a:srgbClr val="FF0000"/>
                </a:solidFill>
                <a:latin typeface="Cavolini" panose="020B0604020202020204" pitchFamily="34" charset="0"/>
                <a:ea typeface="Brush Script MT" panose="03060802040406070304" pitchFamily="66" charset="-122"/>
                <a:cs typeface="Cavolini" panose="020B0604020202020204" pitchFamily="34" charset="0"/>
              </a:rPr>
              <a:t>*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FD801FAB-8483-9254-6F4B-D70D6CF27AD0}"/>
              </a:ext>
            </a:extLst>
          </p:cNvPr>
          <p:cNvCxnSpPr>
            <a:cxnSpLocks/>
            <a:endCxn id="4102" idx="0"/>
          </p:cNvCxnSpPr>
          <p:nvPr/>
        </p:nvCxnSpPr>
        <p:spPr>
          <a:xfrm rot="10800000" flipV="1">
            <a:off x="1388281" y="1700428"/>
            <a:ext cx="4044593" cy="161294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51D9CE-04BE-4BB2-7643-D5B85C61358E}"/>
              </a:ext>
            </a:extLst>
          </p:cNvPr>
          <p:cNvCxnSpPr>
            <a:cxnSpLocks/>
            <a:stCxn id="4138" idx="1"/>
            <a:endCxn id="4103" idx="0"/>
          </p:cNvCxnSpPr>
          <p:nvPr/>
        </p:nvCxnSpPr>
        <p:spPr>
          <a:xfrm rot="10800000" flipV="1">
            <a:off x="3692593" y="1823845"/>
            <a:ext cx="1720004" cy="1501981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943A65-438C-5395-06C4-A7B1A26052DF}"/>
              </a:ext>
            </a:extLst>
          </p:cNvPr>
          <p:cNvSpPr txBox="1"/>
          <p:nvPr/>
        </p:nvSpPr>
        <p:spPr>
          <a:xfrm>
            <a:off x="696735" y="4084452"/>
            <a:ext cx="1355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Canary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(new version)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02" name="Rectangle 4101">
            <a:extLst>
              <a:ext uri="{FF2B5EF4-FFF2-40B4-BE49-F238E27FC236}">
                <a16:creationId xmlns:a16="http://schemas.microsoft.com/office/drawing/2014/main" id="{655EDFAE-8ED3-87A9-4EB7-6704FEB497EC}"/>
              </a:ext>
            </a:extLst>
          </p:cNvPr>
          <p:cNvSpPr/>
          <p:nvPr/>
        </p:nvSpPr>
        <p:spPr>
          <a:xfrm>
            <a:off x="795008" y="3313372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Proxy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1207460-BE08-07CA-6F8F-32B0DD9865B7}"/>
              </a:ext>
            </a:extLst>
          </p:cNvPr>
          <p:cNvSpPr/>
          <p:nvPr/>
        </p:nvSpPr>
        <p:spPr>
          <a:xfrm>
            <a:off x="3099321" y="3325827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Proxy</a:t>
            </a:r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473E2E02-9AC7-EB2D-9E11-90FCBF45BC76}"/>
              </a:ext>
            </a:extLst>
          </p:cNvPr>
          <p:cNvSpPr/>
          <p:nvPr/>
        </p:nvSpPr>
        <p:spPr>
          <a:xfrm>
            <a:off x="5488865" y="3290525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Proxy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EAB16F7-A38E-B63A-9992-74845DF42174}"/>
              </a:ext>
            </a:extLst>
          </p:cNvPr>
          <p:cNvSpPr/>
          <p:nvPr/>
        </p:nvSpPr>
        <p:spPr>
          <a:xfrm>
            <a:off x="7421197" y="3337177"/>
            <a:ext cx="1298529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Proxy</a:t>
            </a:r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4A81A074-EDFD-9386-A3A4-E53141C9E610}"/>
              </a:ext>
            </a:extLst>
          </p:cNvPr>
          <p:cNvSpPr/>
          <p:nvPr/>
        </p:nvSpPr>
        <p:spPr>
          <a:xfrm>
            <a:off x="758874" y="4837841"/>
            <a:ext cx="1222677" cy="684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Container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 new version)</a:t>
            </a:r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D6BAB99F-44FC-D917-A955-8F0E8E30674C}"/>
              </a:ext>
            </a:extLst>
          </p:cNvPr>
          <p:cNvSpPr/>
          <p:nvPr/>
        </p:nvSpPr>
        <p:spPr>
          <a:xfrm>
            <a:off x="3059484" y="4838963"/>
            <a:ext cx="1222677" cy="684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Application Container 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14EE9767-CE1A-1384-0AE2-67CA56DCC703}"/>
              </a:ext>
            </a:extLst>
          </p:cNvPr>
          <p:cNvSpPr/>
          <p:nvPr/>
        </p:nvSpPr>
        <p:spPr>
          <a:xfrm>
            <a:off x="5466059" y="4879523"/>
            <a:ext cx="1222677" cy="684776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Container 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F23F698A-5CB7-6BB8-EAE2-6BE9EF83F495}"/>
              </a:ext>
            </a:extLst>
          </p:cNvPr>
          <p:cNvSpPr/>
          <p:nvPr/>
        </p:nvSpPr>
        <p:spPr>
          <a:xfrm>
            <a:off x="7563586" y="4896429"/>
            <a:ext cx="1163339" cy="707571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Container </a:t>
            </a:r>
          </a:p>
        </p:txBody>
      </p:sp>
      <p:pic>
        <p:nvPicPr>
          <p:cNvPr id="4126" name="Picture 4125">
            <a:extLst>
              <a:ext uri="{FF2B5EF4-FFF2-40B4-BE49-F238E27FC236}">
                <a16:creationId xmlns:a16="http://schemas.microsoft.com/office/drawing/2014/main" id="{F7E25F85-7B1D-6EFD-2973-2DAA00655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799" y="5705039"/>
            <a:ext cx="496526" cy="572570"/>
          </a:xfrm>
          <a:prstGeom prst="rect">
            <a:avLst/>
          </a:prstGeom>
        </p:spPr>
      </p:pic>
      <p:pic>
        <p:nvPicPr>
          <p:cNvPr id="4127" name="Picture 4126">
            <a:extLst>
              <a:ext uri="{FF2B5EF4-FFF2-40B4-BE49-F238E27FC236}">
                <a16:creationId xmlns:a16="http://schemas.microsoft.com/office/drawing/2014/main" id="{E1EA76F9-876B-608A-41FE-1B6D41E6F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320" y="5705039"/>
            <a:ext cx="496526" cy="572570"/>
          </a:xfrm>
          <a:prstGeom prst="rect">
            <a:avLst/>
          </a:prstGeom>
        </p:spPr>
      </p:pic>
      <p:pic>
        <p:nvPicPr>
          <p:cNvPr id="4128" name="Picture 4127">
            <a:extLst>
              <a:ext uri="{FF2B5EF4-FFF2-40B4-BE49-F238E27FC236}">
                <a16:creationId xmlns:a16="http://schemas.microsoft.com/office/drawing/2014/main" id="{06924713-B45C-0A32-6DB4-EE6DF205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552" y="5705039"/>
            <a:ext cx="496526" cy="572570"/>
          </a:xfrm>
          <a:prstGeom prst="rect">
            <a:avLst/>
          </a:prstGeom>
        </p:spPr>
      </p:pic>
      <p:pic>
        <p:nvPicPr>
          <p:cNvPr id="4129" name="Picture 4128">
            <a:extLst>
              <a:ext uri="{FF2B5EF4-FFF2-40B4-BE49-F238E27FC236}">
                <a16:creationId xmlns:a16="http://schemas.microsoft.com/office/drawing/2014/main" id="{BAFF3811-B0E4-00B1-40E3-FD514B326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494" y="5671093"/>
            <a:ext cx="496526" cy="572570"/>
          </a:xfrm>
          <a:prstGeom prst="rect">
            <a:avLst/>
          </a:prstGeom>
        </p:spPr>
      </p:pic>
      <p:pic>
        <p:nvPicPr>
          <p:cNvPr id="4138" name="Picture 10" descr="Control tower - Free travel icons">
            <a:extLst>
              <a:ext uri="{FF2B5EF4-FFF2-40B4-BE49-F238E27FC236}">
                <a16:creationId xmlns:a16="http://schemas.microsoft.com/office/drawing/2014/main" id="{6173FA8E-EF50-0910-CF00-B80A6ABA5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97" y="1339380"/>
            <a:ext cx="1262811" cy="968931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0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repeatCount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repeatCount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32" grpId="0" animBg="1"/>
      <p:bldP spid="33" grpId="0" animBg="1"/>
      <p:bldP spid="14" grpId="0" animBg="1"/>
      <p:bldP spid="37" grpId="0" animBg="1"/>
      <p:bldP spid="41" grpId="0" animBg="1"/>
      <p:bldP spid="60" grpId="0"/>
      <p:bldP spid="61" grpId="0" animBg="1"/>
      <p:bldP spid="11" grpId="0"/>
      <p:bldP spid="11" grpId="1"/>
      <p:bldP spid="13" grpId="0" animBg="1"/>
      <p:bldP spid="47" grpId="0"/>
      <p:bldP spid="4" grpId="0" animBg="1"/>
      <p:bldP spid="63" grpId="0"/>
      <p:bldP spid="4102" grpId="0" animBg="1"/>
      <p:bldP spid="4103" grpId="0" animBg="1"/>
      <p:bldP spid="4104" grpId="0" animBg="1"/>
      <p:bldP spid="4105" grpId="0" animBg="1"/>
      <p:bldP spid="4106" grpId="0" animBg="1"/>
      <p:bldP spid="4108" grpId="0" animBg="1"/>
      <p:bldP spid="4111" grpId="0" animBg="1"/>
      <p:bldP spid="41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1ECCEA-7967-2DD8-1483-A55233075B23}"/>
              </a:ext>
            </a:extLst>
          </p:cNvPr>
          <p:cNvGrpSpPr/>
          <p:nvPr/>
        </p:nvGrpSpPr>
        <p:grpSpPr>
          <a:xfrm>
            <a:off x="81059" y="4403898"/>
            <a:ext cx="8101040" cy="2062402"/>
            <a:chOff x="81058" y="4403898"/>
            <a:chExt cx="8817933" cy="2062402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EC8B643-D884-4465-B43C-A511389BF8AD}"/>
                </a:ext>
              </a:extLst>
            </p:cNvPr>
            <p:cNvSpPr/>
            <p:nvPr/>
          </p:nvSpPr>
          <p:spPr>
            <a:xfrm>
              <a:off x="92601" y="4403898"/>
              <a:ext cx="8806390" cy="1724029"/>
            </a:xfrm>
            <a:prstGeom prst="roundRect">
              <a:avLst/>
            </a:prstGeom>
            <a:noFill/>
            <a:ln w="158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14" descr="Kubernetes Logo and Wordmark - Just Stickers : Just Stickers">
              <a:extLst>
                <a:ext uri="{FF2B5EF4-FFF2-40B4-BE49-F238E27FC236}">
                  <a16:creationId xmlns:a16="http://schemas.microsoft.com/office/drawing/2014/main" id="{F8946164-BC4B-5C54-4A4A-4B9B99123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58" y="5742880"/>
              <a:ext cx="723420" cy="723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F6B95D-011F-5AF3-5A84-754C0750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46966"/>
            <a:ext cx="6293923" cy="8211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Security Enforcements</a:t>
            </a:r>
          </a:p>
        </p:txBody>
      </p:sp>
      <p:pic>
        <p:nvPicPr>
          <p:cNvPr id="4100" name="Picture 4" descr="Istio – The Extensible Service Mesh - NGINX">
            <a:extLst>
              <a:ext uri="{FF2B5EF4-FFF2-40B4-BE49-F238E27FC236}">
                <a16:creationId xmlns:a16="http://schemas.microsoft.com/office/drawing/2014/main" id="{269C974C-5C31-6760-6651-0362585A4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7407" r="9962" b="7407"/>
          <a:stretch/>
        </p:blipFill>
        <p:spPr bwMode="auto">
          <a:xfrm>
            <a:off x="6412546" y="59975"/>
            <a:ext cx="602488" cy="6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CF18F-D4E8-8850-8BCD-D1810ECE86BD}"/>
              </a:ext>
            </a:extLst>
          </p:cNvPr>
          <p:cNvSpPr txBox="1"/>
          <p:nvPr/>
        </p:nvSpPr>
        <p:spPr>
          <a:xfrm>
            <a:off x="9297155" y="113077"/>
            <a:ext cx="2117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BF740-ED68-74CF-AA08-C08969ACE4FF}"/>
              </a:ext>
            </a:extLst>
          </p:cNvPr>
          <p:cNvSpPr txBox="1"/>
          <p:nvPr/>
        </p:nvSpPr>
        <p:spPr>
          <a:xfrm>
            <a:off x="8512151" y="574742"/>
            <a:ext cx="3687961" cy="1077218"/>
          </a:xfrm>
          <a:custGeom>
            <a:avLst/>
            <a:gdLst>
              <a:gd name="connsiteX0" fmla="*/ 0 w 3687961"/>
              <a:gd name="connsiteY0" fmla="*/ 0 h 1077218"/>
              <a:gd name="connsiteX1" fmla="*/ 3687961 w 3687961"/>
              <a:gd name="connsiteY1" fmla="*/ 0 h 1077218"/>
              <a:gd name="connsiteX2" fmla="*/ 3687961 w 3687961"/>
              <a:gd name="connsiteY2" fmla="*/ 1077218 h 1077218"/>
              <a:gd name="connsiteX3" fmla="*/ 0 w 3687961"/>
              <a:gd name="connsiteY3" fmla="*/ 1077218 h 1077218"/>
              <a:gd name="connsiteX4" fmla="*/ 0 w 3687961"/>
              <a:gd name="connsiteY4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7961" h="1077218" fill="none" extrusionOk="0">
                <a:moveTo>
                  <a:pt x="0" y="0"/>
                </a:moveTo>
                <a:cubicBezTo>
                  <a:pt x="1152811" y="-49533"/>
                  <a:pt x="2368031" y="-14809"/>
                  <a:pt x="3687961" y="0"/>
                </a:cubicBezTo>
                <a:cubicBezTo>
                  <a:pt x="3740721" y="318461"/>
                  <a:pt x="3629355" y="810004"/>
                  <a:pt x="3687961" y="1077218"/>
                </a:cubicBezTo>
                <a:cubicBezTo>
                  <a:pt x="2774749" y="1028987"/>
                  <a:pt x="914484" y="1161673"/>
                  <a:pt x="0" y="1077218"/>
                </a:cubicBezTo>
                <a:cubicBezTo>
                  <a:pt x="-30674" y="647745"/>
                  <a:pt x="-40999" y="346968"/>
                  <a:pt x="0" y="0"/>
                </a:cubicBezTo>
                <a:close/>
              </a:path>
              <a:path w="3687961" h="1077218" stroke="0" extrusionOk="0">
                <a:moveTo>
                  <a:pt x="0" y="0"/>
                </a:moveTo>
                <a:cubicBezTo>
                  <a:pt x="1778529" y="118645"/>
                  <a:pt x="2577397" y="116012"/>
                  <a:pt x="3687961" y="0"/>
                </a:cubicBezTo>
                <a:cubicBezTo>
                  <a:pt x="3678208" y="214159"/>
                  <a:pt x="3687771" y="764602"/>
                  <a:pt x="3687961" y="1077218"/>
                </a:cubicBezTo>
                <a:cubicBezTo>
                  <a:pt x="2102279" y="1211818"/>
                  <a:pt x="1285165" y="920022"/>
                  <a:pt x="0" y="1077218"/>
                </a:cubicBezTo>
                <a:cubicBezTo>
                  <a:pt x="-71595" y="575089"/>
                  <a:pt x="13273" y="228237"/>
                  <a:pt x="0" y="0"/>
                </a:cubicBezTo>
                <a:close/>
              </a:path>
            </a:pathLst>
          </a:custGeom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Arial Rounded MT Bold" panose="020F0704030504030204" pitchFamily="34" charset="77"/>
              </a:rPr>
              <a:t>Enforce all network security policy in the Sidecar, making the communication Secure, and centrally managed</a:t>
            </a:r>
          </a:p>
        </p:txBody>
      </p:sp>
      <p:pic>
        <p:nvPicPr>
          <p:cNvPr id="4106" name="Picture 10" descr="Control tower - Free travel icons">
            <a:extLst>
              <a:ext uri="{FF2B5EF4-FFF2-40B4-BE49-F238E27FC236}">
                <a16:creationId xmlns:a16="http://schemas.microsoft.com/office/drawing/2014/main" id="{C3D57092-630E-3A06-57A2-2E20299B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708" y="4685627"/>
            <a:ext cx="1262811" cy="968931"/>
          </a:xfrm>
          <a:prstGeom prst="rect">
            <a:avLst/>
          </a:prstGeom>
          <a:noFill/>
          <a:ln w="317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8CA2F0-7F89-1128-2D47-F6BBDE85E18B}"/>
              </a:ext>
            </a:extLst>
          </p:cNvPr>
          <p:cNvSpPr txBox="1"/>
          <p:nvPr/>
        </p:nvSpPr>
        <p:spPr>
          <a:xfrm>
            <a:off x="2975247" y="5709049"/>
            <a:ext cx="5319667" cy="40011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Control Tower </a:t>
            </a:r>
            <a:r>
              <a:rPr lang="en-US" sz="1200" i="1" dirty="0">
                <a:solidFill>
                  <a:srgbClr val="0432FF"/>
                </a:solidFill>
              </a:rPr>
              <a:t>(manages the sidecar)</a:t>
            </a:r>
            <a:endParaRPr lang="en-US" sz="2000" i="1" dirty="0">
              <a:solidFill>
                <a:srgbClr val="0432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CB097E-B498-7FAD-3D45-57208EF2C74E}"/>
              </a:ext>
            </a:extLst>
          </p:cNvPr>
          <p:cNvSpPr txBox="1"/>
          <p:nvPr/>
        </p:nvSpPr>
        <p:spPr>
          <a:xfrm>
            <a:off x="161815" y="4457129"/>
            <a:ext cx="1262811" cy="27699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Control Plane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2AF99-703C-A6C7-1E88-4453927CA6E5}"/>
              </a:ext>
            </a:extLst>
          </p:cNvPr>
          <p:cNvSpPr txBox="1"/>
          <p:nvPr/>
        </p:nvSpPr>
        <p:spPr>
          <a:xfrm>
            <a:off x="655552" y="728851"/>
            <a:ext cx="1445391" cy="27699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 Rounded MT Bold" panose="020F0704030504030204" pitchFamily="34" charset="77"/>
              </a:rPr>
              <a:t>Data Plane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E4F6D28-FF74-C615-6EBA-C83090ABF0C9}"/>
              </a:ext>
            </a:extLst>
          </p:cNvPr>
          <p:cNvSpPr/>
          <p:nvPr/>
        </p:nvSpPr>
        <p:spPr>
          <a:xfrm>
            <a:off x="453527" y="963670"/>
            <a:ext cx="7841387" cy="285092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0" name="Picture 14" descr="Kubernetes Logo and Wordmark - Just Stickers : Just Stickers">
            <a:extLst>
              <a:ext uri="{FF2B5EF4-FFF2-40B4-BE49-F238E27FC236}">
                <a16:creationId xmlns:a16="http://schemas.microsoft.com/office/drawing/2014/main" id="{3298F7E3-1968-C9FD-D13F-18395551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77" y="545089"/>
            <a:ext cx="489049" cy="48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DD84F4B-DE16-F7AE-6C4D-2C44432B82EB}"/>
              </a:ext>
            </a:extLst>
          </p:cNvPr>
          <p:cNvSpPr/>
          <p:nvPr/>
        </p:nvSpPr>
        <p:spPr>
          <a:xfrm>
            <a:off x="1505426" y="1195036"/>
            <a:ext cx="1445391" cy="2524875"/>
          </a:xfrm>
          <a:prstGeom prst="roundRect">
            <a:avLst/>
          </a:prstGeom>
          <a:solidFill>
            <a:srgbClr val="E2E9FC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5A4C03A-C2BB-2FE6-4AD4-690D40B756C4}"/>
              </a:ext>
            </a:extLst>
          </p:cNvPr>
          <p:cNvSpPr/>
          <p:nvPr/>
        </p:nvSpPr>
        <p:spPr>
          <a:xfrm>
            <a:off x="1647065" y="2771087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Proxy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8BBAD4-2A11-2CF4-FCE4-BEE72F9F03E9}"/>
              </a:ext>
            </a:extLst>
          </p:cNvPr>
          <p:cNvSpPr/>
          <p:nvPr/>
        </p:nvSpPr>
        <p:spPr>
          <a:xfrm>
            <a:off x="1599284" y="1395386"/>
            <a:ext cx="1186543" cy="684776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Container</a:t>
            </a:r>
          </a:p>
        </p:txBody>
      </p:sp>
      <p:pic>
        <p:nvPicPr>
          <p:cNvPr id="4098" name="Picture 4097">
            <a:extLst>
              <a:ext uri="{FF2B5EF4-FFF2-40B4-BE49-F238E27FC236}">
                <a16:creationId xmlns:a16="http://schemas.microsoft.com/office/drawing/2014/main" id="{3601BC59-9116-0161-E488-E9B7F3CF0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574" y="1078632"/>
            <a:ext cx="313673" cy="304209"/>
          </a:xfrm>
          <a:prstGeom prst="rect">
            <a:avLst/>
          </a:prstGeom>
        </p:spPr>
      </p:pic>
      <p:sp>
        <p:nvSpPr>
          <p:cNvPr id="4105" name="Rounded Rectangle 4104">
            <a:extLst>
              <a:ext uri="{FF2B5EF4-FFF2-40B4-BE49-F238E27FC236}">
                <a16:creationId xmlns:a16="http://schemas.microsoft.com/office/drawing/2014/main" id="{F099DB5C-E409-3336-6700-EBB160B03CF6}"/>
              </a:ext>
            </a:extLst>
          </p:cNvPr>
          <p:cNvSpPr/>
          <p:nvPr/>
        </p:nvSpPr>
        <p:spPr>
          <a:xfrm>
            <a:off x="3839285" y="1150542"/>
            <a:ext cx="1445391" cy="2524875"/>
          </a:xfrm>
          <a:prstGeom prst="roundRect">
            <a:avLst/>
          </a:prstGeom>
          <a:solidFill>
            <a:srgbClr val="E2E9FC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4DA5619-AFC7-54E5-6B23-F75F23BA8084}"/>
              </a:ext>
            </a:extLst>
          </p:cNvPr>
          <p:cNvSpPr/>
          <p:nvPr/>
        </p:nvSpPr>
        <p:spPr>
          <a:xfrm>
            <a:off x="3980924" y="2726593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Proxy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E145700-1A63-733C-2EB0-E0E65ED791C0}"/>
              </a:ext>
            </a:extLst>
          </p:cNvPr>
          <p:cNvSpPr/>
          <p:nvPr/>
        </p:nvSpPr>
        <p:spPr>
          <a:xfrm>
            <a:off x="3933143" y="1350892"/>
            <a:ext cx="1186543" cy="684776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Container</a:t>
            </a:r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50D33530-41B8-ACEC-4F84-121319B1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433" y="1034138"/>
            <a:ext cx="313673" cy="304209"/>
          </a:xfrm>
          <a:prstGeom prst="rect">
            <a:avLst/>
          </a:prstGeom>
        </p:spPr>
      </p:pic>
      <p:sp>
        <p:nvSpPr>
          <p:cNvPr id="4114" name="Rounded Rectangle 4113">
            <a:extLst>
              <a:ext uri="{FF2B5EF4-FFF2-40B4-BE49-F238E27FC236}">
                <a16:creationId xmlns:a16="http://schemas.microsoft.com/office/drawing/2014/main" id="{33461048-2A19-5BA8-B4C3-04777644B769}"/>
              </a:ext>
            </a:extLst>
          </p:cNvPr>
          <p:cNvSpPr/>
          <p:nvPr/>
        </p:nvSpPr>
        <p:spPr>
          <a:xfrm>
            <a:off x="6412546" y="1108819"/>
            <a:ext cx="1445391" cy="2524875"/>
          </a:xfrm>
          <a:prstGeom prst="roundRect">
            <a:avLst/>
          </a:prstGeom>
          <a:solidFill>
            <a:srgbClr val="E2E9FC"/>
          </a:solidFill>
          <a:ln w="222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8B219491-C0A2-F63C-6DDA-AF77D6425482}"/>
              </a:ext>
            </a:extLst>
          </p:cNvPr>
          <p:cNvSpPr/>
          <p:nvPr/>
        </p:nvSpPr>
        <p:spPr>
          <a:xfrm>
            <a:off x="6554185" y="2684870"/>
            <a:ext cx="1186543" cy="707572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Sidecar container</a:t>
            </a:r>
          </a:p>
          <a:p>
            <a:pPr algn="ctr"/>
            <a:endParaRPr lang="en-US" sz="500" dirty="0"/>
          </a:p>
          <a:p>
            <a:pPr algn="ctr"/>
            <a:r>
              <a:rPr lang="en-US" sz="1100" dirty="0"/>
              <a:t>Proxy</a:t>
            </a:r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01D67A1D-A9E2-8614-14A0-6FD615D75052}"/>
              </a:ext>
            </a:extLst>
          </p:cNvPr>
          <p:cNvSpPr/>
          <p:nvPr/>
        </p:nvSpPr>
        <p:spPr>
          <a:xfrm>
            <a:off x="6506404" y="1309169"/>
            <a:ext cx="1186543" cy="684776"/>
          </a:xfrm>
          <a:prstGeom prst="rect">
            <a:avLst/>
          </a:prstGeom>
          <a:solidFill>
            <a:srgbClr val="007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Container</a:t>
            </a:r>
          </a:p>
        </p:txBody>
      </p:sp>
      <p:pic>
        <p:nvPicPr>
          <p:cNvPr id="4117" name="Picture 4116">
            <a:extLst>
              <a:ext uri="{FF2B5EF4-FFF2-40B4-BE49-F238E27FC236}">
                <a16:creationId xmlns:a16="http://schemas.microsoft.com/office/drawing/2014/main" id="{F551B29D-A8BB-5175-2F15-1C186FC10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694" y="992415"/>
            <a:ext cx="313673" cy="30420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E58058-94E6-44A7-1C2D-BD4E4D768868}"/>
              </a:ext>
            </a:extLst>
          </p:cNvPr>
          <p:cNvCxnSpPr>
            <a:cxnSpLocks/>
            <a:stCxn id="4106" idx="0"/>
            <a:endCxn id="58" idx="2"/>
          </p:cNvCxnSpPr>
          <p:nvPr/>
        </p:nvCxnSpPr>
        <p:spPr>
          <a:xfrm flipH="1" flipV="1">
            <a:off x="2240337" y="3478659"/>
            <a:ext cx="1664777" cy="120696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480733-87C9-B1C2-31DE-5544884BE82A}"/>
              </a:ext>
            </a:extLst>
          </p:cNvPr>
          <p:cNvCxnSpPr>
            <a:cxnSpLocks/>
            <a:stCxn id="4106" idx="0"/>
            <a:endCxn id="4107" idx="2"/>
          </p:cNvCxnSpPr>
          <p:nvPr/>
        </p:nvCxnSpPr>
        <p:spPr>
          <a:xfrm flipV="1">
            <a:off x="3905114" y="3434165"/>
            <a:ext cx="669082" cy="125146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CD81B-7004-ADE7-B2CB-32C56C023C6B}"/>
              </a:ext>
            </a:extLst>
          </p:cNvPr>
          <p:cNvCxnSpPr>
            <a:cxnSpLocks/>
            <a:endCxn id="4115" idx="2"/>
          </p:cNvCxnSpPr>
          <p:nvPr/>
        </p:nvCxnSpPr>
        <p:spPr>
          <a:xfrm flipV="1">
            <a:off x="4037038" y="3392442"/>
            <a:ext cx="3110419" cy="129290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3027E17F-38C3-B3A1-7071-CF6D3C98B821}"/>
              </a:ext>
            </a:extLst>
          </p:cNvPr>
          <p:cNvCxnSpPr>
            <a:cxnSpLocks/>
          </p:cNvCxnSpPr>
          <p:nvPr/>
        </p:nvCxnSpPr>
        <p:spPr>
          <a:xfrm>
            <a:off x="2785827" y="2932525"/>
            <a:ext cx="1195097" cy="1750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0" name="Straight Arrow Connector 4129">
            <a:extLst>
              <a:ext uri="{FF2B5EF4-FFF2-40B4-BE49-F238E27FC236}">
                <a16:creationId xmlns:a16="http://schemas.microsoft.com/office/drawing/2014/main" id="{FABC72B4-BC3C-589A-C54A-3BA4A60E99FD}"/>
              </a:ext>
            </a:extLst>
          </p:cNvPr>
          <p:cNvCxnSpPr>
            <a:cxnSpLocks/>
          </p:cNvCxnSpPr>
          <p:nvPr/>
        </p:nvCxnSpPr>
        <p:spPr>
          <a:xfrm>
            <a:off x="5167467" y="2950028"/>
            <a:ext cx="138744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040CDACD-E96C-DBE8-7FEC-C8335DFFED6D}"/>
              </a:ext>
            </a:extLst>
          </p:cNvPr>
          <p:cNvCxnSpPr>
            <a:cxnSpLocks/>
          </p:cNvCxnSpPr>
          <p:nvPr/>
        </p:nvCxnSpPr>
        <p:spPr>
          <a:xfrm flipH="1" flipV="1">
            <a:off x="2785827" y="3270083"/>
            <a:ext cx="1195097" cy="81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B7F26409-98EB-A556-F239-E349D8E6B181}"/>
              </a:ext>
            </a:extLst>
          </p:cNvPr>
          <p:cNvCxnSpPr>
            <a:cxnSpLocks/>
          </p:cNvCxnSpPr>
          <p:nvPr/>
        </p:nvCxnSpPr>
        <p:spPr>
          <a:xfrm flipH="1">
            <a:off x="5147500" y="3198005"/>
            <a:ext cx="1382255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47" name="Picture 4146">
            <a:extLst>
              <a:ext uri="{FF2B5EF4-FFF2-40B4-BE49-F238E27FC236}">
                <a16:creationId xmlns:a16="http://schemas.microsoft.com/office/drawing/2014/main" id="{2E9E3914-8FBA-CC23-55D3-22801569E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992" y="2657385"/>
            <a:ext cx="316059" cy="316059"/>
          </a:xfrm>
          <a:prstGeom prst="rect">
            <a:avLst/>
          </a:prstGeom>
        </p:spPr>
      </p:pic>
      <p:pic>
        <p:nvPicPr>
          <p:cNvPr id="4148" name="Picture 4147">
            <a:extLst>
              <a:ext uri="{FF2B5EF4-FFF2-40B4-BE49-F238E27FC236}">
                <a16:creationId xmlns:a16="http://schemas.microsoft.com/office/drawing/2014/main" id="{3F651168-C8B1-7B8E-17A4-706314AD1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1245" y="2647602"/>
            <a:ext cx="316059" cy="316059"/>
          </a:xfrm>
          <a:prstGeom prst="rect">
            <a:avLst/>
          </a:prstGeom>
        </p:spPr>
      </p:pic>
      <p:cxnSp>
        <p:nvCxnSpPr>
          <p:cNvPr id="4150" name="Straight Arrow Connector 4149">
            <a:extLst>
              <a:ext uri="{FF2B5EF4-FFF2-40B4-BE49-F238E27FC236}">
                <a16:creationId xmlns:a16="http://schemas.microsoft.com/office/drawing/2014/main" id="{C7952D2D-E5E8-3BAD-88EF-C970E466BB0E}"/>
              </a:ext>
            </a:extLst>
          </p:cNvPr>
          <p:cNvCxnSpPr>
            <a:cxnSpLocks/>
          </p:cNvCxnSpPr>
          <p:nvPr/>
        </p:nvCxnSpPr>
        <p:spPr>
          <a:xfrm>
            <a:off x="161815" y="2972746"/>
            <a:ext cx="1514586" cy="2357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2" name="Straight Arrow Connector 4151">
            <a:extLst>
              <a:ext uri="{FF2B5EF4-FFF2-40B4-BE49-F238E27FC236}">
                <a16:creationId xmlns:a16="http://schemas.microsoft.com/office/drawing/2014/main" id="{FA923295-178D-BB91-CC0F-0EEE6ACE342B}"/>
              </a:ext>
            </a:extLst>
          </p:cNvPr>
          <p:cNvCxnSpPr>
            <a:cxnSpLocks/>
          </p:cNvCxnSpPr>
          <p:nvPr/>
        </p:nvCxnSpPr>
        <p:spPr>
          <a:xfrm flipH="1">
            <a:off x="92601" y="3350214"/>
            <a:ext cx="1583800" cy="2357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56" name="Picture 4155">
            <a:extLst>
              <a:ext uri="{FF2B5EF4-FFF2-40B4-BE49-F238E27FC236}">
                <a16:creationId xmlns:a16="http://schemas.microsoft.com/office/drawing/2014/main" id="{D2FF6998-0ACC-0E01-21F9-F7EFDDEF1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203" y="2598426"/>
            <a:ext cx="753477" cy="646887"/>
          </a:xfrm>
          <a:prstGeom prst="rect">
            <a:avLst/>
          </a:prstGeom>
        </p:spPr>
      </p:pic>
      <p:sp>
        <p:nvSpPr>
          <p:cNvPr id="4167" name="TextBox 4166">
            <a:extLst>
              <a:ext uri="{FF2B5EF4-FFF2-40B4-BE49-F238E27FC236}">
                <a16:creationId xmlns:a16="http://schemas.microsoft.com/office/drawing/2014/main" id="{35B8C269-27F7-0A0A-2D82-AA7E65DD36CF}"/>
              </a:ext>
            </a:extLst>
          </p:cNvPr>
          <p:cNvSpPr txBox="1"/>
          <p:nvPr/>
        </p:nvSpPr>
        <p:spPr>
          <a:xfrm>
            <a:off x="2661573" y="4038600"/>
            <a:ext cx="4541998" cy="369332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Push security Certs , TLS, enforcements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E0121-1EB9-2881-D951-449CBFF70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893" y="4802560"/>
            <a:ext cx="465223" cy="567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32790C-4F1C-1923-F216-76038249B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0310" y="4494334"/>
            <a:ext cx="594945" cy="57291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C312A5E-559E-F48D-D428-3473388BB8BD}"/>
              </a:ext>
            </a:extLst>
          </p:cNvPr>
          <p:cNvSpPr/>
          <p:nvPr/>
        </p:nvSpPr>
        <p:spPr>
          <a:xfrm>
            <a:off x="8426837" y="2080162"/>
            <a:ext cx="3747789" cy="1553532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Policy Enforcement can be applied universally to all sidecar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OR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 more granularly level like Namespaces and Services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6C05287-21EF-0FCC-A29A-86D1CF45561D}"/>
              </a:ext>
            </a:extLst>
          </p:cNvPr>
          <p:cNvSpPr/>
          <p:nvPr/>
        </p:nvSpPr>
        <p:spPr>
          <a:xfrm>
            <a:off x="8351028" y="4001560"/>
            <a:ext cx="3823598" cy="1367567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Applications do not worry about network security.</a:t>
            </a:r>
          </a:p>
          <a:p>
            <a:pPr algn="ctr"/>
            <a:endParaRPr lang="en-US" sz="500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 Sidecar get the security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policy injection from control plane. </a:t>
            </a:r>
          </a:p>
          <a:p>
            <a:pPr algn="ctr"/>
            <a:endParaRPr lang="en-US" sz="700" dirty="0">
              <a:solidFill>
                <a:srgbClr val="0070C0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00AF00-C2EC-AED8-342D-70E80B874101}"/>
              </a:ext>
            </a:extLst>
          </p:cNvPr>
          <p:cNvSpPr/>
          <p:nvPr/>
        </p:nvSpPr>
        <p:spPr>
          <a:xfrm>
            <a:off x="8363152" y="5474696"/>
            <a:ext cx="3747789" cy="1270227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Policy guides the sidecars on security enforcement and protocol to use when communicating with other services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3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4167" grpId="0" animBg="1"/>
      <p:bldP spid="9" grpId="0" animBg="1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7F4EA8-F3B9-9408-0A33-F250FDE94610}"/>
              </a:ext>
            </a:extLst>
          </p:cNvPr>
          <p:cNvSpPr/>
          <p:nvPr/>
        </p:nvSpPr>
        <p:spPr>
          <a:xfrm>
            <a:off x="129665" y="1000584"/>
            <a:ext cx="8468070" cy="22434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Advantage of Service Mesh is more </a:t>
            </a:r>
            <a:r>
              <a:rPr lang="en-US" sz="2000" i="1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apparent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 when there are </a:t>
            </a:r>
            <a:r>
              <a:rPr lang="en-US" sz="2000" i="1" u="sng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large number of microservices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managed by a </a:t>
            </a:r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Single Control Plane and Sidecars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without Applications having to write a single line of code.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15B4C5-2CA1-BC9E-D5D6-E3CB93244760}"/>
              </a:ext>
            </a:extLst>
          </p:cNvPr>
          <p:cNvSpPr/>
          <p:nvPr/>
        </p:nvSpPr>
        <p:spPr>
          <a:xfrm>
            <a:off x="69677" y="3429000"/>
            <a:ext cx="5966335" cy="290989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77"/>
              </a:rPr>
              <a:t>This Whole concept of a Control Plane and </a:t>
            </a:r>
            <a:r>
              <a:rPr lang="en-US" sz="2400" dirty="0" err="1">
                <a:latin typeface="Arial Rounded MT Bold" panose="020F0704030504030204" pitchFamily="34" charset="77"/>
              </a:rPr>
              <a:t>SideCar</a:t>
            </a:r>
            <a:r>
              <a:rPr lang="en-US" sz="2400" dirty="0">
                <a:latin typeface="Arial Rounded MT Bold" panose="020F0704030504030204" pitchFamily="34" charset="77"/>
              </a:rPr>
              <a:t>, driving the Service-to-Service Network Communication, Traffic and Security policy is what we call “Service Mesh”</a:t>
            </a:r>
            <a:endParaRPr lang="en-US" sz="2400" u="sng" dirty="0">
              <a:latin typeface="Arial Rounded MT Bold" panose="020F0704030504030204" pitchFamily="34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071D6C-723C-C78C-850C-023A56D9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966"/>
            <a:ext cx="4090086" cy="821123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77"/>
              </a:rPr>
              <a:t>Service Mesh</a:t>
            </a:r>
          </a:p>
        </p:txBody>
      </p:sp>
      <p:pic>
        <p:nvPicPr>
          <p:cNvPr id="9" name="Picture 4" descr="Istio – The Extensible Service Mesh - NGINX">
            <a:extLst>
              <a:ext uri="{FF2B5EF4-FFF2-40B4-BE49-F238E27FC236}">
                <a16:creationId xmlns:a16="http://schemas.microsoft.com/office/drawing/2014/main" id="{7A07BB9E-B5B8-67B3-5780-E4FB6C57B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7407" r="9962" b="7407"/>
          <a:stretch/>
        </p:blipFill>
        <p:spPr bwMode="auto">
          <a:xfrm>
            <a:off x="4415996" y="93277"/>
            <a:ext cx="602488" cy="6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551CB9-D33A-68C6-9DCA-EF5B6837EA12}"/>
              </a:ext>
            </a:extLst>
          </p:cNvPr>
          <p:cNvSpPr/>
          <p:nvPr/>
        </p:nvSpPr>
        <p:spPr>
          <a:xfrm>
            <a:off x="6789691" y="3544425"/>
            <a:ext cx="5272644" cy="15031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77"/>
              </a:rPr>
              <a:t>One of the well-known Open Source Project which implements the “Service Mesh” is called ISTIO + Envoy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BFFA3-C071-8DCF-A924-6594D207E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6" t="9091" r="35394"/>
          <a:stretch/>
        </p:blipFill>
        <p:spPr>
          <a:xfrm>
            <a:off x="6789691" y="5068897"/>
            <a:ext cx="936000" cy="1350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E92E96-9F6F-63C1-2BB2-05A63A5F4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691" y="5047579"/>
            <a:ext cx="1227728" cy="135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2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679</Words>
  <Application>Microsoft Macintosh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Cavolini</vt:lpstr>
      <vt:lpstr>Office Theme</vt:lpstr>
      <vt:lpstr>Introducing Istio:   A Service Mesh for Kubernetes cluster</vt:lpstr>
      <vt:lpstr>Monolith to Microservice transition</vt:lpstr>
      <vt:lpstr>Advantages of Microservice transition</vt:lpstr>
      <vt:lpstr>Microservice also brings Challenges</vt:lpstr>
      <vt:lpstr>Canary / Rolling Deployment</vt:lpstr>
      <vt:lpstr>Service Mesh</vt:lpstr>
      <vt:lpstr>Traffic Management</vt:lpstr>
      <vt:lpstr>Security Enforcements</vt:lpstr>
      <vt:lpstr>Service Mesh</vt:lpstr>
      <vt:lpstr>Istio + Envoy</vt:lpstr>
      <vt:lpstr>Istio + Envoy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Istio:   A Service Mesh for Kubernetes cluster</dc:title>
  <dc:creator>Ainul, Habib</dc:creator>
  <cp:lastModifiedBy>Ainul, Habib</cp:lastModifiedBy>
  <cp:revision>8</cp:revision>
  <dcterms:created xsi:type="dcterms:W3CDTF">2023-06-28T08:38:26Z</dcterms:created>
  <dcterms:modified xsi:type="dcterms:W3CDTF">2023-06-30T12:31:16Z</dcterms:modified>
</cp:coreProperties>
</file>