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6" r:id="rId2"/>
    <p:sldId id="259" r:id="rId3"/>
    <p:sldId id="261" r:id="rId4"/>
    <p:sldId id="260" r:id="rId5"/>
    <p:sldId id="262" r:id="rId6"/>
    <p:sldId id="263" r:id="rId7"/>
    <p:sldId id="264" r:id="rId8"/>
    <p:sldId id="265"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93" autoAdjust="0"/>
    <p:restoredTop sz="94660"/>
  </p:normalViewPr>
  <p:slideViewPr>
    <p:cSldViewPr snapToGrid="0">
      <p:cViewPr>
        <p:scale>
          <a:sx n="70" d="100"/>
          <a:sy n="70" d="100"/>
        </p:scale>
        <p:origin x="840"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16CA4F-5B8D-44D0-A33F-CFDBFB67E73D}" type="datetimeFigureOut">
              <a:rPr lang="en-US" smtClean="0"/>
              <a:t>10/24/2023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67AE32-4B7B-4C7D-9789-C21AEE5EF7D2}" type="slidenum">
              <a:rPr lang="en-US" smtClean="0"/>
              <a:t>‹#›</a:t>
            </a:fld>
            <a:endParaRPr lang="en-US"/>
          </a:p>
        </p:txBody>
      </p:sp>
    </p:spTree>
    <p:extLst>
      <p:ext uri="{BB962C8B-B14F-4D97-AF65-F5344CB8AC3E}">
        <p14:creationId xmlns:p14="http://schemas.microsoft.com/office/powerpoint/2010/main" val="2373336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16CA4F-5B8D-44D0-A33F-CFDBFB67E73D}" type="datetimeFigureOut">
              <a:rPr lang="en-US" smtClean="0"/>
              <a:t>10/24/2023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67AE32-4B7B-4C7D-9789-C21AEE5EF7D2}" type="slidenum">
              <a:rPr lang="en-US" smtClean="0"/>
              <a:t>‹#›</a:t>
            </a:fld>
            <a:endParaRPr lang="en-US"/>
          </a:p>
        </p:txBody>
      </p:sp>
    </p:spTree>
    <p:extLst>
      <p:ext uri="{BB962C8B-B14F-4D97-AF65-F5344CB8AC3E}">
        <p14:creationId xmlns:p14="http://schemas.microsoft.com/office/powerpoint/2010/main" val="3133899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16CA4F-5B8D-44D0-A33F-CFDBFB67E73D}" type="datetimeFigureOut">
              <a:rPr lang="en-US" smtClean="0"/>
              <a:t>10/24/2023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67AE32-4B7B-4C7D-9789-C21AEE5EF7D2}" type="slidenum">
              <a:rPr lang="en-US" smtClean="0"/>
              <a:t>‹#›</a:t>
            </a:fld>
            <a:endParaRPr lang="en-US"/>
          </a:p>
        </p:txBody>
      </p:sp>
    </p:spTree>
    <p:extLst>
      <p:ext uri="{BB962C8B-B14F-4D97-AF65-F5344CB8AC3E}">
        <p14:creationId xmlns:p14="http://schemas.microsoft.com/office/powerpoint/2010/main" val="334601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16CA4F-5B8D-44D0-A33F-CFDBFB67E73D}" type="datetimeFigureOut">
              <a:rPr lang="en-US" smtClean="0"/>
              <a:t>10/24/2023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67AE32-4B7B-4C7D-9789-C21AEE5EF7D2}" type="slidenum">
              <a:rPr lang="en-US" smtClean="0"/>
              <a:t>‹#›</a:t>
            </a:fld>
            <a:endParaRPr lang="en-US"/>
          </a:p>
        </p:txBody>
      </p:sp>
    </p:spTree>
    <p:extLst>
      <p:ext uri="{BB962C8B-B14F-4D97-AF65-F5344CB8AC3E}">
        <p14:creationId xmlns:p14="http://schemas.microsoft.com/office/powerpoint/2010/main" val="3643828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16CA4F-5B8D-44D0-A33F-CFDBFB67E73D}" type="datetimeFigureOut">
              <a:rPr lang="en-US" smtClean="0"/>
              <a:t>10/24/2023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67AE32-4B7B-4C7D-9789-C21AEE5EF7D2}" type="slidenum">
              <a:rPr lang="en-US" smtClean="0"/>
              <a:t>‹#›</a:t>
            </a:fld>
            <a:endParaRPr lang="en-US"/>
          </a:p>
        </p:txBody>
      </p:sp>
    </p:spTree>
    <p:extLst>
      <p:ext uri="{BB962C8B-B14F-4D97-AF65-F5344CB8AC3E}">
        <p14:creationId xmlns:p14="http://schemas.microsoft.com/office/powerpoint/2010/main" val="3904638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16CA4F-5B8D-44D0-A33F-CFDBFB67E73D}" type="datetimeFigureOut">
              <a:rPr lang="en-US" smtClean="0"/>
              <a:t>10/24/2023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67AE32-4B7B-4C7D-9789-C21AEE5EF7D2}" type="slidenum">
              <a:rPr lang="en-US" smtClean="0"/>
              <a:t>‹#›</a:t>
            </a:fld>
            <a:endParaRPr lang="en-US"/>
          </a:p>
        </p:txBody>
      </p:sp>
    </p:spTree>
    <p:extLst>
      <p:ext uri="{BB962C8B-B14F-4D97-AF65-F5344CB8AC3E}">
        <p14:creationId xmlns:p14="http://schemas.microsoft.com/office/powerpoint/2010/main" val="2248895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6CA4F-5B8D-44D0-A33F-CFDBFB67E73D}" type="datetimeFigureOut">
              <a:rPr lang="en-US" smtClean="0"/>
              <a:t>10/24/2023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67AE32-4B7B-4C7D-9789-C21AEE5EF7D2}" type="slidenum">
              <a:rPr lang="en-US" smtClean="0"/>
              <a:t>‹#›</a:t>
            </a:fld>
            <a:endParaRPr lang="en-US"/>
          </a:p>
        </p:txBody>
      </p:sp>
    </p:spTree>
    <p:extLst>
      <p:ext uri="{BB962C8B-B14F-4D97-AF65-F5344CB8AC3E}">
        <p14:creationId xmlns:p14="http://schemas.microsoft.com/office/powerpoint/2010/main" val="1002705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16CA4F-5B8D-44D0-A33F-CFDBFB67E73D}" type="datetimeFigureOut">
              <a:rPr lang="en-US" smtClean="0"/>
              <a:t>10/24/2023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67AE32-4B7B-4C7D-9789-C21AEE5EF7D2}" type="slidenum">
              <a:rPr lang="en-US" smtClean="0"/>
              <a:t>‹#›</a:t>
            </a:fld>
            <a:endParaRPr lang="en-US"/>
          </a:p>
        </p:txBody>
      </p:sp>
    </p:spTree>
    <p:extLst>
      <p:ext uri="{BB962C8B-B14F-4D97-AF65-F5344CB8AC3E}">
        <p14:creationId xmlns:p14="http://schemas.microsoft.com/office/powerpoint/2010/main" val="2697430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16CA4F-5B8D-44D0-A33F-CFDBFB67E73D}" type="datetimeFigureOut">
              <a:rPr lang="en-US" smtClean="0"/>
              <a:t>10/24/2023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67AE32-4B7B-4C7D-9789-C21AEE5EF7D2}" type="slidenum">
              <a:rPr lang="en-US" smtClean="0"/>
              <a:t>‹#›</a:t>
            </a:fld>
            <a:endParaRPr lang="en-US"/>
          </a:p>
        </p:txBody>
      </p:sp>
    </p:spTree>
    <p:extLst>
      <p:ext uri="{BB962C8B-B14F-4D97-AF65-F5344CB8AC3E}">
        <p14:creationId xmlns:p14="http://schemas.microsoft.com/office/powerpoint/2010/main" val="3055392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16CA4F-5B8D-44D0-A33F-CFDBFB67E73D}" type="datetimeFigureOut">
              <a:rPr lang="en-US" smtClean="0"/>
              <a:t>10/24/2023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67AE32-4B7B-4C7D-9789-C21AEE5EF7D2}" type="slidenum">
              <a:rPr lang="en-US" smtClean="0"/>
              <a:t>‹#›</a:t>
            </a:fld>
            <a:endParaRPr lang="en-US"/>
          </a:p>
        </p:txBody>
      </p:sp>
    </p:spTree>
    <p:extLst>
      <p:ext uri="{BB962C8B-B14F-4D97-AF65-F5344CB8AC3E}">
        <p14:creationId xmlns:p14="http://schemas.microsoft.com/office/powerpoint/2010/main" val="2708369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16CA4F-5B8D-44D0-A33F-CFDBFB67E73D}" type="datetimeFigureOut">
              <a:rPr lang="en-US" smtClean="0"/>
              <a:t>10/24/2023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67AE32-4B7B-4C7D-9789-C21AEE5EF7D2}" type="slidenum">
              <a:rPr lang="en-US" smtClean="0"/>
              <a:t>‹#›</a:t>
            </a:fld>
            <a:endParaRPr lang="en-US"/>
          </a:p>
        </p:txBody>
      </p:sp>
    </p:spTree>
    <p:extLst>
      <p:ext uri="{BB962C8B-B14F-4D97-AF65-F5344CB8AC3E}">
        <p14:creationId xmlns:p14="http://schemas.microsoft.com/office/powerpoint/2010/main" val="869436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16CA4F-5B8D-44D0-A33F-CFDBFB67E73D}" type="datetimeFigureOut">
              <a:rPr lang="en-US" smtClean="0"/>
              <a:t>10/24/2023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67AE32-4B7B-4C7D-9789-C21AEE5EF7D2}" type="slidenum">
              <a:rPr lang="en-US" smtClean="0"/>
              <a:t>‹#›</a:t>
            </a:fld>
            <a:endParaRPr lang="en-US"/>
          </a:p>
        </p:txBody>
      </p:sp>
    </p:spTree>
    <p:extLst>
      <p:ext uri="{BB962C8B-B14F-4D97-AF65-F5344CB8AC3E}">
        <p14:creationId xmlns:p14="http://schemas.microsoft.com/office/powerpoint/2010/main" val="740182639"/>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image" Target="../media/image9.png"/><Relationship Id="rId11" Type="http://schemas.openxmlformats.org/officeDocument/2006/relationships/image" Target="../media/image14.jpe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jpeg"/></Relationships>
</file>

<file path=ppt/slides/_rels/slide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6.png"/><Relationship Id="rId7"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oleObject" Target="../embeddings/oleObject1.bin"/><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colorful lines on a black background&#10;&#10;Description automatically generated">
            <a:extLst>
              <a:ext uri="{FF2B5EF4-FFF2-40B4-BE49-F238E27FC236}">
                <a16:creationId xmlns:a16="http://schemas.microsoft.com/office/drawing/2014/main" id="{E5B43638-7CA7-3E1A-023E-C3F0CD6C41A7}"/>
              </a:ext>
            </a:extLst>
          </p:cNvPr>
          <p:cNvPicPr>
            <a:picLocks noChangeAspect="1"/>
          </p:cNvPicPr>
          <p:nvPr/>
        </p:nvPicPr>
        <p:blipFill rotWithShape="1">
          <a:blip r:embed="rId2"/>
          <a:srcRect t="19505"/>
          <a:stretch/>
        </p:blipFill>
        <p:spPr>
          <a:xfrm>
            <a:off x="20" y="-11728"/>
            <a:ext cx="12191980" cy="6869728"/>
          </a:xfrm>
          <a:prstGeom prst="rect">
            <a:avLst/>
          </a:prstGeom>
        </p:spPr>
      </p:pic>
      <p:sp>
        <p:nvSpPr>
          <p:cNvPr id="2" name="Title 1">
            <a:extLst>
              <a:ext uri="{FF2B5EF4-FFF2-40B4-BE49-F238E27FC236}">
                <a16:creationId xmlns:a16="http://schemas.microsoft.com/office/drawing/2014/main" id="{680237A2-D7E8-31B1-157C-C410B7E2A951}"/>
              </a:ext>
            </a:extLst>
          </p:cNvPr>
          <p:cNvSpPr>
            <a:spLocks noGrp="1"/>
          </p:cNvSpPr>
          <p:nvPr>
            <p:ph type="ctrTitle"/>
          </p:nvPr>
        </p:nvSpPr>
        <p:spPr>
          <a:xfrm>
            <a:off x="896111" y="3603636"/>
            <a:ext cx="8413142" cy="1855734"/>
          </a:xfrm>
        </p:spPr>
        <p:txBody>
          <a:bodyPr>
            <a:normAutofit/>
          </a:bodyPr>
          <a:lstStyle/>
          <a:p>
            <a:pPr algn="l"/>
            <a:r>
              <a:rPr lang="en-IE" sz="4800" u="sng" dirty="0">
                <a:solidFill>
                  <a:srgbClr val="FFFFFF"/>
                </a:solidFill>
                <a:latin typeface="Arial Rounded MT Bold" panose="020F0704030504030204" pitchFamily="34" charset="0"/>
              </a:rPr>
              <a:t>Knative</a:t>
            </a:r>
            <a:r>
              <a:rPr lang="en-IE" sz="4800" dirty="0">
                <a:solidFill>
                  <a:srgbClr val="FFFFFF"/>
                </a:solidFill>
                <a:latin typeface="Arial Rounded MT Bold" panose="020F0704030504030204" pitchFamily="34" charset="0"/>
              </a:rPr>
              <a:t>: Metrics Captured</a:t>
            </a:r>
            <a:endParaRPr lang="en-US" sz="4000" i="1" dirty="0">
              <a:solidFill>
                <a:srgbClr val="FFFFFF"/>
              </a:solidFill>
              <a:latin typeface="Arial Rounded MT Bold" panose="020F0704030504030204" pitchFamily="34" charset="0"/>
            </a:endParaRPr>
          </a:p>
        </p:txBody>
      </p:sp>
      <p:sp>
        <p:nvSpPr>
          <p:cNvPr id="3" name="Subtitle 2">
            <a:extLst>
              <a:ext uri="{FF2B5EF4-FFF2-40B4-BE49-F238E27FC236}">
                <a16:creationId xmlns:a16="http://schemas.microsoft.com/office/drawing/2014/main" id="{43F0F53E-F2B5-4FF7-FE91-6AE0DF1FD2D4}"/>
              </a:ext>
            </a:extLst>
          </p:cNvPr>
          <p:cNvSpPr>
            <a:spLocks noGrp="1"/>
          </p:cNvSpPr>
          <p:nvPr>
            <p:ph type="subTitle" idx="1"/>
          </p:nvPr>
        </p:nvSpPr>
        <p:spPr>
          <a:xfrm>
            <a:off x="9915181" y="5982159"/>
            <a:ext cx="1757189" cy="374191"/>
          </a:xfrm>
        </p:spPr>
        <p:txBody>
          <a:bodyPr>
            <a:normAutofit/>
          </a:bodyPr>
          <a:lstStyle/>
          <a:p>
            <a:pPr algn="l"/>
            <a:r>
              <a:rPr lang="en-IE" sz="2000" dirty="0">
                <a:solidFill>
                  <a:srgbClr val="FFC000"/>
                </a:solidFill>
              </a:rPr>
              <a:t>- </a:t>
            </a:r>
            <a:r>
              <a:rPr lang="en-IE" sz="2000" dirty="0" err="1">
                <a:solidFill>
                  <a:srgbClr val="FFC000"/>
                </a:solidFill>
              </a:rPr>
              <a:t>Ainul</a:t>
            </a:r>
            <a:r>
              <a:rPr lang="en-IE" sz="2000" dirty="0">
                <a:solidFill>
                  <a:srgbClr val="FFC000"/>
                </a:solidFill>
              </a:rPr>
              <a:t> Habib</a:t>
            </a:r>
          </a:p>
        </p:txBody>
      </p:sp>
    </p:spTree>
    <p:extLst>
      <p:ext uri="{BB962C8B-B14F-4D97-AF65-F5344CB8AC3E}">
        <p14:creationId xmlns:p14="http://schemas.microsoft.com/office/powerpoint/2010/main" val="4156309885"/>
      </p:ext>
    </p:extLst>
  </p:cSld>
  <p:clrMapOvr>
    <a:masterClrMapping/>
  </p:clrMapOvr>
  <mc:AlternateContent xmlns:mc="http://schemas.openxmlformats.org/markup-compatibility/2006" xmlns:p14="http://schemas.microsoft.com/office/powerpoint/2010/main">
    <mc:Choice Requires="p14">
      <p:transition spd="slow" p14:dur="2000" advTm="7835"/>
    </mc:Choice>
    <mc:Fallback xmlns="">
      <p:transition spd="slow" advTm="7835"/>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FAD737-A26D-8A62-81AE-E87760A60BDD}"/>
              </a:ext>
            </a:extLst>
          </p:cNvPr>
          <p:cNvSpPr txBox="1"/>
          <p:nvPr/>
        </p:nvSpPr>
        <p:spPr>
          <a:xfrm>
            <a:off x="43543" y="43542"/>
            <a:ext cx="12034157" cy="646331"/>
          </a:xfrm>
          <a:prstGeom prst="rect">
            <a:avLst/>
          </a:prstGeom>
          <a:noFill/>
        </p:spPr>
        <p:txBody>
          <a:bodyPr wrap="square" rtlCol="0">
            <a:spAutoFit/>
          </a:bodyPr>
          <a:lstStyle/>
          <a:p>
            <a:r>
              <a:rPr lang="en-IE" sz="3600" dirty="0">
                <a:latin typeface="Arial Rounded MT Bold" panose="020F0704030504030204" pitchFamily="34" charset="0"/>
              </a:rPr>
              <a:t>Knative: 															LAB SETUP</a:t>
            </a:r>
            <a:endParaRPr lang="en-US" sz="3600" dirty="0">
              <a:latin typeface="Arial Rounded MT Bold" panose="020F0704030504030204" pitchFamily="34" charset="0"/>
            </a:endParaRPr>
          </a:p>
        </p:txBody>
      </p:sp>
      <p:pic>
        <p:nvPicPr>
          <p:cNvPr id="6" name="Picture 5">
            <a:extLst>
              <a:ext uri="{FF2B5EF4-FFF2-40B4-BE49-F238E27FC236}">
                <a16:creationId xmlns:a16="http://schemas.microsoft.com/office/drawing/2014/main" id="{72552542-18CA-FA47-0DFF-7E80EC634DDA}"/>
              </a:ext>
            </a:extLst>
          </p:cNvPr>
          <p:cNvPicPr>
            <a:picLocks noChangeAspect="1"/>
          </p:cNvPicPr>
          <p:nvPr/>
        </p:nvPicPr>
        <p:blipFill>
          <a:blip r:embed="rId2"/>
          <a:stretch>
            <a:fillRect/>
          </a:stretch>
        </p:blipFill>
        <p:spPr>
          <a:xfrm>
            <a:off x="3134930" y="1140687"/>
            <a:ext cx="2214863" cy="404691"/>
          </a:xfrm>
          <a:prstGeom prst="rect">
            <a:avLst/>
          </a:prstGeom>
        </p:spPr>
      </p:pic>
      <p:sp>
        <p:nvSpPr>
          <p:cNvPr id="16" name="TextBox 15">
            <a:extLst>
              <a:ext uri="{FF2B5EF4-FFF2-40B4-BE49-F238E27FC236}">
                <a16:creationId xmlns:a16="http://schemas.microsoft.com/office/drawing/2014/main" id="{CD0DE3AE-2886-8909-133A-9040953E0332}"/>
              </a:ext>
            </a:extLst>
          </p:cNvPr>
          <p:cNvSpPr txBox="1"/>
          <p:nvPr/>
        </p:nvSpPr>
        <p:spPr>
          <a:xfrm>
            <a:off x="108858" y="954020"/>
            <a:ext cx="2841172" cy="1477328"/>
          </a:xfrm>
          <a:prstGeom prst="rect">
            <a:avLst/>
          </a:prstGeom>
          <a:noFill/>
          <a:ln>
            <a:solidFill>
              <a:srgbClr val="FFC000"/>
            </a:solidFill>
          </a:ln>
        </p:spPr>
        <p:txBody>
          <a:bodyPr wrap="square" rtlCol="0">
            <a:spAutoFit/>
          </a:bodyPr>
          <a:lstStyle/>
          <a:p>
            <a:r>
              <a:rPr lang="en-IE" dirty="0"/>
              <a:t>Machine Capacity:</a:t>
            </a:r>
          </a:p>
          <a:p>
            <a:pPr marL="285750" indent="-285750">
              <a:buFont typeface="Arial" panose="020B0604020202020204" pitchFamily="34" charset="0"/>
              <a:buChar char="•"/>
            </a:pPr>
            <a:r>
              <a:rPr lang="en-IE" dirty="0"/>
              <a:t>16 Core AMD Processor</a:t>
            </a:r>
          </a:p>
          <a:p>
            <a:pPr marL="285750" indent="-285750">
              <a:buFont typeface="Arial" panose="020B0604020202020204" pitchFamily="34" charset="0"/>
              <a:buChar char="•"/>
            </a:pPr>
            <a:r>
              <a:rPr lang="en-IE" dirty="0"/>
              <a:t>32 GB RAM</a:t>
            </a:r>
            <a:endParaRPr lang="en-US" dirty="0"/>
          </a:p>
          <a:p>
            <a:pPr marL="285750" indent="-285750">
              <a:buFont typeface="Arial" panose="020B0604020202020204" pitchFamily="34" charset="0"/>
              <a:buChar char="•"/>
            </a:pPr>
            <a:r>
              <a:rPr lang="en-US" dirty="0"/>
              <a:t>1 TB disk Space</a:t>
            </a:r>
          </a:p>
          <a:p>
            <a:pPr marL="285750" indent="-285750">
              <a:buFont typeface="Arial" panose="020B0604020202020204" pitchFamily="34" charset="0"/>
              <a:buChar char="•"/>
            </a:pPr>
            <a:r>
              <a:rPr lang="en-US" dirty="0"/>
              <a:t>OS : Ubuntu 20.05.5 LTS</a:t>
            </a:r>
            <a:endParaRPr lang="en-IE" dirty="0"/>
          </a:p>
        </p:txBody>
      </p:sp>
      <p:sp>
        <p:nvSpPr>
          <p:cNvPr id="18" name="TextBox 17">
            <a:extLst>
              <a:ext uri="{FF2B5EF4-FFF2-40B4-BE49-F238E27FC236}">
                <a16:creationId xmlns:a16="http://schemas.microsoft.com/office/drawing/2014/main" id="{EFFB43B6-81D6-6415-9A2A-49A6D4993C6C}"/>
              </a:ext>
            </a:extLst>
          </p:cNvPr>
          <p:cNvSpPr txBox="1"/>
          <p:nvPr/>
        </p:nvSpPr>
        <p:spPr>
          <a:xfrm>
            <a:off x="8779332" y="1081410"/>
            <a:ext cx="2770413" cy="1477328"/>
          </a:xfrm>
          <a:prstGeom prst="rect">
            <a:avLst/>
          </a:prstGeom>
          <a:noFill/>
          <a:ln>
            <a:solidFill>
              <a:srgbClr val="FFC000"/>
            </a:solidFill>
          </a:ln>
        </p:spPr>
        <p:txBody>
          <a:bodyPr wrap="square" rtlCol="0">
            <a:spAutoFit/>
          </a:bodyPr>
          <a:lstStyle/>
          <a:p>
            <a:pPr algn="r"/>
            <a:r>
              <a:rPr lang="en-IE" dirty="0"/>
              <a:t>Node 1:  </a:t>
            </a:r>
          </a:p>
          <a:p>
            <a:pPr marL="285750" indent="-285750">
              <a:buFont typeface="Arial" panose="020B0604020202020204" pitchFamily="34" charset="0"/>
              <a:buChar char="•"/>
            </a:pPr>
            <a:r>
              <a:rPr lang="en-IE" dirty="0"/>
              <a:t>multimode-profile-m2</a:t>
            </a:r>
          </a:p>
          <a:p>
            <a:pPr marL="285750" indent="-285750">
              <a:buFont typeface="Arial" panose="020B0604020202020204" pitchFamily="34" charset="0"/>
              <a:buChar char="•"/>
            </a:pPr>
            <a:r>
              <a:rPr lang="en-IE" dirty="0"/>
              <a:t>5 Core</a:t>
            </a:r>
          </a:p>
          <a:p>
            <a:pPr marL="285750" indent="-285750">
              <a:buFont typeface="Arial" panose="020B0604020202020204" pitchFamily="34" charset="0"/>
              <a:buChar char="•"/>
            </a:pPr>
            <a:r>
              <a:rPr lang="en-IE" dirty="0"/>
              <a:t>8 GB RAM</a:t>
            </a:r>
          </a:p>
          <a:p>
            <a:pPr marL="285750" indent="-285750">
              <a:buFont typeface="Arial" panose="020B0604020202020204" pitchFamily="34" charset="0"/>
              <a:buChar char="•"/>
            </a:pPr>
            <a:r>
              <a:rPr lang="en-IE" dirty="0"/>
              <a:t>192.168.49.3</a:t>
            </a:r>
            <a:endParaRPr lang="en-US" dirty="0"/>
          </a:p>
        </p:txBody>
      </p:sp>
      <p:sp>
        <p:nvSpPr>
          <p:cNvPr id="20" name="TextBox 19">
            <a:extLst>
              <a:ext uri="{FF2B5EF4-FFF2-40B4-BE49-F238E27FC236}">
                <a16:creationId xmlns:a16="http://schemas.microsoft.com/office/drawing/2014/main" id="{A3109C0A-88E9-D0B5-DAFC-2FF991DBC0E7}"/>
              </a:ext>
            </a:extLst>
          </p:cNvPr>
          <p:cNvSpPr txBox="1"/>
          <p:nvPr/>
        </p:nvSpPr>
        <p:spPr>
          <a:xfrm>
            <a:off x="5854317" y="1077261"/>
            <a:ext cx="2832484" cy="1477328"/>
          </a:xfrm>
          <a:prstGeom prst="rect">
            <a:avLst/>
          </a:prstGeom>
          <a:noFill/>
          <a:ln>
            <a:solidFill>
              <a:srgbClr val="FFC000"/>
            </a:solidFill>
          </a:ln>
        </p:spPr>
        <p:txBody>
          <a:bodyPr wrap="square" rtlCol="0">
            <a:spAutoFit/>
          </a:bodyPr>
          <a:lstStyle/>
          <a:p>
            <a:r>
              <a:rPr lang="en-IE" dirty="0"/>
              <a:t>Node 1 :</a:t>
            </a:r>
          </a:p>
          <a:p>
            <a:pPr marL="742950" lvl="1" indent="-285750">
              <a:buFont typeface="Arial" panose="020B0604020202020204" pitchFamily="34" charset="0"/>
              <a:buChar char="•"/>
            </a:pPr>
            <a:r>
              <a:rPr lang="en-IE" dirty="0"/>
              <a:t>multimode-profile</a:t>
            </a:r>
          </a:p>
          <a:p>
            <a:pPr marL="742950" lvl="1" indent="-285750" algn="just">
              <a:buFont typeface="Arial" panose="020B0604020202020204" pitchFamily="34" charset="0"/>
              <a:buChar char="•"/>
            </a:pPr>
            <a:r>
              <a:rPr lang="en-IE" dirty="0"/>
              <a:t>1 Core</a:t>
            </a:r>
          </a:p>
          <a:p>
            <a:pPr marL="742950" lvl="1" indent="-285750" algn="just">
              <a:buFont typeface="Arial" panose="020B0604020202020204" pitchFamily="34" charset="0"/>
              <a:buChar char="•"/>
            </a:pPr>
            <a:r>
              <a:rPr lang="en-IE" dirty="0"/>
              <a:t>0.4 GB RAM</a:t>
            </a:r>
          </a:p>
          <a:p>
            <a:pPr marL="742950" lvl="1" indent="-285750" algn="just">
              <a:buFont typeface="Arial" panose="020B0604020202020204" pitchFamily="34" charset="0"/>
              <a:buChar char="•"/>
            </a:pPr>
            <a:r>
              <a:rPr lang="en-IE" dirty="0"/>
              <a:t>192.168.49.21</a:t>
            </a:r>
            <a:endParaRPr lang="en-US" dirty="0"/>
          </a:p>
        </p:txBody>
      </p:sp>
      <p:cxnSp>
        <p:nvCxnSpPr>
          <p:cNvPr id="22" name="Straight Connector 21">
            <a:extLst>
              <a:ext uri="{FF2B5EF4-FFF2-40B4-BE49-F238E27FC236}">
                <a16:creationId xmlns:a16="http://schemas.microsoft.com/office/drawing/2014/main" id="{E8A28745-2E4C-A5DE-ABBC-6A1261ED95DE}"/>
              </a:ext>
            </a:extLst>
          </p:cNvPr>
          <p:cNvCxnSpPr/>
          <p:nvPr/>
        </p:nvCxnSpPr>
        <p:spPr>
          <a:xfrm>
            <a:off x="43543" y="2937783"/>
            <a:ext cx="12148457" cy="0"/>
          </a:xfrm>
          <a:prstGeom prst="line">
            <a:avLst/>
          </a:prstGeom>
          <a:ln w="22225"/>
        </p:spPr>
        <p:style>
          <a:lnRef idx="3">
            <a:schemeClr val="accent1"/>
          </a:lnRef>
          <a:fillRef idx="0">
            <a:schemeClr val="accent1"/>
          </a:fillRef>
          <a:effectRef idx="2">
            <a:schemeClr val="accent1"/>
          </a:effectRef>
          <a:fontRef idx="minor">
            <a:schemeClr val="tx1"/>
          </a:fontRef>
        </p:style>
      </p:cxnSp>
      <p:pic>
        <p:nvPicPr>
          <p:cNvPr id="13" name="Picture 12">
            <a:extLst>
              <a:ext uri="{FF2B5EF4-FFF2-40B4-BE49-F238E27FC236}">
                <a16:creationId xmlns:a16="http://schemas.microsoft.com/office/drawing/2014/main" id="{B45E1901-933C-1EC1-E3B3-B8BAEBBCCF4B}"/>
              </a:ext>
            </a:extLst>
          </p:cNvPr>
          <p:cNvPicPr>
            <a:picLocks noChangeAspect="1"/>
          </p:cNvPicPr>
          <p:nvPr/>
        </p:nvPicPr>
        <p:blipFill>
          <a:blip r:embed="rId3"/>
          <a:stretch>
            <a:fillRect/>
          </a:stretch>
        </p:blipFill>
        <p:spPr>
          <a:xfrm>
            <a:off x="199053" y="4031846"/>
            <a:ext cx="9679733" cy="2816803"/>
          </a:xfrm>
          <a:prstGeom prst="rect">
            <a:avLst/>
          </a:prstGeom>
        </p:spPr>
      </p:pic>
      <p:sp>
        <p:nvSpPr>
          <p:cNvPr id="14" name="TextBox 13">
            <a:extLst>
              <a:ext uri="{FF2B5EF4-FFF2-40B4-BE49-F238E27FC236}">
                <a16:creationId xmlns:a16="http://schemas.microsoft.com/office/drawing/2014/main" id="{FAFF02B0-2F8F-533A-672D-DA2FFE84D91E}"/>
              </a:ext>
            </a:extLst>
          </p:cNvPr>
          <p:cNvSpPr txBox="1"/>
          <p:nvPr/>
        </p:nvSpPr>
        <p:spPr>
          <a:xfrm>
            <a:off x="3626153" y="1478299"/>
            <a:ext cx="1107562" cy="307777"/>
          </a:xfrm>
          <a:prstGeom prst="rect">
            <a:avLst/>
          </a:prstGeom>
          <a:solidFill>
            <a:schemeClr val="tx1"/>
          </a:solid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IE" sz="1400" b="1" dirty="0">
                <a:solidFill>
                  <a:srgbClr val="0070C0"/>
                </a:solidFill>
              </a:rPr>
              <a:t>v1.25.11</a:t>
            </a:r>
          </a:p>
        </p:txBody>
      </p:sp>
      <p:sp>
        <p:nvSpPr>
          <p:cNvPr id="17" name="TextBox 16">
            <a:extLst>
              <a:ext uri="{FF2B5EF4-FFF2-40B4-BE49-F238E27FC236}">
                <a16:creationId xmlns:a16="http://schemas.microsoft.com/office/drawing/2014/main" id="{69D78759-2355-3448-4B2C-77E24E5A67CA}"/>
              </a:ext>
            </a:extLst>
          </p:cNvPr>
          <p:cNvSpPr txBox="1"/>
          <p:nvPr/>
        </p:nvSpPr>
        <p:spPr>
          <a:xfrm>
            <a:off x="7862209" y="771355"/>
            <a:ext cx="1741715"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IE" b="1" dirty="0"/>
              <a:t>2 Node Cluster</a:t>
            </a:r>
          </a:p>
        </p:txBody>
      </p:sp>
      <p:pic>
        <p:nvPicPr>
          <p:cNvPr id="2050" name="Picture 2" descr="Charmhub | Deploy Kubernetes Control Plane using Charmhub - The Open  Operator Collection">
            <a:extLst>
              <a:ext uri="{FF2B5EF4-FFF2-40B4-BE49-F238E27FC236}">
                <a16:creationId xmlns:a16="http://schemas.microsoft.com/office/drawing/2014/main" id="{F5039614-062C-4229-EA99-9B521A2458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4971" y="1884951"/>
            <a:ext cx="686161" cy="71070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DF79CD79-557A-26B2-F6C0-887A15352270}"/>
              </a:ext>
            </a:extLst>
          </p:cNvPr>
          <p:cNvPicPr>
            <a:picLocks noChangeAspect="1"/>
          </p:cNvPicPr>
          <p:nvPr/>
        </p:nvPicPr>
        <p:blipFill rotWithShape="1">
          <a:blip r:embed="rId5"/>
          <a:srcRect t="15302" b="20184"/>
          <a:stretch/>
        </p:blipFill>
        <p:spPr>
          <a:xfrm>
            <a:off x="108858" y="2968295"/>
            <a:ext cx="9824356" cy="986356"/>
          </a:xfrm>
          <a:prstGeom prst="rect">
            <a:avLst/>
          </a:prstGeom>
        </p:spPr>
      </p:pic>
    </p:spTree>
    <p:extLst>
      <p:ext uri="{BB962C8B-B14F-4D97-AF65-F5344CB8AC3E}">
        <p14:creationId xmlns:p14="http://schemas.microsoft.com/office/powerpoint/2010/main" val="1504919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4AB179-8E24-2843-4E07-306566F9029B}"/>
              </a:ext>
            </a:extLst>
          </p:cNvPr>
          <p:cNvSpPr txBox="1"/>
          <p:nvPr/>
        </p:nvSpPr>
        <p:spPr>
          <a:xfrm>
            <a:off x="119743" y="2392412"/>
            <a:ext cx="7810500" cy="646331"/>
          </a:xfrm>
          <a:prstGeom prst="rect">
            <a:avLst/>
          </a:prstGeom>
          <a:noFill/>
        </p:spPr>
        <p:txBody>
          <a:bodyPr wrap="square" rtlCol="0">
            <a:spAutoFit/>
          </a:bodyPr>
          <a:lstStyle/>
          <a:p>
            <a:r>
              <a:rPr lang="en-IE" sz="3600" dirty="0">
                <a:latin typeface="Arial Rounded MT Bold" panose="020F0704030504030204" pitchFamily="34" charset="0"/>
              </a:rPr>
              <a:t>  Knative Deployment</a:t>
            </a:r>
            <a:endParaRPr lang="en-US" sz="3600" dirty="0">
              <a:latin typeface="Arial Rounded MT Bold" panose="020F0704030504030204" pitchFamily="34" charset="0"/>
            </a:endParaRPr>
          </a:p>
        </p:txBody>
      </p:sp>
      <p:pic>
        <p:nvPicPr>
          <p:cNvPr id="7" name="Picture 2" descr="Serverless applications in Kubernetes using Knative | ITNEXT">
            <a:extLst>
              <a:ext uri="{FF2B5EF4-FFF2-40B4-BE49-F238E27FC236}">
                <a16:creationId xmlns:a16="http://schemas.microsoft.com/office/drawing/2014/main" id="{88F620F8-EA4C-4424-068A-A269534DF9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743" y="244406"/>
            <a:ext cx="1835319" cy="68511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B9EA478-E16B-7A08-00DE-A1EBAFBD0592}"/>
              </a:ext>
            </a:extLst>
          </p:cNvPr>
          <p:cNvSpPr txBox="1"/>
          <p:nvPr/>
        </p:nvSpPr>
        <p:spPr>
          <a:xfrm>
            <a:off x="532586" y="1058028"/>
            <a:ext cx="9775371" cy="830997"/>
          </a:xfrm>
          <a:prstGeom prst="rect">
            <a:avLst/>
          </a:prstGeom>
          <a:noFill/>
        </p:spPr>
        <p:txBody>
          <a:bodyPr wrap="square" rtlCol="0">
            <a:spAutoFit/>
          </a:bodyPr>
          <a:lstStyle/>
          <a:p>
            <a:r>
              <a:rPr lang="en-US" sz="2400" b="0" i="0" dirty="0">
                <a:solidFill>
                  <a:schemeClr val="tx1">
                    <a:lumMod val="95000"/>
                  </a:schemeClr>
                </a:solidFill>
                <a:effectLst/>
              </a:rPr>
              <a:t>Knative provides an open API and runtime environment that enables you to run your serverless workloads on any Kubernetes Cluster</a:t>
            </a:r>
            <a:endParaRPr lang="en-US" sz="2400" i="1" dirty="0">
              <a:solidFill>
                <a:schemeClr val="tx1">
                  <a:lumMod val="95000"/>
                </a:schemeClr>
              </a:solidFill>
            </a:endParaRPr>
          </a:p>
        </p:txBody>
      </p:sp>
      <p:grpSp>
        <p:nvGrpSpPr>
          <p:cNvPr id="15" name="Group 14">
            <a:extLst>
              <a:ext uri="{FF2B5EF4-FFF2-40B4-BE49-F238E27FC236}">
                <a16:creationId xmlns:a16="http://schemas.microsoft.com/office/drawing/2014/main" id="{2FABAE7D-4D4C-3CAE-A735-3E2B798703F9}"/>
              </a:ext>
            </a:extLst>
          </p:cNvPr>
          <p:cNvGrpSpPr/>
          <p:nvPr/>
        </p:nvGrpSpPr>
        <p:grpSpPr>
          <a:xfrm>
            <a:off x="6355315" y="3521494"/>
            <a:ext cx="2103431" cy="496656"/>
            <a:chOff x="7536328" y="3000708"/>
            <a:chExt cx="2103431" cy="496656"/>
          </a:xfrm>
        </p:grpSpPr>
        <p:pic>
          <p:nvPicPr>
            <p:cNvPr id="1028" name="Picture 4" descr="Knative — Kubernetes-native PaaS with Serverless | by Scott Weiss | ITNEXT">
              <a:extLst>
                <a:ext uri="{FF2B5EF4-FFF2-40B4-BE49-F238E27FC236}">
                  <a16:creationId xmlns:a16="http://schemas.microsoft.com/office/drawing/2014/main" id="{E74C392D-76A8-C3C2-7748-F05F577B44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36328" y="3000708"/>
              <a:ext cx="845045" cy="477815"/>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B2F28B21-802C-A8D7-6D23-00C1DDB201BF}"/>
                </a:ext>
              </a:extLst>
            </p:cNvPr>
            <p:cNvSpPr/>
            <p:nvPr/>
          </p:nvSpPr>
          <p:spPr>
            <a:xfrm>
              <a:off x="8381373" y="3000708"/>
              <a:ext cx="1258386" cy="49665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E" b="1" dirty="0"/>
                <a:t>SERVING</a:t>
              </a:r>
              <a:endParaRPr lang="en-US" b="1" dirty="0"/>
            </a:p>
          </p:txBody>
        </p:sp>
      </p:grpSp>
      <p:grpSp>
        <p:nvGrpSpPr>
          <p:cNvPr id="16" name="Group 15">
            <a:extLst>
              <a:ext uri="{FF2B5EF4-FFF2-40B4-BE49-F238E27FC236}">
                <a16:creationId xmlns:a16="http://schemas.microsoft.com/office/drawing/2014/main" id="{27F67AA9-2557-CC07-CA22-D2598E6578C4}"/>
              </a:ext>
            </a:extLst>
          </p:cNvPr>
          <p:cNvGrpSpPr/>
          <p:nvPr/>
        </p:nvGrpSpPr>
        <p:grpSpPr>
          <a:xfrm>
            <a:off x="6447122" y="5023459"/>
            <a:ext cx="2103431" cy="532034"/>
            <a:chOff x="7536328" y="3000708"/>
            <a:chExt cx="2103431" cy="706468"/>
          </a:xfrm>
        </p:grpSpPr>
        <p:pic>
          <p:nvPicPr>
            <p:cNvPr id="17" name="Picture 4" descr="Knative — Kubernetes-native PaaS with Serverless | by Scott Weiss | ITNEXT">
              <a:extLst>
                <a:ext uri="{FF2B5EF4-FFF2-40B4-BE49-F238E27FC236}">
                  <a16:creationId xmlns:a16="http://schemas.microsoft.com/office/drawing/2014/main" id="{07102032-69D9-493E-3549-6ABEDC7B29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36328" y="3000708"/>
              <a:ext cx="845045" cy="682796"/>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FC87A860-CB6C-406B-A7AF-E6DBD0504C36}"/>
                </a:ext>
              </a:extLst>
            </p:cNvPr>
            <p:cNvSpPr/>
            <p:nvPr/>
          </p:nvSpPr>
          <p:spPr>
            <a:xfrm>
              <a:off x="8381373" y="3000708"/>
              <a:ext cx="1258386" cy="70646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E" b="1" dirty="0"/>
                <a:t>EVENTING</a:t>
              </a:r>
              <a:endParaRPr lang="en-US" b="1" dirty="0"/>
            </a:p>
          </p:txBody>
        </p:sp>
      </p:grpSp>
      <p:grpSp>
        <p:nvGrpSpPr>
          <p:cNvPr id="27" name="Group 26">
            <a:extLst>
              <a:ext uri="{FF2B5EF4-FFF2-40B4-BE49-F238E27FC236}">
                <a16:creationId xmlns:a16="http://schemas.microsoft.com/office/drawing/2014/main" id="{F8A414E6-AEE5-FA88-40F9-41BCACE46954}"/>
              </a:ext>
            </a:extLst>
          </p:cNvPr>
          <p:cNvGrpSpPr/>
          <p:nvPr/>
        </p:nvGrpSpPr>
        <p:grpSpPr>
          <a:xfrm>
            <a:off x="6406261" y="4317467"/>
            <a:ext cx="2717672" cy="455245"/>
            <a:chOff x="7603798" y="3989473"/>
            <a:chExt cx="2717672" cy="455245"/>
          </a:xfrm>
        </p:grpSpPr>
        <p:pic>
          <p:nvPicPr>
            <p:cNvPr id="1030" name="Picture 6" descr="Service Mesh Landscape">
              <a:extLst>
                <a:ext uri="{FF2B5EF4-FFF2-40B4-BE49-F238E27FC236}">
                  <a16:creationId xmlns:a16="http://schemas.microsoft.com/office/drawing/2014/main" id="{30A26AAA-977A-563A-203D-079F3212D0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03798" y="3989473"/>
              <a:ext cx="520794" cy="454231"/>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734A9582-FAD6-20E2-59F1-27E0CE268462}"/>
                </a:ext>
              </a:extLst>
            </p:cNvPr>
            <p:cNvSpPr/>
            <p:nvPr/>
          </p:nvSpPr>
          <p:spPr>
            <a:xfrm>
              <a:off x="8124592" y="3990487"/>
              <a:ext cx="1606974" cy="4542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err="1"/>
                <a:t>Kourier</a:t>
              </a:r>
              <a:r>
                <a:rPr lang="en-IE" dirty="0"/>
                <a:t> </a:t>
              </a:r>
            </a:p>
            <a:p>
              <a:pPr algn="ctr"/>
              <a:r>
                <a:rPr lang="en-IE" sz="1600" dirty="0"/>
                <a:t>(service Mesh)</a:t>
              </a:r>
              <a:endParaRPr lang="en-US" sz="1600" dirty="0"/>
            </a:p>
          </p:txBody>
        </p:sp>
        <p:pic>
          <p:nvPicPr>
            <p:cNvPr id="1032" name="Picture 8" descr="AWS Cloud Resource | NLB">
              <a:extLst>
                <a:ext uri="{FF2B5EF4-FFF2-40B4-BE49-F238E27FC236}">
                  <a16:creationId xmlns:a16="http://schemas.microsoft.com/office/drawing/2014/main" id="{E5EA9752-8C28-73D4-B8B8-4940C0B874F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31566" y="3989473"/>
              <a:ext cx="589904" cy="45423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 name="Group 30">
            <a:extLst>
              <a:ext uri="{FF2B5EF4-FFF2-40B4-BE49-F238E27FC236}">
                <a16:creationId xmlns:a16="http://schemas.microsoft.com/office/drawing/2014/main" id="{E120F977-B998-F027-9FE1-0650922DBEF7}"/>
              </a:ext>
            </a:extLst>
          </p:cNvPr>
          <p:cNvGrpSpPr/>
          <p:nvPr/>
        </p:nvGrpSpPr>
        <p:grpSpPr>
          <a:xfrm>
            <a:off x="6447122" y="5778471"/>
            <a:ext cx="3269244" cy="553690"/>
            <a:chOff x="5590026" y="5778471"/>
            <a:chExt cx="3269244" cy="553690"/>
          </a:xfrm>
        </p:grpSpPr>
        <p:sp>
          <p:nvSpPr>
            <p:cNvPr id="30" name="Rectangle 29">
              <a:extLst>
                <a:ext uri="{FF2B5EF4-FFF2-40B4-BE49-F238E27FC236}">
                  <a16:creationId xmlns:a16="http://schemas.microsoft.com/office/drawing/2014/main" id="{E4EFD452-E68C-A0A1-307C-A5C94161DB3D}"/>
                </a:ext>
              </a:extLst>
            </p:cNvPr>
            <p:cNvSpPr/>
            <p:nvPr/>
          </p:nvSpPr>
          <p:spPr>
            <a:xfrm>
              <a:off x="5590026" y="5788413"/>
              <a:ext cx="2010858" cy="46928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E" b="1" dirty="0"/>
                <a:t>MONITORING</a:t>
              </a:r>
              <a:endParaRPr lang="en-US" b="1" dirty="0"/>
            </a:p>
          </p:txBody>
        </p:sp>
        <p:pic>
          <p:nvPicPr>
            <p:cNvPr id="1038" name="Picture 14" descr="Visualising and Monitoring in Test Automation | Cloud Native Daily">
              <a:extLst>
                <a:ext uri="{FF2B5EF4-FFF2-40B4-BE49-F238E27FC236}">
                  <a16:creationId xmlns:a16="http://schemas.microsoft.com/office/drawing/2014/main" id="{26880943-024C-45DE-7706-75EC97551F5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00884" y="5778471"/>
              <a:ext cx="1258386" cy="55369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6" name="Group 35">
            <a:extLst>
              <a:ext uri="{FF2B5EF4-FFF2-40B4-BE49-F238E27FC236}">
                <a16:creationId xmlns:a16="http://schemas.microsoft.com/office/drawing/2014/main" id="{4E34B7AF-B278-EAF2-3D88-4F09A9D20A22}"/>
              </a:ext>
            </a:extLst>
          </p:cNvPr>
          <p:cNvGrpSpPr/>
          <p:nvPr/>
        </p:nvGrpSpPr>
        <p:grpSpPr>
          <a:xfrm>
            <a:off x="166602" y="3869720"/>
            <a:ext cx="3852866" cy="1257451"/>
            <a:chOff x="166602" y="3869720"/>
            <a:chExt cx="4008474" cy="1257451"/>
          </a:xfrm>
        </p:grpSpPr>
        <p:sp>
          <p:nvSpPr>
            <p:cNvPr id="22" name="TextBox 21">
              <a:extLst>
                <a:ext uri="{FF2B5EF4-FFF2-40B4-BE49-F238E27FC236}">
                  <a16:creationId xmlns:a16="http://schemas.microsoft.com/office/drawing/2014/main" id="{C83E62ED-8D32-C7B4-448D-7FF8663D8233}"/>
                </a:ext>
              </a:extLst>
            </p:cNvPr>
            <p:cNvSpPr txBox="1"/>
            <p:nvPr/>
          </p:nvSpPr>
          <p:spPr>
            <a:xfrm>
              <a:off x="1333904" y="3869720"/>
              <a:ext cx="2841172" cy="1200329"/>
            </a:xfrm>
            <a:prstGeom prst="rect">
              <a:avLst/>
            </a:prstGeom>
            <a:noFill/>
            <a:ln>
              <a:solidFill>
                <a:srgbClr val="FFC000"/>
              </a:solidFill>
            </a:ln>
          </p:spPr>
          <p:txBody>
            <a:bodyPr wrap="square" rtlCol="0">
              <a:spAutoFit/>
            </a:bodyPr>
            <a:lstStyle/>
            <a:p>
              <a:r>
                <a:rPr lang="en-IE" dirty="0"/>
                <a:t>Machine Capacity:</a:t>
              </a:r>
            </a:p>
            <a:p>
              <a:pPr marL="285750" indent="-285750">
                <a:buFont typeface="Arial" panose="020B0604020202020204" pitchFamily="34" charset="0"/>
                <a:buChar char="•"/>
              </a:pPr>
              <a:r>
                <a:rPr lang="en-IE" dirty="0"/>
                <a:t>16 Core Processor</a:t>
              </a:r>
            </a:p>
            <a:p>
              <a:pPr marL="285750" indent="-285750">
                <a:buFont typeface="Arial" panose="020B0604020202020204" pitchFamily="34" charset="0"/>
                <a:buChar char="•"/>
              </a:pPr>
              <a:r>
                <a:rPr lang="en-IE" dirty="0"/>
                <a:t>32 GB RAM</a:t>
              </a:r>
              <a:endParaRPr lang="en-US" dirty="0"/>
            </a:p>
            <a:p>
              <a:pPr marL="285750" indent="-285750">
                <a:buFont typeface="Arial" panose="020B0604020202020204" pitchFamily="34" charset="0"/>
                <a:buChar char="•"/>
              </a:pPr>
              <a:r>
                <a:rPr lang="en-US" dirty="0"/>
                <a:t>1 TB disk Space</a:t>
              </a:r>
              <a:endParaRPr lang="en-IE" dirty="0"/>
            </a:p>
          </p:txBody>
        </p:sp>
        <p:grpSp>
          <p:nvGrpSpPr>
            <p:cNvPr id="35" name="Group 34">
              <a:extLst>
                <a:ext uri="{FF2B5EF4-FFF2-40B4-BE49-F238E27FC236}">
                  <a16:creationId xmlns:a16="http://schemas.microsoft.com/office/drawing/2014/main" id="{B2A0BBF3-D5F9-21A8-317D-A1386896ACAC}"/>
                </a:ext>
              </a:extLst>
            </p:cNvPr>
            <p:cNvGrpSpPr/>
            <p:nvPr/>
          </p:nvGrpSpPr>
          <p:grpSpPr>
            <a:xfrm>
              <a:off x="166602" y="3911017"/>
              <a:ext cx="1379109" cy="1216154"/>
              <a:chOff x="166602" y="3911017"/>
              <a:chExt cx="1379109" cy="1216154"/>
            </a:xfrm>
          </p:grpSpPr>
          <p:pic>
            <p:nvPicPr>
              <p:cNvPr id="1040" name="Picture 16" descr="MINISFORUM Mini PC UM690 AMD Ryzen 9 6900HX AMD Radeon 680M 32 GB RAM 512  GB SSD, 2 x HDMI ports,1x USB4 port,1 x USB type-C,4 x USB 3.2 type  A,Wifi6,Bluetooth5.2 :">
                <a:extLst>
                  <a:ext uri="{FF2B5EF4-FFF2-40B4-BE49-F238E27FC236}">
                    <a16:creationId xmlns:a16="http://schemas.microsoft.com/office/drawing/2014/main" id="{66090831-9D2E-B23E-1FCD-878BA94DA1E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6602" y="3911017"/>
                <a:ext cx="1155468" cy="1216154"/>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Accéder et contrôler à distance votre ordinateur Ubuntu Linux">
                <a:extLst>
                  <a:ext uri="{FF2B5EF4-FFF2-40B4-BE49-F238E27FC236}">
                    <a16:creationId xmlns:a16="http://schemas.microsoft.com/office/drawing/2014/main" id="{8D21A7C2-08BD-618E-5A6C-03B33F0C0519}"/>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58643" t="13724" r="6857" b="11143"/>
              <a:stretch/>
            </p:blipFill>
            <p:spPr bwMode="auto">
              <a:xfrm>
                <a:off x="754284" y="4235735"/>
                <a:ext cx="791427" cy="64633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37" name="Group 36">
            <a:extLst>
              <a:ext uri="{FF2B5EF4-FFF2-40B4-BE49-F238E27FC236}">
                <a16:creationId xmlns:a16="http://schemas.microsoft.com/office/drawing/2014/main" id="{11056DFE-C03E-21B9-E62B-CDB920D96D02}"/>
              </a:ext>
            </a:extLst>
          </p:cNvPr>
          <p:cNvGrpSpPr/>
          <p:nvPr/>
        </p:nvGrpSpPr>
        <p:grpSpPr>
          <a:xfrm>
            <a:off x="1880905" y="5141975"/>
            <a:ext cx="1860958" cy="439572"/>
            <a:chOff x="1880905" y="5141975"/>
            <a:chExt cx="1860958" cy="439572"/>
          </a:xfrm>
        </p:grpSpPr>
        <p:sp>
          <p:nvSpPr>
            <p:cNvPr id="34" name="Rectangle 33">
              <a:extLst>
                <a:ext uri="{FF2B5EF4-FFF2-40B4-BE49-F238E27FC236}">
                  <a16:creationId xmlns:a16="http://schemas.microsoft.com/office/drawing/2014/main" id="{5E89261A-E521-8BB7-D08E-7B072432801F}"/>
                </a:ext>
              </a:extLst>
            </p:cNvPr>
            <p:cNvSpPr/>
            <p:nvPr/>
          </p:nvSpPr>
          <p:spPr>
            <a:xfrm>
              <a:off x="2235691" y="5141975"/>
              <a:ext cx="1506172" cy="4395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t>Knative CLI</a:t>
              </a:r>
              <a:endParaRPr lang="en-US" dirty="0"/>
            </a:p>
          </p:txBody>
        </p:sp>
        <p:pic>
          <p:nvPicPr>
            <p:cNvPr id="1050" name="Picture 26" descr="Installing the Knative CLI - Knative">
              <a:extLst>
                <a:ext uri="{FF2B5EF4-FFF2-40B4-BE49-F238E27FC236}">
                  <a16:creationId xmlns:a16="http://schemas.microsoft.com/office/drawing/2014/main" id="{AC75A066-429D-81FF-E16E-E42A42F682D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80905" y="5148399"/>
              <a:ext cx="443932" cy="358769"/>
            </a:xfrm>
            <a:prstGeom prst="rect">
              <a:avLst/>
            </a:prstGeom>
            <a:noFill/>
            <a:extLst>
              <a:ext uri="{909E8E84-426E-40DD-AFC4-6F175D3DCCD1}">
                <a14:hiddenFill xmlns:a14="http://schemas.microsoft.com/office/drawing/2010/main">
                  <a:solidFill>
                    <a:srgbClr val="FFFFFF"/>
                  </a:solidFill>
                </a14:hiddenFill>
              </a:ext>
            </a:extLst>
          </p:spPr>
        </p:pic>
      </p:grpSp>
      <p:pic>
        <p:nvPicPr>
          <p:cNvPr id="1026" name="Picture 2" descr="Minikube - Rapid Dev &amp; Testing for Kubernetes - The Couchbase Blog">
            <a:extLst>
              <a:ext uri="{FF2B5EF4-FFF2-40B4-BE49-F238E27FC236}">
                <a16:creationId xmlns:a16="http://schemas.microsoft.com/office/drawing/2014/main" id="{85B668FD-C9A9-DBB7-400B-C91FF4E4624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rot="5400000">
            <a:off x="3078205" y="4288747"/>
            <a:ext cx="1916066" cy="54031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B4E919CA-B2AD-A759-BEAF-ECB22C4C1B77}"/>
              </a:ext>
            </a:extLst>
          </p:cNvPr>
          <p:cNvPicPr>
            <a:picLocks noChangeAspect="1"/>
          </p:cNvPicPr>
          <p:nvPr/>
        </p:nvPicPr>
        <p:blipFill>
          <a:blip r:embed="rId12"/>
          <a:stretch>
            <a:fillRect/>
          </a:stretch>
        </p:blipFill>
        <p:spPr>
          <a:xfrm rot="5400000">
            <a:off x="3835884" y="4389747"/>
            <a:ext cx="1916067" cy="338309"/>
          </a:xfrm>
          <a:prstGeom prst="rect">
            <a:avLst/>
          </a:prstGeom>
        </p:spPr>
      </p:pic>
      <p:sp>
        <p:nvSpPr>
          <p:cNvPr id="25" name="TextBox 24">
            <a:extLst>
              <a:ext uri="{FF2B5EF4-FFF2-40B4-BE49-F238E27FC236}">
                <a16:creationId xmlns:a16="http://schemas.microsoft.com/office/drawing/2014/main" id="{E300299C-AE2A-1972-D57F-3657548482F4}"/>
              </a:ext>
            </a:extLst>
          </p:cNvPr>
          <p:cNvSpPr txBox="1"/>
          <p:nvPr/>
        </p:nvSpPr>
        <p:spPr>
          <a:xfrm rot="5400000">
            <a:off x="3516137" y="4374237"/>
            <a:ext cx="1916066"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IE" b="1" dirty="0"/>
              <a:t>2 Node Cluster</a:t>
            </a:r>
          </a:p>
        </p:txBody>
      </p:sp>
    </p:spTree>
    <p:custDataLst>
      <p:tags r:id="rId1"/>
    </p:custDataLst>
    <p:extLst>
      <p:ext uri="{BB962C8B-B14F-4D97-AF65-F5344CB8AC3E}">
        <p14:creationId xmlns:p14="http://schemas.microsoft.com/office/powerpoint/2010/main" val="2164012802"/>
      </p:ext>
    </p:extLst>
  </p:cSld>
  <p:clrMapOvr>
    <a:masterClrMapping/>
  </p:clrMapOvr>
  <mc:AlternateContent xmlns:mc="http://schemas.openxmlformats.org/markup-compatibility/2006" xmlns:p14="http://schemas.microsoft.com/office/powerpoint/2010/main">
    <mc:Choice Requires="p14">
      <p:transition spd="slow" p14:dur="2000" advTm="79723"/>
    </mc:Choice>
    <mc:Fallback xmlns="">
      <p:transition spd="slow" advTm="797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2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FAD737-A26D-8A62-81AE-E87760A60BDD}"/>
              </a:ext>
            </a:extLst>
          </p:cNvPr>
          <p:cNvSpPr txBox="1"/>
          <p:nvPr/>
        </p:nvSpPr>
        <p:spPr>
          <a:xfrm>
            <a:off x="43543" y="43542"/>
            <a:ext cx="12034157" cy="646331"/>
          </a:xfrm>
          <a:prstGeom prst="rect">
            <a:avLst/>
          </a:prstGeom>
          <a:noFill/>
        </p:spPr>
        <p:txBody>
          <a:bodyPr wrap="square" rtlCol="0">
            <a:spAutoFit/>
          </a:bodyPr>
          <a:lstStyle/>
          <a:p>
            <a:r>
              <a:rPr lang="en-IE" sz="3600" dirty="0">
                <a:latin typeface="Arial Rounded MT Bold" panose="020F0704030504030204" pitchFamily="34" charset="0"/>
              </a:rPr>
              <a:t>Knative: Lab 											DEPLOYMENTS</a:t>
            </a:r>
            <a:endParaRPr lang="en-US" sz="3600" dirty="0">
              <a:latin typeface="Arial Rounded MT Bold" panose="020F0704030504030204" pitchFamily="34" charset="0"/>
            </a:endParaRPr>
          </a:p>
        </p:txBody>
      </p:sp>
      <p:pic>
        <p:nvPicPr>
          <p:cNvPr id="6" name="Picture 5">
            <a:extLst>
              <a:ext uri="{FF2B5EF4-FFF2-40B4-BE49-F238E27FC236}">
                <a16:creationId xmlns:a16="http://schemas.microsoft.com/office/drawing/2014/main" id="{72552542-18CA-FA47-0DFF-7E80EC634DDA}"/>
              </a:ext>
            </a:extLst>
          </p:cNvPr>
          <p:cNvPicPr>
            <a:picLocks noChangeAspect="1"/>
          </p:cNvPicPr>
          <p:nvPr/>
        </p:nvPicPr>
        <p:blipFill>
          <a:blip r:embed="rId2"/>
          <a:stretch>
            <a:fillRect/>
          </a:stretch>
        </p:blipFill>
        <p:spPr>
          <a:xfrm>
            <a:off x="9977137" y="727677"/>
            <a:ext cx="2214863" cy="404691"/>
          </a:xfrm>
          <a:prstGeom prst="rect">
            <a:avLst/>
          </a:prstGeom>
        </p:spPr>
      </p:pic>
      <p:sp>
        <p:nvSpPr>
          <p:cNvPr id="14" name="TextBox 13">
            <a:extLst>
              <a:ext uri="{FF2B5EF4-FFF2-40B4-BE49-F238E27FC236}">
                <a16:creationId xmlns:a16="http://schemas.microsoft.com/office/drawing/2014/main" id="{FAFF02B0-2F8F-533A-672D-DA2FFE84D91E}"/>
              </a:ext>
            </a:extLst>
          </p:cNvPr>
          <p:cNvSpPr txBox="1"/>
          <p:nvPr/>
        </p:nvSpPr>
        <p:spPr>
          <a:xfrm>
            <a:off x="11318100" y="1075333"/>
            <a:ext cx="873900" cy="307777"/>
          </a:xfrm>
          <a:prstGeom prst="rect">
            <a:avLst/>
          </a:prstGeom>
          <a:solidFill>
            <a:schemeClr val="tx1"/>
          </a:solid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IE" sz="1400" b="1" dirty="0">
                <a:solidFill>
                  <a:srgbClr val="0070C0"/>
                </a:solidFill>
              </a:rPr>
              <a:t>v1.25.11</a:t>
            </a:r>
          </a:p>
        </p:txBody>
      </p:sp>
      <p:pic>
        <p:nvPicPr>
          <p:cNvPr id="3074" name="Picture 2" descr="Serverless applications in Kubernetes using Knative | ITNEXT">
            <a:extLst>
              <a:ext uri="{FF2B5EF4-FFF2-40B4-BE49-F238E27FC236}">
                <a16:creationId xmlns:a16="http://schemas.microsoft.com/office/drawing/2014/main" id="{D3B56D4D-4066-B537-FE83-82C25EA132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0950" y="935649"/>
            <a:ext cx="1835319" cy="68511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6004BF3-BB88-A731-02DE-EB9946FAC244}"/>
              </a:ext>
            </a:extLst>
          </p:cNvPr>
          <p:cNvSpPr/>
          <p:nvPr/>
        </p:nvSpPr>
        <p:spPr>
          <a:xfrm>
            <a:off x="1615997" y="2196108"/>
            <a:ext cx="1970314" cy="4898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b="1" dirty="0"/>
              <a:t>Knative Serving</a:t>
            </a:r>
            <a:endParaRPr lang="en-US" b="1" dirty="0"/>
          </a:p>
        </p:txBody>
      </p:sp>
      <p:sp>
        <p:nvSpPr>
          <p:cNvPr id="5" name="Rectangle 4">
            <a:extLst>
              <a:ext uri="{FF2B5EF4-FFF2-40B4-BE49-F238E27FC236}">
                <a16:creationId xmlns:a16="http://schemas.microsoft.com/office/drawing/2014/main" id="{2F8978DC-2DC6-D4F4-A8F2-01E63FA4B010}"/>
              </a:ext>
            </a:extLst>
          </p:cNvPr>
          <p:cNvSpPr/>
          <p:nvPr/>
        </p:nvSpPr>
        <p:spPr>
          <a:xfrm>
            <a:off x="4283387" y="2167044"/>
            <a:ext cx="1910443" cy="4898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b="1" dirty="0"/>
              <a:t>Knative Eventing</a:t>
            </a:r>
            <a:endParaRPr lang="en-US" b="1" dirty="0"/>
          </a:p>
        </p:txBody>
      </p:sp>
      <p:sp>
        <p:nvSpPr>
          <p:cNvPr id="7" name="Rectangle 6">
            <a:extLst>
              <a:ext uri="{FF2B5EF4-FFF2-40B4-BE49-F238E27FC236}">
                <a16:creationId xmlns:a16="http://schemas.microsoft.com/office/drawing/2014/main" id="{97B8449C-7C72-5F95-EAE1-40735024CE36}"/>
              </a:ext>
            </a:extLst>
          </p:cNvPr>
          <p:cNvSpPr/>
          <p:nvPr/>
        </p:nvSpPr>
        <p:spPr>
          <a:xfrm>
            <a:off x="8053170" y="2142325"/>
            <a:ext cx="1910443" cy="4898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err="1"/>
              <a:t>Kourier</a:t>
            </a:r>
            <a:r>
              <a:rPr lang="en-US" b="1" dirty="0"/>
              <a:t> System</a:t>
            </a:r>
          </a:p>
        </p:txBody>
      </p:sp>
      <p:pic>
        <p:nvPicPr>
          <p:cNvPr id="11" name="Picture 10">
            <a:extLst>
              <a:ext uri="{FF2B5EF4-FFF2-40B4-BE49-F238E27FC236}">
                <a16:creationId xmlns:a16="http://schemas.microsoft.com/office/drawing/2014/main" id="{606E1CBF-172F-2800-0A99-6FCEEC047C68}"/>
              </a:ext>
            </a:extLst>
          </p:cNvPr>
          <p:cNvPicPr>
            <a:picLocks noChangeAspect="1"/>
          </p:cNvPicPr>
          <p:nvPr/>
        </p:nvPicPr>
        <p:blipFill rotWithShape="1">
          <a:blip r:embed="rId4"/>
          <a:srcRect l="1541" r="52186"/>
          <a:stretch/>
        </p:blipFill>
        <p:spPr>
          <a:xfrm>
            <a:off x="231001" y="2806180"/>
            <a:ext cx="3671926" cy="1776972"/>
          </a:xfrm>
          <a:prstGeom prst="rect">
            <a:avLst/>
          </a:prstGeom>
        </p:spPr>
        <p:style>
          <a:lnRef idx="2">
            <a:schemeClr val="accent1"/>
          </a:lnRef>
          <a:fillRef idx="1">
            <a:schemeClr val="lt1"/>
          </a:fillRef>
          <a:effectRef idx="0">
            <a:schemeClr val="accent1"/>
          </a:effectRef>
          <a:fontRef idx="minor">
            <a:schemeClr val="dk1"/>
          </a:fontRef>
        </p:style>
      </p:pic>
      <p:pic>
        <p:nvPicPr>
          <p:cNvPr id="19" name="Picture 18">
            <a:extLst>
              <a:ext uri="{FF2B5EF4-FFF2-40B4-BE49-F238E27FC236}">
                <a16:creationId xmlns:a16="http://schemas.microsoft.com/office/drawing/2014/main" id="{8346ADDA-3656-CA9D-9E98-7DCD7C3A7D34}"/>
              </a:ext>
            </a:extLst>
          </p:cNvPr>
          <p:cNvPicPr>
            <a:picLocks noChangeAspect="1"/>
          </p:cNvPicPr>
          <p:nvPr/>
        </p:nvPicPr>
        <p:blipFill rotWithShape="1">
          <a:blip r:embed="rId5"/>
          <a:srcRect l="810" r="53245"/>
          <a:stretch/>
        </p:blipFill>
        <p:spPr>
          <a:xfrm>
            <a:off x="4306245" y="2806180"/>
            <a:ext cx="3583245" cy="1732505"/>
          </a:xfrm>
          <a:prstGeom prst="rect">
            <a:avLst/>
          </a:prstGeom>
        </p:spPr>
        <p:style>
          <a:lnRef idx="2">
            <a:schemeClr val="accent1"/>
          </a:lnRef>
          <a:fillRef idx="1">
            <a:schemeClr val="lt1"/>
          </a:fillRef>
          <a:effectRef idx="0">
            <a:schemeClr val="accent1"/>
          </a:effectRef>
          <a:fontRef idx="minor">
            <a:schemeClr val="dk1"/>
          </a:fontRef>
        </p:style>
      </p:pic>
      <p:pic>
        <p:nvPicPr>
          <p:cNvPr id="23" name="Picture 22">
            <a:extLst>
              <a:ext uri="{FF2B5EF4-FFF2-40B4-BE49-F238E27FC236}">
                <a16:creationId xmlns:a16="http://schemas.microsoft.com/office/drawing/2014/main" id="{DF7A9781-AD53-BA1A-086B-7C625FB0CE9B}"/>
              </a:ext>
            </a:extLst>
          </p:cNvPr>
          <p:cNvPicPr>
            <a:picLocks noChangeAspect="1"/>
          </p:cNvPicPr>
          <p:nvPr/>
        </p:nvPicPr>
        <p:blipFill rotWithShape="1">
          <a:blip r:embed="rId6"/>
          <a:srcRect l="1426" r="53030" b="10913"/>
          <a:stretch/>
        </p:blipFill>
        <p:spPr>
          <a:xfrm>
            <a:off x="8224022" y="2872333"/>
            <a:ext cx="3902927" cy="609144"/>
          </a:xfrm>
          <a:prstGeom prst="rect">
            <a:avLst/>
          </a:prstGeom>
        </p:spPr>
        <p:style>
          <a:lnRef idx="2">
            <a:schemeClr val="accent1"/>
          </a:lnRef>
          <a:fillRef idx="1">
            <a:schemeClr val="lt1"/>
          </a:fillRef>
          <a:effectRef idx="0">
            <a:schemeClr val="accent1"/>
          </a:effectRef>
          <a:fontRef idx="minor">
            <a:schemeClr val="dk1"/>
          </a:fontRef>
        </p:style>
      </p:pic>
      <p:cxnSp>
        <p:nvCxnSpPr>
          <p:cNvPr id="25" name="Connector: Elbow 24">
            <a:extLst>
              <a:ext uri="{FF2B5EF4-FFF2-40B4-BE49-F238E27FC236}">
                <a16:creationId xmlns:a16="http://schemas.microsoft.com/office/drawing/2014/main" id="{7C587827-37EE-242B-412E-488C2EED8A04}"/>
              </a:ext>
            </a:extLst>
          </p:cNvPr>
          <p:cNvCxnSpPr>
            <a:stCxn id="3074" idx="1"/>
            <a:endCxn id="4" idx="0"/>
          </p:cNvCxnSpPr>
          <p:nvPr/>
        </p:nvCxnSpPr>
        <p:spPr>
          <a:xfrm rot="10800000" flipV="1">
            <a:off x="2601154" y="1278208"/>
            <a:ext cx="1719796" cy="917899"/>
          </a:xfrm>
          <a:prstGeom prst="bentConnector2">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26" name="Connector: Elbow 25">
            <a:extLst>
              <a:ext uri="{FF2B5EF4-FFF2-40B4-BE49-F238E27FC236}">
                <a16:creationId xmlns:a16="http://schemas.microsoft.com/office/drawing/2014/main" id="{9ABEEC95-4A4B-02F7-9144-EFC5AF784187}"/>
              </a:ext>
            </a:extLst>
          </p:cNvPr>
          <p:cNvCxnSpPr>
            <a:cxnSpLocks/>
            <a:stCxn id="3074" idx="3"/>
            <a:endCxn id="7" idx="0"/>
          </p:cNvCxnSpPr>
          <p:nvPr/>
        </p:nvCxnSpPr>
        <p:spPr>
          <a:xfrm>
            <a:off x="6156269" y="1278209"/>
            <a:ext cx="2852123" cy="864116"/>
          </a:xfrm>
          <a:prstGeom prst="bentConnector2">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30" name="Connector: Elbow 29">
            <a:extLst>
              <a:ext uri="{FF2B5EF4-FFF2-40B4-BE49-F238E27FC236}">
                <a16:creationId xmlns:a16="http://schemas.microsoft.com/office/drawing/2014/main" id="{6615D4FC-FCD7-7A77-372F-68BD5E2CF13A}"/>
              </a:ext>
            </a:extLst>
          </p:cNvPr>
          <p:cNvCxnSpPr>
            <a:cxnSpLocks/>
            <a:stCxn id="3074" idx="2"/>
            <a:endCxn id="5" idx="0"/>
          </p:cNvCxnSpPr>
          <p:nvPr/>
        </p:nvCxnSpPr>
        <p:spPr>
          <a:xfrm rot="5400000">
            <a:off x="4965472" y="1893906"/>
            <a:ext cx="546276" cy="1"/>
          </a:xfrm>
          <a:prstGeom prst="bentConnector3">
            <a:avLst>
              <a:gd name="adj1" fmla="val 50000"/>
            </a:avLst>
          </a:prstGeom>
          <a:ln w="57150">
            <a:tailEnd type="triangle"/>
          </a:ln>
        </p:spPr>
        <p:style>
          <a:lnRef idx="3">
            <a:schemeClr val="accent2"/>
          </a:lnRef>
          <a:fillRef idx="0">
            <a:schemeClr val="accent2"/>
          </a:fillRef>
          <a:effectRef idx="2">
            <a:schemeClr val="accent2"/>
          </a:effectRef>
          <a:fontRef idx="minor">
            <a:schemeClr val="tx1"/>
          </a:fontRef>
        </p:style>
      </p:cxnSp>
      <p:pic>
        <p:nvPicPr>
          <p:cNvPr id="38" name="Picture 37">
            <a:extLst>
              <a:ext uri="{FF2B5EF4-FFF2-40B4-BE49-F238E27FC236}">
                <a16:creationId xmlns:a16="http://schemas.microsoft.com/office/drawing/2014/main" id="{42D689C1-DCEA-20EB-541C-2F7E1FF5C0EA}"/>
              </a:ext>
            </a:extLst>
          </p:cNvPr>
          <p:cNvPicPr>
            <a:picLocks noChangeAspect="1"/>
          </p:cNvPicPr>
          <p:nvPr/>
        </p:nvPicPr>
        <p:blipFill rotWithShape="1">
          <a:blip r:embed="rId7"/>
          <a:srcRect r="50282"/>
          <a:stretch/>
        </p:blipFill>
        <p:spPr>
          <a:xfrm>
            <a:off x="231001" y="5011933"/>
            <a:ext cx="3906150" cy="1732504"/>
          </a:xfrm>
          <a:prstGeom prst="rect">
            <a:avLst/>
          </a:prstGeom>
        </p:spPr>
        <p:style>
          <a:lnRef idx="2">
            <a:schemeClr val="accent1"/>
          </a:lnRef>
          <a:fillRef idx="1">
            <a:schemeClr val="lt1"/>
          </a:fillRef>
          <a:effectRef idx="0">
            <a:schemeClr val="accent1"/>
          </a:effectRef>
          <a:fontRef idx="minor">
            <a:schemeClr val="dk1"/>
          </a:fontRef>
        </p:style>
      </p:pic>
      <p:sp>
        <p:nvSpPr>
          <p:cNvPr id="39" name="TextBox 38">
            <a:extLst>
              <a:ext uri="{FF2B5EF4-FFF2-40B4-BE49-F238E27FC236}">
                <a16:creationId xmlns:a16="http://schemas.microsoft.com/office/drawing/2014/main" id="{590E4C63-B550-CCF1-3C8E-B4FC1556C819}"/>
              </a:ext>
            </a:extLst>
          </p:cNvPr>
          <p:cNvSpPr txBox="1"/>
          <p:nvPr/>
        </p:nvSpPr>
        <p:spPr>
          <a:xfrm>
            <a:off x="119488" y="2316634"/>
            <a:ext cx="1569922" cy="369332"/>
          </a:xfrm>
          <a:prstGeom prst="rect">
            <a:avLst/>
          </a:prstGeom>
          <a:noFill/>
        </p:spPr>
        <p:txBody>
          <a:bodyPr wrap="square" rtlCol="0">
            <a:spAutoFit/>
          </a:bodyPr>
          <a:lstStyle/>
          <a:p>
            <a:r>
              <a:rPr lang="en-IE" u="sng" dirty="0">
                <a:solidFill>
                  <a:schemeClr val="accent2"/>
                </a:solidFill>
              </a:rPr>
              <a:t>deployments</a:t>
            </a:r>
            <a:endParaRPr lang="en-US" u="sng" dirty="0">
              <a:solidFill>
                <a:schemeClr val="accent2"/>
              </a:solidFill>
            </a:endParaRPr>
          </a:p>
        </p:txBody>
      </p:sp>
      <p:sp>
        <p:nvSpPr>
          <p:cNvPr id="40" name="TextBox 39">
            <a:extLst>
              <a:ext uri="{FF2B5EF4-FFF2-40B4-BE49-F238E27FC236}">
                <a16:creationId xmlns:a16="http://schemas.microsoft.com/office/drawing/2014/main" id="{03EC784D-F392-1340-615B-DD88313FA7EC}"/>
              </a:ext>
            </a:extLst>
          </p:cNvPr>
          <p:cNvSpPr txBox="1"/>
          <p:nvPr/>
        </p:nvSpPr>
        <p:spPr>
          <a:xfrm>
            <a:off x="210557" y="4690282"/>
            <a:ext cx="939877" cy="369332"/>
          </a:xfrm>
          <a:prstGeom prst="rect">
            <a:avLst/>
          </a:prstGeom>
          <a:noFill/>
        </p:spPr>
        <p:txBody>
          <a:bodyPr wrap="square" rtlCol="0">
            <a:spAutoFit/>
          </a:bodyPr>
          <a:lstStyle/>
          <a:p>
            <a:r>
              <a:rPr lang="en-IE" u="sng" dirty="0">
                <a:solidFill>
                  <a:schemeClr val="accent2"/>
                </a:solidFill>
              </a:rPr>
              <a:t>services</a:t>
            </a:r>
            <a:endParaRPr lang="en-US" u="sng" dirty="0">
              <a:solidFill>
                <a:schemeClr val="accent2"/>
              </a:solidFill>
            </a:endParaRPr>
          </a:p>
        </p:txBody>
      </p:sp>
      <p:sp>
        <p:nvSpPr>
          <p:cNvPr id="42" name="TextBox 41">
            <a:extLst>
              <a:ext uri="{FF2B5EF4-FFF2-40B4-BE49-F238E27FC236}">
                <a16:creationId xmlns:a16="http://schemas.microsoft.com/office/drawing/2014/main" id="{E480B965-6761-F625-1565-AE68E19A8973}"/>
              </a:ext>
            </a:extLst>
          </p:cNvPr>
          <p:cNvSpPr txBox="1"/>
          <p:nvPr/>
        </p:nvSpPr>
        <p:spPr>
          <a:xfrm>
            <a:off x="6193830" y="2350673"/>
            <a:ext cx="1569922" cy="369332"/>
          </a:xfrm>
          <a:prstGeom prst="rect">
            <a:avLst/>
          </a:prstGeom>
          <a:noFill/>
        </p:spPr>
        <p:txBody>
          <a:bodyPr wrap="square" rtlCol="0">
            <a:spAutoFit/>
          </a:bodyPr>
          <a:lstStyle/>
          <a:p>
            <a:r>
              <a:rPr lang="en-IE" u="sng" dirty="0">
                <a:solidFill>
                  <a:schemeClr val="accent2"/>
                </a:solidFill>
              </a:rPr>
              <a:t>deployments</a:t>
            </a:r>
            <a:endParaRPr lang="en-US" u="sng" dirty="0">
              <a:solidFill>
                <a:schemeClr val="accent2"/>
              </a:solidFill>
            </a:endParaRPr>
          </a:p>
        </p:txBody>
      </p:sp>
      <p:pic>
        <p:nvPicPr>
          <p:cNvPr id="44" name="Picture 43">
            <a:extLst>
              <a:ext uri="{FF2B5EF4-FFF2-40B4-BE49-F238E27FC236}">
                <a16:creationId xmlns:a16="http://schemas.microsoft.com/office/drawing/2014/main" id="{77C03B56-0093-BE14-C80F-437967713FFA}"/>
              </a:ext>
            </a:extLst>
          </p:cNvPr>
          <p:cNvPicPr>
            <a:picLocks noChangeAspect="1"/>
          </p:cNvPicPr>
          <p:nvPr/>
        </p:nvPicPr>
        <p:blipFill rotWithShape="1">
          <a:blip r:embed="rId8"/>
          <a:srcRect r="70585"/>
          <a:stretch/>
        </p:blipFill>
        <p:spPr>
          <a:xfrm>
            <a:off x="4464536" y="5011933"/>
            <a:ext cx="3586311" cy="1628618"/>
          </a:xfrm>
          <a:prstGeom prst="rect">
            <a:avLst/>
          </a:prstGeom>
        </p:spPr>
        <p:style>
          <a:lnRef idx="2">
            <a:schemeClr val="accent1"/>
          </a:lnRef>
          <a:fillRef idx="1">
            <a:schemeClr val="lt1"/>
          </a:fillRef>
          <a:effectRef idx="0">
            <a:schemeClr val="accent1"/>
          </a:effectRef>
          <a:fontRef idx="minor">
            <a:schemeClr val="dk1"/>
          </a:fontRef>
        </p:style>
      </p:pic>
      <p:sp>
        <p:nvSpPr>
          <p:cNvPr id="45" name="TextBox 44">
            <a:extLst>
              <a:ext uri="{FF2B5EF4-FFF2-40B4-BE49-F238E27FC236}">
                <a16:creationId xmlns:a16="http://schemas.microsoft.com/office/drawing/2014/main" id="{0044AE12-1EB5-FE17-4D1D-6B930045D523}"/>
              </a:ext>
            </a:extLst>
          </p:cNvPr>
          <p:cNvSpPr txBox="1"/>
          <p:nvPr/>
        </p:nvSpPr>
        <p:spPr>
          <a:xfrm>
            <a:off x="4405274" y="4639705"/>
            <a:ext cx="939877" cy="369332"/>
          </a:xfrm>
          <a:prstGeom prst="rect">
            <a:avLst/>
          </a:prstGeom>
          <a:noFill/>
        </p:spPr>
        <p:txBody>
          <a:bodyPr wrap="square" rtlCol="0">
            <a:spAutoFit/>
          </a:bodyPr>
          <a:lstStyle/>
          <a:p>
            <a:r>
              <a:rPr lang="en-IE" u="sng" dirty="0">
                <a:solidFill>
                  <a:schemeClr val="accent2"/>
                </a:solidFill>
              </a:rPr>
              <a:t>services</a:t>
            </a:r>
            <a:endParaRPr lang="en-US" u="sng" dirty="0">
              <a:solidFill>
                <a:schemeClr val="accent2"/>
              </a:solidFill>
            </a:endParaRPr>
          </a:p>
        </p:txBody>
      </p:sp>
      <p:pic>
        <p:nvPicPr>
          <p:cNvPr id="47" name="Picture 46">
            <a:extLst>
              <a:ext uri="{FF2B5EF4-FFF2-40B4-BE49-F238E27FC236}">
                <a16:creationId xmlns:a16="http://schemas.microsoft.com/office/drawing/2014/main" id="{E2B27E6C-9B90-C529-0A1B-78C515C97D5B}"/>
              </a:ext>
            </a:extLst>
          </p:cNvPr>
          <p:cNvPicPr>
            <a:picLocks noChangeAspect="1"/>
          </p:cNvPicPr>
          <p:nvPr/>
        </p:nvPicPr>
        <p:blipFill rotWithShape="1">
          <a:blip r:embed="rId9"/>
          <a:srcRect r="69705"/>
          <a:stretch/>
        </p:blipFill>
        <p:spPr>
          <a:xfrm>
            <a:off x="8267442" y="4995413"/>
            <a:ext cx="3693557" cy="665730"/>
          </a:xfrm>
          <a:prstGeom prst="rect">
            <a:avLst/>
          </a:prstGeom>
        </p:spPr>
        <p:style>
          <a:lnRef idx="2">
            <a:schemeClr val="accent1"/>
          </a:lnRef>
          <a:fillRef idx="1">
            <a:schemeClr val="lt1"/>
          </a:fillRef>
          <a:effectRef idx="0">
            <a:schemeClr val="accent1"/>
          </a:effectRef>
          <a:fontRef idx="minor">
            <a:schemeClr val="dk1"/>
          </a:fontRef>
        </p:style>
      </p:pic>
      <p:sp>
        <p:nvSpPr>
          <p:cNvPr id="50" name="TextBox 49">
            <a:extLst>
              <a:ext uri="{FF2B5EF4-FFF2-40B4-BE49-F238E27FC236}">
                <a16:creationId xmlns:a16="http://schemas.microsoft.com/office/drawing/2014/main" id="{C9840FF8-60D5-6B85-9657-A3CEF12A6360}"/>
              </a:ext>
            </a:extLst>
          </p:cNvPr>
          <p:cNvSpPr txBox="1"/>
          <p:nvPr/>
        </p:nvSpPr>
        <p:spPr>
          <a:xfrm>
            <a:off x="10114220" y="2472236"/>
            <a:ext cx="1569922" cy="369332"/>
          </a:xfrm>
          <a:prstGeom prst="rect">
            <a:avLst/>
          </a:prstGeom>
          <a:noFill/>
        </p:spPr>
        <p:txBody>
          <a:bodyPr wrap="square" rtlCol="0">
            <a:spAutoFit/>
          </a:bodyPr>
          <a:lstStyle/>
          <a:p>
            <a:r>
              <a:rPr lang="en-IE" u="sng" dirty="0">
                <a:solidFill>
                  <a:schemeClr val="accent2"/>
                </a:solidFill>
              </a:rPr>
              <a:t>deployments</a:t>
            </a:r>
            <a:endParaRPr lang="en-US" u="sng" dirty="0">
              <a:solidFill>
                <a:schemeClr val="accent2"/>
              </a:solidFill>
            </a:endParaRPr>
          </a:p>
        </p:txBody>
      </p:sp>
      <p:sp>
        <p:nvSpPr>
          <p:cNvPr id="51" name="TextBox 50">
            <a:extLst>
              <a:ext uri="{FF2B5EF4-FFF2-40B4-BE49-F238E27FC236}">
                <a16:creationId xmlns:a16="http://schemas.microsoft.com/office/drawing/2014/main" id="{B5E4E583-7C8D-00C0-041C-2E6258ED41B8}"/>
              </a:ext>
            </a:extLst>
          </p:cNvPr>
          <p:cNvSpPr txBox="1"/>
          <p:nvPr/>
        </p:nvSpPr>
        <p:spPr>
          <a:xfrm>
            <a:off x="8198547" y="4601368"/>
            <a:ext cx="939877" cy="369332"/>
          </a:xfrm>
          <a:prstGeom prst="rect">
            <a:avLst/>
          </a:prstGeom>
          <a:noFill/>
        </p:spPr>
        <p:txBody>
          <a:bodyPr wrap="square" rtlCol="0">
            <a:spAutoFit/>
          </a:bodyPr>
          <a:lstStyle/>
          <a:p>
            <a:r>
              <a:rPr lang="en-IE" u="sng" dirty="0">
                <a:solidFill>
                  <a:schemeClr val="accent2"/>
                </a:solidFill>
              </a:rPr>
              <a:t>services</a:t>
            </a:r>
            <a:endParaRPr lang="en-US" u="sng" dirty="0">
              <a:solidFill>
                <a:schemeClr val="accent2"/>
              </a:solidFill>
            </a:endParaRPr>
          </a:p>
        </p:txBody>
      </p:sp>
    </p:spTree>
    <p:extLst>
      <p:ext uri="{BB962C8B-B14F-4D97-AF65-F5344CB8AC3E}">
        <p14:creationId xmlns:p14="http://schemas.microsoft.com/office/powerpoint/2010/main" val="979510529"/>
      </p:ext>
    </p:extLst>
  </p:cSld>
  <p:clrMapOvr>
    <a:masterClrMapping/>
  </p:clrMapOvr>
  <mc:AlternateContent xmlns:mc="http://schemas.openxmlformats.org/markup-compatibility/2006" xmlns:p14="http://schemas.microsoft.com/office/powerpoint/2010/main">
    <mc:Choice Requires="p14">
      <p:transition spd="slow" p14:dur="2000" advTm="56158"/>
    </mc:Choice>
    <mc:Fallback xmlns="">
      <p:transition spd="slow" advTm="56158"/>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04D319-15D7-EA92-1105-9DC5476A95A8}"/>
              </a:ext>
            </a:extLst>
          </p:cNvPr>
          <p:cNvSpPr txBox="1"/>
          <p:nvPr/>
        </p:nvSpPr>
        <p:spPr>
          <a:xfrm>
            <a:off x="43543" y="43542"/>
            <a:ext cx="12034157" cy="646331"/>
          </a:xfrm>
          <a:prstGeom prst="rect">
            <a:avLst/>
          </a:prstGeom>
          <a:noFill/>
        </p:spPr>
        <p:txBody>
          <a:bodyPr wrap="square" rtlCol="0">
            <a:spAutoFit/>
          </a:bodyPr>
          <a:lstStyle/>
          <a:p>
            <a:r>
              <a:rPr lang="en-IE" sz="3600" dirty="0">
                <a:latin typeface="Arial Rounded MT Bold" panose="020F0704030504030204" pitchFamily="34" charset="0"/>
              </a:rPr>
              <a:t>Knative: Grafana View,                       First Deployment</a:t>
            </a:r>
            <a:endParaRPr lang="en-US" sz="3600" dirty="0">
              <a:latin typeface="Arial Rounded MT Bold" panose="020F0704030504030204" pitchFamily="34" charset="0"/>
            </a:endParaRPr>
          </a:p>
        </p:txBody>
      </p:sp>
      <p:pic>
        <p:nvPicPr>
          <p:cNvPr id="4" name="Picture 3" descr="A screenshot of a computer&#10;&#10;Description automatically generated">
            <a:extLst>
              <a:ext uri="{FF2B5EF4-FFF2-40B4-BE49-F238E27FC236}">
                <a16:creationId xmlns:a16="http://schemas.microsoft.com/office/drawing/2014/main" id="{356135D3-F791-A8E6-13C9-51374C52AD59}"/>
              </a:ext>
            </a:extLst>
          </p:cNvPr>
          <p:cNvPicPr>
            <a:picLocks noChangeAspect="1"/>
          </p:cNvPicPr>
          <p:nvPr/>
        </p:nvPicPr>
        <p:blipFill rotWithShape="1">
          <a:blip r:embed="rId2">
            <a:extLst>
              <a:ext uri="{28A0092B-C50C-407E-A947-70E740481C1C}">
                <a14:useLocalDpi xmlns:a14="http://schemas.microsoft.com/office/drawing/2010/main" val="0"/>
              </a:ext>
            </a:extLst>
          </a:blip>
          <a:srcRect l="1532" t="683" r="1221"/>
          <a:stretch/>
        </p:blipFill>
        <p:spPr>
          <a:xfrm>
            <a:off x="21278" y="909083"/>
            <a:ext cx="6863316" cy="5415837"/>
          </a:xfrm>
          <a:prstGeom prst="rect">
            <a:avLst/>
          </a:prstGeom>
        </p:spPr>
      </p:pic>
      <p:sp>
        <p:nvSpPr>
          <p:cNvPr id="5" name="TextBox 4">
            <a:extLst>
              <a:ext uri="{FF2B5EF4-FFF2-40B4-BE49-F238E27FC236}">
                <a16:creationId xmlns:a16="http://schemas.microsoft.com/office/drawing/2014/main" id="{5E701B04-8AF2-80B8-8800-234943201E37}"/>
              </a:ext>
            </a:extLst>
          </p:cNvPr>
          <p:cNvSpPr txBox="1"/>
          <p:nvPr/>
        </p:nvSpPr>
        <p:spPr>
          <a:xfrm>
            <a:off x="7065335" y="1020726"/>
            <a:ext cx="5178056" cy="4524315"/>
          </a:xfrm>
          <a:prstGeom prst="rect">
            <a:avLst/>
          </a:prstGeom>
          <a:noFill/>
        </p:spPr>
        <p:txBody>
          <a:bodyPr wrap="square" rtlCol="0">
            <a:spAutoFit/>
          </a:bodyPr>
          <a:lstStyle/>
          <a:p>
            <a:r>
              <a:rPr lang="en-IE" dirty="0"/>
              <a:t>Screen short showing Grafana Metrics for First Deployment. </a:t>
            </a:r>
          </a:p>
          <a:p>
            <a:pPr marL="285750" indent="-285750">
              <a:buFont typeface="Arial" panose="020B0604020202020204" pitchFamily="34" charset="0"/>
              <a:buChar char="•"/>
            </a:pPr>
            <a:r>
              <a:rPr lang="en-IE" dirty="0"/>
              <a:t>POD startup time of one of the function has increased t0 30 Sec, with Image Pull from registry taking maximum time. </a:t>
            </a:r>
          </a:p>
          <a:p>
            <a:endParaRPr lang="en-IE" dirty="0"/>
          </a:p>
          <a:p>
            <a:pPr marL="285750" indent="-285750">
              <a:buFont typeface="Arial" panose="020B0604020202020204" pitchFamily="34" charset="0"/>
              <a:buChar char="•"/>
            </a:pPr>
            <a:r>
              <a:rPr lang="en-IE" dirty="0"/>
              <a:t>Traffic Load nearly 50 TPS </a:t>
            </a:r>
          </a:p>
          <a:p>
            <a:endParaRPr lang="en-IE" dirty="0"/>
          </a:p>
          <a:p>
            <a:pPr marL="285750" indent="-285750">
              <a:buFont typeface="Arial" panose="020B0604020202020204" pitchFamily="34" charset="0"/>
              <a:buChar char="•"/>
            </a:pPr>
            <a:r>
              <a:rPr lang="en-IE" dirty="0"/>
              <a:t>Application request latency is 4.5 milliseconds</a:t>
            </a:r>
          </a:p>
          <a:p>
            <a:pPr marL="285750" indent="-285750">
              <a:buFont typeface="Arial" panose="020B0604020202020204" pitchFamily="34" charset="0"/>
              <a:buChar char="•"/>
            </a:pPr>
            <a:endParaRPr lang="en-IE" dirty="0"/>
          </a:p>
          <a:p>
            <a:pPr marL="285750" indent="-285750">
              <a:buFont typeface="Arial" panose="020B0604020202020204" pitchFamily="34" charset="0"/>
              <a:buChar char="•"/>
            </a:pPr>
            <a:r>
              <a:rPr lang="en-IE" dirty="0"/>
              <a:t>Rate of Event dispatch from memory channel is 50</a:t>
            </a:r>
          </a:p>
          <a:p>
            <a:pPr marL="285750" indent="-285750">
              <a:buFont typeface="Arial" panose="020B0604020202020204" pitchFamily="34" charset="0"/>
              <a:buChar char="•"/>
            </a:pPr>
            <a:endParaRPr lang="en-IE" dirty="0"/>
          </a:p>
          <a:p>
            <a:pPr marL="285750" indent="-285750">
              <a:buFont typeface="Arial" panose="020B0604020202020204" pitchFamily="34" charset="0"/>
              <a:buChar char="•"/>
            </a:pPr>
            <a:r>
              <a:rPr lang="en-IE" dirty="0"/>
              <a:t>End To End latency, time taken for the workflow to complete is between 6 to 8  milliseconds, the spike of 10 sec is due to cold start of some functions. </a:t>
            </a:r>
          </a:p>
        </p:txBody>
      </p:sp>
    </p:spTree>
    <p:extLst>
      <p:ext uri="{BB962C8B-B14F-4D97-AF65-F5344CB8AC3E}">
        <p14:creationId xmlns:p14="http://schemas.microsoft.com/office/powerpoint/2010/main" val="1769482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31F0A9-5D88-787D-0315-7DD988B855B2}"/>
              </a:ext>
            </a:extLst>
          </p:cNvPr>
          <p:cNvSpPr txBox="1"/>
          <p:nvPr/>
        </p:nvSpPr>
        <p:spPr>
          <a:xfrm>
            <a:off x="43543" y="43542"/>
            <a:ext cx="12034157" cy="646331"/>
          </a:xfrm>
          <a:prstGeom prst="rect">
            <a:avLst/>
          </a:prstGeom>
          <a:noFill/>
        </p:spPr>
        <p:txBody>
          <a:bodyPr wrap="square" rtlCol="0">
            <a:spAutoFit/>
          </a:bodyPr>
          <a:lstStyle/>
          <a:p>
            <a:r>
              <a:rPr lang="en-IE" sz="3600" dirty="0">
                <a:latin typeface="Arial Rounded MT Bold" panose="020F0704030504030204" pitchFamily="34" charset="0"/>
              </a:rPr>
              <a:t>Knative: Grafana View,                Broker View</a:t>
            </a:r>
            <a:endParaRPr lang="en-US" sz="3600" dirty="0">
              <a:latin typeface="Arial Rounded MT Bold" panose="020F0704030504030204" pitchFamily="34" charset="0"/>
            </a:endParaRPr>
          </a:p>
        </p:txBody>
      </p:sp>
      <p:pic>
        <p:nvPicPr>
          <p:cNvPr id="5" name="Picture 4">
            <a:extLst>
              <a:ext uri="{FF2B5EF4-FFF2-40B4-BE49-F238E27FC236}">
                <a16:creationId xmlns:a16="http://schemas.microsoft.com/office/drawing/2014/main" id="{9A381C28-759E-41BC-1E78-7EF3F3ECABB0}"/>
              </a:ext>
            </a:extLst>
          </p:cNvPr>
          <p:cNvPicPr>
            <a:picLocks noChangeAspect="1"/>
          </p:cNvPicPr>
          <p:nvPr/>
        </p:nvPicPr>
        <p:blipFill>
          <a:blip r:embed="rId2"/>
          <a:stretch>
            <a:fillRect/>
          </a:stretch>
        </p:blipFill>
        <p:spPr>
          <a:xfrm>
            <a:off x="2664" y="622005"/>
            <a:ext cx="7526586" cy="6192453"/>
          </a:xfrm>
          <a:prstGeom prst="rect">
            <a:avLst/>
          </a:prstGeom>
        </p:spPr>
      </p:pic>
      <p:sp>
        <p:nvSpPr>
          <p:cNvPr id="6" name="TextBox 5">
            <a:extLst>
              <a:ext uri="{FF2B5EF4-FFF2-40B4-BE49-F238E27FC236}">
                <a16:creationId xmlns:a16="http://schemas.microsoft.com/office/drawing/2014/main" id="{ABFD3831-5B4F-F609-555B-D814618EF907}"/>
              </a:ext>
            </a:extLst>
          </p:cNvPr>
          <p:cNvSpPr txBox="1"/>
          <p:nvPr/>
        </p:nvSpPr>
        <p:spPr>
          <a:xfrm>
            <a:off x="7442368" y="760228"/>
            <a:ext cx="4699168" cy="5909310"/>
          </a:xfrm>
          <a:prstGeom prst="rect">
            <a:avLst/>
          </a:prstGeom>
          <a:noFill/>
        </p:spPr>
        <p:txBody>
          <a:bodyPr wrap="square" rtlCol="0">
            <a:spAutoFit/>
          </a:bodyPr>
          <a:lstStyle/>
          <a:p>
            <a:r>
              <a:rPr lang="en-IE" dirty="0"/>
              <a:t>Grafana Metrics of Knative Event Broker showing incoming Traffic and dispatch</a:t>
            </a:r>
          </a:p>
          <a:p>
            <a:endParaRPr lang="en-IE" dirty="0"/>
          </a:p>
          <a:p>
            <a:pPr marL="285750" indent="-285750">
              <a:buFont typeface="Arial" panose="020B0604020202020204" pitchFamily="34" charset="0"/>
              <a:buChar char="•"/>
            </a:pPr>
            <a:r>
              <a:rPr lang="en-US" dirty="0"/>
              <a:t>Event Count is 300 operations per sec</a:t>
            </a:r>
          </a:p>
          <a:p>
            <a:pPr marL="285750"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There is 6 functions, each will consume and republish events back to broker. (50 request * 6 = 300 ops)</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IE" dirty="0"/>
              <a:t>Average Dispatch latency from broker is 0.501 milliseconds</a:t>
            </a:r>
          </a:p>
          <a:p>
            <a:pPr marL="285750" indent="-285750">
              <a:buFont typeface="Arial" panose="020B0604020202020204" pitchFamily="34" charset="0"/>
              <a:buChar char="•"/>
            </a:pPr>
            <a:endParaRPr lang="en-IE" dirty="0"/>
          </a:p>
          <a:p>
            <a:pPr marL="285750" indent="-285750">
              <a:buFont typeface="Arial" panose="020B0604020202020204" pitchFamily="34" charset="0"/>
              <a:buChar char="•"/>
            </a:pPr>
            <a:r>
              <a:rPr lang="en-IE" dirty="0"/>
              <a:t>All events are successfully processed, none of the events suffered timeout or failure.</a:t>
            </a:r>
          </a:p>
          <a:p>
            <a:pPr marL="285750" indent="-285750">
              <a:buFont typeface="Arial" panose="020B0604020202020204" pitchFamily="34" charset="0"/>
              <a:buChar char="•"/>
            </a:pPr>
            <a:endParaRPr lang="en-IE" dirty="0"/>
          </a:p>
          <a:p>
            <a:pPr marL="285750" indent="-285750">
              <a:buFont typeface="Arial" panose="020B0604020202020204" pitchFamily="34" charset="0"/>
              <a:buChar char="•"/>
            </a:pPr>
            <a:r>
              <a:rPr lang="en-IE" dirty="0"/>
              <a:t>Events are processed by Function updating the event type. There are 50 request made to generate Invoice, Function updates each Type is every steps from NEW, PENDING, PAID and CLOSED. As such each function processed 50 events per seconds.</a:t>
            </a:r>
          </a:p>
        </p:txBody>
      </p:sp>
    </p:spTree>
    <p:extLst>
      <p:ext uri="{BB962C8B-B14F-4D97-AF65-F5344CB8AC3E}">
        <p14:creationId xmlns:p14="http://schemas.microsoft.com/office/powerpoint/2010/main" val="2982471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9FE62C1D-FBA6-0B8D-9C92-E6D87ADA30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43" y="605564"/>
            <a:ext cx="7562327" cy="6274668"/>
          </a:xfrm>
          <a:prstGeom prst="rect">
            <a:avLst/>
          </a:prstGeom>
        </p:spPr>
      </p:pic>
      <p:sp>
        <p:nvSpPr>
          <p:cNvPr id="5" name="TextBox 4">
            <a:extLst>
              <a:ext uri="{FF2B5EF4-FFF2-40B4-BE49-F238E27FC236}">
                <a16:creationId xmlns:a16="http://schemas.microsoft.com/office/drawing/2014/main" id="{35A2C1CB-A6C8-94BA-B1B6-7B6A633964D4}"/>
              </a:ext>
            </a:extLst>
          </p:cNvPr>
          <p:cNvSpPr txBox="1"/>
          <p:nvPr/>
        </p:nvSpPr>
        <p:spPr>
          <a:xfrm>
            <a:off x="7648261" y="878066"/>
            <a:ext cx="4543740" cy="3970318"/>
          </a:xfrm>
          <a:prstGeom prst="rect">
            <a:avLst/>
          </a:prstGeom>
          <a:noFill/>
        </p:spPr>
        <p:txBody>
          <a:bodyPr wrap="square" rtlCol="0">
            <a:spAutoFit/>
          </a:bodyPr>
          <a:lstStyle/>
          <a:p>
            <a:r>
              <a:rPr lang="en-IE" dirty="0"/>
              <a:t>When traffic is stopped all Knative services are terminated. When traffic resumes PODs are restarted, but this time it will be a WARM START because the PODs will not pull the container image.</a:t>
            </a:r>
          </a:p>
          <a:p>
            <a:endParaRPr lang="en-IE" dirty="0"/>
          </a:p>
          <a:p>
            <a:pPr marL="285750" indent="-285750">
              <a:buFont typeface="Arial" panose="020B0604020202020204" pitchFamily="34" charset="0"/>
              <a:buChar char="•"/>
            </a:pPr>
            <a:r>
              <a:rPr lang="en-IE" dirty="0"/>
              <a:t>Cold Start time is reduced to 1 to 2 seconds</a:t>
            </a:r>
          </a:p>
          <a:p>
            <a:pPr marL="285750" indent="-285750">
              <a:buFont typeface="Arial" panose="020B0604020202020204" pitchFamily="34" charset="0"/>
              <a:buChar char="•"/>
            </a:pPr>
            <a:endParaRPr lang="en-IE" dirty="0"/>
          </a:p>
          <a:p>
            <a:pPr marL="285750" indent="-285750">
              <a:buFont typeface="Arial" panose="020B0604020202020204" pitchFamily="34" charset="0"/>
              <a:buChar char="•"/>
            </a:pPr>
            <a:r>
              <a:rPr lang="en-IE" dirty="0"/>
              <a:t>There is slow traffic of 10 RPS, but End To End latencies varies between 6 to 14 milliseconds.  </a:t>
            </a:r>
          </a:p>
          <a:p>
            <a:pPr marL="285750" indent="-285750">
              <a:buFont typeface="Arial" panose="020B0604020202020204" pitchFamily="34" charset="0"/>
              <a:buChar char="•"/>
            </a:pPr>
            <a:endParaRPr lang="en-IE" dirty="0"/>
          </a:p>
          <a:p>
            <a:pPr marL="285750" indent="-285750">
              <a:buFont typeface="Arial" panose="020B0604020202020204" pitchFamily="34" charset="0"/>
              <a:buChar char="•"/>
            </a:pPr>
            <a:r>
              <a:rPr lang="en-IE" dirty="0"/>
              <a:t>Request latencies across the all Knative Functions is 4 </a:t>
            </a:r>
            <a:r>
              <a:rPr lang="en-IE" dirty="0" err="1"/>
              <a:t>millisonds</a:t>
            </a:r>
            <a:endParaRPr lang="en-US" dirty="0"/>
          </a:p>
        </p:txBody>
      </p:sp>
      <p:sp>
        <p:nvSpPr>
          <p:cNvPr id="6" name="TextBox 5">
            <a:extLst>
              <a:ext uri="{FF2B5EF4-FFF2-40B4-BE49-F238E27FC236}">
                <a16:creationId xmlns:a16="http://schemas.microsoft.com/office/drawing/2014/main" id="{D62AC5AA-CE66-CD7B-66FD-F3E766B4799C}"/>
              </a:ext>
            </a:extLst>
          </p:cNvPr>
          <p:cNvSpPr txBox="1"/>
          <p:nvPr/>
        </p:nvSpPr>
        <p:spPr>
          <a:xfrm>
            <a:off x="43543" y="43542"/>
            <a:ext cx="12034157" cy="646331"/>
          </a:xfrm>
          <a:prstGeom prst="rect">
            <a:avLst/>
          </a:prstGeom>
          <a:noFill/>
        </p:spPr>
        <p:txBody>
          <a:bodyPr wrap="square" rtlCol="0">
            <a:spAutoFit/>
          </a:bodyPr>
          <a:lstStyle/>
          <a:p>
            <a:r>
              <a:rPr lang="en-IE" sz="3600" dirty="0">
                <a:latin typeface="Arial Rounded MT Bold" panose="020F0704030504030204" pitchFamily="34" charset="0"/>
              </a:rPr>
              <a:t>Knative:  Metrics, Grafana View,   ( Warm Startup )</a:t>
            </a:r>
            <a:endParaRPr lang="en-US" sz="3600" dirty="0">
              <a:latin typeface="Arial Rounded MT Bold" panose="020F0704030504030204" pitchFamily="34" charset="0"/>
            </a:endParaRPr>
          </a:p>
        </p:txBody>
      </p:sp>
    </p:spTree>
    <p:extLst>
      <p:ext uri="{BB962C8B-B14F-4D97-AF65-F5344CB8AC3E}">
        <p14:creationId xmlns:p14="http://schemas.microsoft.com/office/powerpoint/2010/main" val="3011210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E721FF-522B-7FE2-720D-D6AF04CC8265}"/>
              </a:ext>
            </a:extLst>
          </p:cNvPr>
          <p:cNvSpPr txBox="1"/>
          <p:nvPr/>
        </p:nvSpPr>
        <p:spPr>
          <a:xfrm>
            <a:off x="43543" y="43542"/>
            <a:ext cx="12034157" cy="646331"/>
          </a:xfrm>
          <a:prstGeom prst="rect">
            <a:avLst/>
          </a:prstGeom>
          <a:noFill/>
        </p:spPr>
        <p:txBody>
          <a:bodyPr wrap="square" rtlCol="0">
            <a:spAutoFit/>
          </a:bodyPr>
          <a:lstStyle/>
          <a:p>
            <a:r>
              <a:rPr lang="en-IE" sz="3600" dirty="0">
                <a:latin typeface="Arial Rounded MT Bold" panose="020F0704030504030204" pitchFamily="34" charset="0"/>
              </a:rPr>
              <a:t>Knative:  Metrics, Grafana View,   ( Autoscaling )</a:t>
            </a:r>
            <a:endParaRPr lang="en-US" sz="3600" dirty="0">
              <a:latin typeface="Arial Rounded MT Bold" panose="020F0704030504030204" pitchFamily="34" charset="0"/>
            </a:endParaRPr>
          </a:p>
        </p:txBody>
      </p:sp>
      <p:pic>
        <p:nvPicPr>
          <p:cNvPr id="4" name="Picture 3" descr="A screenshot of a computer&#10;&#10;Description automatically generated">
            <a:extLst>
              <a:ext uri="{FF2B5EF4-FFF2-40B4-BE49-F238E27FC236}">
                <a16:creationId xmlns:a16="http://schemas.microsoft.com/office/drawing/2014/main" id="{9B785244-E7CC-B353-A887-E84495E348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23730"/>
            <a:ext cx="7557426" cy="6190728"/>
          </a:xfrm>
          <a:prstGeom prst="rect">
            <a:avLst/>
          </a:prstGeom>
        </p:spPr>
      </p:pic>
      <p:sp>
        <p:nvSpPr>
          <p:cNvPr id="5" name="TextBox 4">
            <a:extLst>
              <a:ext uri="{FF2B5EF4-FFF2-40B4-BE49-F238E27FC236}">
                <a16:creationId xmlns:a16="http://schemas.microsoft.com/office/drawing/2014/main" id="{0A806E96-5B1C-5FB0-5603-CB747FE91394}"/>
              </a:ext>
            </a:extLst>
          </p:cNvPr>
          <p:cNvSpPr txBox="1"/>
          <p:nvPr/>
        </p:nvSpPr>
        <p:spPr>
          <a:xfrm>
            <a:off x="7605870" y="884122"/>
            <a:ext cx="4586130" cy="3693319"/>
          </a:xfrm>
          <a:prstGeom prst="rect">
            <a:avLst/>
          </a:prstGeom>
          <a:noFill/>
          <a:ln>
            <a:solidFill>
              <a:srgbClr val="FFC000"/>
            </a:solidFill>
          </a:ln>
        </p:spPr>
        <p:txBody>
          <a:bodyPr wrap="square" rtlCol="0">
            <a:spAutoFit/>
          </a:bodyPr>
          <a:lstStyle/>
          <a:p>
            <a:r>
              <a:rPr lang="en-IE" dirty="0"/>
              <a:t>The Autoscaling is set for Request Per Seconds, with threshold value of 200 RPS (or TPS).</a:t>
            </a:r>
          </a:p>
          <a:p>
            <a:r>
              <a:rPr lang="en-IE" dirty="0"/>
              <a:t>But Functions will go in a PANIC state when RPS is 70% of threshold (140)</a:t>
            </a:r>
          </a:p>
          <a:p>
            <a:endParaRPr lang="en-IE" dirty="0"/>
          </a:p>
          <a:p>
            <a:pPr marL="285750" indent="-285750">
              <a:buFont typeface="Arial" panose="020B0604020202020204" pitchFamily="34" charset="0"/>
              <a:buChar char="•"/>
            </a:pPr>
            <a:r>
              <a:rPr lang="en-IE" dirty="0"/>
              <a:t>Functions PANIC state is visible Grafana view marked as RED</a:t>
            </a:r>
          </a:p>
          <a:p>
            <a:endParaRPr lang="en-IE" dirty="0"/>
          </a:p>
          <a:p>
            <a:pPr marL="285750" indent="-285750">
              <a:buFont typeface="Arial" panose="020B0604020202020204" pitchFamily="34" charset="0"/>
              <a:buChar char="•"/>
            </a:pPr>
            <a:r>
              <a:rPr lang="en-IE" dirty="0" err="1"/>
              <a:t>Autoscaler</a:t>
            </a:r>
            <a:r>
              <a:rPr lang="en-IE" dirty="0"/>
              <a:t> will now request 2 PODs per functions to handle the load.</a:t>
            </a:r>
          </a:p>
          <a:p>
            <a:endParaRPr lang="en-IE" dirty="0"/>
          </a:p>
          <a:p>
            <a:pPr marL="285750" indent="-285750">
              <a:buFont typeface="Arial" panose="020B0604020202020204" pitchFamily="34" charset="0"/>
              <a:buChar char="•"/>
            </a:pPr>
            <a:r>
              <a:rPr lang="en-IE" dirty="0"/>
              <a:t>Knative Serving uses Kubernetes API to Scales the PODs to 2</a:t>
            </a:r>
            <a:endParaRPr lang="en-US" dirty="0"/>
          </a:p>
        </p:txBody>
      </p:sp>
    </p:spTree>
    <p:extLst>
      <p:ext uri="{BB962C8B-B14F-4D97-AF65-F5344CB8AC3E}">
        <p14:creationId xmlns:p14="http://schemas.microsoft.com/office/powerpoint/2010/main" val="3246358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F6D423-D064-5803-2D21-EFD662082A7B}"/>
              </a:ext>
            </a:extLst>
          </p:cNvPr>
          <p:cNvSpPr txBox="1"/>
          <p:nvPr/>
        </p:nvSpPr>
        <p:spPr>
          <a:xfrm>
            <a:off x="43543" y="43542"/>
            <a:ext cx="12034157" cy="646331"/>
          </a:xfrm>
          <a:prstGeom prst="rect">
            <a:avLst/>
          </a:prstGeom>
          <a:noFill/>
        </p:spPr>
        <p:txBody>
          <a:bodyPr wrap="square" rtlCol="0">
            <a:spAutoFit/>
          </a:bodyPr>
          <a:lstStyle/>
          <a:p>
            <a:r>
              <a:rPr lang="en-IE" sz="3600" dirty="0">
                <a:latin typeface="Arial Rounded MT Bold" panose="020F0704030504030204" pitchFamily="34" charset="0"/>
              </a:rPr>
              <a:t>Knative: 													Back to Normal</a:t>
            </a:r>
            <a:endParaRPr lang="en-US" sz="3600" dirty="0">
              <a:latin typeface="Arial Rounded MT Bold" panose="020F0704030504030204" pitchFamily="34" charset="0"/>
            </a:endParaRPr>
          </a:p>
        </p:txBody>
      </p:sp>
      <p:graphicFrame>
        <p:nvGraphicFramePr>
          <p:cNvPr id="4" name="Object 3">
            <a:extLst>
              <a:ext uri="{FF2B5EF4-FFF2-40B4-BE49-F238E27FC236}">
                <a16:creationId xmlns:a16="http://schemas.microsoft.com/office/drawing/2014/main" id="{C09D1B29-34B2-CBBF-B202-19E554E5D69A}"/>
              </a:ext>
            </a:extLst>
          </p:cNvPr>
          <p:cNvGraphicFramePr>
            <a:graphicFrameLocks noChangeAspect="1"/>
          </p:cNvGraphicFramePr>
          <p:nvPr>
            <p:extLst>
              <p:ext uri="{D42A27DB-BD31-4B8C-83A1-F6EECF244321}">
                <p14:modId xmlns:p14="http://schemas.microsoft.com/office/powerpoint/2010/main" val="2843726879"/>
              </p:ext>
            </p:extLst>
          </p:nvPr>
        </p:nvGraphicFramePr>
        <p:xfrm>
          <a:off x="164816" y="782237"/>
          <a:ext cx="8102781" cy="5727563"/>
        </p:xfrm>
        <a:graphic>
          <a:graphicData uri="http://schemas.openxmlformats.org/presentationml/2006/ole">
            <mc:AlternateContent xmlns:mc="http://schemas.openxmlformats.org/markup-compatibility/2006">
              <mc:Choice xmlns:v="urn:schemas-microsoft-com:vml" Requires="v">
                <p:oleObj name="Acrobat Document" r:id="rId2" imgW="5041857" imgH="3564313" progId="AcroExch.Document.11">
                  <p:embed/>
                </p:oleObj>
              </mc:Choice>
              <mc:Fallback>
                <p:oleObj name="Acrobat Document" r:id="rId2" imgW="5041857" imgH="3564313" progId="AcroExch.Document.11">
                  <p:embed/>
                  <p:pic>
                    <p:nvPicPr>
                      <p:cNvPr id="0" name=""/>
                      <p:cNvPicPr/>
                      <p:nvPr/>
                    </p:nvPicPr>
                    <p:blipFill>
                      <a:blip r:embed="rId3"/>
                      <a:stretch>
                        <a:fillRect/>
                      </a:stretch>
                    </p:blipFill>
                    <p:spPr>
                      <a:xfrm>
                        <a:off x="164816" y="782237"/>
                        <a:ext cx="8102781" cy="5727563"/>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21EE75E9-9A2F-ACFA-F00E-DAEC03C1B420}"/>
              </a:ext>
            </a:extLst>
          </p:cNvPr>
          <p:cNvSpPr txBox="1"/>
          <p:nvPr/>
        </p:nvSpPr>
        <p:spPr>
          <a:xfrm>
            <a:off x="7303087" y="1230353"/>
            <a:ext cx="4888913" cy="2585323"/>
          </a:xfrm>
          <a:prstGeom prst="rect">
            <a:avLst/>
          </a:prstGeom>
          <a:noFill/>
          <a:ln>
            <a:solidFill>
              <a:srgbClr val="FFC000"/>
            </a:solidFill>
          </a:ln>
        </p:spPr>
        <p:txBody>
          <a:bodyPr wrap="square" rtlCol="0">
            <a:spAutoFit/>
          </a:bodyPr>
          <a:lstStyle/>
          <a:p>
            <a:r>
              <a:rPr lang="en-IE" dirty="0"/>
              <a:t>The traffic is normalized below threshold, </a:t>
            </a:r>
            <a:r>
              <a:rPr lang="en-IE" dirty="0" err="1"/>
              <a:t>Autoscaler</a:t>
            </a:r>
            <a:r>
              <a:rPr lang="en-IE" dirty="0"/>
              <a:t> will request the Knative Serving to reduce the desired pod to default .</a:t>
            </a:r>
          </a:p>
          <a:p>
            <a:endParaRPr lang="en-IE" dirty="0"/>
          </a:p>
          <a:p>
            <a:pPr marL="285750" indent="-285750">
              <a:buFont typeface="Arial" panose="020B0604020202020204" pitchFamily="34" charset="0"/>
              <a:buChar char="•"/>
            </a:pPr>
            <a:r>
              <a:rPr lang="en-IE" dirty="0"/>
              <a:t>Desired functional instances is reduced to One</a:t>
            </a:r>
          </a:p>
          <a:p>
            <a:pPr marL="285750" indent="-285750">
              <a:buFont typeface="Arial" panose="020B0604020202020204" pitchFamily="34" charset="0"/>
              <a:buChar char="•"/>
            </a:pPr>
            <a:endParaRPr lang="en-IE" dirty="0"/>
          </a:p>
          <a:p>
            <a:pPr marL="285750" indent="-285750">
              <a:buFont typeface="Arial" panose="020B0604020202020204" pitchFamily="34" charset="0"/>
              <a:buChar char="•"/>
            </a:pPr>
            <a:r>
              <a:rPr lang="en-IE" dirty="0"/>
              <a:t>The requested POD is reduced to ONE</a:t>
            </a:r>
          </a:p>
          <a:p>
            <a:pPr marL="285750" indent="-285750">
              <a:buFont typeface="Arial" panose="020B0604020202020204" pitchFamily="34" charset="0"/>
              <a:buChar char="•"/>
            </a:pPr>
            <a:endParaRPr lang="en-IE" dirty="0"/>
          </a:p>
          <a:p>
            <a:pPr marL="285750" indent="-285750">
              <a:buFont typeface="Arial" panose="020B0604020202020204" pitchFamily="34" charset="0"/>
              <a:buChar char="•"/>
            </a:pPr>
            <a:r>
              <a:rPr lang="en-IE" dirty="0"/>
              <a:t>POD’s are NOT in Panic State anymore</a:t>
            </a:r>
            <a:endParaRPr lang="en-US" dirty="0"/>
          </a:p>
        </p:txBody>
      </p:sp>
    </p:spTree>
    <p:extLst>
      <p:ext uri="{BB962C8B-B14F-4D97-AF65-F5344CB8AC3E}">
        <p14:creationId xmlns:p14="http://schemas.microsoft.com/office/powerpoint/2010/main" val="66807031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4|22.3|3.9|14.9|9.6|5.1|2.6|2.1|4.2"/>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2013 - 2022 Theme</Template>
  <TotalTime>13960</TotalTime>
  <Words>583</Words>
  <Application>Microsoft Office PowerPoint</Application>
  <PresentationFormat>Widescreen</PresentationFormat>
  <Paragraphs>92</Paragraphs>
  <Slides>9</Slides>
  <Notes>0</Notes>
  <HiddenSlides>1</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5" baseType="lpstr">
      <vt:lpstr>Arial</vt:lpstr>
      <vt:lpstr>Arial Rounded MT Bold</vt:lpstr>
      <vt:lpstr>Calibri</vt:lpstr>
      <vt:lpstr>Calibri Light</vt:lpstr>
      <vt:lpstr>Office Theme</vt:lpstr>
      <vt:lpstr>Adobe Acrobat Document</vt:lpstr>
      <vt:lpstr>Knative: Metrics Captured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Knative: Lab Experience</dc:title>
  <dc:creator>ALTESMIN LIMITED</dc:creator>
  <cp:lastModifiedBy>ALTESMIN LIMITED</cp:lastModifiedBy>
  <cp:revision>15</cp:revision>
  <dcterms:created xsi:type="dcterms:W3CDTF">2023-10-15T00:21:30Z</dcterms:created>
  <dcterms:modified xsi:type="dcterms:W3CDTF">2023-10-26T16:44:09Z</dcterms:modified>
</cp:coreProperties>
</file>