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71" r:id="rId4"/>
    <p:sldId id="257" r:id="rId5"/>
    <p:sldId id="259" r:id="rId6"/>
    <p:sldId id="260" r:id="rId7"/>
    <p:sldId id="274" r:id="rId8"/>
    <p:sldId id="261" r:id="rId9"/>
    <p:sldId id="262" r:id="rId10"/>
    <p:sldId id="264" r:id="rId11"/>
    <p:sldId id="275" r:id="rId12"/>
    <p:sldId id="276" r:id="rId13"/>
    <p:sldId id="277" r:id="rId14"/>
    <p:sldId id="269" r:id="rId15"/>
    <p:sldId id="263" r:id="rId16"/>
    <p:sldId id="267" r:id="rId17"/>
    <p:sldId id="268" r:id="rId18"/>
    <p:sldId id="272" r:id="rId19"/>
    <p:sldId id="278" r:id="rId20"/>
    <p:sldId id="279" r:id="rId21"/>
    <p:sldId id="280" r:id="rId22"/>
    <p:sldId id="281" r:id="rId23"/>
    <p:sldId id="282" r:id="rId24"/>
    <p:sldId id="283" r:id="rId25"/>
    <p:sldId id="285" r:id="rId26"/>
    <p:sldId id="273" r:id="rId27"/>
    <p:sldId id="288" r:id="rId28"/>
    <p:sldId id="289"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1E4F25-6EE3-4853-B770-6E59E98F12CF}" v="99" dt="2025-09-24T10:39:22.903"/>
    <p1510:client id="{6FFC4885-40B2-4F59-BA21-AE2E523CA041}" v="1235" dt="2025-09-25T00:23:29.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Multi AI Agents using </a:t>
            </a:r>
            <a:r>
              <a:rPr lang="en-US" dirty="0" err="1"/>
              <a:t>Langgraph</a:t>
            </a:r>
            <a:br>
              <a:rPr lang="en-US" dirty="0"/>
            </a:br>
            <a:endParaRPr lang="en-US" dirty="0"/>
          </a:p>
        </p:txBody>
      </p:sp>
      <p:sp>
        <p:nvSpPr>
          <p:cNvPr id="3" name="Subtitle 2"/>
          <p:cNvSpPr>
            <a:spLocks noGrp="1"/>
          </p:cNvSpPr>
          <p:nvPr>
            <p:ph type="subTitle" idx="1"/>
          </p:nvPr>
        </p:nvSpPr>
        <p:spPr>
          <a:xfrm>
            <a:off x="697424" y="3511631"/>
            <a:ext cx="9144000" cy="1655762"/>
          </a:xfrm>
        </p:spPr>
        <p:txBody>
          <a:bodyPr vert="horz" lIns="91440" tIns="45720" rIns="91440" bIns="45720" rtlCol="0" anchor="t">
            <a:normAutofit/>
          </a:bodyPr>
          <a:lstStyle/>
          <a:p>
            <a:r>
              <a:rPr lang="en-US" b="1" dirty="0"/>
              <a:t>Project 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4E602B6-7E8D-167D-8459-92EECD584CEA}"/>
              </a:ext>
            </a:extLst>
          </p:cNvPr>
          <p:cNvSpPr txBox="1">
            <a:spLocks/>
          </p:cNvSpPr>
          <p:nvPr/>
        </p:nvSpPr>
        <p:spPr>
          <a:xfrm>
            <a:off x="871818" y="906743"/>
            <a:ext cx="4363571" cy="6197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Agent 2 : Chart Agent</a:t>
            </a:r>
            <a:endParaRPr lang="en-US"/>
          </a:p>
        </p:txBody>
      </p:sp>
      <p:pic>
        <p:nvPicPr>
          <p:cNvPr id="6" name="Picture 5" descr="A screen shot of a computer code&#10;&#10;AI-generated content may be incorrect.">
            <a:extLst>
              <a:ext uri="{FF2B5EF4-FFF2-40B4-BE49-F238E27FC236}">
                <a16:creationId xmlns:a16="http://schemas.microsoft.com/office/drawing/2014/main" id="{BF4795DD-F6DF-9EA6-4000-00DE7703E826}"/>
              </a:ext>
            </a:extLst>
          </p:cNvPr>
          <p:cNvPicPr>
            <a:picLocks noChangeAspect="1"/>
          </p:cNvPicPr>
          <p:nvPr/>
        </p:nvPicPr>
        <p:blipFill>
          <a:blip r:embed="rId2"/>
          <a:stretch>
            <a:fillRect/>
          </a:stretch>
        </p:blipFill>
        <p:spPr>
          <a:xfrm>
            <a:off x="1359274" y="1829641"/>
            <a:ext cx="7301031" cy="1937394"/>
          </a:xfrm>
          <a:prstGeom prst="rect">
            <a:avLst/>
          </a:prstGeom>
        </p:spPr>
      </p:pic>
      <p:sp>
        <p:nvSpPr>
          <p:cNvPr id="7" name="TextBox 6">
            <a:extLst>
              <a:ext uri="{FF2B5EF4-FFF2-40B4-BE49-F238E27FC236}">
                <a16:creationId xmlns:a16="http://schemas.microsoft.com/office/drawing/2014/main" id="{47FEE584-AFAF-52BE-21FB-632CFAE46A12}"/>
              </a:ext>
            </a:extLst>
          </p:cNvPr>
          <p:cNvSpPr txBox="1"/>
          <p:nvPr/>
        </p:nvSpPr>
        <p:spPr>
          <a:xfrm>
            <a:off x="1362635" y="4119282"/>
            <a:ext cx="508522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F1115"/>
                </a:solidFill>
                <a:latin typeface="quote-cjk-patch"/>
              </a:rPr>
              <a:t>Responsibilities:</a:t>
            </a:r>
          </a:p>
          <a:p>
            <a:pPr marL="228600" indent="-228600">
              <a:buFont typeface=""/>
              <a:buChar char="•"/>
            </a:pPr>
            <a:r>
              <a:rPr lang="en-US">
                <a:solidFill>
                  <a:srgbClr val="0F1115"/>
                </a:solidFill>
                <a:latin typeface="quote-cjk-patch"/>
              </a:rPr>
              <a:t>Convert research data to Python code</a:t>
            </a:r>
          </a:p>
          <a:p>
            <a:pPr marL="228600" indent="-228600">
              <a:buFont typeface=""/>
              <a:buChar char="•"/>
            </a:pPr>
            <a:r>
              <a:rPr lang="en-US">
                <a:solidFill>
                  <a:srgbClr val="0F1115"/>
                </a:solidFill>
                <a:latin typeface="quote-cjk-patch"/>
              </a:rPr>
              <a:t>Generate appropriate visualization</a:t>
            </a:r>
          </a:p>
          <a:p>
            <a:pPr marL="228600" indent="-228600">
              <a:buFont typeface=""/>
              <a:buChar char="•"/>
            </a:pPr>
            <a:r>
              <a:rPr lang="en-US">
                <a:solidFill>
                  <a:srgbClr val="0F1115"/>
                </a:solidFill>
                <a:latin typeface="quote-cjk-patch"/>
              </a:rPr>
              <a:t>Handle data completeness issues</a:t>
            </a:r>
          </a:p>
        </p:txBody>
      </p:sp>
    </p:spTree>
    <p:extLst>
      <p:ext uri="{BB962C8B-B14F-4D97-AF65-F5344CB8AC3E}">
        <p14:creationId xmlns:p14="http://schemas.microsoft.com/office/powerpoint/2010/main" val="4268210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21C7-3BB5-B4C7-B630-2669B92FE852}"/>
              </a:ext>
            </a:extLst>
          </p:cNvPr>
          <p:cNvSpPr>
            <a:spLocks noGrp="1"/>
          </p:cNvSpPr>
          <p:nvPr>
            <p:ph type="title"/>
          </p:nvPr>
        </p:nvSpPr>
        <p:spPr/>
        <p:txBody>
          <a:bodyPr/>
          <a:lstStyle/>
          <a:p>
            <a:r>
              <a:rPr lang="en-US" dirty="0">
                <a:ea typeface="+mj-lt"/>
                <a:cs typeface="+mj-lt"/>
              </a:rPr>
              <a:t>6. Standardizes Agent Output for </a:t>
            </a:r>
            <a:r>
              <a:rPr lang="en-US" dirty="0" err="1">
                <a:ea typeface="+mj-lt"/>
                <a:cs typeface="+mj-lt"/>
              </a:rPr>
              <a:t>LangGraph</a:t>
            </a:r>
            <a:r>
              <a:rPr lang="en-US" dirty="0">
                <a:ea typeface="+mj-lt"/>
                <a:cs typeface="+mj-lt"/>
              </a:rPr>
              <a:t> –Creating </a:t>
            </a:r>
            <a:r>
              <a:rPr lang="en-US" dirty="0" err="1">
                <a:ea typeface="+mj-lt"/>
                <a:cs typeface="+mj-lt"/>
              </a:rPr>
              <a:t>agent_node</a:t>
            </a:r>
            <a:endParaRPr lang="en-US" dirty="0" err="1"/>
          </a:p>
        </p:txBody>
      </p:sp>
      <p:pic>
        <p:nvPicPr>
          <p:cNvPr id="4" name="Content Placeholder 3" descr="A computer code with text&#10;&#10;AI-generated content may be incorrect.">
            <a:extLst>
              <a:ext uri="{FF2B5EF4-FFF2-40B4-BE49-F238E27FC236}">
                <a16:creationId xmlns:a16="http://schemas.microsoft.com/office/drawing/2014/main" id="{4E4430F9-02D7-8319-96D6-5C5752DA200E}"/>
              </a:ext>
            </a:extLst>
          </p:cNvPr>
          <p:cNvPicPr>
            <a:picLocks noGrp="1" noChangeAspect="1"/>
          </p:cNvPicPr>
          <p:nvPr>
            <p:ph idx="1"/>
          </p:nvPr>
        </p:nvPicPr>
        <p:blipFill>
          <a:blip r:embed="rId2"/>
          <a:stretch>
            <a:fillRect/>
          </a:stretch>
        </p:blipFill>
        <p:spPr>
          <a:xfrm>
            <a:off x="1211783" y="2460334"/>
            <a:ext cx="6838950" cy="1943100"/>
          </a:xfrm>
          <a:prstGeom prst="rect">
            <a:avLst/>
          </a:prstGeom>
        </p:spPr>
      </p:pic>
      <p:sp>
        <p:nvSpPr>
          <p:cNvPr id="3" name="TextBox 2">
            <a:extLst>
              <a:ext uri="{FF2B5EF4-FFF2-40B4-BE49-F238E27FC236}">
                <a16:creationId xmlns:a16="http://schemas.microsoft.com/office/drawing/2014/main" id="{41FDB944-82E1-9955-8798-431284D031F1}"/>
              </a:ext>
            </a:extLst>
          </p:cNvPr>
          <p:cNvSpPr txBox="1"/>
          <p:nvPr/>
        </p:nvSpPr>
        <p:spPr>
          <a:xfrm>
            <a:off x="835959" y="4690783"/>
            <a:ext cx="814443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Raw Agent Output → Standardized </a:t>
            </a:r>
            <a:r>
              <a:rPr lang="en-US" dirty="0" err="1"/>
              <a:t>LangGraph</a:t>
            </a:r>
            <a:r>
              <a:rPr lang="en-US" dirty="0"/>
              <a:t> Format</a:t>
            </a:r>
          </a:p>
          <a:p>
            <a:endParaRPr lang="en-US" dirty="0"/>
          </a:p>
        </p:txBody>
      </p:sp>
      <p:pic>
        <p:nvPicPr>
          <p:cNvPr id="5" name="Picture 4" descr="A white background with black text&#10;&#10;AI-generated content may be incorrect.">
            <a:extLst>
              <a:ext uri="{FF2B5EF4-FFF2-40B4-BE49-F238E27FC236}">
                <a16:creationId xmlns:a16="http://schemas.microsoft.com/office/drawing/2014/main" id="{9CD82DBD-07BA-891C-6A0E-AB8C2A3C22BA}"/>
              </a:ext>
            </a:extLst>
          </p:cNvPr>
          <p:cNvPicPr>
            <a:picLocks noChangeAspect="1"/>
          </p:cNvPicPr>
          <p:nvPr/>
        </p:nvPicPr>
        <p:blipFill>
          <a:blip r:embed="rId3"/>
          <a:stretch>
            <a:fillRect/>
          </a:stretch>
        </p:blipFill>
        <p:spPr>
          <a:xfrm>
            <a:off x="1211916" y="5156106"/>
            <a:ext cx="5353050" cy="1095375"/>
          </a:xfrm>
          <a:prstGeom prst="rect">
            <a:avLst/>
          </a:prstGeom>
        </p:spPr>
      </p:pic>
    </p:spTree>
    <p:extLst>
      <p:ext uri="{BB962C8B-B14F-4D97-AF65-F5344CB8AC3E}">
        <p14:creationId xmlns:p14="http://schemas.microsoft.com/office/powerpoint/2010/main" val="363786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BE2F-B5DA-CE7A-B96A-A800B78E40B7}"/>
              </a:ext>
            </a:extLst>
          </p:cNvPr>
          <p:cNvSpPr>
            <a:spLocks noGrp="1"/>
          </p:cNvSpPr>
          <p:nvPr>
            <p:ph type="title"/>
          </p:nvPr>
        </p:nvSpPr>
        <p:spPr/>
        <p:txBody>
          <a:bodyPr/>
          <a:lstStyle/>
          <a:p>
            <a:r>
              <a:rPr lang="en-US" dirty="0"/>
              <a:t>Node 1 : Research Node</a:t>
            </a:r>
          </a:p>
        </p:txBody>
      </p:sp>
      <p:pic>
        <p:nvPicPr>
          <p:cNvPr id="4" name="Content Placeholder 3" descr="A screenshot of a computer code&#10;&#10;AI-generated content may be incorrect.">
            <a:extLst>
              <a:ext uri="{FF2B5EF4-FFF2-40B4-BE49-F238E27FC236}">
                <a16:creationId xmlns:a16="http://schemas.microsoft.com/office/drawing/2014/main" id="{6DDCD536-E328-3D49-8818-7C98F1858AED}"/>
              </a:ext>
            </a:extLst>
          </p:cNvPr>
          <p:cNvPicPr>
            <a:picLocks noGrp="1" noChangeAspect="1"/>
          </p:cNvPicPr>
          <p:nvPr>
            <p:ph idx="1"/>
          </p:nvPr>
        </p:nvPicPr>
        <p:blipFill>
          <a:blip r:embed="rId2"/>
          <a:stretch>
            <a:fillRect/>
          </a:stretch>
        </p:blipFill>
        <p:spPr>
          <a:xfrm>
            <a:off x="1972967" y="1979168"/>
            <a:ext cx="7729456" cy="2481504"/>
          </a:xfrm>
          <a:prstGeom prst="rect">
            <a:avLst/>
          </a:prstGeom>
        </p:spPr>
      </p:pic>
    </p:spTree>
    <p:extLst>
      <p:ext uri="{BB962C8B-B14F-4D97-AF65-F5344CB8AC3E}">
        <p14:creationId xmlns:p14="http://schemas.microsoft.com/office/powerpoint/2010/main" val="227783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ECE4-055B-D86E-B8C4-5F2C942D839D}"/>
              </a:ext>
            </a:extLst>
          </p:cNvPr>
          <p:cNvSpPr>
            <a:spLocks noGrp="1"/>
          </p:cNvSpPr>
          <p:nvPr>
            <p:ph type="title"/>
          </p:nvPr>
        </p:nvSpPr>
        <p:spPr/>
        <p:txBody>
          <a:bodyPr/>
          <a:lstStyle/>
          <a:p>
            <a:r>
              <a:rPr lang="en-US" dirty="0"/>
              <a:t>Node 2 : Chart Node</a:t>
            </a:r>
          </a:p>
        </p:txBody>
      </p:sp>
      <p:pic>
        <p:nvPicPr>
          <p:cNvPr id="7" name="Content Placeholder 6" descr="A screen shot of a computer code&#10;&#10;AI-generated content may be incorrect.">
            <a:extLst>
              <a:ext uri="{FF2B5EF4-FFF2-40B4-BE49-F238E27FC236}">
                <a16:creationId xmlns:a16="http://schemas.microsoft.com/office/drawing/2014/main" id="{73ADD15D-322C-5BF3-8ACB-B7A28A184005}"/>
              </a:ext>
            </a:extLst>
          </p:cNvPr>
          <p:cNvPicPr>
            <a:picLocks noGrp="1" noChangeAspect="1"/>
          </p:cNvPicPr>
          <p:nvPr>
            <p:ph idx="1"/>
          </p:nvPr>
        </p:nvPicPr>
        <p:blipFill>
          <a:blip r:embed="rId2"/>
          <a:stretch>
            <a:fillRect/>
          </a:stretch>
        </p:blipFill>
        <p:spPr>
          <a:xfrm>
            <a:off x="3046870" y="1701087"/>
            <a:ext cx="6937751" cy="3593023"/>
          </a:xfrm>
          <a:prstGeom prst="rect">
            <a:avLst/>
          </a:prstGeom>
        </p:spPr>
      </p:pic>
    </p:spTree>
    <p:extLst>
      <p:ext uri="{BB962C8B-B14F-4D97-AF65-F5344CB8AC3E}">
        <p14:creationId xmlns:p14="http://schemas.microsoft.com/office/powerpoint/2010/main" val="2947408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53CE-2F18-AF3A-C521-78F680A3D00F}"/>
              </a:ext>
            </a:extLst>
          </p:cNvPr>
          <p:cNvSpPr>
            <a:spLocks noGrp="1"/>
          </p:cNvSpPr>
          <p:nvPr>
            <p:ph type="title"/>
          </p:nvPr>
        </p:nvSpPr>
        <p:spPr/>
        <p:txBody>
          <a:bodyPr/>
          <a:lstStyle/>
          <a:p>
            <a:r>
              <a:rPr lang="en-US" sz="2800" dirty="0">
                <a:latin typeface="Aptos"/>
              </a:rPr>
              <a:t>Node 3: Tool Node</a:t>
            </a:r>
          </a:p>
          <a:p>
            <a:endParaRPr lang="en-US" dirty="0"/>
          </a:p>
        </p:txBody>
      </p:sp>
      <p:pic>
        <p:nvPicPr>
          <p:cNvPr id="5" name="Content Placeholder 3" descr="A close up of a black screen&#10;&#10;AI-generated content may be incorrect.">
            <a:extLst>
              <a:ext uri="{FF2B5EF4-FFF2-40B4-BE49-F238E27FC236}">
                <a16:creationId xmlns:a16="http://schemas.microsoft.com/office/drawing/2014/main" id="{1227F8FF-BE25-07C2-14A3-0C624FFF84D6}"/>
              </a:ext>
            </a:extLst>
          </p:cNvPr>
          <p:cNvPicPr>
            <a:picLocks noGrp="1" noChangeAspect="1"/>
          </p:cNvPicPr>
          <p:nvPr>
            <p:ph idx="1"/>
          </p:nvPr>
        </p:nvPicPr>
        <p:blipFill>
          <a:blip r:embed="rId2"/>
          <a:stretch>
            <a:fillRect/>
          </a:stretch>
        </p:blipFill>
        <p:spPr>
          <a:xfrm>
            <a:off x="1840566" y="1941372"/>
            <a:ext cx="7466631" cy="854182"/>
          </a:xfrm>
          <a:prstGeom prst="rect">
            <a:avLst/>
          </a:prstGeom>
        </p:spPr>
      </p:pic>
    </p:spTree>
    <p:extLst>
      <p:ext uri="{BB962C8B-B14F-4D97-AF65-F5344CB8AC3E}">
        <p14:creationId xmlns:p14="http://schemas.microsoft.com/office/powerpoint/2010/main" val="924790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5B28-D8BB-C83E-1779-1F388A4506C1}"/>
              </a:ext>
            </a:extLst>
          </p:cNvPr>
          <p:cNvSpPr>
            <a:spLocks noGrp="1"/>
          </p:cNvSpPr>
          <p:nvPr>
            <p:ph type="title"/>
          </p:nvPr>
        </p:nvSpPr>
        <p:spPr>
          <a:xfrm>
            <a:off x="838200" y="-4669"/>
            <a:ext cx="10515600" cy="1325563"/>
          </a:xfrm>
        </p:spPr>
        <p:txBody>
          <a:bodyPr/>
          <a:lstStyle/>
          <a:p>
            <a:r>
              <a:rPr lang="en-US" dirty="0"/>
              <a:t>7.Router Function</a:t>
            </a:r>
          </a:p>
        </p:txBody>
      </p:sp>
      <p:pic>
        <p:nvPicPr>
          <p:cNvPr id="4" name="Content Placeholder 3" descr="A screen shot of a computer code&#10;&#10;AI-generated content may be incorrect.">
            <a:extLst>
              <a:ext uri="{FF2B5EF4-FFF2-40B4-BE49-F238E27FC236}">
                <a16:creationId xmlns:a16="http://schemas.microsoft.com/office/drawing/2014/main" id="{C466EE27-129B-1768-0EFF-1D19B9EA3B2E}"/>
              </a:ext>
            </a:extLst>
          </p:cNvPr>
          <p:cNvPicPr>
            <a:picLocks noGrp="1" noChangeAspect="1"/>
          </p:cNvPicPr>
          <p:nvPr>
            <p:ph idx="1"/>
          </p:nvPr>
        </p:nvPicPr>
        <p:blipFill>
          <a:blip r:embed="rId2"/>
          <a:stretch>
            <a:fillRect/>
          </a:stretch>
        </p:blipFill>
        <p:spPr>
          <a:xfrm>
            <a:off x="1407198" y="1317401"/>
            <a:ext cx="7220757" cy="3673041"/>
          </a:xfrm>
          <a:prstGeom prst="rect">
            <a:avLst/>
          </a:prstGeom>
        </p:spPr>
      </p:pic>
      <p:sp>
        <p:nvSpPr>
          <p:cNvPr id="5" name="TextBox 4">
            <a:extLst>
              <a:ext uri="{FF2B5EF4-FFF2-40B4-BE49-F238E27FC236}">
                <a16:creationId xmlns:a16="http://schemas.microsoft.com/office/drawing/2014/main" id="{D9311E4B-21DE-2647-CDDF-0B35B535E8DA}"/>
              </a:ext>
            </a:extLst>
          </p:cNvPr>
          <p:cNvSpPr txBox="1"/>
          <p:nvPr/>
        </p:nvSpPr>
        <p:spPr>
          <a:xfrm>
            <a:off x="1407459" y="4982135"/>
            <a:ext cx="477146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F1115"/>
                </a:solidFill>
                <a:latin typeface="quote-cjk-patch"/>
              </a:rPr>
              <a:t>Routing Logic:</a:t>
            </a:r>
          </a:p>
          <a:p>
            <a:pPr marL="228600" indent="-228600">
              <a:buFont typeface=""/>
              <a:buChar char="•"/>
            </a:pPr>
            <a:r>
              <a:rPr lang="en-US">
                <a:solidFill>
                  <a:srgbClr val="0F1115"/>
                </a:solidFill>
                <a:latin typeface="quote-cjk-patch"/>
              </a:rPr>
              <a:t>DATA_READY: → Move to chart generation</a:t>
            </a:r>
          </a:p>
          <a:p>
            <a:pPr marL="228600" indent="-228600">
              <a:buFont typeface=""/>
              <a:buChar char="•"/>
            </a:pPr>
            <a:r>
              <a:rPr lang="en-US">
                <a:solidFill>
                  <a:srgbClr val="0F1115"/>
                </a:solidFill>
                <a:latin typeface="quote-cjk-patch"/>
              </a:rPr>
              <a:t>CHART_CREATED → End workflow</a:t>
            </a:r>
          </a:p>
          <a:p>
            <a:pPr marL="228600" indent="-228600">
              <a:buFont typeface=""/>
              <a:buChar char="•"/>
            </a:pPr>
            <a:r>
              <a:rPr lang="en-US">
                <a:solidFill>
                  <a:srgbClr val="0F1115"/>
                </a:solidFill>
                <a:latin typeface="quote-cjk-patch"/>
              </a:rPr>
              <a:t>Tool calls → Execute tools</a:t>
            </a:r>
          </a:p>
          <a:p>
            <a:pPr marL="228600" indent="-228600">
              <a:buFont typeface=""/>
              <a:buChar char="•"/>
            </a:pPr>
            <a:r>
              <a:rPr lang="en-US">
                <a:solidFill>
                  <a:srgbClr val="0F1115"/>
                </a:solidFill>
                <a:latin typeface="quote-cjk-patch"/>
              </a:rPr>
              <a:t>Default → Alternate between agents</a:t>
            </a:r>
          </a:p>
        </p:txBody>
      </p:sp>
    </p:spTree>
    <p:extLst>
      <p:ext uri="{BB962C8B-B14F-4D97-AF65-F5344CB8AC3E}">
        <p14:creationId xmlns:p14="http://schemas.microsoft.com/office/powerpoint/2010/main" val="3760133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D02B-C6AC-F2B6-C03F-D6F7BBE62B6F}"/>
              </a:ext>
            </a:extLst>
          </p:cNvPr>
          <p:cNvSpPr>
            <a:spLocks noGrp="1"/>
          </p:cNvSpPr>
          <p:nvPr>
            <p:ph type="title"/>
          </p:nvPr>
        </p:nvSpPr>
        <p:spPr>
          <a:xfrm>
            <a:off x="838200" y="365125"/>
            <a:ext cx="9910483" cy="877328"/>
          </a:xfrm>
        </p:spPr>
        <p:txBody>
          <a:bodyPr/>
          <a:lstStyle/>
          <a:p>
            <a:r>
              <a:rPr lang="en-US" dirty="0">
                <a:ea typeface="+mj-lt"/>
                <a:cs typeface="+mj-lt"/>
              </a:rPr>
              <a:t>8. Chart Type Detection</a:t>
            </a:r>
            <a:endParaRPr lang="en-US" dirty="0"/>
          </a:p>
        </p:txBody>
      </p:sp>
      <p:pic>
        <p:nvPicPr>
          <p:cNvPr id="4" name="Content Placeholder 3" descr="A screenshot of a computer code&#10;&#10;AI-generated content may be incorrect.">
            <a:extLst>
              <a:ext uri="{FF2B5EF4-FFF2-40B4-BE49-F238E27FC236}">
                <a16:creationId xmlns:a16="http://schemas.microsoft.com/office/drawing/2014/main" id="{0335FA47-ABE0-4E3B-B3F0-7C5542ED9BD8}"/>
              </a:ext>
            </a:extLst>
          </p:cNvPr>
          <p:cNvPicPr>
            <a:picLocks noGrp="1" noChangeAspect="1"/>
          </p:cNvPicPr>
          <p:nvPr>
            <p:ph idx="1"/>
          </p:nvPr>
        </p:nvPicPr>
        <p:blipFill>
          <a:blip r:embed="rId2"/>
          <a:stretch>
            <a:fillRect/>
          </a:stretch>
        </p:blipFill>
        <p:spPr>
          <a:xfrm>
            <a:off x="1754786" y="1720755"/>
            <a:ext cx="7554777" cy="3354898"/>
          </a:xfrm>
          <a:prstGeom prst="rect">
            <a:avLst/>
          </a:prstGeom>
        </p:spPr>
      </p:pic>
    </p:spTree>
    <p:extLst>
      <p:ext uri="{BB962C8B-B14F-4D97-AF65-F5344CB8AC3E}">
        <p14:creationId xmlns:p14="http://schemas.microsoft.com/office/powerpoint/2010/main" val="1706030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2ADD-27DD-8A91-C83F-B7E9D26D1F7E}"/>
              </a:ext>
            </a:extLst>
          </p:cNvPr>
          <p:cNvSpPr>
            <a:spLocks noGrp="1"/>
          </p:cNvSpPr>
          <p:nvPr>
            <p:ph type="title"/>
          </p:nvPr>
        </p:nvSpPr>
        <p:spPr>
          <a:xfrm>
            <a:off x="1175795" y="75758"/>
            <a:ext cx="10515600" cy="1325563"/>
          </a:xfrm>
        </p:spPr>
        <p:txBody>
          <a:bodyPr/>
          <a:lstStyle/>
          <a:p>
            <a:r>
              <a:rPr lang="en-US" dirty="0">
                <a:ea typeface="+mj-lt"/>
                <a:cs typeface="+mj-lt"/>
              </a:rPr>
              <a:t>Workflow Construction</a:t>
            </a:r>
            <a:endParaRPr lang="en-US" dirty="0"/>
          </a:p>
        </p:txBody>
      </p:sp>
      <p:pic>
        <p:nvPicPr>
          <p:cNvPr id="5" name="Picture 4" descr="A diagram of a software&#10;&#10;AI-generated content may be incorrect.">
            <a:extLst>
              <a:ext uri="{FF2B5EF4-FFF2-40B4-BE49-F238E27FC236}">
                <a16:creationId xmlns:a16="http://schemas.microsoft.com/office/drawing/2014/main" id="{6B82EE0D-F973-D8EC-C931-F9B5168A1FBB}"/>
              </a:ext>
            </a:extLst>
          </p:cNvPr>
          <p:cNvPicPr>
            <a:picLocks noChangeAspect="1"/>
          </p:cNvPicPr>
          <p:nvPr/>
        </p:nvPicPr>
        <p:blipFill>
          <a:blip r:embed="rId2"/>
          <a:stretch>
            <a:fillRect/>
          </a:stretch>
        </p:blipFill>
        <p:spPr>
          <a:xfrm>
            <a:off x="6601631" y="620417"/>
            <a:ext cx="5588431" cy="5772150"/>
          </a:xfrm>
          <a:prstGeom prst="rect">
            <a:avLst/>
          </a:prstGeom>
        </p:spPr>
      </p:pic>
      <p:pic>
        <p:nvPicPr>
          <p:cNvPr id="8" name="Content Placeholder 7" descr="A screenshot of a computer program&#10;&#10;AI-generated content may be incorrect.">
            <a:extLst>
              <a:ext uri="{FF2B5EF4-FFF2-40B4-BE49-F238E27FC236}">
                <a16:creationId xmlns:a16="http://schemas.microsoft.com/office/drawing/2014/main" id="{962A3EFD-3715-B049-DEE8-1B639D2B21DA}"/>
              </a:ext>
            </a:extLst>
          </p:cNvPr>
          <p:cNvPicPr>
            <a:picLocks noGrp="1" noChangeAspect="1"/>
          </p:cNvPicPr>
          <p:nvPr>
            <p:ph idx="1"/>
          </p:nvPr>
        </p:nvPicPr>
        <p:blipFill>
          <a:blip r:embed="rId3"/>
          <a:stretch>
            <a:fillRect/>
          </a:stretch>
        </p:blipFill>
        <p:spPr>
          <a:xfrm>
            <a:off x="76703" y="1488030"/>
            <a:ext cx="6357353" cy="5074755"/>
          </a:xfrm>
          <a:prstGeom prst="rect">
            <a:avLst/>
          </a:prstGeom>
        </p:spPr>
      </p:pic>
    </p:spTree>
    <p:extLst>
      <p:ext uri="{BB962C8B-B14F-4D97-AF65-F5344CB8AC3E}">
        <p14:creationId xmlns:p14="http://schemas.microsoft.com/office/powerpoint/2010/main" val="1000499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B686-9E6F-F4B7-9E6F-5C1FB806B334}"/>
              </a:ext>
            </a:extLst>
          </p:cNvPr>
          <p:cNvSpPr>
            <a:spLocks noGrp="1"/>
          </p:cNvSpPr>
          <p:nvPr>
            <p:ph type="title"/>
          </p:nvPr>
        </p:nvSpPr>
        <p:spPr>
          <a:xfrm>
            <a:off x="838200" y="365125"/>
            <a:ext cx="10515600" cy="1023005"/>
          </a:xfrm>
        </p:spPr>
        <p:txBody>
          <a:bodyPr/>
          <a:lstStyle/>
          <a:p>
            <a:r>
              <a:rPr lang="en-US" dirty="0"/>
              <a:t>Execution : Main Function</a:t>
            </a:r>
          </a:p>
        </p:txBody>
      </p:sp>
      <p:pic>
        <p:nvPicPr>
          <p:cNvPr id="4" name="Picture 3" descr="A computer screen shot of a computer code&#10;&#10;AI-generated content may be incorrect.">
            <a:extLst>
              <a:ext uri="{FF2B5EF4-FFF2-40B4-BE49-F238E27FC236}">
                <a16:creationId xmlns:a16="http://schemas.microsoft.com/office/drawing/2014/main" id="{735D67B3-14CD-3010-D920-976DDCA78E2F}"/>
              </a:ext>
            </a:extLst>
          </p:cNvPr>
          <p:cNvPicPr>
            <a:picLocks noChangeAspect="1"/>
          </p:cNvPicPr>
          <p:nvPr/>
        </p:nvPicPr>
        <p:blipFill>
          <a:blip r:embed="rId2"/>
          <a:stretch>
            <a:fillRect/>
          </a:stretch>
        </p:blipFill>
        <p:spPr>
          <a:xfrm>
            <a:off x="1196509" y="1388969"/>
            <a:ext cx="7956281" cy="3670192"/>
          </a:xfrm>
          <a:prstGeom prst="rect">
            <a:avLst/>
          </a:prstGeom>
        </p:spPr>
      </p:pic>
      <p:sp>
        <p:nvSpPr>
          <p:cNvPr id="5" name="TextBox 4">
            <a:extLst>
              <a:ext uri="{FF2B5EF4-FFF2-40B4-BE49-F238E27FC236}">
                <a16:creationId xmlns:a16="http://schemas.microsoft.com/office/drawing/2014/main" id="{34720AE1-43A8-C5BB-83E4-C3F020029F01}"/>
              </a:ext>
            </a:extLst>
          </p:cNvPr>
          <p:cNvSpPr txBox="1"/>
          <p:nvPr/>
        </p:nvSpPr>
        <p:spPr>
          <a:xfrm>
            <a:off x="1698812" y="5049370"/>
            <a:ext cx="749449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F1115"/>
                </a:solidFill>
                <a:latin typeface="quote-cjk-patch"/>
              </a:rPr>
              <a:t>Execution Steps:</a:t>
            </a:r>
          </a:p>
          <a:p>
            <a:pPr marL="228600" indent="-228600">
              <a:buFont typeface=""/>
              <a:buAutoNum type="arabicPeriod"/>
            </a:pPr>
            <a:r>
              <a:rPr lang="en-US" b="1">
                <a:solidFill>
                  <a:srgbClr val="0F1115"/>
                </a:solidFill>
                <a:latin typeface="quote-cjk-patch"/>
              </a:rPr>
              <a:t>Input</a:t>
            </a:r>
            <a:r>
              <a:rPr lang="en-US">
                <a:solidFill>
                  <a:srgbClr val="0F1115"/>
                </a:solidFill>
                <a:latin typeface="quote-cjk-patch"/>
              </a:rPr>
              <a:t>: User question → Chart type detection</a:t>
            </a:r>
          </a:p>
          <a:p>
            <a:pPr marL="228600" indent="-228600">
              <a:buFont typeface=""/>
              <a:buAutoNum type="arabicPeriod"/>
            </a:pPr>
            <a:r>
              <a:rPr lang="en-US" b="1">
                <a:solidFill>
                  <a:srgbClr val="0F1115"/>
                </a:solidFill>
                <a:latin typeface="quote-cjk-patch"/>
              </a:rPr>
              <a:t>Research</a:t>
            </a:r>
            <a:r>
              <a:rPr lang="en-US">
                <a:solidFill>
                  <a:srgbClr val="0F1115"/>
                </a:solidFill>
                <a:latin typeface="quote-cjk-patch"/>
              </a:rPr>
              <a:t>: Search → Data extraction → "DATA_READY"</a:t>
            </a:r>
          </a:p>
          <a:p>
            <a:pPr marL="228600" indent="-228600">
              <a:buFont typeface=""/>
              <a:buAutoNum type="arabicPeriod"/>
            </a:pPr>
            <a:r>
              <a:rPr lang="en-US" b="1">
                <a:solidFill>
                  <a:srgbClr val="0F1115"/>
                </a:solidFill>
                <a:latin typeface="quote-cjk-patch"/>
              </a:rPr>
              <a:t>Generation</a:t>
            </a:r>
            <a:r>
              <a:rPr lang="en-US">
                <a:solidFill>
                  <a:srgbClr val="0F1115"/>
                </a:solidFill>
                <a:latin typeface="quote-cjk-patch"/>
              </a:rPr>
              <a:t>: Code creation → Execution → "CHART_CREATED"</a:t>
            </a:r>
          </a:p>
          <a:p>
            <a:pPr marL="228600" indent="-228600">
              <a:buFont typeface=""/>
              <a:buAutoNum type="arabicPeriod"/>
            </a:pPr>
            <a:r>
              <a:rPr lang="en-US" b="1">
                <a:solidFill>
                  <a:srgbClr val="0F1115"/>
                </a:solidFill>
                <a:latin typeface="quote-cjk-patch"/>
              </a:rPr>
              <a:t>Output</a:t>
            </a:r>
            <a:r>
              <a:rPr lang="en-US">
                <a:solidFill>
                  <a:srgbClr val="0F1115"/>
                </a:solidFill>
                <a:latin typeface="quote-cjk-patch"/>
              </a:rPr>
              <a:t>: Display/save visualization</a:t>
            </a:r>
          </a:p>
        </p:txBody>
      </p:sp>
    </p:spTree>
    <p:extLst>
      <p:ext uri="{BB962C8B-B14F-4D97-AF65-F5344CB8AC3E}">
        <p14:creationId xmlns:p14="http://schemas.microsoft.com/office/powerpoint/2010/main" val="1079003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C2467C-0C82-7988-C73F-5EC82A3DB971}"/>
              </a:ext>
            </a:extLst>
          </p:cNvPr>
          <p:cNvSpPr txBox="1"/>
          <p:nvPr/>
        </p:nvSpPr>
        <p:spPr>
          <a:xfrm>
            <a:off x="3816724" y="2796988"/>
            <a:ext cx="5387788"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dirty="0"/>
              <a:t>One more Example ...</a:t>
            </a:r>
          </a:p>
        </p:txBody>
      </p:sp>
    </p:spTree>
    <p:extLst>
      <p:ext uri="{BB962C8B-B14F-4D97-AF65-F5344CB8AC3E}">
        <p14:creationId xmlns:p14="http://schemas.microsoft.com/office/powerpoint/2010/main" val="2539577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090C5-E4AE-E4C7-1CF6-B3B9ABD3A57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227EC94-176C-A5E1-86AB-F2D25826CF8D}"/>
              </a:ext>
            </a:extLst>
          </p:cNvPr>
          <p:cNvPicPr>
            <a:picLocks noGrp="1" noChangeAspect="1"/>
          </p:cNvPicPr>
          <p:nvPr>
            <p:ph idx="1"/>
          </p:nvPr>
        </p:nvPicPr>
        <p:blipFill>
          <a:blip r:embed="rId2"/>
          <a:stretch>
            <a:fillRect/>
          </a:stretch>
        </p:blipFill>
        <p:spPr>
          <a:xfrm>
            <a:off x="972553" y="1713038"/>
            <a:ext cx="9144000" cy="4295775"/>
          </a:xfrm>
          <a:prstGeom prst="rect">
            <a:avLst/>
          </a:prstGeom>
        </p:spPr>
      </p:pic>
    </p:spTree>
    <p:extLst>
      <p:ext uri="{BB962C8B-B14F-4D97-AF65-F5344CB8AC3E}">
        <p14:creationId xmlns:p14="http://schemas.microsoft.com/office/powerpoint/2010/main" val="1157177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897C73-1DCD-58BC-0867-83C8C46AA91A}"/>
              </a:ext>
            </a:extLst>
          </p:cNvPr>
          <p:cNvPicPr>
            <a:picLocks noGrp="1" noChangeAspect="1"/>
          </p:cNvPicPr>
          <p:nvPr>
            <p:ph idx="1"/>
          </p:nvPr>
        </p:nvPicPr>
        <p:blipFill>
          <a:blip r:embed="rId2"/>
          <a:stretch>
            <a:fillRect/>
          </a:stretch>
        </p:blipFill>
        <p:spPr>
          <a:xfrm>
            <a:off x="722613" y="606201"/>
            <a:ext cx="10754370" cy="546799"/>
          </a:xfrm>
          <a:prstGeom prst="rect">
            <a:avLst/>
          </a:prstGeom>
        </p:spPr>
      </p:pic>
      <p:sp>
        <p:nvSpPr>
          <p:cNvPr id="7" name="TextBox 6">
            <a:extLst>
              <a:ext uri="{FF2B5EF4-FFF2-40B4-BE49-F238E27FC236}">
                <a16:creationId xmlns:a16="http://schemas.microsoft.com/office/drawing/2014/main" id="{932F4377-45F7-3123-64D1-32927AE6800D}"/>
              </a:ext>
            </a:extLst>
          </p:cNvPr>
          <p:cNvSpPr txBox="1"/>
          <p:nvPr/>
        </p:nvSpPr>
        <p:spPr>
          <a:xfrm>
            <a:off x="723900" y="1441076"/>
            <a:ext cx="74720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a:t>Coordinator Agent</a:t>
            </a:r>
            <a:r>
              <a:rPr lang="en-US"/>
              <a:t>: Decides which specialized agent to invoke.</a:t>
            </a:r>
          </a:p>
          <a:p>
            <a:pPr marL="228600" indent="-228600">
              <a:buFont typeface=""/>
              <a:buChar char="•"/>
            </a:pPr>
            <a:r>
              <a:rPr lang="en-US" b="1"/>
              <a:t>Weather Agent</a:t>
            </a:r>
            <a:r>
              <a:rPr lang="en-US"/>
              <a:t>: Uses WeatherAPI to fetch data.</a:t>
            </a:r>
          </a:p>
          <a:p>
            <a:pPr marL="228600" indent="-228600">
              <a:buFont typeface=""/>
              <a:buChar char="•"/>
            </a:pPr>
            <a:r>
              <a:rPr lang="en-US" b="1"/>
              <a:t>Python Agent</a:t>
            </a:r>
            <a:r>
              <a:rPr lang="en-US"/>
              <a:t>: Uses Groq LLM to generate &amp; run code.</a:t>
            </a:r>
          </a:p>
          <a:p>
            <a:pPr marL="228600" indent="-228600">
              <a:buFont typeface=""/>
              <a:buChar char="•"/>
            </a:pPr>
            <a:r>
              <a:rPr lang="en-US" b="1"/>
              <a:t>END Node</a:t>
            </a:r>
            <a:r>
              <a:rPr lang="en-US"/>
              <a:t>: Returns the final answer.</a:t>
            </a:r>
          </a:p>
        </p:txBody>
      </p:sp>
      <p:pic>
        <p:nvPicPr>
          <p:cNvPr id="8" name="Picture 7" descr="A screen shot of a computer program&#10;&#10;AI-generated content may be incorrect.">
            <a:extLst>
              <a:ext uri="{FF2B5EF4-FFF2-40B4-BE49-F238E27FC236}">
                <a16:creationId xmlns:a16="http://schemas.microsoft.com/office/drawing/2014/main" id="{B51BA2DE-6A5D-DB5E-E492-996AAA367356}"/>
              </a:ext>
            </a:extLst>
          </p:cNvPr>
          <p:cNvPicPr>
            <a:picLocks noChangeAspect="1"/>
          </p:cNvPicPr>
          <p:nvPr/>
        </p:nvPicPr>
        <p:blipFill>
          <a:blip r:embed="rId3"/>
          <a:stretch>
            <a:fillRect/>
          </a:stretch>
        </p:blipFill>
        <p:spPr>
          <a:xfrm>
            <a:off x="7179328" y="1156728"/>
            <a:ext cx="4467225" cy="5553075"/>
          </a:xfrm>
          <a:prstGeom prst="rect">
            <a:avLst/>
          </a:prstGeom>
        </p:spPr>
      </p:pic>
      <p:pic>
        <p:nvPicPr>
          <p:cNvPr id="9" name="Picture 8" descr="A screen shot of a computer code&#10;&#10;AI-generated content may be incorrect.">
            <a:extLst>
              <a:ext uri="{FF2B5EF4-FFF2-40B4-BE49-F238E27FC236}">
                <a16:creationId xmlns:a16="http://schemas.microsoft.com/office/drawing/2014/main" id="{D93554A5-811F-5C7A-2D37-7E24BE621BFA}"/>
              </a:ext>
            </a:extLst>
          </p:cNvPr>
          <p:cNvPicPr>
            <a:picLocks noChangeAspect="1"/>
          </p:cNvPicPr>
          <p:nvPr/>
        </p:nvPicPr>
        <p:blipFill>
          <a:blip r:embed="rId4"/>
          <a:stretch>
            <a:fillRect/>
          </a:stretch>
        </p:blipFill>
        <p:spPr>
          <a:xfrm>
            <a:off x="548247" y="4158503"/>
            <a:ext cx="4371975" cy="2171700"/>
          </a:xfrm>
          <a:prstGeom prst="rect">
            <a:avLst/>
          </a:prstGeom>
        </p:spPr>
      </p:pic>
      <p:sp>
        <p:nvSpPr>
          <p:cNvPr id="10" name="TextBox 9">
            <a:extLst>
              <a:ext uri="{FF2B5EF4-FFF2-40B4-BE49-F238E27FC236}">
                <a16:creationId xmlns:a16="http://schemas.microsoft.com/office/drawing/2014/main" id="{7EFE066C-E191-BCD8-9ED6-F041F425449E}"/>
              </a:ext>
            </a:extLst>
          </p:cNvPr>
          <p:cNvSpPr txBox="1"/>
          <p:nvPr/>
        </p:nvSpPr>
        <p:spPr>
          <a:xfrm>
            <a:off x="544606" y="3424517"/>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Main Function</a:t>
            </a:r>
          </a:p>
        </p:txBody>
      </p:sp>
    </p:spTree>
    <p:extLst>
      <p:ext uri="{BB962C8B-B14F-4D97-AF65-F5344CB8AC3E}">
        <p14:creationId xmlns:p14="http://schemas.microsoft.com/office/powerpoint/2010/main" val="193254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computer screen shot of text&#10;&#10;AI-generated content may be incorrect.">
            <a:extLst>
              <a:ext uri="{FF2B5EF4-FFF2-40B4-BE49-F238E27FC236}">
                <a16:creationId xmlns:a16="http://schemas.microsoft.com/office/drawing/2014/main" id="{55E88CE5-1843-9153-ECB8-67B9AA4F1634}"/>
              </a:ext>
            </a:extLst>
          </p:cNvPr>
          <p:cNvPicPr>
            <a:picLocks noGrp="1" noChangeAspect="1"/>
          </p:cNvPicPr>
          <p:nvPr>
            <p:ph idx="1"/>
          </p:nvPr>
        </p:nvPicPr>
        <p:blipFill>
          <a:blip r:embed="rId2"/>
          <a:stretch>
            <a:fillRect/>
          </a:stretch>
        </p:blipFill>
        <p:spPr>
          <a:xfrm>
            <a:off x="833997" y="3249560"/>
            <a:ext cx="9799610" cy="1526260"/>
          </a:xfrm>
          <a:prstGeom prst="rect">
            <a:avLst/>
          </a:prstGeom>
        </p:spPr>
      </p:pic>
      <p:sp>
        <p:nvSpPr>
          <p:cNvPr id="5" name="TextBox 4">
            <a:extLst>
              <a:ext uri="{FF2B5EF4-FFF2-40B4-BE49-F238E27FC236}">
                <a16:creationId xmlns:a16="http://schemas.microsoft.com/office/drawing/2014/main" id="{8DF42408-159F-540E-F811-A7509E252276}"/>
              </a:ext>
            </a:extLst>
          </p:cNvPr>
          <p:cNvSpPr txBox="1"/>
          <p:nvPr/>
        </p:nvSpPr>
        <p:spPr>
          <a:xfrm>
            <a:off x="1184481" y="5086027"/>
            <a:ext cx="98253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COORDINATOR AGENT - Intelligent Router Responsibilities: - Analyze user queries - Determine intent classification - Route to appropriate specialist - Handle edge cases Key Features: - Uses LLM for intelligent routing - Pattern matching fallback - Error handling</a:t>
            </a:r>
          </a:p>
        </p:txBody>
      </p:sp>
      <p:sp>
        <p:nvSpPr>
          <p:cNvPr id="7" name="Title 1">
            <a:extLst>
              <a:ext uri="{FF2B5EF4-FFF2-40B4-BE49-F238E27FC236}">
                <a16:creationId xmlns:a16="http://schemas.microsoft.com/office/drawing/2014/main" id="{849F7A6F-F416-CD4F-FCD6-12A7C7E613ED}"/>
              </a:ext>
            </a:extLst>
          </p:cNvPr>
          <p:cNvSpPr>
            <a:spLocks noGrp="1"/>
          </p:cNvSpPr>
          <p:nvPr>
            <p:ph type="title"/>
          </p:nvPr>
        </p:nvSpPr>
        <p:spPr>
          <a:xfrm>
            <a:off x="838200" y="2031193"/>
            <a:ext cx="10515600" cy="1023005"/>
          </a:xfrm>
        </p:spPr>
        <p:txBody>
          <a:bodyPr>
            <a:normAutofit/>
          </a:bodyPr>
          <a:lstStyle/>
          <a:p>
            <a:r>
              <a:rPr lang="en-US" dirty="0"/>
              <a:t>Agent 1 : Coordinator Agent </a:t>
            </a:r>
          </a:p>
        </p:txBody>
      </p:sp>
      <p:pic>
        <p:nvPicPr>
          <p:cNvPr id="9" name="Content Placeholder 3" descr="A close up of a computer&#10;&#10;AI-generated content may be incorrect.">
            <a:extLst>
              <a:ext uri="{FF2B5EF4-FFF2-40B4-BE49-F238E27FC236}">
                <a16:creationId xmlns:a16="http://schemas.microsoft.com/office/drawing/2014/main" id="{2509E290-F15F-485E-DE02-6168C4394A89}"/>
              </a:ext>
            </a:extLst>
          </p:cNvPr>
          <p:cNvPicPr>
            <a:picLocks noChangeAspect="1"/>
          </p:cNvPicPr>
          <p:nvPr/>
        </p:nvPicPr>
        <p:blipFill>
          <a:blip r:embed="rId3"/>
          <a:stretch>
            <a:fillRect/>
          </a:stretch>
        </p:blipFill>
        <p:spPr>
          <a:xfrm>
            <a:off x="1387825" y="1201105"/>
            <a:ext cx="8124824" cy="821733"/>
          </a:xfrm>
          <a:prstGeom prst="rect">
            <a:avLst/>
          </a:prstGeom>
        </p:spPr>
      </p:pic>
      <p:sp>
        <p:nvSpPr>
          <p:cNvPr id="11" name="Title 1">
            <a:extLst>
              <a:ext uri="{FF2B5EF4-FFF2-40B4-BE49-F238E27FC236}">
                <a16:creationId xmlns:a16="http://schemas.microsoft.com/office/drawing/2014/main" id="{DE1CFFE3-D786-495F-D820-D72AC11D5010}"/>
              </a:ext>
            </a:extLst>
          </p:cNvPr>
          <p:cNvSpPr txBox="1">
            <a:spLocks/>
          </p:cNvSpPr>
          <p:nvPr/>
        </p:nvSpPr>
        <p:spPr>
          <a:xfrm>
            <a:off x="838200" y="-46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ea typeface="+mj-lt"/>
                <a:cs typeface="+mj-lt"/>
              </a:rPr>
              <a:t>State Structure</a:t>
            </a:r>
          </a:p>
        </p:txBody>
      </p:sp>
    </p:spTree>
    <p:extLst>
      <p:ext uri="{BB962C8B-B14F-4D97-AF65-F5344CB8AC3E}">
        <p14:creationId xmlns:p14="http://schemas.microsoft.com/office/powerpoint/2010/main" val="2425701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A41F-4363-4D4F-0784-6E51EE3E319A}"/>
              </a:ext>
            </a:extLst>
          </p:cNvPr>
          <p:cNvSpPr>
            <a:spLocks noGrp="1"/>
          </p:cNvSpPr>
          <p:nvPr>
            <p:ph type="title"/>
          </p:nvPr>
        </p:nvSpPr>
        <p:spPr>
          <a:xfrm>
            <a:off x="838200" y="365125"/>
            <a:ext cx="10515600" cy="877328"/>
          </a:xfrm>
        </p:spPr>
        <p:txBody>
          <a:bodyPr>
            <a:normAutofit fontScale="90000"/>
          </a:bodyPr>
          <a:lstStyle/>
          <a:p>
            <a:r>
              <a:rPr lang="en-US" dirty="0">
                <a:ea typeface="+mj-lt"/>
                <a:cs typeface="+mj-lt"/>
              </a:rPr>
              <a:t>Agent 2: Weather Agent – External API Integration</a:t>
            </a:r>
            <a:endParaRPr lang="en-US" sz="1800" dirty="0">
              <a:latin typeface="Aptos"/>
            </a:endParaRPr>
          </a:p>
        </p:txBody>
      </p:sp>
      <p:pic>
        <p:nvPicPr>
          <p:cNvPr id="4" name="Content Placeholder 3" descr="A close-up of a computer screen&#10;&#10;AI-generated content may be incorrect.">
            <a:extLst>
              <a:ext uri="{FF2B5EF4-FFF2-40B4-BE49-F238E27FC236}">
                <a16:creationId xmlns:a16="http://schemas.microsoft.com/office/drawing/2014/main" id="{70BC10B2-6CE3-997D-ADB4-040B0DE537C2}"/>
              </a:ext>
            </a:extLst>
          </p:cNvPr>
          <p:cNvPicPr>
            <a:picLocks noGrp="1" noChangeAspect="1"/>
          </p:cNvPicPr>
          <p:nvPr>
            <p:ph idx="1"/>
          </p:nvPr>
        </p:nvPicPr>
        <p:blipFill>
          <a:blip r:embed="rId2"/>
          <a:stretch>
            <a:fillRect/>
          </a:stretch>
        </p:blipFill>
        <p:spPr>
          <a:xfrm>
            <a:off x="1470212" y="1548887"/>
            <a:ext cx="8114654" cy="1078100"/>
          </a:xfrm>
          <a:prstGeom prst="rect">
            <a:avLst/>
          </a:prstGeom>
        </p:spPr>
      </p:pic>
      <p:sp>
        <p:nvSpPr>
          <p:cNvPr id="7" name="TextBox 6">
            <a:extLst>
              <a:ext uri="{FF2B5EF4-FFF2-40B4-BE49-F238E27FC236}">
                <a16:creationId xmlns:a16="http://schemas.microsoft.com/office/drawing/2014/main" id="{C5CD65E1-9BEB-5DF1-0931-889436B95EB6}"/>
              </a:ext>
            </a:extLst>
          </p:cNvPr>
          <p:cNvSpPr txBox="1"/>
          <p:nvPr/>
        </p:nvSpPr>
        <p:spPr>
          <a:xfrm>
            <a:off x="835959" y="3155576"/>
            <a:ext cx="1021752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a:p>
          <a:p>
            <a:r>
              <a:rPr lang="en-US" dirty="0"/>
              <a:t>- "weather in [location]" </a:t>
            </a:r>
            <a:endParaRPr lang="en-US"/>
          </a:p>
          <a:p>
            <a:r>
              <a:rPr lang="en-US" dirty="0"/>
              <a:t>- "temperature in [city]" </a:t>
            </a:r>
          </a:p>
          <a:p>
            <a:r>
              <a:rPr lang="en-US" dirty="0"/>
              <a:t>- "forecast for [place]"</a:t>
            </a:r>
            <a:endParaRPr lang="en-US"/>
          </a:p>
        </p:txBody>
      </p:sp>
      <p:pic>
        <p:nvPicPr>
          <p:cNvPr id="8" name="Picture 7" descr="A screenshot of a computer code&#10;&#10;AI-generated content may be incorrect.">
            <a:extLst>
              <a:ext uri="{FF2B5EF4-FFF2-40B4-BE49-F238E27FC236}">
                <a16:creationId xmlns:a16="http://schemas.microsoft.com/office/drawing/2014/main" id="{95E956FA-D481-74CC-6C0F-B1DD3A052DDF}"/>
              </a:ext>
            </a:extLst>
          </p:cNvPr>
          <p:cNvPicPr>
            <a:picLocks noChangeAspect="1"/>
          </p:cNvPicPr>
          <p:nvPr/>
        </p:nvPicPr>
        <p:blipFill>
          <a:blip r:embed="rId3"/>
          <a:stretch>
            <a:fillRect/>
          </a:stretch>
        </p:blipFill>
        <p:spPr>
          <a:xfrm>
            <a:off x="4555751" y="3425078"/>
            <a:ext cx="6330202" cy="1352550"/>
          </a:xfrm>
          <a:prstGeom prst="rect">
            <a:avLst/>
          </a:prstGeom>
        </p:spPr>
      </p:pic>
    </p:spTree>
    <p:extLst>
      <p:ext uri="{BB962C8B-B14F-4D97-AF65-F5344CB8AC3E}">
        <p14:creationId xmlns:p14="http://schemas.microsoft.com/office/powerpoint/2010/main" val="831370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C6E6-975E-36E6-6F2F-C68F6C6A34B8}"/>
              </a:ext>
            </a:extLst>
          </p:cNvPr>
          <p:cNvSpPr>
            <a:spLocks noGrp="1"/>
          </p:cNvSpPr>
          <p:nvPr>
            <p:ph type="title"/>
          </p:nvPr>
        </p:nvSpPr>
        <p:spPr/>
        <p:txBody>
          <a:bodyPr/>
          <a:lstStyle/>
          <a:p>
            <a:r>
              <a:rPr lang="en-US" dirty="0"/>
              <a:t>Agent 3: </a:t>
            </a:r>
            <a:r>
              <a:rPr lang="en-US" dirty="0">
                <a:ea typeface="+mj-lt"/>
                <a:cs typeface="+mj-lt"/>
              </a:rPr>
              <a:t>Python Agent - Code Executor</a:t>
            </a:r>
          </a:p>
        </p:txBody>
      </p:sp>
      <p:pic>
        <p:nvPicPr>
          <p:cNvPr id="4" name="Content Placeholder 3" descr="A computer code on a black background&#10;&#10;AI-generated content may be incorrect.">
            <a:extLst>
              <a:ext uri="{FF2B5EF4-FFF2-40B4-BE49-F238E27FC236}">
                <a16:creationId xmlns:a16="http://schemas.microsoft.com/office/drawing/2014/main" id="{914815C7-F0DA-973F-069B-0E83C8C5C977}"/>
              </a:ext>
            </a:extLst>
          </p:cNvPr>
          <p:cNvPicPr>
            <a:picLocks noGrp="1" noChangeAspect="1"/>
          </p:cNvPicPr>
          <p:nvPr>
            <p:ph idx="1"/>
          </p:nvPr>
        </p:nvPicPr>
        <p:blipFill>
          <a:blip r:embed="rId2"/>
          <a:stretch>
            <a:fillRect/>
          </a:stretch>
        </p:blipFill>
        <p:spPr>
          <a:xfrm>
            <a:off x="1690067" y="1870436"/>
            <a:ext cx="8181975" cy="2152650"/>
          </a:xfrm>
          <a:prstGeom prst="rect">
            <a:avLst/>
          </a:prstGeom>
        </p:spPr>
      </p:pic>
      <p:sp>
        <p:nvSpPr>
          <p:cNvPr id="5" name="TextBox 4">
            <a:extLst>
              <a:ext uri="{FF2B5EF4-FFF2-40B4-BE49-F238E27FC236}">
                <a16:creationId xmlns:a16="http://schemas.microsoft.com/office/drawing/2014/main" id="{4B5B2BF6-6383-6D1D-2490-BCBEDBFF285D}"/>
              </a:ext>
            </a:extLst>
          </p:cNvPr>
          <p:cNvSpPr txBox="1"/>
          <p:nvPr/>
        </p:nvSpPr>
        <p:spPr>
          <a:xfrm>
            <a:off x="544606" y="4477871"/>
            <a:ext cx="42223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a:t>
            </a:r>
            <a:r>
              <a:rPr lang="en-US" b="1" dirty="0"/>
              <a:t>Features:</a:t>
            </a:r>
            <a:r>
              <a:rPr lang="en-US" dirty="0"/>
              <a:t> </a:t>
            </a:r>
            <a:endParaRPr lang="en-US"/>
          </a:p>
          <a:p>
            <a:r>
              <a:rPr lang="en-US" dirty="0"/>
              <a:t>- Restricted module imports </a:t>
            </a:r>
          </a:p>
          <a:p>
            <a:r>
              <a:rPr lang="en-US" dirty="0"/>
              <a:t>- Output capture </a:t>
            </a:r>
          </a:p>
          <a:p>
            <a:r>
              <a:rPr lang="en-US" dirty="0"/>
              <a:t>- Error containment </a:t>
            </a:r>
          </a:p>
          <a:p>
            <a:r>
              <a:rPr lang="en-US" dirty="0"/>
              <a:t>- Code validation Execution </a:t>
            </a:r>
          </a:p>
        </p:txBody>
      </p:sp>
      <p:sp>
        <p:nvSpPr>
          <p:cNvPr id="6" name="TextBox 5">
            <a:extLst>
              <a:ext uri="{FF2B5EF4-FFF2-40B4-BE49-F238E27FC236}">
                <a16:creationId xmlns:a16="http://schemas.microsoft.com/office/drawing/2014/main" id="{8E5C3AD7-9F02-0E8A-2D34-6B28BBEDA8A1}"/>
              </a:ext>
            </a:extLst>
          </p:cNvPr>
          <p:cNvSpPr txBox="1"/>
          <p:nvPr/>
        </p:nvSpPr>
        <p:spPr>
          <a:xfrm>
            <a:off x="3771902" y="4477871"/>
            <a:ext cx="330349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Segoe UI"/>
              </a:rPr>
              <a:t>Flow: </a:t>
            </a:r>
            <a:br>
              <a:rPr lang="en-US" dirty="0">
                <a:cs typeface="Segoe UI"/>
              </a:rPr>
            </a:br>
            <a:r>
              <a:rPr lang="en-US" dirty="0">
                <a:cs typeface="Segoe UI"/>
              </a:rPr>
              <a:t>1. LLM </a:t>
            </a:r>
            <a:r>
              <a:rPr lang="en-US" err="1">
                <a:cs typeface="Segoe UI"/>
              </a:rPr>
              <a:t>generatesPython</a:t>
            </a:r>
            <a:r>
              <a:rPr lang="en-US" dirty="0">
                <a:cs typeface="Segoe UI"/>
              </a:rPr>
              <a:t> code </a:t>
            </a:r>
            <a:endParaRPr lang="en-US"/>
          </a:p>
          <a:p>
            <a:r>
              <a:rPr lang="en-US" dirty="0">
                <a:cs typeface="Segoe UI"/>
              </a:rPr>
              <a:t>2. Safe execution environment </a:t>
            </a:r>
            <a:endParaRPr lang="en-US">
              <a:cs typeface="Segoe UI"/>
            </a:endParaRPr>
          </a:p>
          <a:p>
            <a:r>
              <a:rPr lang="en-US" dirty="0">
                <a:cs typeface="Segoe UI"/>
              </a:rPr>
              <a:t>3. </a:t>
            </a:r>
            <a:r>
              <a:rPr lang="en-US" err="1">
                <a:cs typeface="Segoe UI"/>
              </a:rPr>
              <a:t>Outputcapture</a:t>
            </a:r>
            <a:r>
              <a:rPr lang="en-US" dirty="0">
                <a:cs typeface="Segoe UI"/>
              </a:rPr>
              <a:t> </a:t>
            </a:r>
          </a:p>
          <a:p>
            <a:r>
              <a:rPr lang="en-US" dirty="0">
                <a:cs typeface="Segoe UI"/>
              </a:rPr>
              <a:t>4. Result formatting</a:t>
            </a:r>
            <a:r>
              <a:rPr lang="en-US" dirty="0"/>
              <a:t>​</a:t>
            </a:r>
            <a:endParaRPr lang="en-US"/>
          </a:p>
        </p:txBody>
      </p:sp>
      <p:pic>
        <p:nvPicPr>
          <p:cNvPr id="7" name="Picture 6" descr="A close-up of words&#10;&#10;AI-generated content may be incorrect.">
            <a:extLst>
              <a:ext uri="{FF2B5EF4-FFF2-40B4-BE49-F238E27FC236}">
                <a16:creationId xmlns:a16="http://schemas.microsoft.com/office/drawing/2014/main" id="{CB1E3686-16D5-33FA-1C60-939436242E01}"/>
              </a:ext>
            </a:extLst>
          </p:cNvPr>
          <p:cNvPicPr>
            <a:picLocks noChangeAspect="1"/>
          </p:cNvPicPr>
          <p:nvPr/>
        </p:nvPicPr>
        <p:blipFill>
          <a:blip r:embed="rId3"/>
          <a:stretch>
            <a:fillRect/>
          </a:stretch>
        </p:blipFill>
        <p:spPr>
          <a:xfrm>
            <a:off x="7063628" y="4920223"/>
            <a:ext cx="5124450" cy="581025"/>
          </a:xfrm>
          <a:prstGeom prst="rect">
            <a:avLst/>
          </a:prstGeom>
        </p:spPr>
      </p:pic>
    </p:spTree>
    <p:extLst>
      <p:ext uri="{BB962C8B-B14F-4D97-AF65-F5344CB8AC3E}">
        <p14:creationId xmlns:p14="http://schemas.microsoft.com/office/powerpoint/2010/main" val="765071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CCC6-7ED0-D13B-6DF4-5145BEB0EB5C}"/>
              </a:ext>
            </a:extLst>
          </p:cNvPr>
          <p:cNvSpPr>
            <a:spLocks noGrp="1"/>
          </p:cNvSpPr>
          <p:nvPr>
            <p:ph type="title"/>
          </p:nvPr>
        </p:nvSpPr>
        <p:spPr>
          <a:xfrm>
            <a:off x="838200" y="-4669"/>
            <a:ext cx="10515600" cy="1011799"/>
          </a:xfrm>
        </p:spPr>
        <p:txBody>
          <a:bodyPr/>
          <a:lstStyle/>
          <a:p>
            <a:r>
              <a:rPr lang="en-US" dirty="0">
                <a:ea typeface="+mj-lt"/>
                <a:cs typeface="+mj-lt"/>
              </a:rPr>
              <a:t>Why no Agent Node ?</a:t>
            </a:r>
          </a:p>
        </p:txBody>
      </p:sp>
      <p:pic>
        <p:nvPicPr>
          <p:cNvPr id="4" name="Content Placeholder 3">
            <a:extLst>
              <a:ext uri="{FF2B5EF4-FFF2-40B4-BE49-F238E27FC236}">
                <a16:creationId xmlns:a16="http://schemas.microsoft.com/office/drawing/2014/main" id="{BA3A71EF-8DC8-016F-8027-41872E5C7021}"/>
              </a:ext>
            </a:extLst>
          </p:cNvPr>
          <p:cNvPicPr>
            <a:picLocks noGrp="1" noChangeAspect="1"/>
          </p:cNvPicPr>
          <p:nvPr>
            <p:ph idx="1"/>
          </p:nvPr>
        </p:nvPicPr>
        <p:blipFill>
          <a:blip r:embed="rId2"/>
          <a:stretch>
            <a:fillRect/>
          </a:stretch>
        </p:blipFill>
        <p:spPr>
          <a:xfrm>
            <a:off x="2473" y="1469666"/>
            <a:ext cx="5614708" cy="666750"/>
          </a:xfrm>
          <a:prstGeom prst="rect">
            <a:avLst/>
          </a:prstGeom>
        </p:spPr>
      </p:pic>
      <p:pic>
        <p:nvPicPr>
          <p:cNvPr id="5" name="Picture 4" descr="A close-up of a computer code&#10;&#10;AI-generated content may be incorrect.">
            <a:extLst>
              <a:ext uri="{FF2B5EF4-FFF2-40B4-BE49-F238E27FC236}">
                <a16:creationId xmlns:a16="http://schemas.microsoft.com/office/drawing/2014/main" id="{90A9135D-168E-A245-D2CE-B1594FEA6338}"/>
              </a:ext>
            </a:extLst>
          </p:cNvPr>
          <p:cNvPicPr>
            <a:picLocks noChangeAspect="1"/>
          </p:cNvPicPr>
          <p:nvPr/>
        </p:nvPicPr>
        <p:blipFill>
          <a:blip r:embed="rId3"/>
          <a:stretch>
            <a:fillRect/>
          </a:stretch>
        </p:blipFill>
        <p:spPr>
          <a:xfrm>
            <a:off x="-1402" y="3432637"/>
            <a:ext cx="5616949" cy="1191185"/>
          </a:xfrm>
          <a:prstGeom prst="rect">
            <a:avLst/>
          </a:prstGeom>
        </p:spPr>
      </p:pic>
      <p:sp>
        <p:nvSpPr>
          <p:cNvPr id="6" name="TextBox 5">
            <a:extLst>
              <a:ext uri="{FF2B5EF4-FFF2-40B4-BE49-F238E27FC236}">
                <a16:creationId xmlns:a16="http://schemas.microsoft.com/office/drawing/2014/main" id="{FB676379-F8B7-5913-EB38-2067787A2059}"/>
              </a:ext>
            </a:extLst>
          </p:cNvPr>
          <p:cNvSpPr txBox="1"/>
          <p:nvPr/>
        </p:nvSpPr>
        <p:spPr>
          <a:xfrm>
            <a:off x="4489266" y="10057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F1115"/>
                </a:solidFill>
                <a:latin typeface="quote-cjk-patch"/>
              </a:rPr>
              <a:t>Current code</a:t>
            </a:r>
          </a:p>
        </p:txBody>
      </p:sp>
      <p:sp>
        <p:nvSpPr>
          <p:cNvPr id="7" name="TextBox 6">
            <a:extLst>
              <a:ext uri="{FF2B5EF4-FFF2-40B4-BE49-F238E27FC236}">
                <a16:creationId xmlns:a16="http://schemas.microsoft.com/office/drawing/2014/main" id="{B36935B7-AACE-D647-CB91-622B7D014172}"/>
              </a:ext>
            </a:extLst>
          </p:cNvPr>
          <p:cNvSpPr txBox="1"/>
          <p:nvPr/>
        </p:nvSpPr>
        <p:spPr>
          <a:xfrm>
            <a:off x="4489265" y="28995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F1115"/>
                </a:solidFill>
                <a:latin typeface="quote-cjk-patch"/>
              </a:rPr>
              <a:t>Previous Code</a:t>
            </a:r>
          </a:p>
        </p:txBody>
      </p:sp>
      <p:pic>
        <p:nvPicPr>
          <p:cNvPr id="8" name="Picture 7" descr="A screen shot of a computer code&#10;&#10;AI-generated content may be incorrect.">
            <a:extLst>
              <a:ext uri="{FF2B5EF4-FFF2-40B4-BE49-F238E27FC236}">
                <a16:creationId xmlns:a16="http://schemas.microsoft.com/office/drawing/2014/main" id="{7F250F6D-58BC-3781-DADA-7B564BACF5BD}"/>
              </a:ext>
            </a:extLst>
          </p:cNvPr>
          <p:cNvPicPr>
            <a:picLocks noChangeAspect="1"/>
          </p:cNvPicPr>
          <p:nvPr/>
        </p:nvPicPr>
        <p:blipFill>
          <a:blip r:embed="rId4"/>
          <a:stretch>
            <a:fillRect/>
          </a:stretch>
        </p:blipFill>
        <p:spPr>
          <a:xfrm>
            <a:off x="5621710" y="1466010"/>
            <a:ext cx="6372225" cy="1438275"/>
          </a:xfrm>
          <a:prstGeom prst="rect">
            <a:avLst/>
          </a:prstGeom>
        </p:spPr>
      </p:pic>
      <p:pic>
        <p:nvPicPr>
          <p:cNvPr id="9" name="Picture 8" descr="A close-up of a computer code&#10;&#10;AI-generated content may be incorrect.">
            <a:extLst>
              <a:ext uri="{FF2B5EF4-FFF2-40B4-BE49-F238E27FC236}">
                <a16:creationId xmlns:a16="http://schemas.microsoft.com/office/drawing/2014/main" id="{C583F439-4A2F-427D-CA71-9F5D061C9210}"/>
              </a:ext>
            </a:extLst>
          </p:cNvPr>
          <p:cNvPicPr>
            <a:picLocks noChangeAspect="1"/>
          </p:cNvPicPr>
          <p:nvPr/>
        </p:nvPicPr>
        <p:blipFill>
          <a:blip r:embed="rId5"/>
          <a:stretch>
            <a:fillRect/>
          </a:stretch>
        </p:blipFill>
        <p:spPr>
          <a:xfrm>
            <a:off x="5852832" y="3266514"/>
            <a:ext cx="5753100" cy="952500"/>
          </a:xfrm>
          <a:prstGeom prst="rect">
            <a:avLst/>
          </a:prstGeom>
        </p:spPr>
      </p:pic>
      <p:pic>
        <p:nvPicPr>
          <p:cNvPr id="11" name="Picture 10" descr="A screenshot of a computer code&#10;&#10;AI-generated content may be incorrect.">
            <a:extLst>
              <a:ext uri="{FF2B5EF4-FFF2-40B4-BE49-F238E27FC236}">
                <a16:creationId xmlns:a16="http://schemas.microsoft.com/office/drawing/2014/main" id="{EBA0C324-D538-AD86-3803-AB9F8EC4E719}"/>
              </a:ext>
            </a:extLst>
          </p:cNvPr>
          <p:cNvPicPr>
            <a:picLocks noChangeAspect="1"/>
          </p:cNvPicPr>
          <p:nvPr/>
        </p:nvPicPr>
        <p:blipFill>
          <a:blip r:embed="rId6"/>
          <a:stretch>
            <a:fillRect/>
          </a:stretch>
        </p:blipFill>
        <p:spPr>
          <a:xfrm>
            <a:off x="5848349" y="4233864"/>
            <a:ext cx="5758076" cy="927741"/>
          </a:xfrm>
          <a:prstGeom prst="rect">
            <a:avLst/>
          </a:prstGeom>
        </p:spPr>
      </p:pic>
      <p:pic>
        <p:nvPicPr>
          <p:cNvPr id="13" name="Picture 12" descr="A computer code with text&#10;&#10;AI-generated content may be incorrect.">
            <a:extLst>
              <a:ext uri="{FF2B5EF4-FFF2-40B4-BE49-F238E27FC236}">
                <a16:creationId xmlns:a16="http://schemas.microsoft.com/office/drawing/2014/main" id="{4827596D-2B03-EAF4-2B48-48C20757095B}"/>
              </a:ext>
            </a:extLst>
          </p:cNvPr>
          <p:cNvPicPr>
            <a:picLocks noChangeAspect="1"/>
          </p:cNvPicPr>
          <p:nvPr/>
        </p:nvPicPr>
        <p:blipFill>
          <a:blip r:embed="rId7"/>
          <a:stretch>
            <a:fillRect/>
          </a:stretch>
        </p:blipFill>
        <p:spPr>
          <a:xfrm>
            <a:off x="5852619" y="5168240"/>
            <a:ext cx="5485657" cy="1691897"/>
          </a:xfrm>
          <a:prstGeom prst="rect">
            <a:avLst/>
          </a:prstGeom>
        </p:spPr>
      </p:pic>
    </p:spTree>
    <p:extLst>
      <p:ext uri="{BB962C8B-B14F-4D97-AF65-F5344CB8AC3E}">
        <p14:creationId xmlns:p14="http://schemas.microsoft.com/office/powerpoint/2010/main" val="1951366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3581EB0-BA57-58FE-CAEE-D1814E2DE609}"/>
              </a:ext>
            </a:extLst>
          </p:cNvPr>
          <p:cNvPicPr>
            <a:picLocks noGrp="1" noChangeAspect="1"/>
          </p:cNvPicPr>
          <p:nvPr>
            <p:ph idx="1"/>
          </p:nvPr>
        </p:nvPicPr>
        <p:blipFill>
          <a:blip r:embed="rId2"/>
          <a:stretch>
            <a:fillRect/>
          </a:stretch>
        </p:blipFill>
        <p:spPr>
          <a:xfrm>
            <a:off x="-1292" y="1905794"/>
            <a:ext cx="5704668" cy="1524000"/>
          </a:xfrm>
          <a:prstGeom prst="rect">
            <a:avLst/>
          </a:prstGeom>
        </p:spPr>
      </p:pic>
      <p:pic>
        <p:nvPicPr>
          <p:cNvPr id="5" name="Picture 4" descr="A screen shot of a computer code&#10;&#10;AI-generated content may be incorrect.">
            <a:extLst>
              <a:ext uri="{FF2B5EF4-FFF2-40B4-BE49-F238E27FC236}">
                <a16:creationId xmlns:a16="http://schemas.microsoft.com/office/drawing/2014/main" id="{A2EFBAA3-9387-4EF0-CAB4-56B449C93366}"/>
              </a:ext>
            </a:extLst>
          </p:cNvPr>
          <p:cNvPicPr>
            <a:picLocks noChangeAspect="1"/>
          </p:cNvPicPr>
          <p:nvPr/>
        </p:nvPicPr>
        <p:blipFill>
          <a:blip r:embed="rId3"/>
          <a:stretch>
            <a:fillRect/>
          </a:stretch>
        </p:blipFill>
        <p:spPr>
          <a:xfrm>
            <a:off x="5894279" y="1900399"/>
            <a:ext cx="5453306" cy="1520286"/>
          </a:xfrm>
          <a:prstGeom prst="rect">
            <a:avLst/>
          </a:prstGeom>
        </p:spPr>
      </p:pic>
      <p:sp>
        <p:nvSpPr>
          <p:cNvPr id="7" name="TextBox 6">
            <a:extLst>
              <a:ext uri="{FF2B5EF4-FFF2-40B4-BE49-F238E27FC236}">
                <a16:creationId xmlns:a16="http://schemas.microsoft.com/office/drawing/2014/main" id="{664178A8-52CA-E660-EB35-4039F0AE9D70}"/>
              </a:ext>
            </a:extLst>
          </p:cNvPr>
          <p:cNvSpPr txBox="1"/>
          <p:nvPr/>
        </p:nvSpPr>
        <p:spPr>
          <a:xfrm>
            <a:off x="1486089" y="13419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F1115"/>
                </a:solidFill>
                <a:latin typeface="quote-cjk-patch"/>
              </a:rPr>
              <a:t>Current code</a:t>
            </a:r>
          </a:p>
        </p:txBody>
      </p:sp>
      <p:sp>
        <p:nvSpPr>
          <p:cNvPr id="9" name="TextBox 8">
            <a:extLst>
              <a:ext uri="{FF2B5EF4-FFF2-40B4-BE49-F238E27FC236}">
                <a16:creationId xmlns:a16="http://schemas.microsoft.com/office/drawing/2014/main" id="{4C4D440E-D31F-D38F-0192-C18FF27FD9C9}"/>
              </a:ext>
            </a:extLst>
          </p:cNvPr>
          <p:cNvSpPr txBox="1"/>
          <p:nvPr/>
        </p:nvSpPr>
        <p:spPr>
          <a:xfrm>
            <a:off x="6091706" y="13419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0F1115"/>
                </a:solidFill>
                <a:latin typeface="quote-cjk-patch"/>
              </a:rPr>
              <a:t>Previous Code</a:t>
            </a:r>
          </a:p>
        </p:txBody>
      </p:sp>
      <p:sp>
        <p:nvSpPr>
          <p:cNvPr id="10" name="TextBox 9">
            <a:extLst>
              <a:ext uri="{FF2B5EF4-FFF2-40B4-BE49-F238E27FC236}">
                <a16:creationId xmlns:a16="http://schemas.microsoft.com/office/drawing/2014/main" id="{991BB88B-9EAD-A1E1-16A2-96C9ADBA35FA}"/>
              </a:ext>
            </a:extLst>
          </p:cNvPr>
          <p:cNvSpPr txBox="1"/>
          <p:nvPr/>
        </p:nvSpPr>
        <p:spPr>
          <a:xfrm>
            <a:off x="454959" y="3771900"/>
            <a:ext cx="52309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User → Coordinator → [Weather Agent | Python Agent] → End</a:t>
            </a:r>
          </a:p>
        </p:txBody>
      </p:sp>
      <p:sp>
        <p:nvSpPr>
          <p:cNvPr id="11" name="TextBox 10">
            <a:extLst>
              <a:ext uri="{FF2B5EF4-FFF2-40B4-BE49-F238E27FC236}">
                <a16:creationId xmlns:a16="http://schemas.microsoft.com/office/drawing/2014/main" id="{94310852-5E7F-4BDC-91AC-6E97340A5E2C}"/>
              </a:ext>
            </a:extLst>
          </p:cNvPr>
          <p:cNvSpPr txBox="1"/>
          <p:nvPr/>
        </p:nvSpPr>
        <p:spPr>
          <a:xfrm>
            <a:off x="5766547" y="3771900"/>
            <a:ext cx="57127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Agent → Tool Call → Tool Execution → Return to Agent → Next Step</a:t>
            </a:r>
            <a:endParaRPr lang="en-US" dirty="0"/>
          </a:p>
        </p:txBody>
      </p:sp>
    </p:spTree>
    <p:extLst>
      <p:ext uri="{BB962C8B-B14F-4D97-AF65-F5344CB8AC3E}">
        <p14:creationId xmlns:p14="http://schemas.microsoft.com/office/powerpoint/2010/main" val="3332034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28C923-B3B1-EFD0-52F2-BC27D5C3C352}"/>
              </a:ext>
            </a:extLst>
          </p:cNvPr>
          <p:cNvSpPr txBox="1"/>
          <p:nvPr/>
        </p:nvSpPr>
        <p:spPr>
          <a:xfrm>
            <a:off x="683795" y="2127584"/>
            <a:ext cx="1082264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solidFill>
                <a:srgbClr val="0F1115"/>
              </a:solidFill>
              <a:latin typeface="quote-cjk-patch"/>
            </a:endParaRPr>
          </a:p>
          <a:p>
            <a:pPr marL="228600" indent="-228600">
              <a:buFont typeface=""/>
              <a:buAutoNum type="arabicPeriod"/>
            </a:pPr>
            <a:r>
              <a:rPr lang="en-US" b="1" dirty="0">
                <a:solidFill>
                  <a:srgbClr val="0F1115"/>
                </a:solidFill>
                <a:latin typeface="quote-cjk-patch"/>
              </a:rPr>
              <a:t>Modular Design</a:t>
            </a:r>
            <a:r>
              <a:rPr lang="en-US" dirty="0">
                <a:solidFill>
                  <a:srgbClr val="0F1115"/>
                </a:solidFill>
                <a:latin typeface="quote-cjk-patch"/>
              </a:rPr>
              <a:t>: Each agent has clear responsibility</a:t>
            </a:r>
          </a:p>
          <a:p>
            <a:pPr marL="228600" indent="-228600">
              <a:buFont typeface=""/>
              <a:buAutoNum type="arabicPeriod"/>
            </a:pPr>
            <a:r>
              <a:rPr lang="en-US" b="1" dirty="0">
                <a:solidFill>
                  <a:srgbClr val="0F1115"/>
                </a:solidFill>
                <a:latin typeface="quote-cjk-patch"/>
              </a:rPr>
              <a:t>State Consistency</a:t>
            </a:r>
            <a:r>
              <a:rPr lang="en-US" dirty="0">
                <a:solidFill>
                  <a:srgbClr val="0F1115"/>
                </a:solidFill>
                <a:latin typeface="quote-cjk-patch"/>
              </a:rPr>
              <a:t>: Well-defined state structure</a:t>
            </a:r>
          </a:p>
          <a:p>
            <a:pPr marL="228600" indent="-228600">
              <a:buFont typeface=""/>
              <a:buAutoNum type="arabicPeriod"/>
            </a:pPr>
            <a:r>
              <a:rPr lang="en-US" b="1" dirty="0">
                <a:solidFill>
                  <a:srgbClr val="0F1115"/>
                </a:solidFill>
                <a:latin typeface="quote-cjk-patch"/>
              </a:rPr>
              <a:t>Error Resilience</a:t>
            </a:r>
            <a:r>
              <a:rPr lang="en-US" dirty="0">
                <a:solidFill>
                  <a:srgbClr val="0F1115"/>
                </a:solidFill>
                <a:latin typeface="quote-cjk-patch"/>
              </a:rPr>
              <a:t>: Comprehensive exception handling</a:t>
            </a:r>
          </a:p>
          <a:p>
            <a:pPr marL="228600" indent="-228600">
              <a:buFont typeface=""/>
              <a:buAutoNum type="arabicPeriod"/>
            </a:pPr>
            <a:r>
              <a:rPr lang="en-US" b="1" dirty="0">
                <a:solidFill>
                  <a:srgbClr val="0F1115"/>
                </a:solidFill>
                <a:latin typeface="quote-cjk-patch"/>
              </a:rPr>
              <a:t>Progress Tracking</a:t>
            </a:r>
            <a:r>
              <a:rPr lang="en-US" dirty="0">
                <a:solidFill>
                  <a:srgbClr val="0F1115"/>
                </a:solidFill>
                <a:latin typeface="quote-cjk-patch"/>
              </a:rPr>
              <a:t>: Stream-based execution monitoring</a:t>
            </a:r>
          </a:p>
          <a:p>
            <a:pPr marL="228600" indent="-228600">
              <a:buAutoNum type="arabicPeriod"/>
            </a:pPr>
            <a:r>
              <a:rPr lang="en-US" b="1" dirty="0">
                <a:solidFill>
                  <a:srgbClr val="0F1115"/>
                </a:solidFill>
                <a:latin typeface="quote-cjk-patch"/>
              </a:rPr>
              <a:t>Secure Secret Keys :</a:t>
            </a:r>
            <a:r>
              <a:rPr lang="en-US" dirty="0">
                <a:solidFill>
                  <a:srgbClr val="0F1115"/>
                </a:solidFill>
                <a:latin typeface="quote-cjk-patch"/>
              </a:rPr>
              <a:t> secure in .env file </a:t>
            </a:r>
          </a:p>
        </p:txBody>
      </p:sp>
      <p:sp>
        <p:nvSpPr>
          <p:cNvPr id="3" name="Google Shape;172;p33">
            <a:extLst>
              <a:ext uri="{FF2B5EF4-FFF2-40B4-BE49-F238E27FC236}">
                <a16:creationId xmlns:a16="http://schemas.microsoft.com/office/drawing/2014/main" id="{4D606801-24AE-AC42-A70B-1E299CC0B53D}"/>
              </a:ext>
            </a:extLst>
          </p:cNvPr>
          <p:cNvSpPr txBox="1">
            <a:spLocks noGrp="1"/>
          </p:cNvSpPr>
          <p:nvPr/>
        </p:nvSpPr>
        <p:spPr>
          <a:xfrm>
            <a:off x="983463" y="105663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algn="ctr">
              <a:buSzPts val="990"/>
            </a:pPr>
            <a:r>
              <a:rPr lang="en" sz="3000" b="1" dirty="0">
                <a:latin typeface="Georgia"/>
                <a:ea typeface="Georgia"/>
                <a:cs typeface="Georgia"/>
                <a:sym typeface="Georgia"/>
              </a:rPr>
              <a:t>Best Practices</a:t>
            </a:r>
            <a:endParaRPr sz="3020" b="1" dirty="0">
              <a:latin typeface="Georgia"/>
              <a:ea typeface="Georgia"/>
              <a:cs typeface="Georgia"/>
              <a:sym typeface="Georgia"/>
            </a:endParaRPr>
          </a:p>
        </p:txBody>
      </p:sp>
    </p:spTree>
    <p:extLst>
      <p:ext uri="{BB962C8B-B14F-4D97-AF65-F5344CB8AC3E}">
        <p14:creationId xmlns:p14="http://schemas.microsoft.com/office/powerpoint/2010/main" val="2872554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73;p33">
            <a:extLst>
              <a:ext uri="{FF2B5EF4-FFF2-40B4-BE49-F238E27FC236}">
                <a16:creationId xmlns:a16="http://schemas.microsoft.com/office/drawing/2014/main" id="{35043927-407D-C55A-AAB1-E3E12E18E92B}"/>
              </a:ext>
            </a:extLst>
          </p:cNvPr>
          <p:cNvSpPr txBox="1">
            <a:spLocks noGrp="1"/>
          </p:cNvSpPr>
          <p:nvPr/>
        </p:nvSpPr>
        <p:spPr>
          <a:xfrm>
            <a:off x="983463" y="2135054"/>
            <a:ext cx="8832300" cy="3910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457200" lvl="0" indent="-374650" algn="l" rtl="0">
              <a:spcBef>
                <a:spcPts val="0"/>
              </a:spcBef>
              <a:spcAft>
                <a:spcPts val="0"/>
              </a:spcAft>
              <a:buSzPts val="2300"/>
              <a:buFont typeface="Georgia"/>
              <a:buAutoNum type="arabicPeriod"/>
            </a:pPr>
            <a:r>
              <a:rPr lang="en" sz="2300" dirty="0">
                <a:latin typeface="Georgia"/>
                <a:ea typeface="Georgia"/>
                <a:cs typeface="Georgia"/>
                <a:sym typeface="Georgia"/>
              </a:rPr>
              <a:t>Tool Calling</a:t>
            </a:r>
            <a:endParaRPr sz="2300" dirty="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dirty="0">
                <a:latin typeface="Georgia"/>
                <a:ea typeface="Georgia"/>
                <a:cs typeface="Georgia"/>
                <a:sym typeface="Georgia"/>
              </a:rPr>
              <a:t>Structure Output</a:t>
            </a:r>
            <a:endParaRPr sz="2300" dirty="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dirty="0">
                <a:latin typeface="Georgia"/>
                <a:ea typeface="Georgia"/>
                <a:cs typeface="Georgia"/>
                <a:sym typeface="Georgia"/>
              </a:rPr>
              <a:t>Human in Loop</a:t>
            </a:r>
            <a:endParaRPr sz="2300" dirty="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dirty="0" err="1">
                <a:latin typeface="Georgia"/>
                <a:ea typeface="Georgia"/>
                <a:cs typeface="Georgia"/>
                <a:sym typeface="Georgia"/>
              </a:rPr>
              <a:t>MultiAgents</a:t>
            </a:r>
            <a:endParaRPr sz="2300" dirty="0" err="1">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dirty="0">
                <a:latin typeface="Georgia"/>
                <a:ea typeface="Georgia"/>
                <a:cs typeface="Georgia"/>
                <a:sym typeface="Georgia"/>
              </a:rPr>
              <a:t>Planning </a:t>
            </a:r>
            <a:endParaRPr sz="2300" dirty="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dirty="0">
                <a:latin typeface="Georgia"/>
                <a:ea typeface="Georgia"/>
                <a:cs typeface="Georgia"/>
                <a:sym typeface="Georgia"/>
              </a:rPr>
              <a:t>Reflection(Reflex Agents)</a:t>
            </a:r>
            <a:endParaRPr sz="2300" dirty="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dirty="0" err="1">
                <a:latin typeface="Georgia"/>
                <a:ea typeface="Georgia"/>
                <a:cs typeface="Georgia"/>
                <a:sym typeface="Georgia"/>
              </a:rPr>
              <a:t>ReAct</a:t>
            </a:r>
            <a:r>
              <a:rPr lang="en" sz="2300" dirty="0">
                <a:latin typeface="Georgia"/>
                <a:ea typeface="Georgia"/>
                <a:cs typeface="Georgia"/>
                <a:sym typeface="Georgia"/>
              </a:rPr>
              <a:t> Agent(Learning Agents)</a:t>
            </a:r>
            <a:endParaRPr sz="1500" b="1" dirty="0">
              <a:solidFill>
                <a:srgbClr val="33475B"/>
              </a:solidFill>
              <a:latin typeface="Arial"/>
              <a:ea typeface="Arial"/>
              <a:cs typeface="Arial"/>
              <a:sym typeface="Arial"/>
            </a:endParaRPr>
          </a:p>
          <a:p>
            <a:pPr marL="457200" lvl="0" indent="-374650" algn="l" rtl="0">
              <a:spcBef>
                <a:spcPts val="0"/>
              </a:spcBef>
              <a:spcAft>
                <a:spcPts val="0"/>
              </a:spcAft>
              <a:buSzPts val="2300"/>
              <a:buFont typeface="Georgia"/>
              <a:buAutoNum type="arabicPeriod"/>
            </a:pPr>
            <a:r>
              <a:rPr lang="en" sz="2300" dirty="0">
                <a:latin typeface="Georgia"/>
                <a:ea typeface="Georgia"/>
                <a:cs typeface="Georgia"/>
                <a:sym typeface="Georgia"/>
              </a:rPr>
              <a:t>Hierarchical Agents</a:t>
            </a:r>
            <a:endParaRPr sz="2300" dirty="0">
              <a:latin typeface="Georgia"/>
              <a:ea typeface="Georgia"/>
              <a:cs typeface="Georgia"/>
              <a:sym typeface="Georgia"/>
            </a:endParaRPr>
          </a:p>
        </p:txBody>
      </p:sp>
      <p:sp>
        <p:nvSpPr>
          <p:cNvPr id="5" name="Google Shape;172;p33">
            <a:extLst>
              <a:ext uri="{FF2B5EF4-FFF2-40B4-BE49-F238E27FC236}">
                <a16:creationId xmlns:a16="http://schemas.microsoft.com/office/drawing/2014/main" id="{2E829488-9139-081C-85C0-725AB936DC9F}"/>
              </a:ext>
            </a:extLst>
          </p:cNvPr>
          <p:cNvSpPr txBox="1">
            <a:spLocks noGrp="1"/>
          </p:cNvSpPr>
          <p:nvPr/>
        </p:nvSpPr>
        <p:spPr>
          <a:xfrm>
            <a:off x="983463" y="105663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0" lvl="0" indent="0" algn="ctr" rtl="0">
              <a:spcBef>
                <a:spcPts val="0"/>
              </a:spcBef>
              <a:spcAft>
                <a:spcPts val="0"/>
              </a:spcAft>
              <a:buSzPts val="990"/>
              <a:buNone/>
            </a:pPr>
            <a:r>
              <a:rPr lang="en" sz="3020" b="1">
                <a:latin typeface="Georgia"/>
                <a:ea typeface="Georgia"/>
                <a:cs typeface="Georgia"/>
                <a:sym typeface="Georgia"/>
              </a:rPr>
              <a:t>Types of Agents or Agentic Patterns</a:t>
            </a:r>
            <a:endParaRPr sz="3020" b="1">
              <a:latin typeface="Georgia"/>
              <a:ea typeface="Georgia"/>
              <a:cs typeface="Georgia"/>
              <a:sym typeface="Georgia"/>
            </a:endParaRPr>
          </a:p>
        </p:txBody>
      </p:sp>
    </p:spTree>
    <p:extLst>
      <p:ext uri="{BB962C8B-B14F-4D97-AF65-F5344CB8AC3E}">
        <p14:creationId xmlns:p14="http://schemas.microsoft.com/office/powerpoint/2010/main" val="2685289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97;p37">
            <a:extLst>
              <a:ext uri="{FF2B5EF4-FFF2-40B4-BE49-F238E27FC236}">
                <a16:creationId xmlns:a16="http://schemas.microsoft.com/office/drawing/2014/main" id="{72DDC030-25F4-1BCA-D72A-A8DF4A57417D}"/>
              </a:ext>
            </a:extLst>
          </p:cNvPr>
          <p:cNvSpPr txBox="1">
            <a:spLocks noGrp="1"/>
          </p:cNvSpPr>
          <p:nvPr/>
        </p:nvSpPr>
        <p:spPr>
          <a:xfrm>
            <a:off x="973437" y="2074896"/>
            <a:ext cx="8520600"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AutoGen</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Crewai</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PhiData</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Cogniflow</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LangChain</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Llama-Index</a:t>
            </a:r>
            <a:endParaRPr sz="2400">
              <a:latin typeface="Georgia"/>
              <a:ea typeface="Georgia"/>
              <a:cs typeface="Georgia"/>
              <a:sym typeface="Georgia"/>
            </a:endParaRPr>
          </a:p>
          <a:p>
            <a:pPr marL="457200" lvl="0" indent="-381000" algn="l" rtl="0">
              <a:lnSpc>
                <a:spcPct val="125000"/>
              </a:lnSpc>
              <a:spcBef>
                <a:spcPts val="0"/>
              </a:spcBef>
              <a:spcAft>
                <a:spcPts val="0"/>
              </a:spcAft>
              <a:buClr>
                <a:schemeClr val="dk1"/>
              </a:buClr>
              <a:buSzPts val="2400"/>
              <a:buFont typeface="Georgia"/>
              <a:buAutoNum type="arabicPeriod"/>
            </a:pPr>
            <a:r>
              <a:rPr lang="en" sz="2400">
                <a:solidFill>
                  <a:schemeClr val="dk1"/>
                </a:solidFill>
                <a:highlight>
                  <a:schemeClr val="lt1"/>
                </a:highlight>
                <a:latin typeface="Georgia"/>
                <a:ea typeface="Georgia"/>
                <a:cs typeface="Georgia"/>
                <a:sym typeface="Georgia"/>
              </a:rPr>
              <a:t>Vertex AI Agent Builder</a:t>
            </a:r>
            <a:endParaRPr sz="2400">
              <a:solidFill>
                <a:schemeClr val="dk1"/>
              </a:solidFill>
              <a:highlight>
                <a:schemeClr val="lt1"/>
              </a:highlight>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D-iD etc…</a:t>
            </a:r>
            <a:endParaRPr sz="2400">
              <a:latin typeface="Georgia"/>
              <a:ea typeface="Georgia"/>
              <a:cs typeface="Georgia"/>
              <a:sym typeface="Georgia"/>
            </a:endParaRPr>
          </a:p>
          <a:p>
            <a:pPr marL="457200" lvl="0" indent="0" algn="l" rtl="0">
              <a:spcBef>
                <a:spcPts val="1200"/>
              </a:spcBef>
              <a:spcAft>
                <a:spcPts val="1200"/>
              </a:spcAft>
              <a:buNone/>
            </a:pPr>
            <a:endParaRPr/>
          </a:p>
        </p:txBody>
      </p:sp>
      <p:sp>
        <p:nvSpPr>
          <p:cNvPr id="5" name="Google Shape;196;p37">
            <a:extLst>
              <a:ext uri="{FF2B5EF4-FFF2-40B4-BE49-F238E27FC236}">
                <a16:creationId xmlns:a16="http://schemas.microsoft.com/office/drawing/2014/main" id="{158DFBFB-AE60-5B3F-3D86-226862B51C13}"/>
              </a:ext>
            </a:extLst>
          </p:cNvPr>
          <p:cNvSpPr txBox="1">
            <a:spLocks noGrp="1"/>
          </p:cNvSpPr>
          <p:nvPr/>
        </p:nvSpPr>
        <p:spPr>
          <a:xfrm>
            <a:off x="1073700" y="946341"/>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0" lvl="0" indent="0" algn="ctr" rtl="0">
              <a:spcBef>
                <a:spcPts val="0"/>
              </a:spcBef>
              <a:spcAft>
                <a:spcPts val="0"/>
              </a:spcAft>
              <a:buSzPts val="990"/>
              <a:buNone/>
            </a:pPr>
            <a:r>
              <a:rPr lang="en" sz="3020" b="1">
                <a:latin typeface="Georgia"/>
                <a:ea typeface="Georgia"/>
                <a:cs typeface="Georgia"/>
                <a:sym typeface="Georgia"/>
              </a:rPr>
              <a:t>Built-in AI Agent Framework  or Platform</a:t>
            </a:r>
            <a:endParaRPr sz="3020" b="1">
              <a:latin typeface="Georgia"/>
              <a:ea typeface="Georgia"/>
              <a:cs typeface="Georgia"/>
              <a:sym typeface="Georgia"/>
            </a:endParaRPr>
          </a:p>
        </p:txBody>
      </p:sp>
    </p:spTree>
    <p:extLst>
      <p:ext uri="{BB962C8B-B14F-4D97-AF65-F5344CB8AC3E}">
        <p14:creationId xmlns:p14="http://schemas.microsoft.com/office/powerpoint/2010/main" val="3993014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5325-354C-2CF6-6956-AE0922DCA5B5}"/>
              </a:ext>
            </a:extLst>
          </p:cNvPr>
          <p:cNvSpPr>
            <a:spLocks noGrp="1"/>
          </p:cNvSpPr>
          <p:nvPr>
            <p:ph type="title"/>
          </p:nvPr>
        </p:nvSpPr>
        <p:spPr/>
        <p:txBody>
          <a:bodyPr/>
          <a:lstStyle/>
          <a:p>
            <a:r>
              <a:rPr lang="en-US" dirty="0"/>
              <a:t>Next sessions will be on...</a:t>
            </a:r>
          </a:p>
        </p:txBody>
      </p:sp>
      <p:sp>
        <p:nvSpPr>
          <p:cNvPr id="3" name="Content Placeholder 2">
            <a:extLst>
              <a:ext uri="{FF2B5EF4-FFF2-40B4-BE49-F238E27FC236}">
                <a16:creationId xmlns:a16="http://schemas.microsoft.com/office/drawing/2014/main" id="{74BB138E-6E5A-CABD-E517-73C1844B01F8}"/>
              </a:ext>
            </a:extLst>
          </p:cNvPr>
          <p:cNvSpPr>
            <a:spLocks noGrp="1"/>
          </p:cNvSpPr>
          <p:nvPr>
            <p:ph idx="1"/>
          </p:nvPr>
        </p:nvSpPr>
        <p:spPr/>
        <p:txBody>
          <a:bodyPr vert="horz" lIns="91440" tIns="45720" rIns="91440" bIns="45720" rtlCol="0" anchor="t">
            <a:normAutofit/>
          </a:bodyPr>
          <a:lstStyle/>
          <a:p>
            <a:endParaRPr lang="en-US" dirty="0"/>
          </a:p>
          <a:p>
            <a:r>
              <a:rPr lang="en-US" dirty="0"/>
              <a:t>Connecting with SQL Database</a:t>
            </a:r>
          </a:p>
          <a:p>
            <a:r>
              <a:rPr lang="en-US" dirty="0"/>
              <a:t>RAG</a:t>
            </a:r>
          </a:p>
          <a:p>
            <a:r>
              <a:rPr lang="en-US" dirty="0"/>
              <a:t>MCP host, client and servers</a:t>
            </a:r>
          </a:p>
          <a:p>
            <a:r>
              <a:rPr lang="en-US" dirty="0"/>
              <a:t>Multimodal AI Agents</a:t>
            </a:r>
          </a:p>
          <a:p>
            <a:r>
              <a:rPr lang="en-US" dirty="0"/>
              <a:t>Git (If required)</a:t>
            </a:r>
          </a:p>
          <a:p>
            <a:endParaRPr lang="en-US" dirty="0"/>
          </a:p>
        </p:txBody>
      </p:sp>
    </p:spTree>
    <p:extLst>
      <p:ext uri="{BB962C8B-B14F-4D97-AF65-F5344CB8AC3E}">
        <p14:creationId xmlns:p14="http://schemas.microsoft.com/office/powerpoint/2010/main" val="118783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F9571-5716-4F28-EDCF-A670E5532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327B0-BF1E-2B7A-BBE2-3AFD2FA3AED5}"/>
              </a:ext>
            </a:extLst>
          </p:cNvPr>
          <p:cNvSpPr>
            <a:spLocks noGrp="1"/>
          </p:cNvSpPr>
          <p:nvPr>
            <p:ph type="title"/>
          </p:nvPr>
        </p:nvSpPr>
        <p:spPr>
          <a:xfrm>
            <a:off x="1175795" y="75758"/>
            <a:ext cx="10515600" cy="1325563"/>
          </a:xfrm>
        </p:spPr>
        <p:txBody>
          <a:bodyPr/>
          <a:lstStyle/>
          <a:p>
            <a:r>
              <a:rPr lang="en-US" dirty="0">
                <a:ea typeface="+mj-lt"/>
                <a:cs typeface="+mj-lt"/>
              </a:rPr>
              <a:t>Workflow Overview</a:t>
            </a:r>
          </a:p>
        </p:txBody>
      </p:sp>
      <p:pic>
        <p:nvPicPr>
          <p:cNvPr id="5" name="Picture 4" descr="A diagram of a software&#10;&#10;AI-generated content may be incorrect.">
            <a:extLst>
              <a:ext uri="{FF2B5EF4-FFF2-40B4-BE49-F238E27FC236}">
                <a16:creationId xmlns:a16="http://schemas.microsoft.com/office/drawing/2014/main" id="{F9EF761D-0EA1-05F9-FE92-65BDCB1BEB86}"/>
              </a:ext>
            </a:extLst>
          </p:cNvPr>
          <p:cNvPicPr>
            <a:picLocks noChangeAspect="1"/>
          </p:cNvPicPr>
          <p:nvPr/>
        </p:nvPicPr>
        <p:blipFill>
          <a:blip r:embed="rId2"/>
          <a:stretch>
            <a:fillRect/>
          </a:stretch>
        </p:blipFill>
        <p:spPr>
          <a:xfrm>
            <a:off x="6601631" y="620417"/>
            <a:ext cx="5588431" cy="5772150"/>
          </a:xfrm>
          <a:prstGeom prst="rect">
            <a:avLst/>
          </a:prstGeom>
        </p:spPr>
      </p:pic>
      <p:pic>
        <p:nvPicPr>
          <p:cNvPr id="8" name="Content Placeholder 7" descr="A screenshot of a computer program&#10;&#10;AI-generated content may be incorrect.">
            <a:extLst>
              <a:ext uri="{FF2B5EF4-FFF2-40B4-BE49-F238E27FC236}">
                <a16:creationId xmlns:a16="http://schemas.microsoft.com/office/drawing/2014/main" id="{0484A049-EF16-914E-2507-C8215C98FCB8}"/>
              </a:ext>
            </a:extLst>
          </p:cNvPr>
          <p:cNvPicPr>
            <a:picLocks noGrp="1" noChangeAspect="1"/>
          </p:cNvPicPr>
          <p:nvPr>
            <p:ph idx="1"/>
          </p:nvPr>
        </p:nvPicPr>
        <p:blipFill>
          <a:blip r:embed="rId3"/>
          <a:stretch>
            <a:fillRect/>
          </a:stretch>
        </p:blipFill>
        <p:spPr>
          <a:xfrm>
            <a:off x="76703" y="1488030"/>
            <a:ext cx="6357353" cy="5074755"/>
          </a:xfrm>
          <a:prstGeom prst="rect">
            <a:avLst/>
          </a:prstGeom>
        </p:spPr>
      </p:pic>
    </p:spTree>
    <p:extLst>
      <p:ext uri="{BB962C8B-B14F-4D97-AF65-F5344CB8AC3E}">
        <p14:creationId xmlns:p14="http://schemas.microsoft.com/office/powerpoint/2010/main" val="2147749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F62B-46B2-BBCD-A651-E24A0E29A665}"/>
              </a:ext>
            </a:extLst>
          </p:cNvPr>
          <p:cNvSpPr>
            <a:spLocks noGrp="1"/>
          </p:cNvSpPr>
          <p:nvPr>
            <p:ph type="title"/>
          </p:nvPr>
        </p:nvSpPr>
        <p:spPr>
          <a:xfrm>
            <a:off x="838200" y="365125"/>
            <a:ext cx="10515600" cy="628140"/>
          </a:xfrm>
        </p:spPr>
        <p:txBody>
          <a:bodyPr>
            <a:normAutofit fontScale="90000"/>
          </a:bodyPr>
          <a:lstStyle/>
          <a:p>
            <a:pPr marL="742950" indent="-742950">
              <a:buFontTx/>
              <a:buAutoNum type="arabicPeriod"/>
            </a:pPr>
            <a:r>
              <a:rPr lang="en-US" dirty="0">
                <a:ea typeface="+mj-lt"/>
                <a:cs typeface="+mj-lt"/>
              </a:rPr>
              <a:t>Environment Setup, Imports &amp; LLM</a:t>
            </a:r>
            <a:endParaRPr lang="en-US" dirty="0"/>
          </a:p>
        </p:txBody>
      </p:sp>
      <p:pic>
        <p:nvPicPr>
          <p:cNvPr id="4" name="Content Placeholder 3" descr="A screenshot of a computer program&#10;&#10;AI-generated content may be incorrect.">
            <a:extLst>
              <a:ext uri="{FF2B5EF4-FFF2-40B4-BE49-F238E27FC236}">
                <a16:creationId xmlns:a16="http://schemas.microsoft.com/office/drawing/2014/main" id="{EA280107-F88A-6D4C-9FD5-EDF76FEBD578}"/>
              </a:ext>
            </a:extLst>
          </p:cNvPr>
          <p:cNvPicPr>
            <a:picLocks noGrp="1" noChangeAspect="1"/>
          </p:cNvPicPr>
          <p:nvPr>
            <p:ph idx="1"/>
          </p:nvPr>
        </p:nvPicPr>
        <p:blipFill>
          <a:blip r:embed="rId2"/>
          <a:stretch>
            <a:fillRect/>
          </a:stretch>
        </p:blipFill>
        <p:spPr>
          <a:xfrm>
            <a:off x="247407" y="991228"/>
            <a:ext cx="8188793" cy="3418277"/>
          </a:xfrm>
          <a:prstGeom prst="rect">
            <a:avLst/>
          </a:prstGeom>
        </p:spPr>
      </p:pic>
      <p:sp>
        <p:nvSpPr>
          <p:cNvPr id="5" name="TextBox 4">
            <a:extLst>
              <a:ext uri="{FF2B5EF4-FFF2-40B4-BE49-F238E27FC236}">
                <a16:creationId xmlns:a16="http://schemas.microsoft.com/office/drawing/2014/main" id="{43C9C35C-9D72-8C47-CCC9-BFD718D0718B}"/>
              </a:ext>
            </a:extLst>
          </p:cNvPr>
          <p:cNvSpPr txBox="1"/>
          <p:nvPr/>
        </p:nvSpPr>
        <p:spPr>
          <a:xfrm>
            <a:off x="8455959" y="1710018"/>
            <a:ext cx="350519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solidFill>
                  <a:srgbClr val="0F1115"/>
                </a:solidFill>
                <a:latin typeface="quote-cjk-patch"/>
              </a:rPr>
              <a:t>load_dotenv(): Loads API keys from .env file</a:t>
            </a:r>
          </a:p>
          <a:p>
            <a:pPr marL="228600" indent="-228600">
              <a:buFont typeface=""/>
              <a:buChar char="•"/>
            </a:pPr>
            <a:r>
              <a:rPr lang="en-US">
                <a:solidFill>
                  <a:srgbClr val="0F1115"/>
                </a:solidFill>
                <a:latin typeface="quote-cjk-patch"/>
              </a:rPr>
              <a:t>LangGraph: Manages agent workflow</a:t>
            </a:r>
          </a:p>
          <a:p>
            <a:pPr marL="228600" indent="-228600">
              <a:buFont typeface=""/>
              <a:buChar char="•"/>
            </a:pPr>
            <a:r>
              <a:rPr lang="en-US">
                <a:solidFill>
                  <a:srgbClr val="0F1115"/>
                </a:solidFill>
                <a:latin typeface="quote-cjk-patch"/>
              </a:rPr>
              <a:t>Tavily: Provides web search capability</a:t>
            </a:r>
          </a:p>
          <a:p>
            <a:pPr marL="228600" indent="-228600">
              <a:buFont typeface=""/>
              <a:buChar char="•"/>
            </a:pPr>
            <a:r>
              <a:rPr lang="en-US">
                <a:solidFill>
                  <a:srgbClr val="0F1115"/>
                </a:solidFill>
                <a:latin typeface="quote-cjk-patch"/>
              </a:rPr>
              <a:t>Groq: LLM for agent reasoning</a:t>
            </a:r>
          </a:p>
        </p:txBody>
      </p:sp>
      <p:pic>
        <p:nvPicPr>
          <p:cNvPr id="3" name="Picture 2" descr="A computer code with text&#10;&#10;AI-generated content may be incorrect.">
            <a:extLst>
              <a:ext uri="{FF2B5EF4-FFF2-40B4-BE49-F238E27FC236}">
                <a16:creationId xmlns:a16="http://schemas.microsoft.com/office/drawing/2014/main" id="{86F5038E-CD99-7A72-5E08-2621DECC0358}"/>
              </a:ext>
            </a:extLst>
          </p:cNvPr>
          <p:cNvPicPr>
            <a:picLocks noChangeAspect="1"/>
          </p:cNvPicPr>
          <p:nvPr/>
        </p:nvPicPr>
        <p:blipFill>
          <a:blip r:embed="rId3"/>
          <a:stretch>
            <a:fillRect/>
          </a:stretch>
        </p:blipFill>
        <p:spPr>
          <a:xfrm>
            <a:off x="247650" y="4656918"/>
            <a:ext cx="8198783" cy="1914525"/>
          </a:xfrm>
          <a:prstGeom prst="rect">
            <a:avLst/>
          </a:prstGeom>
        </p:spPr>
      </p:pic>
    </p:spTree>
    <p:extLst>
      <p:ext uri="{BB962C8B-B14F-4D97-AF65-F5344CB8AC3E}">
        <p14:creationId xmlns:p14="http://schemas.microsoft.com/office/powerpoint/2010/main" val="17562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EB4BC-0BB6-43BA-C004-244CB242BCBC}"/>
              </a:ext>
            </a:extLst>
          </p:cNvPr>
          <p:cNvSpPr>
            <a:spLocks noGrp="1"/>
          </p:cNvSpPr>
          <p:nvPr>
            <p:ph type="title"/>
          </p:nvPr>
        </p:nvSpPr>
        <p:spPr>
          <a:xfrm>
            <a:off x="838200" y="365125"/>
            <a:ext cx="9764806" cy="563564"/>
          </a:xfrm>
        </p:spPr>
        <p:txBody>
          <a:bodyPr>
            <a:normAutofit fontScale="90000"/>
          </a:bodyPr>
          <a:lstStyle/>
          <a:p>
            <a:r>
              <a:rPr lang="en-US" dirty="0">
                <a:ea typeface="+mj-lt"/>
                <a:cs typeface="+mj-lt"/>
              </a:rPr>
              <a:t>2. Tool Definitions – Defining Tools and creating Tool Node</a:t>
            </a:r>
            <a:endParaRPr lang="en-US" dirty="0"/>
          </a:p>
        </p:txBody>
      </p:sp>
      <p:sp>
        <p:nvSpPr>
          <p:cNvPr id="3" name="Content Placeholder 2">
            <a:extLst>
              <a:ext uri="{FF2B5EF4-FFF2-40B4-BE49-F238E27FC236}">
                <a16:creationId xmlns:a16="http://schemas.microsoft.com/office/drawing/2014/main" id="{005E3257-8601-8BB1-2196-6ABCEA2C091F}"/>
              </a:ext>
            </a:extLst>
          </p:cNvPr>
          <p:cNvSpPr>
            <a:spLocks noGrp="1"/>
          </p:cNvSpPr>
          <p:nvPr>
            <p:ph idx="1"/>
          </p:nvPr>
        </p:nvSpPr>
        <p:spPr>
          <a:xfrm>
            <a:off x="692524" y="1366185"/>
            <a:ext cx="10515600" cy="698221"/>
          </a:xfrm>
        </p:spPr>
        <p:txBody>
          <a:bodyPr vert="horz" lIns="91440" tIns="45720" rIns="91440" bIns="45720" rtlCol="0" anchor="t">
            <a:normAutofit/>
          </a:bodyPr>
          <a:lstStyle/>
          <a:p>
            <a:pPr marL="0" indent="0">
              <a:buNone/>
            </a:pPr>
            <a:r>
              <a:rPr lang="en-US" dirty="0"/>
              <a:t>Tool 1:</a:t>
            </a:r>
            <a:endParaRPr lang="en-US"/>
          </a:p>
        </p:txBody>
      </p:sp>
      <p:pic>
        <p:nvPicPr>
          <p:cNvPr id="4" name="Picture 3">
            <a:extLst>
              <a:ext uri="{FF2B5EF4-FFF2-40B4-BE49-F238E27FC236}">
                <a16:creationId xmlns:a16="http://schemas.microsoft.com/office/drawing/2014/main" id="{73606867-5B79-1FC8-15AE-22522A9E1A9C}"/>
              </a:ext>
            </a:extLst>
          </p:cNvPr>
          <p:cNvPicPr>
            <a:picLocks noChangeAspect="1"/>
          </p:cNvPicPr>
          <p:nvPr/>
        </p:nvPicPr>
        <p:blipFill>
          <a:blip r:embed="rId2"/>
          <a:stretch>
            <a:fillRect/>
          </a:stretch>
        </p:blipFill>
        <p:spPr>
          <a:xfrm>
            <a:off x="2796831" y="1422136"/>
            <a:ext cx="8413309" cy="425187"/>
          </a:xfrm>
          <a:prstGeom prst="rect">
            <a:avLst/>
          </a:prstGeom>
        </p:spPr>
      </p:pic>
      <p:sp>
        <p:nvSpPr>
          <p:cNvPr id="6" name="Content Placeholder 2">
            <a:extLst>
              <a:ext uri="{FF2B5EF4-FFF2-40B4-BE49-F238E27FC236}">
                <a16:creationId xmlns:a16="http://schemas.microsoft.com/office/drawing/2014/main" id="{944FBBB5-FF1B-8DBE-7077-62375A26B4DD}"/>
              </a:ext>
            </a:extLst>
          </p:cNvPr>
          <p:cNvSpPr txBox="1">
            <a:spLocks/>
          </p:cNvSpPr>
          <p:nvPr/>
        </p:nvSpPr>
        <p:spPr>
          <a:xfrm>
            <a:off x="694499" y="2525784"/>
            <a:ext cx="1225924" cy="69822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Tool 2:</a:t>
            </a:r>
            <a:endParaRPr lang="en-US"/>
          </a:p>
        </p:txBody>
      </p:sp>
      <p:pic>
        <p:nvPicPr>
          <p:cNvPr id="8" name="Picture 7" descr="A screen shot of a computer code&#10;&#10;AI-generated content may be incorrect.">
            <a:extLst>
              <a:ext uri="{FF2B5EF4-FFF2-40B4-BE49-F238E27FC236}">
                <a16:creationId xmlns:a16="http://schemas.microsoft.com/office/drawing/2014/main" id="{513AE42D-FB19-3871-9A0B-AEDEF2D2B74B}"/>
              </a:ext>
            </a:extLst>
          </p:cNvPr>
          <p:cNvPicPr>
            <a:picLocks noChangeAspect="1"/>
          </p:cNvPicPr>
          <p:nvPr/>
        </p:nvPicPr>
        <p:blipFill>
          <a:blip r:embed="rId3"/>
          <a:stretch>
            <a:fillRect/>
          </a:stretch>
        </p:blipFill>
        <p:spPr>
          <a:xfrm>
            <a:off x="3638270" y="2524686"/>
            <a:ext cx="5610225" cy="3467100"/>
          </a:xfrm>
          <a:prstGeom prst="rect">
            <a:avLst/>
          </a:prstGeom>
        </p:spPr>
      </p:pic>
      <p:sp>
        <p:nvSpPr>
          <p:cNvPr id="5" name="Google Shape;155;p30">
            <a:extLst>
              <a:ext uri="{FF2B5EF4-FFF2-40B4-BE49-F238E27FC236}">
                <a16:creationId xmlns:a16="http://schemas.microsoft.com/office/drawing/2014/main" id="{DA8D32D0-9CD8-BAAD-3F17-DDDB18F99276}"/>
              </a:ext>
            </a:extLst>
          </p:cNvPr>
          <p:cNvSpPr txBox="1">
            <a:spLocks noGrp="1"/>
          </p:cNvSpPr>
          <p:nvPr/>
        </p:nvSpPr>
        <p:spPr>
          <a:xfrm>
            <a:off x="211436" y="6105475"/>
            <a:ext cx="12280468" cy="12607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0" lvl="0" indent="0" algn="l" rtl="0">
              <a:spcBef>
                <a:spcPts val="0"/>
              </a:spcBef>
              <a:spcAft>
                <a:spcPts val="1200"/>
              </a:spcAft>
              <a:buNone/>
            </a:pPr>
            <a:r>
              <a:rPr lang="en" sz="1500" dirty="0">
                <a:latin typeface="Georgia"/>
                <a:ea typeface="Georgia"/>
                <a:cs typeface="Georgia"/>
                <a:sym typeface="Georgia"/>
              </a:rPr>
              <a:t>In </a:t>
            </a:r>
            <a:r>
              <a:rPr lang="en" sz="1500" err="1">
                <a:latin typeface="Georgia"/>
                <a:ea typeface="Georgia"/>
                <a:cs typeface="Georgia"/>
                <a:sym typeface="Georgia"/>
              </a:rPr>
              <a:t>LangChain</a:t>
            </a:r>
            <a:r>
              <a:rPr lang="en" sz="1500" dirty="0">
                <a:latin typeface="Georgia"/>
                <a:ea typeface="Georgia"/>
                <a:cs typeface="Georgia"/>
                <a:sym typeface="Georgia"/>
              </a:rPr>
              <a:t>, an “Agent” is an AI entity that interacts with various “Tools” to perform tasks or answer queries. Tools are essentially functions that extend the agent's capabilities by allowing it to perform specific actions, like retrieving the current time or accessing an external database.</a:t>
            </a:r>
            <a:endParaRPr lang="en-US" sz="1500">
              <a:latin typeface="Georgia"/>
              <a:ea typeface="Georgia"/>
              <a:cs typeface="Georgia"/>
            </a:endParaRPr>
          </a:p>
        </p:txBody>
      </p:sp>
    </p:spTree>
    <p:extLst>
      <p:ext uri="{BB962C8B-B14F-4D97-AF65-F5344CB8AC3E}">
        <p14:creationId xmlns:p14="http://schemas.microsoft.com/office/powerpoint/2010/main" val="3276546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29AB-9743-6D01-1AB6-02608F503A24}"/>
              </a:ext>
            </a:extLst>
          </p:cNvPr>
          <p:cNvSpPr>
            <a:spLocks noGrp="1"/>
          </p:cNvSpPr>
          <p:nvPr>
            <p:ph type="title"/>
          </p:nvPr>
        </p:nvSpPr>
        <p:spPr>
          <a:xfrm>
            <a:off x="714935" y="522007"/>
            <a:ext cx="8868336" cy="888534"/>
          </a:xfrm>
        </p:spPr>
        <p:txBody>
          <a:bodyPr>
            <a:normAutofit/>
          </a:bodyPr>
          <a:lstStyle/>
          <a:p>
            <a:r>
              <a:rPr lang="en-US" dirty="0">
                <a:ea typeface="+mj-lt"/>
                <a:cs typeface="+mj-lt"/>
              </a:rPr>
              <a:t>3. Agent Creation System (Option 1)</a:t>
            </a:r>
          </a:p>
        </p:txBody>
      </p:sp>
      <p:pic>
        <p:nvPicPr>
          <p:cNvPr id="4" name="Picture 3" descr="A computer code with text&#10;&#10;AI-generated content may be incorrect.">
            <a:extLst>
              <a:ext uri="{FF2B5EF4-FFF2-40B4-BE49-F238E27FC236}">
                <a16:creationId xmlns:a16="http://schemas.microsoft.com/office/drawing/2014/main" id="{A5451F9E-9C0D-4C52-6D9B-C11A58BDB466}"/>
              </a:ext>
            </a:extLst>
          </p:cNvPr>
          <p:cNvPicPr>
            <a:picLocks noChangeAspect="1"/>
          </p:cNvPicPr>
          <p:nvPr/>
        </p:nvPicPr>
        <p:blipFill>
          <a:blip r:embed="rId2"/>
          <a:stretch>
            <a:fillRect/>
          </a:stretch>
        </p:blipFill>
        <p:spPr>
          <a:xfrm>
            <a:off x="720323" y="2109034"/>
            <a:ext cx="9855953" cy="2644398"/>
          </a:xfrm>
          <a:prstGeom prst="rect">
            <a:avLst/>
          </a:prstGeom>
        </p:spPr>
      </p:pic>
      <p:sp>
        <p:nvSpPr>
          <p:cNvPr id="5" name="TextBox 4">
            <a:extLst>
              <a:ext uri="{FF2B5EF4-FFF2-40B4-BE49-F238E27FC236}">
                <a16:creationId xmlns:a16="http://schemas.microsoft.com/office/drawing/2014/main" id="{C0BF945E-3203-BF34-F8B5-F8AA02459A3B}"/>
              </a:ext>
            </a:extLst>
          </p:cNvPr>
          <p:cNvSpPr txBox="1"/>
          <p:nvPr/>
        </p:nvSpPr>
        <p:spPr>
          <a:xfrm>
            <a:off x="1385048" y="5071783"/>
            <a:ext cx="1035521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AutoNum type="arabicPeriod"/>
            </a:pPr>
            <a:r>
              <a:rPr lang="en-US" b="1" dirty="0">
                <a:solidFill>
                  <a:srgbClr val="0F1115"/>
                </a:solidFill>
                <a:latin typeface="quote-cjk-patch"/>
              </a:rPr>
              <a:t>System Message</a:t>
            </a:r>
            <a:r>
              <a:rPr lang="en-US" dirty="0">
                <a:solidFill>
                  <a:srgbClr val="0F1115"/>
                </a:solidFill>
                <a:latin typeface="quote-cjk-patch"/>
              </a:rPr>
              <a:t>: Agent role + available tools</a:t>
            </a:r>
          </a:p>
          <a:p>
            <a:pPr marL="228600" indent="-228600">
              <a:buFont typeface=""/>
              <a:buAutoNum type="arabicPeriod"/>
            </a:pPr>
            <a:r>
              <a:rPr lang="en-US" b="1" dirty="0">
                <a:solidFill>
                  <a:srgbClr val="0F1115"/>
                </a:solidFill>
                <a:latin typeface="quote-cjk-patch"/>
              </a:rPr>
              <a:t>Messages Placeholder</a:t>
            </a:r>
            <a:r>
              <a:rPr lang="en-US" dirty="0">
                <a:solidFill>
                  <a:srgbClr val="0F1115"/>
                </a:solidFill>
                <a:latin typeface="quote-cjk-patch"/>
              </a:rPr>
              <a:t>: Conversation history</a:t>
            </a:r>
          </a:p>
          <a:p>
            <a:pPr marL="228600" indent="-228600">
              <a:buFont typeface=""/>
              <a:buAutoNum type="arabicPeriod"/>
            </a:pPr>
            <a:r>
              <a:rPr lang="en-US" b="1" dirty="0">
                <a:solidFill>
                  <a:srgbClr val="0F1115"/>
                </a:solidFill>
                <a:latin typeface="quote-cjk-patch"/>
              </a:rPr>
              <a:t>Tool Binding</a:t>
            </a:r>
            <a:r>
              <a:rPr lang="en-US" dirty="0">
                <a:solidFill>
                  <a:srgbClr val="0F1115"/>
                </a:solidFill>
                <a:latin typeface="quote-cjk-patch"/>
              </a:rPr>
              <a:t>: Enables function calling</a:t>
            </a:r>
          </a:p>
          <a:p>
            <a:r>
              <a:rPr lang="en-US" dirty="0" err="1">
                <a:solidFill>
                  <a:srgbClr val="0F1115"/>
                </a:solidFill>
                <a:ea typeface="+mn-lt"/>
                <a:cs typeface="+mn-lt"/>
              </a:rPr>
              <a:t>LangChain</a:t>
            </a:r>
            <a:r>
              <a:rPr lang="en-US" dirty="0">
                <a:solidFill>
                  <a:srgbClr val="0F1115"/>
                </a:solidFill>
                <a:ea typeface="+mn-lt"/>
                <a:cs typeface="+mn-lt"/>
              </a:rPr>
              <a:t> Chains connect and orchestrate multiple components such as prompts, LLMs, retrieval, output parsers.</a:t>
            </a:r>
            <a:endParaRPr lang="en-US" dirty="0">
              <a:ea typeface="+mn-lt"/>
              <a:cs typeface="+mn-lt"/>
            </a:endParaRPr>
          </a:p>
        </p:txBody>
      </p:sp>
      <p:sp>
        <p:nvSpPr>
          <p:cNvPr id="3" name="TextBox 2">
            <a:extLst>
              <a:ext uri="{FF2B5EF4-FFF2-40B4-BE49-F238E27FC236}">
                <a16:creationId xmlns:a16="http://schemas.microsoft.com/office/drawing/2014/main" id="{83303CAC-C786-8AF8-B925-E7E4A53029DA}"/>
              </a:ext>
            </a:extLst>
          </p:cNvPr>
          <p:cNvSpPr txBox="1"/>
          <p:nvPr/>
        </p:nvSpPr>
        <p:spPr>
          <a:xfrm>
            <a:off x="1024690" y="1526005"/>
            <a:ext cx="9851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02729"/>
                </a:solidFill>
                <a:latin typeface="Proxima Nova"/>
              </a:rPr>
              <a:t>Agents let the model use tools in a loop, so that it can decide how many times to use tools.</a:t>
            </a:r>
            <a:r>
              <a:rPr lang="en-US" dirty="0">
                <a:latin typeface="Proxima Nova"/>
              </a:rPr>
              <a:t>​</a:t>
            </a:r>
            <a:endParaRPr lang="en-US" dirty="0"/>
          </a:p>
        </p:txBody>
      </p:sp>
    </p:spTree>
    <p:extLst>
      <p:ext uri="{BB962C8B-B14F-4D97-AF65-F5344CB8AC3E}">
        <p14:creationId xmlns:p14="http://schemas.microsoft.com/office/powerpoint/2010/main" val="413187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6104-6956-BD4F-A518-9511D479ACFF}"/>
              </a:ext>
            </a:extLst>
          </p:cNvPr>
          <p:cNvSpPr>
            <a:spLocks noGrp="1"/>
          </p:cNvSpPr>
          <p:nvPr>
            <p:ph type="title"/>
          </p:nvPr>
        </p:nvSpPr>
        <p:spPr/>
        <p:txBody>
          <a:bodyPr/>
          <a:lstStyle/>
          <a:p>
            <a:r>
              <a:rPr lang="en-US" dirty="0"/>
              <a:t>3. Agent Creation System (Option 2)</a:t>
            </a:r>
          </a:p>
          <a:p>
            <a:endParaRPr lang="en-US" dirty="0"/>
          </a:p>
        </p:txBody>
      </p:sp>
      <p:pic>
        <p:nvPicPr>
          <p:cNvPr id="4" name="Content Placeholder 3">
            <a:extLst>
              <a:ext uri="{FF2B5EF4-FFF2-40B4-BE49-F238E27FC236}">
                <a16:creationId xmlns:a16="http://schemas.microsoft.com/office/drawing/2014/main" id="{F56BE37F-DE39-B313-6D48-71AD85C27973}"/>
              </a:ext>
            </a:extLst>
          </p:cNvPr>
          <p:cNvPicPr>
            <a:picLocks noGrp="1" noChangeAspect="1"/>
          </p:cNvPicPr>
          <p:nvPr>
            <p:ph idx="1"/>
          </p:nvPr>
        </p:nvPicPr>
        <p:blipFill>
          <a:blip r:embed="rId2"/>
          <a:stretch>
            <a:fillRect/>
          </a:stretch>
        </p:blipFill>
        <p:spPr>
          <a:xfrm>
            <a:off x="1382246" y="2801704"/>
            <a:ext cx="6267450" cy="628650"/>
          </a:xfrm>
          <a:prstGeom prst="rect">
            <a:avLst/>
          </a:prstGeom>
        </p:spPr>
      </p:pic>
      <p:sp>
        <p:nvSpPr>
          <p:cNvPr id="3" name="TextBox 2">
            <a:extLst>
              <a:ext uri="{FF2B5EF4-FFF2-40B4-BE49-F238E27FC236}">
                <a16:creationId xmlns:a16="http://schemas.microsoft.com/office/drawing/2014/main" id="{D0980C6B-5C58-2182-CD49-F5D41075ECA4}"/>
              </a:ext>
            </a:extLst>
          </p:cNvPr>
          <p:cNvSpPr txBox="1"/>
          <p:nvPr/>
        </p:nvSpPr>
        <p:spPr>
          <a:xfrm>
            <a:off x="1385637" y="1485900"/>
            <a:ext cx="9099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solidFill>
                  <a:srgbClr val="242424"/>
                </a:solidFill>
                <a:highlight>
                  <a:srgbClr val="FFFFFF"/>
                </a:highlight>
                <a:latin typeface="Georgia"/>
              </a:rPr>
              <a:t>React_agent</a:t>
            </a:r>
            <a:r>
              <a:rPr lang="en-US" sz="2000" dirty="0">
                <a:solidFill>
                  <a:srgbClr val="242424"/>
                </a:solidFill>
                <a:highlight>
                  <a:srgbClr val="FFFFFF"/>
                </a:highlight>
                <a:latin typeface="Georgia"/>
              </a:rPr>
              <a:t> goes through a process of </a:t>
            </a:r>
            <a:r>
              <a:rPr lang="en-US" sz="2000" b="1" dirty="0">
                <a:solidFill>
                  <a:srgbClr val="242424"/>
                </a:solidFill>
                <a:highlight>
                  <a:srgbClr val="FFFFFF"/>
                </a:highlight>
                <a:latin typeface="Georgia"/>
              </a:rPr>
              <a:t>action</a:t>
            </a:r>
            <a:r>
              <a:rPr lang="en-US" sz="2000" dirty="0">
                <a:solidFill>
                  <a:srgbClr val="242424"/>
                </a:solidFill>
                <a:highlight>
                  <a:srgbClr val="FFFFFF"/>
                </a:highlight>
                <a:latin typeface="Georgia"/>
              </a:rPr>
              <a:t>, </a:t>
            </a:r>
            <a:r>
              <a:rPr lang="en-US" sz="2000" b="1" dirty="0">
                <a:solidFill>
                  <a:srgbClr val="242424"/>
                </a:solidFill>
                <a:highlight>
                  <a:srgbClr val="FFFFFF"/>
                </a:highlight>
                <a:latin typeface="Georgia"/>
              </a:rPr>
              <a:t>observation</a:t>
            </a:r>
            <a:r>
              <a:rPr lang="en-US" sz="2000" dirty="0">
                <a:solidFill>
                  <a:srgbClr val="242424"/>
                </a:solidFill>
                <a:highlight>
                  <a:srgbClr val="FFFFFF"/>
                </a:highlight>
                <a:latin typeface="Georgia"/>
              </a:rPr>
              <a:t>, </a:t>
            </a:r>
            <a:r>
              <a:rPr lang="en-US" sz="2000" b="1" dirty="0">
                <a:solidFill>
                  <a:srgbClr val="242424"/>
                </a:solidFill>
                <a:highlight>
                  <a:srgbClr val="FFFFFF"/>
                </a:highlight>
                <a:latin typeface="Georgia"/>
              </a:rPr>
              <a:t>thought</a:t>
            </a:r>
            <a:r>
              <a:rPr lang="en-US" sz="2000" dirty="0">
                <a:solidFill>
                  <a:srgbClr val="242424"/>
                </a:solidFill>
                <a:highlight>
                  <a:srgbClr val="FFFFFF"/>
                </a:highlight>
                <a:latin typeface="Georgia"/>
              </a:rPr>
              <a:t>, </a:t>
            </a:r>
            <a:r>
              <a:rPr lang="en-US" sz="2000" b="1" dirty="0">
                <a:solidFill>
                  <a:srgbClr val="242424"/>
                </a:solidFill>
                <a:highlight>
                  <a:srgbClr val="FFFFFF"/>
                </a:highlight>
                <a:latin typeface="Georgia"/>
              </a:rPr>
              <a:t>action</a:t>
            </a:r>
            <a:r>
              <a:rPr lang="en-US" sz="2000" dirty="0">
                <a:solidFill>
                  <a:srgbClr val="242424"/>
                </a:solidFill>
                <a:highlight>
                  <a:srgbClr val="FFFFFF"/>
                </a:highlight>
                <a:latin typeface="Georgia"/>
              </a:rPr>
              <a:t>, </a:t>
            </a:r>
            <a:r>
              <a:rPr lang="en-US" sz="2000" b="1" dirty="0">
                <a:solidFill>
                  <a:srgbClr val="242424"/>
                </a:solidFill>
                <a:highlight>
                  <a:srgbClr val="FFFFFF"/>
                </a:highlight>
                <a:latin typeface="Georgia"/>
              </a:rPr>
              <a:t>observation,</a:t>
            </a:r>
            <a:r>
              <a:rPr lang="en-US" sz="2000" dirty="0">
                <a:solidFill>
                  <a:srgbClr val="242424"/>
                </a:solidFill>
                <a:highlight>
                  <a:srgbClr val="FFFFFF"/>
                </a:highlight>
                <a:latin typeface="Georgia"/>
              </a:rPr>
              <a:t> </a:t>
            </a:r>
            <a:r>
              <a:rPr lang="en-US" sz="2000" b="1" dirty="0">
                <a:solidFill>
                  <a:srgbClr val="242424"/>
                </a:solidFill>
                <a:highlight>
                  <a:srgbClr val="FFFFFF"/>
                </a:highlight>
                <a:latin typeface="Georgia"/>
              </a:rPr>
              <a:t>thought</a:t>
            </a:r>
            <a:r>
              <a:rPr lang="en-US" sz="2000" dirty="0">
                <a:solidFill>
                  <a:srgbClr val="242424"/>
                </a:solidFill>
                <a:highlight>
                  <a:srgbClr val="FFFFFF"/>
                </a:highlight>
                <a:latin typeface="Georgia"/>
              </a:rPr>
              <a:t>…until the final answer is reached.</a:t>
            </a:r>
            <a:r>
              <a:rPr lang="en-US" sz="2000" dirty="0">
                <a:latin typeface="Georgia"/>
              </a:rPr>
              <a:t>​</a:t>
            </a:r>
            <a:endParaRPr lang="en-US" dirty="0"/>
          </a:p>
        </p:txBody>
      </p:sp>
      <p:pic>
        <p:nvPicPr>
          <p:cNvPr id="5" name="Picture 4" descr="A diagram of a process&#10;&#10;AI-generated content may be incorrect.">
            <a:extLst>
              <a:ext uri="{FF2B5EF4-FFF2-40B4-BE49-F238E27FC236}">
                <a16:creationId xmlns:a16="http://schemas.microsoft.com/office/drawing/2014/main" id="{948D8A69-FA00-59EC-E7A7-27EDDA5014E4}"/>
              </a:ext>
            </a:extLst>
          </p:cNvPr>
          <p:cNvPicPr>
            <a:picLocks noChangeAspect="1"/>
          </p:cNvPicPr>
          <p:nvPr/>
        </p:nvPicPr>
        <p:blipFill>
          <a:blip r:embed="rId3"/>
          <a:stretch>
            <a:fillRect/>
          </a:stretch>
        </p:blipFill>
        <p:spPr>
          <a:xfrm>
            <a:off x="7647322" y="2198020"/>
            <a:ext cx="3895725" cy="4467225"/>
          </a:xfrm>
          <a:prstGeom prst="rect">
            <a:avLst/>
          </a:prstGeom>
        </p:spPr>
      </p:pic>
    </p:spTree>
    <p:extLst>
      <p:ext uri="{BB962C8B-B14F-4D97-AF65-F5344CB8AC3E}">
        <p14:creationId xmlns:p14="http://schemas.microsoft.com/office/powerpoint/2010/main" val="3178715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B1F7-B66A-6116-2007-D96CC91A7AB5}"/>
              </a:ext>
            </a:extLst>
          </p:cNvPr>
          <p:cNvSpPr>
            <a:spLocks noGrp="1"/>
          </p:cNvSpPr>
          <p:nvPr>
            <p:ph type="title"/>
          </p:nvPr>
        </p:nvSpPr>
        <p:spPr>
          <a:xfrm>
            <a:off x="838200" y="365125"/>
            <a:ext cx="6548718" cy="832504"/>
          </a:xfrm>
        </p:spPr>
        <p:txBody>
          <a:bodyPr/>
          <a:lstStyle/>
          <a:p>
            <a:r>
              <a:rPr lang="en-US" dirty="0">
                <a:ea typeface="+mj-lt"/>
                <a:cs typeface="+mj-lt"/>
              </a:rPr>
              <a:t>4. State Management</a:t>
            </a:r>
            <a:endParaRPr lang="en-US" dirty="0"/>
          </a:p>
        </p:txBody>
      </p:sp>
      <p:sp>
        <p:nvSpPr>
          <p:cNvPr id="4" name="TextBox 3">
            <a:extLst>
              <a:ext uri="{FF2B5EF4-FFF2-40B4-BE49-F238E27FC236}">
                <a16:creationId xmlns:a16="http://schemas.microsoft.com/office/drawing/2014/main" id="{0AA7C579-69F0-44F6-E12A-5F714887D6DA}"/>
              </a:ext>
            </a:extLst>
          </p:cNvPr>
          <p:cNvSpPr txBox="1"/>
          <p:nvPr/>
        </p:nvSpPr>
        <p:spPr>
          <a:xfrm>
            <a:off x="779929" y="4175312"/>
            <a:ext cx="532055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F1115"/>
                </a:solidFill>
                <a:latin typeface="quote-cjk-patch"/>
              </a:rPr>
              <a:t>State Components:</a:t>
            </a:r>
          </a:p>
          <a:p>
            <a:pPr marL="228600" indent="-228600">
              <a:buFont typeface=""/>
              <a:buChar char="•"/>
            </a:pPr>
            <a:r>
              <a:rPr lang="en-US">
                <a:solidFill>
                  <a:srgbClr val="0F1115"/>
                </a:solidFill>
                <a:latin typeface="quote-cjk-patch"/>
              </a:rPr>
              <a:t>messages: Conversation history (automatically accumulates)</a:t>
            </a:r>
          </a:p>
          <a:p>
            <a:pPr marL="228600" indent="-228600">
              <a:buFont typeface=""/>
              <a:buChar char="•"/>
            </a:pPr>
            <a:r>
              <a:rPr lang="en-US">
                <a:solidFill>
                  <a:srgbClr val="0F1115"/>
                </a:solidFill>
                <a:latin typeface="quote-cjk-patch"/>
              </a:rPr>
              <a:t>sender: Current agent identifier</a:t>
            </a:r>
          </a:p>
          <a:p>
            <a:pPr marL="228600" indent="-228600">
              <a:buFont typeface=""/>
              <a:buChar char="•"/>
            </a:pPr>
            <a:r>
              <a:rPr lang="en-US">
                <a:solidFill>
                  <a:srgbClr val="0F1115"/>
                </a:solidFill>
                <a:latin typeface="quote-cjk-patch"/>
              </a:rPr>
              <a:t>user_query: Original question</a:t>
            </a:r>
          </a:p>
          <a:p>
            <a:pPr marL="228600" indent="-228600">
              <a:buFont typeface=""/>
              <a:buChar char="•"/>
            </a:pPr>
            <a:r>
              <a:rPr lang="en-US">
                <a:solidFill>
                  <a:srgbClr val="0F1115"/>
                </a:solidFill>
                <a:latin typeface="quote-cjk-patch"/>
              </a:rPr>
              <a:t>chart_type: Detected visualization type</a:t>
            </a:r>
          </a:p>
        </p:txBody>
      </p:sp>
      <p:pic>
        <p:nvPicPr>
          <p:cNvPr id="5" name="Picture 4" descr="A close-up of a code&#10;&#10;AI-generated content may be incorrect.">
            <a:extLst>
              <a:ext uri="{FF2B5EF4-FFF2-40B4-BE49-F238E27FC236}">
                <a16:creationId xmlns:a16="http://schemas.microsoft.com/office/drawing/2014/main" id="{6D95C7D9-7B45-341E-116A-896D1DBE2963}"/>
              </a:ext>
            </a:extLst>
          </p:cNvPr>
          <p:cNvPicPr>
            <a:picLocks noChangeAspect="1"/>
          </p:cNvPicPr>
          <p:nvPr/>
        </p:nvPicPr>
        <p:blipFill>
          <a:blip r:embed="rId2"/>
          <a:stretch>
            <a:fillRect/>
          </a:stretch>
        </p:blipFill>
        <p:spPr>
          <a:xfrm>
            <a:off x="1517836" y="1407178"/>
            <a:ext cx="7677149" cy="2224491"/>
          </a:xfrm>
          <a:prstGeom prst="rect">
            <a:avLst/>
          </a:prstGeom>
        </p:spPr>
      </p:pic>
    </p:spTree>
    <p:extLst>
      <p:ext uri="{BB962C8B-B14F-4D97-AF65-F5344CB8AC3E}">
        <p14:creationId xmlns:p14="http://schemas.microsoft.com/office/powerpoint/2010/main" val="423518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A684-E5AE-6C6C-3709-D60AF555B0E4}"/>
              </a:ext>
            </a:extLst>
          </p:cNvPr>
          <p:cNvSpPr>
            <a:spLocks noGrp="1"/>
          </p:cNvSpPr>
          <p:nvPr>
            <p:ph type="title"/>
          </p:nvPr>
        </p:nvSpPr>
        <p:spPr>
          <a:xfrm>
            <a:off x="838200" y="365125"/>
            <a:ext cx="8027895" cy="787682"/>
          </a:xfrm>
        </p:spPr>
        <p:txBody>
          <a:bodyPr/>
          <a:lstStyle/>
          <a:p>
            <a:r>
              <a:rPr lang="en-US" dirty="0">
                <a:ea typeface="+mj-lt"/>
                <a:cs typeface="+mj-lt"/>
              </a:rPr>
              <a:t>5. Specialized Agents</a:t>
            </a:r>
            <a:endParaRPr lang="en-US" dirty="0"/>
          </a:p>
        </p:txBody>
      </p:sp>
      <p:sp>
        <p:nvSpPr>
          <p:cNvPr id="3" name="Content Placeholder 2">
            <a:extLst>
              <a:ext uri="{FF2B5EF4-FFF2-40B4-BE49-F238E27FC236}">
                <a16:creationId xmlns:a16="http://schemas.microsoft.com/office/drawing/2014/main" id="{EF686EA2-B7C2-0E57-89B9-68CF9A0A7BAE}"/>
              </a:ext>
            </a:extLst>
          </p:cNvPr>
          <p:cNvSpPr>
            <a:spLocks noGrp="1"/>
          </p:cNvSpPr>
          <p:nvPr>
            <p:ph idx="1"/>
          </p:nvPr>
        </p:nvSpPr>
        <p:spPr>
          <a:xfrm>
            <a:off x="838200" y="1724773"/>
            <a:ext cx="4363571" cy="619779"/>
          </a:xfrm>
        </p:spPr>
        <p:txBody>
          <a:bodyPr vert="horz" lIns="91440" tIns="45720" rIns="91440" bIns="45720" rtlCol="0" anchor="t">
            <a:normAutofit/>
          </a:bodyPr>
          <a:lstStyle/>
          <a:p>
            <a:pPr marL="0" indent="0">
              <a:buNone/>
            </a:pPr>
            <a:r>
              <a:rPr lang="en-US" dirty="0"/>
              <a:t>Agent 1: Research Agent</a:t>
            </a:r>
            <a:endParaRPr lang="en-US"/>
          </a:p>
        </p:txBody>
      </p:sp>
      <p:pic>
        <p:nvPicPr>
          <p:cNvPr id="4" name="Picture 3" descr="A screenshot of a computer code&#10;&#10;AI-generated content may be incorrect.">
            <a:extLst>
              <a:ext uri="{FF2B5EF4-FFF2-40B4-BE49-F238E27FC236}">
                <a16:creationId xmlns:a16="http://schemas.microsoft.com/office/drawing/2014/main" id="{2AE755CF-34FD-AE91-2D0C-39DF9346858A}"/>
              </a:ext>
            </a:extLst>
          </p:cNvPr>
          <p:cNvPicPr>
            <a:picLocks noChangeAspect="1"/>
          </p:cNvPicPr>
          <p:nvPr/>
        </p:nvPicPr>
        <p:blipFill>
          <a:blip r:embed="rId2"/>
          <a:stretch>
            <a:fillRect/>
          </a:stretch>
        </p:blipFill>
        <p:spPr>
          <a:xfrm>
            <a:off x="1634938" y="2597804"/>
            <a:ext cx="8974164" cy="2025919"/>
          </a:xfrm>
          <a:prstGeom prst="rect">
            <a:avLst/>
          </a:prstGeom>
        </p:spPr>
      </p:pic>
      <p:sp>
        <p:nvSpPr>
          <p:cNvPr id="5" name="TextBox 4">
            <a:extLst>
              <a:ext uri="{FF2B5EF4-FFF2-40B4-BE49-F238E27FC236}">
                <a16:creationId xmlns:a16="http://schemas.microsoft.com/office/drawing/2014/main" id="{04ABA3BB-E6D2-51F7-BB95-BBFBA1F6779D}"/>
              </a:ext>
            </a:extLst>
          </p:cNvPr>
          <p:cNvSpPr txBox="1"/>
          <p:nvPr/>
        </p:nvSpPr>
        <p:spPr>
          <a:xfrm>
            <a:off x="1519518" y="4881282"/>
            <a:ext cx="564552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F1115"/>
                </a:solidFill>
                <a:latin typeface="quote-cjk-patch"/>
              </a:rPr>
              <a:t>Responsibilities:</a:t>
            </a:r>
          </a:p>
          <a:p>
            <a:pPr marL="228600" indent="-228600">
              <a:buFont typeface=""/>
              <a:buChar char="•"/>
            </a:pPr>
            <a:r>
              <a:rPr lang="en-US">
                <a:solidFill>
                  <a:srgbClr val="0F1115"/>
                </a:solidFill>
                <a:latin typeface="quote-cjk-patch"/>
              </a:rPr>
              <a:t>Web research using Tavily</a:t>
            </a:r>
          </a:p>
          <a:p>
            <a:pPr marL="228600" indent="-228600">
              <a:buFont typeface=""/>
              <a:buChar char="•"/>
            </a:pPr>
            <a:r>
              <a:rPr lang="en-US">
                <a:solidFill>
                  <a:srgbClr val="0F1115"/>
                </a:solidFill>
                <a:latin typeface="quote-cjk-patch"/>
              </a:rPr>
              <a:t>Extract quantitative data</a:t>
            </a:r>
          </a:p>
          <a:p>
            <a:pPr marL="228600" indent="-228600">
              <a:buFont typeface=""/>
              <a:buChar char="•"/>
            </a:pPr>
            <a:r>
              <a:rPr lang="en-US">
                <a:solidFill>
                  <a:srgbClr val="0F1115"/>
                </a:solidFill>
                <a:latin typeface="quote-cjk-patch"/>
              </a:rPr>
              <a:t>Format findings for chart generation</a:t>
            </a:r>
          </a:p>
        </p:txBody>
      </p:sp>
    </p:spTree>
    <p:extLst>
      <p:ext uri="{BB962C8B-B14F-4D97-AF65-F5344CB8AC3E}">
        <p14:creationId xmlns:p14="http://schemas.microsoft.com/office/powerpoint/2010/main" val="3147119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Multi AI Agents using Langgraph </vt:lpstr>
      <vt:lpstr>PowerPoint Presentation</vt:lpstr>
      <vt:lpstr>Workflow Overview</vt:lpstr>
      <vt:lpstr>Environment Setup, Imports &amp; LLM</vt:lpstr>
      <vt:lpstr>2. Tool Definitions – Defining Tools and creating Tool Node</vt:lpstr>
      <vt:lpstr>3. Agent Creation System (Option 1)</vt:lpstr>
      <vt:lpstr>3. Agent Creation System (Option 2) </vt:lpstr>
      <vt:lpstr>4. State Management</vt:lpstr>
      <vt:lpstr>5. Specialized Agents</vt:lpstr>
      <vt:lpstr>PowerPoint Presentation</vt:lpstr>
      <vt:lpstr>6. Standardizes Agent Output for LangGraph –Creating agent_node</vt:lpstr>
      <vt:lpstr>Node 1 : Research Node</vt:lpstr>
      <vt:lpstr>Node 2 : Chart Node</vt:lpstr>
      <vt:lpstr>Node 3: Tool Node </vt:lpstr>
      <vt:lpstr>7.Router Function</vt:lpstr>
      <vt:lpstr>8. Chart Type Detection</vt:lpstr>
      <vt:lpstr>Workflow Construction</vt:lpstr>
      <vt:lpstr>Execution : Main Function</vt:lpstr>
      <vt:lpstr>PowerPoint Presentation</vt:lpstr>
      <vt:lpstr>PowerPoint Presentation</vt:lpstr>
      <vt:lpstr>Agent 1 : Coordinator Agent </vt:lpstr>
      <vt:lpstr>Agent 2: Weather Agent – External API Integration</vt:lpstr>
      <vt:lpstr>Agent 3: Python Agent - Code Executor</vt:lpstr>
      <vt:lpstr>Why no Agent Node ?</vt:lpstr>
      <vt:lpstr>PowerPoint Presentation</vt:lpstr>
      <vt:lpstr>PowerPoint Presentation</vt:lpstr>
      <vt:lpstr>PowerPoint Presentation</vt:lpstr>
      <vt:lpstr>PowerPoint Presentation</vt:lpstr>
      <vt:lpstr>Next sessions will be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489</cp:revision>
  <dcterms:created xsi:type="dcterms:W3CDTF">2025-09-24T10:31:30Z</dcterms:created>
  <dcterms:modified xsi:type="dcterms:W3CDTF">2025-09-25T01:20:17Z</dcterms:modified>
</cp:coreProperties>
</file>