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2"/>
  </p:notesMasterIdLst>
  <p:sldIdLst>
    <p:sldId id="313" r:id="rId2"/>
    <p:sldId id="314" r:id="rId3"/>
    <p:sldId id="268" r:id="rId4"/>
    <p:sldId id="288" r:id="rId5"/>
    <p:sldId id="283" r:id="rId6"/>
    <p:sldId id="284" r:id="rId7"/>
    <p:sldId id="310" r:id="rId8"/>
    <p:sldId id="311" r:id="rId9"/>
    <p:sldId id="312" r:id="rId10"/>
    <p:sldId id="269" r:id="rId11"/>
    <p:sldId id="259" r:id="rId12"/>
    <p:sldId id="260" r:id="rId13"/>
    <p:sldId id="272" r:id="rId14"/>
    <p:sldId id="265" r:id="rId15"/>
    <p:sldId id="290" r:id="rId16"/>
    <p:sldId id="291" r:id="rId17"/>
    <p:sldId id="292" r:id="rId18"/>
    <p:sldId id="293" r:id="rId19"/>
    <p:sldId id="270" r:id="rId20"/>
    <p:sldId id="261" r:id="rId21"/>
    <p:sldId id="271" r:id="rId22"/>
    <p:sldId id="267" r:id="rId23"/>
    <p:sldId id="315" r:id="rId24"/>
    <p:sldId id="294" r:id="rId25"/>
    <p:sldId id="278" r:id="rId26"/>
    <p:sldId id="295" r:id="rId27"/>
    <p:sldId id="279" r:id="rId28"/>
    <p:sldId id="316" r:id="rId29"/>
    <p:sldId id="317" r:id="rId30"/>
    <p:sldId id="318" r:id="rId31"/>
    <p:sldId id="319" r:id="rId32"/>
    <p:sldId id="320" r:id="rId33"/>
    <p:sldId id="321" r:id="rId34"/>
    <p:sldId id="322" r:id="rId35"/>
    <p:sldId id="323" r:id="rId36"/>
    <p:sldId id="324" r:id="rId37"/>
    <p:sldId id="325" r:id="rId38"/>
    <p:sldId id="326" r:id="rId39"/>
    <p:sldId id="327" r:id="rId40"/>
    <p:sldId id="328" r:id="rId41"/>
    <p:sldId id="329" r:id="rId42"/>
    <p:sldId id="330" r:id="rId43"/>
    <p:sldId id="331" r:id="rId44"/>
    <p:sldId id="332" r:id="rId45"/>
    <p:sldId id="333" r:id="rId46"/>
    <p:sldId id="337" r:id="rId47"/>
    <p:sldId id="285" r:id="rId48"/>
    <p:sldId id="334" r:id="rId49"/>
    <p:sldId id="335" r:id="rId50"/>
    <p:sldId id="336" r:id="rId51"/>
  </p:sldIdLst>
  <p:sldSz cx="9144000" cy="5143500" type="screen16x9"/>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D76E"/>
    <a:srgbClr val="4F5D73"/>
    <a:srgbClr val="000066"/>
    <a:srgbClr val="FFFFFF"/>
    <a:srgbClr val="CDCDCD"/>
    <a:srgbClr val="008FD5"/>
    <a:srgbClr val="54AD4D"/>
    <a:srgbClr val="C3E678"/>
    <a:srgbClr val="25AE88"/>
    <a:srgbClr val="6597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35" autoAdjust="0"/>
    <p:restoredTop sz="71956" autoAdjust="0"/>
  </p:normalViewPr>
  <p:slideViewPr>
    <p:cSldViewPr snapToGrid="0">
      <p:cViewPr varScale="1">
        <p:scale>
          <a:sx n="69" d="100"/>
          <a:sy n="69" d="100"/>
        </p:scale>
        <p:origin x="894"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92A26A-C71D-4CB7-90E9-A451B7073494}" type="datetimeFigureOut">
              <a:rPr lang="es-CO" smtClean="0"/>
              <a:t>3/12/2016</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3CD6F8-55D3-47C6-BE08-8E51AB364FDC}" type="slidenum">
              <a:rPr lang="es-CO" smtClean="0"/>
              <a:t>‹Nº›</a:t>
            </a:fld>
            <a:endParaRPr lang="es-CO"/>
          </a:p>
        </p:txBody>
      </p:sp>
    </p:spTree>
    <p:extLst>
      <p:ext uri="{BB962C8B-B14F-4D97-AF65-F5344CB8AC3E}">
        <p14:creationId xmlns:p14="http://schemas.microsoft.com/office/powerpoint/2010/main" val="863140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r>
              <a:rPr lang="es-CO" dirty="0"/>
              <a:t>Hola, </a:t>
            </a:r>
            <a:r>
              <a:rPr lang="es-CO" baseline="0" dirty="0"/>
              <a:t>yo soy AIO y les doy la bienvenida </a:t>
            </a:r>
            <a:r>
              <a:rPr lang="es-CO" baseline="0" dirty="0"/>
              <a:t>a la sustentación del trabajo de grado de Stiven Avila, Miguel Bermeo y </a:t>
            </a:r>
            <a:r>
              <a:rPr lang="es-CO" baseline="0" dirty="0" err="1"/>
              <a:t>Fabian</a:t>
            </a:r>
            <a:r>
              <a:rPr lang="es-CO" baseline="0" dirty="0"/>
              <a:t> </a:t>
            </a:r>
            <a:r>
              <a:rPr lang="es-CO" baseline="0" dirty="0" err="1"/>
              <a:t>merchan</a:t>
            </a:r>
            <a:r>
              <a:rPr lang="es-CO" baseline="0" dirty="0"/>
              <a:t>, llamado plataforma de dramatización robótica modular, dirigida por Alejandra gonzalez y Enrique Gonzalez.</a:t>
            </a:r>
          </a:p>
          <a:p>
            <a:pPr lvl="0">
              <a:spcBef>
                <a:spcPts val="0"/>
              </a:spcBef>
              <a:buNone/>
            </a:pPr>
            <a:endParaRPr lang="es-CO" baseline="0" dirty="0"/>
          </a:p>
          <a:p>
            <a:pPr lvl="0">
              <a:spcBef>
                <a:spcPts val="0"/>
              </a:spcBef>
              <a:buNone/>
            </a:pPr>
            <a:r>
              <a:rPr lang="es-CO" dirty="0"/>
              <a:t>Gracias AIO</a:t>
            </a:r>
          </a:p>
        </p:txBody>
      </p:sp>
      <p:sp>
        <p:nvSpPr>
          <p:cNvPr id="86" name="Shape 8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8535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La investigación comenzó</a:t>
            </a:r>
            <a:r>
              <a:rPr lang="es-CO" baseline="0" dirty="0"/>
              <a:t> poniéndonos en el papel de un niño, realizamos un análisis de juguetes y plataformas robóticas educativas, con el fin de extraer aquellas características que debía tener nuestro robot. Para ello, elaboramos un mapa mental con todas las características y especificamos las ventajas y desventajas de cada una. </a:t>
            </a:r>
          </a:p>
          <a:p>
            <a:endParaRPr lang="es-CO" baseline="0" dirty="0"/>
          </a:p>
          <a:p>
            <a:r>
              <a:rPr lang="es-CO" baseline="0" dirty="0"/>
              <a:t>Con base en el, elaboramos un listado inicial de características deseables, las cuales priorizamos realizando una encuesta a ingenieros y docentes, una entrevista a un experto en robótica y una entrevista a una experta en educación. Gracias a ellos pudimos extraer los requerimientos significativos de nuestra arquitectura y de nuestro prototipo.</a:t>
            </a:r>
            <a:endParaRPr lang="es-CO" dirty="0"/>
          </a:p>
        </p:txBody>
      </p:sp>
      <p:sp>
        <p:nvSpPr>
          <p:cNvPr id="4" name="Marcador de número de diapositiva 3"/>
          <p:cNvSpPr>
            <a:spLocks noGrp="1"/>
          </p:cNvSpPr>
          <p:nvPr>
            <p:ph type="sldNum" sz="quarter" idx="10"/>
          </p:nvPr>
        </p:nvSpPr>
        <p:spPr/>
        <p:txBody>
          <a:bodyPr/>
          <a:lstStyle/>
          <a:p>
            <a:fld id="{B93CD6F8-55D3-47C6-BE08-8E51AB364FDC}" type="slidenum">
              <a:rPr lang="es-CO" smtClean="0"/>
              <a:t>11</a:t>
            </a:fld>
            <a:endParaRPr lang="es-CO"/>
          </a:p>
        </p:txBody>
      </p:sp>
    </p:spTree>
    <p:extLst>
      <p:ext uri="{BB962C8B-B14F-4D97-AF65-F5344CB8AC3E}">
        <p14:creationId xmlns:p14="http://schemas.microsoft.com/office/powerpoint/2010/main" val="2182314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Comencemos con los requerimientos de la arquitectura, necesitábamos que</a:t>
            </a:r>
            <a:r>
              <a:rPr lang="es-CO" baseline="0" dirty="0"/>
              <a:t> fuera versátil, en otras palabras necesitábamos que fuera adaptable, es decir que el comportamiento del sistema se adaptara según su contexto. </a:t>
            </a:r>
          </a:p>
          <a:p>
            <a:endParaRPr lang="es-CO" baseline="0" dirty="0"/>
          </a:p>
          <a:p>
            <a:r>
              <a:rPr lang="es-CO" baseline="0" dirty="0"/>
              <a:t>Además necesitábamos que fuera modificable, bajar el acoplamiento entre las responsabilidades de los componentes del sistema.</a:t>
            </a:r>
            <a:endParaRPr lang="es-CO" dirty="0"/>
          </a:p>
          <a:p>
            <a:endParaRPr lang="es-CO" dirty="0"/>
          </a:p>
          <a:p>
            <a:r>
              <a:rPr lang="es-CO" dirty="0"/>
              <a:t>Y también necesitábamos</a:t>
            </a:r>
            <a:r>
              <a:rPr lang="es-CO" baseline="0" dirty="0"/>
              <a:t> que el sistema entendiera su entorno y actuara de acuerdo a el.</a:t>
            </a:r>
          </a:p>
          <a:p>
            <a:endParaRPr lang="es-CO" dirty="0"/>
          </a:p>
        </p:txBody>
      </p:sp>
      <p:sp>
        <p:nvSpPr>
          <p:cNvPr id="4" name="Marcador de número de diapositiva 3"/>
          <p:cNvSpPr>
            <a:spLocks noGrp="1"/>
          </p:cNvSpPr>
          <p:nvPr>
            <p:ph type="sldNum" sz="quarter" idx="10"/>
          </p:nvPr>
        </p:nvSpPr>
        <p:spPr/>
        <p:txBody>
          <a:bodyPr/>
          <a:lstStyle/>
          <a:p>
            <a:fld id="{B93CD6F8-55D3-47C6-BE08-8E51AB364FDC}" type="slidenum">
              <a:rPr lang="es-CO" smtClean="0"/>
              <a:t>12</a:t>
            </a:fld>
            <a:endParaRPr lang="es-CO"/>
          </a:p>
        </p:txBody>
      </p:sp>
    </p:spTree>
    <p:extLst>
      <p:ext uri="{BB962C8B-B14F-4D97-AF65-F5344CB8AC3E}">
        <p14:creationId xmlns:p14="http://schemas.microsoft.com/office/powerpoint/2010/main" val="2743329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Para cumplir los requerimientos, basaremos nuestra solución en tres</a:t>
            </a:r>
            <a:r>
              <a:rPr lang="es-CO" baseline="0" dirty="0"/>
              <a:t> puntos claves.</a:t>
            </a:r>
          </a:p>
          <a:p>
            <a:endParaRPr lang="es-CO" baseline="0" dirty="0"/>
          </a:p>
          <a:p>
            <a:r>
              <a:rPr lang="es-CO" baseline="0" dirty="0"/>
              <a:t>La modularidad, la orientación a servicios y utilizar un modelo de agentes.</a:t>
            </a:r>
          </a:p>
        </p:txBody>
      </p:sp>
      <p:sp>
        <p:nvSpPr>
          <p:cNvPr id="4" name="Marcador de número de diapositiva 3"/>
          <p:cNvSpPr>
            <a:spLocks noGrp="1"/>
          </p:cNvSpPr>
          <p:nvPr>
            <p:ph type="sldNum" sz="quarter" idx="10"/>
          </p:nvPr>
        </p:nvSpPr>
        <p:spPr/>
        <p:txBody>
          <a:bodyPr/>
          <a:lstStyle/>
          <a:p>
            <a:fld id="{B93CD6F8-55D3-47C6-BE08-8E51AB364FDC}" type="slidenum">
              <a:rPr lang="es-CO" smtClean="0"/>
              <a:t>14</a:t>
            </a:fld>
            <a:endParaRPr lang="es-CO"/>
          </a:p>
        </p:txBody>
      </p:sp>
    </p:spTree>
    <p:extLst>
      <p:ext uri="{BB962C8B-B14F-4D97-AF65-F5344CB8AC3E}">
        <p14:creationId xmlns:p14="http://schemas.microsoft.com/office/powerpoint/2010/main" val="2994348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rtl="0"/>
            <a:r>
              <a:rPr lang="es-CO" sz="1200" b="0" i="0" u="none" strike="noStrike" kern="1200" dirty="0">
                <a:solidFill>
                  <a:schemeClr val="tx1"/>
                </a:solidFill>
                <a:effectLst/>
                <a:latin typeface="+mn-lt"/>
                <a:ea typeface="+mn-ea"/>
                <a:cs typeface="+mn-cs"/>
              </a:rPr>
              <a:t>La modularidad nos da adaptabilidad al contexto,  nos permite escoger los módulos que mejor se adecuen a una situación dada.</a:t>
            </a:r>
            <a:endParaRPr lang="es-CO" b="0" dirty="0">
              <a:effectLst/>
            </a:endParaRPr>
          </a:p>
          <a:p>
            <a:pPr rtl="0"/>
            <a:endParaRPr lang="es-CO" b="0" dirty="0">
              <a:effectLst/>
            </a:endParaRPr>
          </a:p>
          <a:p>
            <a:pPr rtl="0"/>
            <a:r>
              <a:rPr lang="es-CO" sz="1200" b="0" i="0" u="none" strike="noStrike" kern="1200" dirty="0">
                <a:solidFill>
                  <a:schemeClr val="tx1"/>
                </a:solidFill>
                <a:effectLst/>
                <a:latin typeface="+mn-lt"/>
                <a:ea typeface="+mn-ea"/>
                <a:cs typeface="+mn-cs"/>
              </a:rPr>
              <a:t>Además, distribuye el procesamiento en varios nodos</a:t>
            </a:r>
            <a:endParaRPr lang="es-CO" b="0" dirty="0">
              <a:effectLst/>
            </a:endParaRPr>
          </a:p>
          <a:p>
            <a:pPr rtl="0"/>
            <a:endParaRPr lang="es-CO" b="0" dirty="0">
              <a:effectLst/>
            </a:endParaRPr>
          </a:p>
          <a:p>
            <a:pPr rtl="0"/>
            <a:r>
              <a:rPr lang="es-CO" sz="1200" b="0" i="0" u="none" strike="noStrike" kern="1200" dirty="0">
                <a:solidFill>
                  <a:schemeClr val="tx1"/>
                </a:solidFill>
                <a:effectLst/>
                <a:latin typeface="+mn-lt"/>
                <a:ea typeface="+mn-ea"/>
                <a:cs typeface="+mn-cs"/>
              </a:rPr>
              <a:t>Permite personalizar el sistema, desarrollando de módulos a la medida</a:t>
            </a:r>
            <a:endParaRPr lang="es-CO" b="0" dirty="0">
              <a:effectLst/>
            </a:endParaRPr>
          </a:p>
          <a:p>
            <a:pPr rtl="0"/>
            <a:endParaRPr lang="es-CO" b="0" dirty="0">
              <a:effectLst/>
            </a:endParaRPr>
          </a:p>
          <a:p>
            <a:pPr rtl="0"/>
            <a:r>
              <a:rPr lang="es-CO" sz="1200" b="0" i="0" u="none" strike="noStrike" kern="1200" dirty="0">
                <a:solidFill>
                  <a:schemeClr val="tx1"/>
                </a:solidFill>
                <a:effectLst/>
                <a:latin typeface="+mn-lt"/>
                <a:ea typeface="+mn-ea"/>
                <a:cs typeface="+mn-cs"/>
              </a:rPr>
              <a:t>Al poder agregar más módulos al sistema hace que el sistema sea escalable </a:t>
            </a:r>
            <a:endParaRPr lang="es-CO" b="0" dirty="0">
              <a:effectLst/>
            </a:endParaRPr>
          </a:p>
          <a:p>
            <a:r>
              <a:rPr lang="es-CO" sz="1200" b="0" i="0" u="none" strike="noStrike" kern="1200" dirty="0">
                <a:solidFill>
                  <a:schemeClr val="tx1"/>
                </a:solidFill>
                <a:effectLst/>
                <a:latin typeface="+mn-lt"/>
                <a:ea typeface="+mn-ea"/>
                <a:cs typeface="+mn-cs"/>
              </a:rPr>
              <a:t>Permite reparar porciones más pequeñas del sistema sin comprometer todo su funcionamiento . Aumentando  la mantenibilidad.</a:t>
            </a:r>
            <a:endParaRPr lang="es-CO" baseline="0" dirty="0"/>
          </a:p>
        </p:txBody>
      </p:sp>
      <p:sp>
        <p:nvSpPr>
          <p:cNvPr id="307" name="Shape 30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3225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rtl="0"/>
            <a:r>
              <a:rPr lang="es-CO" sz="1200" b="0" i="0" u="none" strike="noStrike" kern="1200" dirty="0">
                <a:solidFill>
                  <a:schemeClr val="tx1"/>
                </a:solidFill>
                <a:effectLst/>
                <a:latin typeface="+mn-lt"/>
                <a:ea typeface="+mn-ea"/>
                <a:cs typeface="+mn-cs"/>
              </a:rPr>
              <a:t>Por otro lado, utilizar una arquitectura orientada a servicios aumenta la flexibilidad, esto debido a que desacoplamos la lógica de deliberación y la de los módulos ,  que nos permite cambiar el servicio utilizado o componer varios de estos para satisfacer el nuevo requerimiento.</a:t>
            </a:r>
            <a:endParaRPr lang="es-CO" b="0" dirty="0">
              <a:effectLst/>
            </a:endParaRPr>
          </a:p>
          <a:p>
            <a:pPr rtl="0"/>
            <a:br>
              <a:rPr lang="es-CO" b="0" dirty="0">
                <a:effectLst/>
              </a:rPr>
            </a:br>
            <a:r>
              <a:rPr lang="es-CO" sz="1200" b="0" i="0" u="none" strike="noStrike" kern="1200" dirty="0">
                <a:solidFill>
                  <a:schemeClr val="tx1"/>
                </a:solidFill>
                <a:effectLst/>
                <a:latin typeface="+mn-lt"/>
                <a:ea typeface="+mn-ea"/>
                <a:cs typeface="+mn-cs"/>
              </a:rPr>
              <a:t>Además, aumenta la escalabilidad al facilitar la adición de nuevos servicios. </a:t>
            </a:r>
            <a:endParaRPr lang="es-CO" b="0" dirty="0">
              <a:effectLst/>
            </a:endParaRPr>
          </a:p>
          <a:p>
            <a:pPr rtl="0"/>
            <a:endParaRPr lang="es-CO" b="0" dirty="0">
              <a:effectLst/>
            </a:endParaRPr>
          </a:p>
          <a:p>
            <a:pPr rtl="0"/>
            <a:r>
              <a:rPr lang="es-CO" sz="1200" b="0" i="0" u="none" strike="noStrike" kern="1200" dirty="0">
                <a:solidFill>
                  <a:schemeClr val="tx1"/>
                </a:solidFill>
                <a:effectLst/>
                <a:latin typeface="+mn-lt"/>
                <a:ea typeface="+mn-ea"/>
                <a:cs typeface="+mn-cs"/>
              </a:rPr>
              <a:t>El desacople de la lógica mejora también dos atributos, la mantenibilidad, debido a que ante algún error solo se deben corregir los servicios afectados y no todo el sistema, y la reusabilidad, ya que servicios ya desarrollados pueden ser utilizados para crear nuevos.</a:t>
            </a:r>
            <a:endParaRPr lang="es-CO" b="0" dirty="0">
              <a:effectLst/>
            </a:endParaRPr>
          </a:p>
          <a:p>
            <a:pPr rtl="0"/>
            <a:endParaRPr lang="es-CO" b="0" dirty="0">
              <a:effectLst/>
            </a:endParaRPr>
          </a:p>
          <a:p>
            <a:r>
              <a:rPr lang="es-CO" sz="1200" b="0" i="0" u="none" strike="noStrike" kern="1200" dirty="0">
                <a:solidFill>
                  <a:schemeClr val="tx1"/>
                </a:solidFill>
                <a:effectLst/>
                <a:latin typeface="+mn-lt"/>
                <a:ea typeface="+mn-ea"/>
                <a:cs typeface="+mn-cs"/>
              </a:rPr>
              <a:t>Finalmente, los servicios permiten conectar sistemas heterogéneos</a:t>
            </a:r>
            <a:endParaRPr dirty="0"/>
          </a:p>
        </p:txBody>
      </p:sp>
      <p:sp>
        <p:nvSpPr>
          <p:cNvPr id="307" name="Shape 30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4680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rtl="0"/>
            <a:r>
              <a:rPr lang="es-CO" sz="1200" b="0" i="0" u="none" strike="noStrike" kern="1200" dirty="0">
                <a:solidFill>
                  <a:schemeClr val="tx1"/>
                </a:solidFill>
                <a:effectLst/>
                <a:latin typeface="+mn-lt"/>
                <a:ea typeface="+mn-ea"/>
                <a:cs typeface="+mn-cs"/>
              </a:rPr>
              <a:t>El modelo de agente tiene las siguientes características:</a:t>
            </a:r>
            <a:endParaRPr lang="es-CO" b="0" dirty="0">
              <a:effectLst/>
            </a:endParaRPr>
          </a:p>
          <a:p>
            <a:pPr rtl="0"/>
            <a:endParaRPr lang="es-CO" b="0" dirty="0">
              <a:effectLst/>
            </a:endParaRPr>
          </a:p>
          <a:p>
            <a:pPr rtl="0"/>
            <a:r>
              <a:rPr lang="es-CO" sz="1200" b="0" i="0" u="none" strike="noStrike" kern="1200" dirty="0">
                <a:solidFill>
                  <a:schemeClr val="tx1"/>
                </a:solidFill>
                <a:effectLst/>
                <a:latin typeface="+mn-lt"/>
                <a:ea typeface="+mn-ea"/>
                <a:cs typeface="+mn-cs"/>
              </a:rPr>
              <a:t>Proactivo, agente es capaz de cumplir sus propios planes u objetivos.</a:t>
            </a:r>
            <a:endParaRPr lang="es-CO" b="0" dirty="0">
              <a:effectLst/>
            </a:endParaRPr>
          </a:p>
          <a:p>
            <a:pPr rtl="0"/>
            <a:r>
              <a:rPr lang="es-CO" sz="1200" b="0" i="0" u="none" strike="noStrike" kern="1200" dirty="0">
                <a:solidFill>
                  <a:schemeClr val="tx1"/>
                </a:solidFill>
                <a:effectLst/>
                <a:latin typeface="+mn-lt"/>
                <a:ea typeface="+mn-ea"/>
                <a:cs typeface="+mn-cs"/>
              </a:rPr>
              <a:t>Es Situado en un entorno, capaz de percibir información de este a través de sus sensores y ejecutar acciones por medio de sus actuadores. </a:t>
            </a:r>
            <a:endParaRPr lang="es-CO" b="0" dirty="0">
              <a:effectLst/>
            </a:endParaRPr>
          </a:p>
          <a:p>
            <a:pPr rtl="0"/>
            <a:r>
              <a:rPr lang="es-CO" sz="1200" b="0" i="0" u="none" strike="noStrike" kern="1200" dirty="0">
                <a:solidFill>
                  <a:schemeClr val="tx1"/>
                </a:solidFill>
                <a:effectLst/>
                <a:latin typeface="+mn-lt"/>
                <a:ea typeface="+mn-ea"/>
                <a:cs typeface="+mn-cs"/>
              </a:rPr>
              <a:t>Autónomo, actúa sin intervención humana directa o de otros agentes.</a:t>
            </a:r>
            <a:endParaRPr lang="es-CO" b="0" dirty="0">
              <a:effectLst/>
            </a:endParaRPr>
          </a:p>
          <a:p>
            <a:pPr rtl="0"/>
            <a:r>
              <a:rPr lang="es-CO" sz="1200" b="0" i="0" u="none" strike="noStrike" kern="1200" dirty="0">
                <a:solidFill>
                  <a:schemeClr val="tx1"/>
                </a:solidFill>
                <a:effectLst/>
                <a:latin typeface="+mn-lt"/>
                <a:ea typeface="+mn-ea"/>
                <a:cs typeface="+mn-cs"/>
              </a:rPr>
              <a:t>Sociable, capacidad de interaccionar con otros agentes.</a:t>
            </a:r>
            <a:endParaRPr lang="es-CO" b="0" dirty="0">
              <a:effectLst/>
            </a:endParaRPr>
          </a:p>
          <a:p>
            <a:r>
              <a:rPr lang="es-CO" sz="1200" b="0" i="0" u="none" strike="noStrike" kern="1200" dirty="0">
                <a:solidFill>
                  <a:schemeClr val="tx1"/>
                </a:solidFill>
                <a:effectLst/>
                <a:latin typeface="+mn-lt"/>
                <a:ea typeface="+mn-ea"/>
                <a:cs typeface="+mn-cs"/>
              </a:rPr>
              <a:t>Racional, tiene objetivos </a:t>
            </a:r>
            <a:r>
              <a:rPr lang="es-CO" sz="1200" b="0" i="0" u="none" strike="noStrike" kern="1200" dirty="0" err="1">
                <a:solidFill>
                  <a:schemeClr val="tx1"/>
                </a:solidFill>
                <a:effectLst/>
                <a:latin typeface="+mn-lt"/>
                <a:ea typeface="+mn-ea"/>
                <a:cs typeface="+mn-cs"/>
              </a:rPr>
              <a:t>específicis</a:t>
            </a:r>
            <a:r>
              <a:rPr lang="es-CO" sz="1200" b="0" i="0" u="none" strike="noStrike" kern="1200" dirty="0">
                <a:solidFill>
                  <a:schemeClr val="tx1"/>
                </a:solidFill>
                <a:effectLst/>
                <a:latin typeface="+mn-lt"/>
                <a:ea typeface="+mn-ea"/>
                <a:cs typeface="+mn-cs"/>
              </a:rPr>
              <a:t> y siempre intenta llevarlos a cabo.</a:t>
            </a:r>
            <a:endParaRPr dirty="0"/>
          </a:p>
        </p:txBody>
      </p:sp>
      <p:sp>
        <p:nvSpPr>
          <p:cNvPr id="307" name="Shape 30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3547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Par</a:t>
            </a:r>
            <a:r>
              <a:rPr lang="es-CO" baseline="0" dirty="0"/>
              <a:t>a poner en prácticas los puntos anteriores, </a:t>
            </a:r>
          </a:p>
          <a:p>
            <a:endParaRPr lang="es-CO" baseline="0" dirty="0"/>
          </a:p>
          <a:p>
            <a:r>
              <a:rPr lang="es-CO" baseline="0" dirty="0"/>
              <a:t>Primero introducimos la modularidad desacoplando la deliberación del agente, de la ejecución de las acciones, para este caso, un sistema con la arquitectura de la deliberación del actor, llamado Roboact, se encarga de decidir que se quiere hacer, por ejemplo caminar, y otros subsistemas, llamados módulos estándar, se encargan de ejecutar la lógica de la acción.</a:t>
            </a:r>
          </a:p>
          <a:p>
            <a:endParaRPr lang="es-CO" baseline="0" dirty="0"/>
          </a:p>
          <a:p>
            <a:r>
              <a:rPr lang="es-CO" baseline="0" dirty="0"/>
              <a:t>Para conectar estos dos sistemas, utilizamos servicios, lo que nos permite que cada módulo pueda ser desarrollado en la tecnología que se requiera, con la única restricción de respetar un protocolo de comunicación común.  </a:t>
            </a:r>
          </a:p>
          <a:p>
            <a:endParaRPr lang="es-CO" baseline="0" dirty="0"/>
          </a:p>
          <a:p>
            <a:r>
              <a:rPr lang="es-CO" baseline="0" dirty="0"/>
              <a:t>Finalmente, para aprovechar todos los beneficios de los agentes, introducimos un agente encargado exclusivamente a la comunicación entre el sistema de deliberación y los </a:t>
            </a:r>
            <a:r>
              <a:rPr lang="es-CO" baseline="0" dirty="0" err="1"/>
              <a:t>modulos</a:t>
            </a:r>
            <a:r>
              <a:rPr lang="es-CO" baseline="0" dirty="0"/>
              <a:t> estándar.</a:t>
            </a:r>
          </a:p>
          <a:p>
            <a:endParaRPr lang="es-CO" baseline="0" dirty="0"/>
          </a:p>
          <a:p>
            <a:r>
              <a:rPr lang="es-CO" baseline="0" dirty="0"/>
              <a:t>A este sistema, lo llamamos agente coordinador orientado a servicios, o… SOCA.</a:t>
            </a:r>
          </a:p>
          <a:p>
            <a:endParaRPr lang="es-CO" dirty="0"/>
          </a:p>
        </p:txBody>
      </p:sp>
      <p:sp>
        <p:nvSpPr>
          <p:cNvPr id="4" name="Marcador de número de diapositiva 3"/>
          <p:cNvSpPr>
            <a:spLocks noGrp="1"/>
          </p:cNvSpPr>
          <p:nvPr>
            <p:ph type="sldNum" sz="quarter" idx="10"/>
          </p:nvPr>
        </p:nvSpPr>
        <p:spPr/>
        <p:txBody>
          <a:bodyPr/>
          <a:lstStyle/>
          <a:p>
            <a:fld id="{B93CD6F8-55D3-47C6-BE08-8E51AB364FDC}" type="slidenum">
              <a:rPr lang="es-CO" smtClean="0"/>
              <a:t>18</a:t>
            </a:fld>
            <a:endParaRPr lang="es-CO"/>
          </a:p>
        </p:txBody>
      </p:sp>
    </p:spTree>
    <p:extLst>
      <p:ext uri="{BB962C8B-B14F-4D97-AF65-F5344CB8AC3E}">
        <p14:creationId xmlns:p14="http://schemas.microsoft.com/office/powerpoint/2010/main" val="3296929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El</a:t>
            </a:r>
            <a:r>
              <a:rPr lang="es-CO" baseline="0" dirty="0"/>
              <a:t> siguiente paso es introducir la solución en la arquitectura de Roboact</a:t>
            </a:r>
            <a:endParaRPr lang="es-CO" dirty="0"/>
          </a:p>
        </p:txBody>
      </p:sp>
      <p:sp>
        <p:nvSpPr>
          <p:cNvPr id="4" name="Marcador de número de diapositiva 3"/>
          <p:cNvSpPr>
            <a:spLocks noGrp="1"/>
          </p:cNvSpPr>
          <p:nvPr>
            <p:ph type="sldNum" sz="quarter" idx="10"/>
          </p:nvPr>
        </p:nvSpPr>
        <p:spPr/>
        <p:txBody>
          <a:bodyPr/>
          <a:lstStyle/>
          <a:p>
            <a:fld id="{B93CD6F8-55D3-47C6-BE08-8E51AB364FDC}" type="slidenum">
              <a:rPr lang="es-CO" smtClean="0"/>
              <a:t>19</a:t>
            </a:fld>
            <a:endParaRPr lang="es-CO"/>
          </a:p>
        </p:txBody>
      </p:sp>
    </p:spTree>
    <p:extLst>
      <p:ext uri="{BB962C8B-B14F-4D97-AF65-F5344CB8AC3E}">
        <p14:creationId xmlns:p14="http://schemas.microsoft.com/office/powerpoint/2010/main" val="2695827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Un</a:t>
            </a:r>
            <a:r>
              <a:rPr lang="es-CO" baseline="0" dirty="0"/>
              <a:t> agente actor esta conformado por 4 subsistemas</a:t>
            </a:r>
          </a:p>
          <a:p>
            <a:endParaRPr lang="es-CO" baseline="0" dirty="0"/>
          </a:p>
          <a:p>
            <a:r>
              <a:rPr lang="es-CO" baseline="0" dirty="0"/>
              <a:t>Uno con toda la información de la configuración y parametrización del actor.</a:t>
            </a:r>
          </a:p>
          <a:p>
            <a:endParaRPr lang="es-CO" baseline="0" dirty="0"/>
          </a:p>
          <a:p>
            <a:r>
              <a:rPr lang="es-CO" baseline="0" dirty="0"/>
              <a:t>Otro encargado de representar el conocimiento del actor.</a:t>
            </a:r>
          </a:p>
          <a:p>
            <a:endParaRPr lang="es-CO" baseline="0" dirty="0"/>
          </a:p>
          <a:p>
            <a:r>
              <a:rPr lang="es-CO" baseline="0" dirty="0"/>
              <a:t>El siguiente esta encargado de la deliberación del agente, es decir, decidir cual de todos los deseos del actor cumplir.</a:t>
            </a:r>
          </a:p>
          <a:p>
            <a:endParaRPr lang="es-CO" baseline="0" dirty="0"/>
          </a:p>
          <a:p>
            <a:r>
              <a:rPr lang="es-CO" baseline="0" dirty="0"/>
              <a:t>Finalmente, un subsistema encargado de elaborar un plan para cumplir la intención seleccionada en el subsistema anterior.</a:t>
            </a:r>
          </a:p>
          <a:p>
            <a:endParaRPr lang="es-CO" baseline="0" dirty="0"/>
          </a:p>
          <a:p>
            <a:r>
              <a:rPr lang="es-CO" baseline="0" dirty="0"/>
              <a:t>En este punto, introducimos un subsistema encargado de coordinar y sincronizar los módulos disponibles con el fin de interpretar las acciones solicitadas por el subsistema de acción</a:t>
            </a:r>
          </a:p>
          <a:p>
            <a:endParaRPr lang="es-CO" baseline="0" dirty="0"/>
          </a:p>
          <a:p>
            <a:r>
              <a:rPr lang="es-CO" baseline="0" dirty="0"/>
              <a:t>El funcionamiento es el siguiente, el subsistema de configuración parametriza el conocimiento del actor, con base en este conocimiento, el subsistema de motivación decide que hacer seleccionado uno de sus deseos como intención, el subsistema de acción elabora un plan con el fin de cumplir esa intención, finalmente, cada tarea del plan es delegada al coordinador para su posterior interpretación.</a:t>
            </a:r>
          </a:p>
          <a:p>
            <a:endParaRPr lang="es-CO" dirty="0"/>
          </a:p>
        </p:txBody>
      </p:sp>
      <p:sp>
        <p:nvSpPr>
          <p:cNvPr id="4" name="Marcador de número de diapositiva 3"/>
          <p:cNvSpPr>
            <a:spLocks noGrp="1"/>
          </p:cNvSpPr>
          <p:nvPr>
            <p:ph type="sldNum" sz="quarter" idx="10"/>
          </p:nvPr>
        </p:nvSpPr>
        <p:spPr/>
        <p:txBody>
          <a:bodyPr/>
          <a:lstStyle/>
          <a:p>
            <a:fld id="{B93CD6F8-55D3-47C6-BE08-8E51AB364FDC}" type="slidenum">
              <a:rPr lang="es-CO" smtClean="0"/>
              <a:t>20</a:t>
            </a:fld>
            <a:endParaRPr lang="es-CO"/>
          </a:p>
        </p:txBody>
      </p:sp>
    </p:spTree>
    <p:extLst>
      <p:ext uri="{BB962C8B-B14F-4D97-AF65-F5344CB8AC3E}">
        <p14:creationId xmlns:p14="http://schemas.microsoft.com/office/powerpoint/2010/main" val="2460051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Para lograr el funcionamiento descrito anteriormente, ajustamos</a:t>
            </a:r>
            <a:r>
              <a:rPr lang="es-CO" baseline="0" dirty="0"/>
              <a:t> algunos componentes definidos en la arquitectura base de </a:t>
            </a:r>
            <a:r>
              <a:rPr lang="es-CO" baseline="0" dirty="0" err="1"/>
              <a:t>roboact</a:t>
            </a:r>
            <a:r>
              <a:rPr lang="es-CO" baseline="0" dirty="0"/>
              <a:t> y adicionamos a SOCA. </a:t>
            </a:r>
          </a:p>
          <a:p>
            <a:endParaRPr lang="es-CO" baseline="0" dirty="0"/>
          </a:p>
          <a:p>
            <a:r>
              <a:rPr lang="es-CO" baseline="0" dirty="0"/>
              <a:t>Los componentes a color son aquellos que fueron modificados o agregados. Los amarillos son activos, es decir aquellos que procesan información, mientras que los rojos son pasivos, es decir aquellos que representan conocimiento.</a:t>
            </a:r>
          </a:p>
          <a:p>
            <a:endParaRPr lang="es-CO" baseline="0" dirty="0"/>
          </a:p>
          <a:p>
            <a:r>
              <a:rPr lang="es-CO" baseline="0" dirty="0"/>
              <a:t>Primero ajustamos el componente </a:t>
            </a:r>
            <a:r>
              <a:rPr lang="es-CO" baseline="0" dirty="0" err="1"/>
              <a:t>sensory</a:t>
            </a:r>
            <a:r>
              <a:rPr lang="es-CO" baseline="0" dirty="0"/>
              <a:t> </a:t>
            </a:r>
            <a:r>
              <a:rPr lang="es-CO" baseline="0" dirty="0" err="1"/>
              <a:t>processing</a:t>
            </a:r>
            <a:r>
              <a:rPr lang="es-CO" baseline="0" dirty="0"/>
              <a:t>, el cual se encarga de recibir eventos externos y modificar los componentes pasivos correctos.</a:t>
            </a:r>
          </a:p>
          <a:p>
            <a:endParaRPr lang="es-CO" baseline="0" dirty="0"/>
          </a:p>
          <a:p>
            <a:r>
              <a:rPr lang="es-CO" baseline="0" dirty="0"/>
              <a:t>Adicionalmente, ajustamos el componente </a:t>
            </a:r>
            <a:r>
              <a:rPr lang="es-CO" baseline="0" dirty="0" err="1"/>
              <a:t>action</a:t>
            </a:r>
            <a:r>
              <a:rPr lang="es-CO" baseline="0" dirty="0"/>
              <a:t> </a:t>
            </a:r>
            <a:r>
              <a:rPr lang="es-CO" baseline="0" dirty="0" err="1"/>
              <a:t>modulation</a:t>
            </a:r>
            <a:r>
              <a:rPr lang="es-CO" baseline="0" dirty="0"/>
              <a:t>, quien modula la interpretación de las acciones de acuerdo a el estado emocional del agente.</a:t>
            </a:r>
          </a:p>
          <a:p>
            <a:endParaRPr lang="es-CO" baseline="0" dirty="0"/>
          </a:p>
          <a:p>
            <a:r>
              <a:rPr lang="es-CO" baseline="0" dirty="0"/>
              <a:t>Por otro lado, agregamos el subsistema coordinador, o SOCA. </a:t>
            </a:r>
          </a:p>
          <a:p>
            <a:endParaRPr lang="es-CO" baseline="0" dirty="0"/>
          </a:p>
          <a:p>
            <a:r>
              <a:rPr lang="es-CO" baseline="0" dirty="0"/>
              <a:t>SOCA tiene un componente pasivo con la información de los módulos disponibles para el actor, esto incluye que servicios ofrecen y que está haciendo cada módulo.</a:t>
            </a:r>
          </a:p>
          <a:p>
            <a:endParaRPr lang="es-CO" baseline="0" dirty="0"/>
          </a:p>
          <a:p>
            <a:r>
              <a:rPr lang="es-CO" baseline="0" dirty="0"/>
              <a:t>Con base en esta información, el componente </a:t>
            </a:r>
            <a:r>
              <a:rPr lang="es-CO" baseline="0" dirty="0" err="1"/>
              <a:t>action</a:t>
            </a:r>
            <a:r>
              <a:rPr lang="es-CO" baseline="0" dirty="0"/>
              <a:t> </a:t>
            </a:r>
            <a:r>
              <a:rPr lang="es-CO" baseline="0" dirty="0" err="1"/>
              <a:t>generator</a:t>
            </a:r>
            <a:r>
              <a:rPr lang="es-CO" baseline="0" dirty="0"/>
              <a:t> decide a que modulo asignar las acciones solicitadas por el actor.</a:t>
            </a:r>
          </a:p>
          <a:p>
            <a:endParaRPr lang="es-CO" baseline="0" dirty="0"/>
          </a:p>
          <a:p>
            <a:r>
              <a:rPr lang="es-CO" baseline="0" dirty="0"/>
              <a:t>Una vez este componente sepa a que módulo asignar la acción, se la comunica por medio del componente </a:t>
            </a:r>
            <a:r>
              <a:rPr lang="es-CO" baseline="0" dirty="0" err="1"/>
              <a:t>comunication</a:t>
            </a:r>
            <a:r>
              <a:rPr lang="es-CO" baseline="0" dirty="0"/>
              <a:t> </a:t>
            </a:r>
            <a:r>
              <a:rPr lang="es-CO" baseline="0" dirty="0" err="1"/>
              <a:t>chanel</a:t>
            </a:r>
            <a:r>
              <a:rPr lang="es-CO" baseline="0" dirty="0"/>
              <a:t>, el cual utiliza el patrón adaptador con el fin de hacer transparente el protocolo utilizado por cada uno de los módulos.</a:t>
            </a:r>
          </a:p>
          <a:p>
            <a:endParaRPr lang="es-CO" baseline="0" dirty="0"/>
          </a:p>
          <a:p>
            <a:r>
              <a:rPr lang="es-CO" baseline="0" dirty="0"/>
              <a:t>Finalmente, cuando los módulos envíen información al agente, esta será tratada por el componente </a:t>
            </a:r>
            <a:r>
              <a:rPr lang="es-CO" baseline="0" dirty="0" err="1"/>
              <a:t>event</a:t>
            </a:r>
            <a:r>
              <a:rPr lang="es-CO" baseline="0" dirty="0"/>
              <a:t> manager, quien decide si esta información solo afecta localmente al coordinador o debe ser enviada al actor para que modifique sus creencias.</a:t>
            </a:r>
          </a:p>
          <a:p>
            <a:endParaRPr lang="es-CO" baseline="0" dirty="0"/>
          </a:p>
          <a:p>
            <a:endParaRPr lang="es-CO" baseline="0" dirty="0"/>
          </a:p>
          <a:p>
            <a:endParaRPr lang="es-CO" baseline="0" dirty="0"/>
          </a:p>
          <a:p>
            <a:endParaRPr lang="es-CO" dirty="0"/>
          </a:p>
        </p:txBody>
      </p:sp>
      <p:sp>
        <p:nvSpPr>
          <p:cNvPr id="4" name="Marcador de número de diapositiva 3"/>
          <p:cNvSpPr>
            <a:spLocks noGrp="1"/>
          </p:cNvSpPr>
          <p:nvPr>
            <p:ph type="sldNum" sz="quarter" idx="10"/>
          </p:nvPr>
        </p:nvSpPr>
        <p:spPr/>
        <p:txBody>
          <a:bodyPr/>
          <a:lstStyle/>
          <a:p>
            <a:fld id="{B93CD6F8-55D3-47C6-BE08-8E51AB364FDC}" type="slidenum">
              <a:rPr lang="es-CO" smtClean="0"/>
              <a:t>21</a:t>
            </a:fld>
            <a:endParaRPr lang="es-CO"/>
          </a:p>
        </p:txBody>
      </p:sp>
    </p:spTree>
    <p:extLst>
      <p:ext uri="{BB962C8B-B14F-4D97-AF65-F5344CB8AC3E}">
        <p14:creationId xmlns:p14="http://schemas.microsoft.com/office/powerpoint/2010/main" val="2836952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200" b="0" i="0" u="none" strike="noStrike" cap="none" dirty="0">
                <a:solidFill>
                  <a:schemeClr val="dk1"/>
                </a:solidFill>
                <a:latin typeface="Calibri"/>
                <a:ea typeface="Calibri"/>
                <a:cs typeface="Calibri"/>
                <a:sym typeface="Calibri"/>
              </a:rPr>
              <a:t>La presentación se estructurará de la siguiente manera.</a:t>
            </a: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r>
              <a:rPr lang="es-CO" sz="1200" b="0" i="0" u="none" strike="noStrike" cap="none" dirty="0">
                <a:solidFill>
                  <a:schemeClr val="dk1"/>
                </a:solidFill>
                <a:latin typeface="Calibri"/>
                <a:ea typeface="Calibri"/>
                <a:cs typeface="Calibri"/>
                <a:sym typeface="Calibri"/>
              </a:rPr>
              <a:t>Comenzaremos con el contexto y la oportunidad de la que surge el proyecto</a:t>
            </a: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r>
              <a:rPr lang="es-CO" sz="1200" b="0" i="0" u="none" strike="noStrike" cap="none" dirty="0">
                <a:solidFill>
                  <a:schemeClr val="dk1"/>
                </a:solidFill>
                <a:latin typeface="Calibri"/>
                <a:ea typeface="Calibri"/>
                <a:cs typeface="Calibri"/>
                <a:sym typeface="Calibri"/>
              </a:rPr>
              <a:t>Luego, explicaremos el proceso de recolección y priorización de los requerimientos</a:t>
            </a: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r>
              <a:rPr lang="es-CO" sz="1200" b="0" i="0" u="none" strike="noStrike" cap="none" dirty="0">
                <a:solidFill>
                  <a:schemeClr val="dk1"/>
                </a:solidFill>
                <a:latin typeface="Calibri"/>
                <a:ea typeface="Calibri"/>
                <a:cs typeface="Calibri"/>
                <a:sym typeface="Calibri"/>
              </a:rPr>
              <a:t>Continuaremos describiendo la solución propuesta, la arquitectura desarrollada y el prototipo implementado</a:t>
            </a: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r>
              <a:rPr lang="es-CO" sz="1200" b="0" i="0" u="none" strike="noStrike" cap="none" dirty="0">
                <a:solidFill>
                  <a:schemeClr val="dk1"/>
                </a:solidFill>
                <a:latin typeface="Calibri"/>
                <a:ea typeface="Calibri"/>
                <a:cs typeface="Calibri"/>
                <a:sym typeface="Calibri"/>
              </a:rPr>
              <a:t>Finalmente, mencionaremos los resultados y conclusiones.</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106" name="Shape 1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s-CO" sz="1200">
                <a:solidFill>
                  <a:schemeClr val="dk1"/>
                </a:solidFill>
                <a:latin typeface="Calibri"/>
                <a:ea typeface="Calibri"/>
                <a:cs typeface="Calibri"/>
                <a:sym typeface="Calibri"/>
              </a:rPr>
              <a:t>2</a:t>
            </a:fld>
            <a:endParaRPr lang="es-CO"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691469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Ahora, la arquitectura de un módulo esta compuesta por un componente de comunicación, el cual ofrece los</a:t>
            </a:r>
            <a:r>
              <a:rPr lang="es-CO" baseline="0" dirty="0"/>
              <a:t> servicios. </a:t>
            </a:r>
          </a:p>
          <a:p>
            <a:endParaRPr lang="es-CO" baseline="0" dirty="0"/>
          </a:p>
          <a:p>
            <a:r>
              <a:rPr lang="es-CO" baseline="0" dirty="0"/>
              <a:t>Un componente </a:t>
            </a:r>
            <a:r>
              <a:rPr lang="es-CO" baseline="0" dirty="0" err="1"/>
              <a:t>controller</a:t>
            </a:r>
            <a:r>
              <a:rPr lang="es-CO" baseline="0" dirty="0"/>
              <a:t> con la lógica de cada servicio.</a:t>
            </a:r>
          </a:p>
          <a:p>
            <a:endParaRPr lang="es-CO" baseline="0" dirty="0"/>
          </a:p>
          <a:p>
            <a:r>
              <a:rPr lang="es-CO" baseline="0" dirty="0"/>
              <a:t>Un conjunto de componentes driver </a:t>
            </a:r>
            <a:r>
              <a:rPr lang="es-CO" baseline="0" dirty="0" err="1"/>
              <a:t>primitive</a:t>
            </a:r>
            <a:r>
              <a:rPr lang="es-CO" baseline="0" dirty="0"/>
              <a:t> </a:t>
            </a:r>
            <a:r>
              <a:rPr lang="es-CO" baseline="0" dirty="0" err="1"/>
              <a:t>action</a:t>
            </a:r>
            <a:r>
              <a:rPr lang="es-CO" baseline="0" dirty="0"/>
              <a:t>, encargados de gestionar los actuadores.</a:t>
            </a:r>
          </a:p>
          <a:p>
            <a:endParaRPr lang="es-CO" baseline="0" dirty="0"/>
          </a:p>
          <a:p>
            <a:r>
              <a:rPr lang="es-CO" baseline="0" dirty="0"/>
              <a:t>Un conjunto de componentes </a:t>
            </a:r>
            <a:r>
              <a:rPr lang="es-CO" baseline="0" dirty="0" err="1"/>
              <a:t>sensory</a:t>
            </a:r>
            <a:r>
              <a:rPr lang="es-CO" baseline="0" dirty="0"/>
              <a:t> capture, encargados de gestionar los sensores.</a:t>
            </a:r>
          </a:p>
          <a:p>
            <a:endParaRPr lang="es-CO" baseline="0" dirty="0"/>
          </a:p>
          <a:p>
            <a:r>
              <a:rPr lang="es-CO" baseline="0" dirty="0"/>
              <a:t>Y un componente local </a:t>
            </a:r>
            <a:r>
              <a:rPr lang="es-CO" baseline="0" dirty="0" err="1"/>
              <a:t>context</a:t>
            </a:r>
            <a:r>
              <a:rPr lang="es-CO" baseline="0" dirty="0"/>
              <a:t>, con la información necesaria para el funcionamiento del módulo.</a:t>
            </a:r>
          </a:p>
          <a:p>
            <a:endParaRPr lang="es-CO" baseline="0" dirty="0"/>
          </a:p>
          <a:p>
            <a:r>
              <a:rPr lang="es-CO" baseline="0" dirty="0"/>
              <a:t>Los módulos además pueden requerir consumir servicios de otros sistemas.</a:t>
            </a:r>
          </a:p>
          <a:p>
            <a:endParaRPr lang="es-CO" baseline="0" dirty="0"/>
          </a:p>
          <a:p>
            <a:r>
              <a:rPr lang="es-CO" baseline="0" dirty="0"/>
              <a:t>Y además, pueden necesitar de otros módulos. </a:t>
            </a:r>
          </a:p>
          <a:p>
            <a:endParaRPr lang="es-CO" baseline="0" dirty="0"/>
          </a:p>
        </p:txBody>
      </p:sp>
      <p:sp>
        <p:nvSpPr>
          <p:cNvPr id="4" name="Marcador de número de diapositiva 3"/>
          <p:cNvSpPr>
            <a:spLocks noGrp="1"/>
          </p:cNvSpPr>
          <p:nvPr>
            <p:ph type="sldNum" sz="quarter" idx="10"/>
          </p:nvPr>
        </p:nvSpPr>
        <p:spPr/>
        <p:txBody>
          <a:bodyPr/>
          <a:lstStyle/>
          <a:p>
            <a:fld id="{B93CD6F8-55D3-47C6-BE08-8E51AB364FDC}" type="slidenum">
              <a:rPr lang="es-CO" smtClean="0"/>
              <a:t>22</a:t>
            </a:fld>
            <a:endParaRPr lang="es-CO"/>
          </a:p>
        </p:txBody>
      </p:sp>
    </p:spTree>
    <p:extLst>
      <p:ext uri="{BB962C8B-B14F-4D97-AF65-F5344CB8AC3E}">
        <p14:creationId xmlns:p14="http://schemas.microsoft.com/office/powerpoint/2010/main" val="29040030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Entonces, el</a:t>
            </a:r>
            <a:r>
              <a:rPr lang="es-CO" baseline="0" dirty="0"/>
              <a:t> sistema total tiene los siguientes subsistemas:</a:t>
            </a:r>
          </a:p>
          <a:p>
            <a:endParaRPr lang="es-CO" baseline="0" dirty="0"/>
          </a:p>
          <a:p>
            <a:r>
              <a:rPr lang="es-CO" baseline="0" dirty="0"/>
              <a:t>Un agente actor</a:t>
            </a:r>
          </a:p>
          <a:p>
            <a:endParaRPr lang="es-CO" baseline="0" dirty="0"/>
          </a:p>
          <a:p>
            <a:r>
              <a:rPr lang="es-CO" baseline="0" dirty="0"/>
              <a:t>Un conjunto de módulos</a:t>
            </a:r>
          </a:p>
          <a:p>
            <a:endParaRPr lang="es-CO" baseline="0" dirty="0"/>
          </a:p>
          <a:p>
            <a:r>
              <a:rPr lang="es-CO" baseline="0" dirty="0"/>
              <a:t>Un agente director encargado de controlar los actores</a:t>
            </a:r>
          </a:p>
          <a:p>
            <a:endParaRPr lang="es-CO" baseline="0" dirty="0"/>
          </a:p>
          <a:p>
            <a:r>
              <a:rPr lang="es-CO" baseline="0" dirty="0"/>
              <a:t>Y un agente </a:t>
            </a:r>
            <a:r>
              <a:rPr lang="es-CO" baseline="0" dirty="0" err="1"/>
              <a:t>play</a:t>
            </a:r>
            <a:r>
              <a:rPr lang="es-CO" baseline="0" dirty="0"/>
              <a:t> </a:t>
            </a:r>
            <a:r>
              <a:rPr lang="es-CO" baseline="0" dirty="0" err="1"/>
              <a:t>generator</a:t>
            </a:r>
            <a:r>
              <a:rPr lang="es-CO" baseline="0" dirty="0"/>
              <a:t>, el cual es la interfaz para planear los scripts.</a:t>
            </a:r>
          </a:p>
          <a:p>
            <a:endParaRPr lang="es-CO" baseline="0" dirty="0"/>
          </a:p>
          <a:p>
            <a:endParaRPr lang="es-CO" baseline="0" dirty="0"/>
          </a:p>
          <a:p>
            <a:r>
              <a:rPr lang="es-CO" dirty="0"/>
              <a:t>El funcionamiento es el siguiente:</a:t>
            </a:r>
          </a:p>
          <a:p>
            <a:endParaRPr lang="es-CO" dirty="0"/>
          </a:p>
          <a:p>
            <a:r>
              <a:rPr lang="es-CO" dirty="0"/>
              <a:t>Un</a:t>
            </a:r>
            <a:r>
              <a:rPr lang="es-CO" baseline="0" dirty="0"/>
              <a:t> usuari</a:t>
            </a:r>
            <a:r>
              <a:rPr lang="es-CO" dirty="0"/>
              <a:t>o planea</a:t>
            </a:r>
            <a:r>
              <a:rPr lang="es-CO" baseline="0" dirty="0"/>
              <a:t> el script por medio de una interfaz gráfica, una vez se tenga el script, el componente script </a:t>
            </a:r>
            <a:r>
              <a:rPr lang="es-CO" baseline="0" dirty="0" err="1"/>
              <a:t>generator</a:t>
            </a:r>
            <a:r>
              <a:rPr lang="es-CO" baseline="0" dirty="0"/>
              <a:t> se encarga de elaborar los archivos en el formato requerido y enviar el script al director.</a:t>
            </a:r>
          </a:p>
          <a:p>
            <a:endParaRPr lang="es-CO"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s-CO" baseline="0" dirty="0"/>
              <a:t>El director por medio de un componente de comunicación le indica al actor cada escena del script, el actor la ejecuta y le avisa al director para que le envíe la siguiente.</a:t>
            </a:r>
          </a:p>
          <a:p>
            <a:endParaRPr lang="es-CO" baseline="0" dirty="0"/>
          </a:p>
          <a:p>
            <a:endParaRPr lang="es-CO" baseline="0" dirty="0"/>
          </a:p>
          <a:p>
            <a:endParaRPr lang="es-CO" dirty="0"/>
          </a:p>
        </p:txBody>
      </p:sp>
      <p:sp>
        <p:nvSpPr>
          <p:cNvPr id="4" name="Marcador de número de diapositiva 3"/>
          <p:cNvSpPr>
            <a:spLocks noGrp="1"/>
          </p:cNvSpPr>
          <p:nvPr>
            <p:ph type="sldNum" sz="quarter" idx="10"/>
          </p:nvPr>
        </p:nvSpPr>
        <p:spPr/>
        <p:txBody>
          <a:bodyPr/>
          <a:lstStyle/>
          <a:p>
            <a:fld id="{B93CD6F8-55D3-47C6-BE08-8E51AB364FDC}" type="slidenum">
              <a:rPr lang="es-CO" smtClean="0"/>
              <a:t>23</a:t>
            </a:fld>
            <a:endParaRPr lang="es-CO"/>
          </a:p>
        </p:txBody>
      </p:sp>
    </p:spTree>
    <p:extLst>
      <p:ext uri="{BB962C8B-B14F-4D97-AF65-F5344CB8AC3E}">
        <p14:creationId xmlns:p14="http://schemas.microsoft.com/office/powerpoint/2010/main" val="42145957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a:r>
              <a:rPr lang="es-CO" sz="1200" b="0" i="0" u="none" strike="noStrike" kern="1200" dirty="0">
                <a:solidFill>
                  <a:schemeClr val="tx1"/>
                </a:solidFill>
                <a:effectLst/>
                <a:latin typeface="+mn-lt"/>
                <a:ea typeface="+mn-ea"/>
                <a:cs typeface="+mn-cs"/>
              </a:rPr>
              <a:t>Detectamos que el script no es lo suficientemente dinámico para representar estructuras de control como</a:t>
            </a:r>
            <a:r>
              <a:rPr lang="es-CO" sz="1200" b="0" i="0" u="none" strike="noStrike" kern="1200" baseline="0" dirty="0">
                <a:solidFill>
                  <a:schemeClr val="tx1"/>
                </a:solidFill>
                <a:effectLst/>
                <a:latin typeface="+mn-lt"/>
                <a:ea typeface="+mn-ea"/>
                <a:cs typeface="+mn-cs"/>
              </a:rPr>
              <a:t> </a:t>
            </a:r>
            <a:r>
              <a:rPr lang="es-CO" sz="1200" b="0" i="0" u="none" strike="noStrike" kern="1200" dirty="0">
                <a:solidFill>
                  <a:schemeClr val="tx1"/>
                </a:solidFill>
                <a:effectLst/>
                <a:latin typeface="+mn-lt"/>
                <a:ea typeface="+mn-ea"/>
                <a:cs typeface="+mn-cs"/>
              </a:rPr>
              <a:t>ciclos y condicionales.</a:t>
            </a:r>
          </a:p>
          <a:p>
            <a:pPr rtl="0"/>
            <a:endParaRPr lang="es-CO" b="0" dirty="0">
              <a:effectLst/>
            </a:endParaRPr>
          </a:p>
          <a:p>
            <a:pPr rtl="0"/>
            <a:r>
              <a:rPr lang="es-CO" sz="1200" b="0" i="0" u="none" strike="noStrike" kern="1200" dirty="0">
                <a:solidFill>
                  <a:schemeClr val="tx1"/>
                </a:solidFill>
                <a:effectLst/>
                <a:latin typeface="+mn-lt"/>
                <a:ea typeface="+mn-ea"/>
                <a:cs typeface="+mn-cs"/>
              </a:rPr>
              <a:t>Para solucionar esto, adicionamos módulos personalizados</a:t>
            </a:r>
            <a:r>
              <a:rPr lang="es-CO" sz="1200" b="0" i="0" u="none" strike="noStrike" kern="1200" baseline="0" dirty="0">
                <a:solidFill>
                  <a:schemeClr val="tx1"/>
                </a:solidFill>
                <a:effectLst/>
                <a:latin typeface="+mn-lt"/>
                <a:ea typeface="+mn-ea"/>
                <a:cs typeface="+mn-cs"/>
              </a:rPr>
              <a:t> que solo existen mientras se ejecuta el script, los cuales utilizan composición de los servicios de los modules estándar y además permiten al usuario utilizar estructuras de control.  Estos módulos, tienen la misma arquitectura que un modulo estándar, lo cual los hace indiferentes a los ojos de SOCA.</a:t>
            </a:r>
            <a:br>
              <a:rPr lang="es-CO" b="0" dirty="0">
                <a:effectLst/>
              </a:rPr>
            </a:br>
            <a:endParaRPr lang="es-CO" b="0" dirty="0">
              <a:effectLst/>
            </a:endParaRPr>
          </a:p>
          <a:p>
            <a:pPr rtl="0"/>
            <a:r>
              <a:rPr lang="es-CO" b="0" dirty="0">
                <a:effectLst/>
              </a:rPr>
              <a:t>Para</a:t>
            </a:r>
            <a:r>
              <a:rPr lang="es-CO" b="0" baseline="0" dirty="0">
                <a:effectLst/>
              </a:rPr>
              <a:t> poder crear los módulos personalizados, agregamos el</a:t>
            </a:r>
            <a:r>
              <a:rPr lang="es-CO" sz="1200" b="0" i="0" u="none" strike="noStrike" kern="1200" dirty="0">
                <a:solidFill>
                  <a:schemeClr val="tx1"/>
                </a:solidFill>
                <a:effectLst/>
                <a:latin typeface="+mn-lt"/>
                <a:ea typeface="+mn-ea"/>
                <a:cs typeface="+mn-cs"/>
              </a:rPr>
              <a:t> componente Factory, quien se encarga de ofrecer el servicio de recibir la lógica del módulo, desplegarla y destruirla cuando se acabe el script.   </a:t>
            </a:r>
            <a:endParaRPr lang="es-CO" b="0" dirty="0">
              <a:effectLst/>
            </a:endParaRPr>
          </a:p>
          <a:p>
            <a:br>
              <a:rPr lang="es-CO" dirty="0"/>
            </a:br>
            <a:endParaRPr lang="es-CO" dirty="0"/>
          </a:p>
        </p:txBody>
      </p:sp>
      <p:sp>
        <p:nvSpPr>
          <p:cNvPr id="4" name="Marcador de número de diapositiva 3"/>
          <p:cNvSpPr>
            <a:spLocks noGrp="1"/>
          </p:cNvSpPr>
          <p:nvPr>
            <p:ph type="sldNum" sz="quarter" idx="10"/>
          </p:nvPr>
        </p:nvSpPr>
        <p:spPr/>
        <p:txBody>
          <a:bodyPr/>
          <a:lstStyle/>
          <a:p>
            <a:fld id="{B93CD6F8-55D3-47C6-BE08-8E51AB364FDC}" type="slidenum">
              <a:rPr lang="es-CO" smtClean="0"/>
              <a:t>24</a:t>
            </a:fld>
            <a:endParaRPr lang="es-CO"/>
          </a:p>
        </p:txBody>
      </p:sp>
    </p:spTree>
    <p:extLst>
      <p:ext uri="{BB962C8B-B14F-4D97-AF65-F5344CB8AC3E}">
        <p14:creationId xmlns:p14="http://schemas.microsoft.com/office/powerpoint/2010/main" val="22026043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baseline="0" dirty="0"/>
              <a:t>A la arquitectura, agregamos los módulos personalizados, los cuales son creados con la lógica desarrollada en el script </a:t>
            </a:r>
            <a:r>
              <a:rPr lang="es-CO" baseline="0" dirty="0" err="1"/>
              <a:t>generator</a:t>
            </a:r>
            <a:r>
              <a:rPr lang="es-CO" baseline="0" dirty="0"/>
              <a:t>.</a:t>
            </a:r>
          </a:p>
          <a:p>
            <a:endParaRPr lang="es-CO" baseline="0" dirty="0"/>
          </a:p>
          <a:p>
            <a:r>
              <a:rPr lang="es-CO" baseline="0" dirty="0"/>
              <a:t>Y se comunican con los demás módulos por medio de SOCA.</a:t>
            </a:r>
          </a:p>
        </p:txBody>
      </p:sp>
      <p:sp>
        <p:nvSpPr>
          <p:cNvPr id="4" name="Marcador de número de diapositiva 3"/>
          <p:cNvSpPr>
            <a:spLocks noGrp="1"/>
          </p:cNvSpPr>
          <p:nvPr>
            <p:ph type="sldNum" sz="quarter" idx="10"/>
          </p:nvPr>
        </p:nvSpPr>
        <p:spPr/>
        <p:txBody>
          <a:bodyPr/>
          <a:lstStyle/>
          <a:p>
            <a:fld id="{B93CD6F8-55D3-47C6-BE08-8E51AB364FDC}" type="slidenum">
              <a:rPr lang="es-CO" smtClean="0"/>
              <a:t>25</a:t>
            </a:fld>
            <a:endParaRPr lang="es-CO"/>
          </a:p>
        </p:txBody>
      </p:sp>
    </p:spTree>
    <p:extLst>
      <p:ext uri="{BB962C8B-B14F-4D97-AF65-F5344CB8AC3E}">
        <p14:creationId xmlns:p14="http://schemas.microsoft.com/office/powerpoint/2010/main" val="1951110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Con</a:t>
            </a:r>
            <a:r>
              <a:rPr lang="es-CO" baseline="0" dirty="0"/>
              <a:t> la definición de la arquitectura, cumplimos el primer objetivo.</a:t>
            </a:r>
            <a:endParaRPr lang="es-CO" dirty="0"/>
          </a:p>
        </p:txBody>
      </p:sp>
      <p:sp>
        <p:nvSpPr>
          <p:cNvPr id="4" name="Marcador de número de diapositiva 3"/>
          <p:cNvSpPr>
            <a:spLocks noGrp="1"/>
          </p:cNvSpPr>
          <p:nvPr>
            <p:ph type="sldNum" sz="quarter" idx="10"/>
          </p:nvPr>
        </p:nvSpPr>
        <p:spPr/>
        <p:txBody>
          <a:bodyPr/>
          <a:lstStyle/>
          <a:p>
            <a:fld id="{B93CD6F8-55D3-47C6-BE08-8E51AB364FDC}" type="slidenum">
              <a:rPr lang="es-CO" smtClean="0"/>
              <a:t>26</a:t>
            </a:fld>
            <a:endParaRPr lang="es-CO"/>
          </a:p>
        </p:txBody>
      </p:sp>
    </p:spTree>
    <p:extLst>
      <p:ext uri="{BB962C8B-B14F-4D97-AF65-F5344CB8AC3E}">
        <p14:creationId xmlns:p14="http://schemas.microsoft.com/office/powerpoint/2010/main" val="29235299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Shape 93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r>
              <a:rPr lang="es-CO"/>
              <a:t>Durante la recolección de requerimientos se encontró que al ser caricaturesco los usuarios encuentran más amigable el robot, también se encontro la necesidad de hacer que el robot exprese emociones, y se comunique de varias formas con el usuario. Para este proyecto se escogió la comunicación oral, y táctil, adicionalmente, se desarrolló un módulo de movilidad, un módulo manipulador y uno audiovisual.</a:t>
            </a:r>
          </a:p>
        </p:txBody>
      </p:sp>
      <p:sp>
        <p:nvSpPr>
          <p:cNvPr id="933" name="Shape 93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48362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Shape 96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r>
              <a:rPr lang="es-CO"/>
              <a:t>El director el cual se desarrolló en Java se desplegó en un servidor Apache Tomcat y se conecta con el actor que funciona bajo las mismas condiciones. El módulo de movilidad se despliega en un ejecutable de C++. El módulo audiovisual se ejecuta en el navegador. Los módulos personalizados se ejecutan en la máquina virtual de Java, y por último el módulo de manipulación se despliega en el microcontrolador MSP, que luego se conecta con un intermediario necesario para la conexión con el actor.</a:t>
            </a:r>
          </a:p>
        </p:txBody>
      </p:sp>
      <p:sp>
        <p:nvSpPr>
          <p:cNvPr id="963" name="Shape 9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26327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Shape 972"/>
          <p:cNvSpPr txBox="1">
            <a:spLocks noGrp="1"/>
          </p:cNvSpPr>
          <p:nvPr>
            <p:ph type="body" idx="1"/>
          </p:nvPr>
        </p:nvSpPr>
        <p:spPr>
          <a:xfrm>
            <a:off x="685800" y="4400550"/>
            <a:ext cx="5486400" cy="36006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r>
              <a:rPr lang="es-CO"/>
              <a:t>El módulo de procesamiento  implementa el actor descrito anteriormente. Y permite (leer servicios).</a:t>
            </a:r>
          </a:p>
        </p:txBody>
      </p:sp>
      <p:sp>
        <p:nvSpPr>
          <p:cNvPr id="973" name="Shape 9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2189300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Shape 994"/>
          <p:cNvSpPr txBox="1">
            <a:spLocks noGrp="1"/>
          </p:cNvSpPr>
          <p:nvPr>
            <p:ph type="body" idx="1"/>
          </p:nvPr>
        </p:nvSpPr>
        <p:spPr>
          <a:xfrm>
            <a:off x="685800" y="4400550"/>
            <a:ext cx="5486400" cy="36006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r>
              <a:rPr lang="es-CO"/>
              <a:t>El módulo de procesamiento se desarrolló en Java y se desplegó en un servidor web utilizando el web framework Spring. Las propiedades de cómputo de la tarjeta de desarrollo Odroid C2 permitieron que el proyecto corriese sin contratiempos. La tarjeta requiere de una fuente de 5VDC y 2A, sin embargo consume menos de 0.5A, si no tiene periféricos conectados.</a:t>
            </a:r>
          </a:p>
        </p:txBody>
      </p:sp>
      <p:sp>
        <p:nvSpPr>
          <p:cNvPr id="995" name="Shape 9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226759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Shape 102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r>
              <a:rPr lang="es-CO"/>
              <a:t>Y así cumplimos con el objetivo de desarrollar un módulo de procesamiento.</a:t>
            </a:r>
          </a:p>
        </p:txBody>
      </p:sp>
      <p:sp>
        <p:nvSpPr>
          <p:cNvPr id="1025" name="Shape 10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8330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Este proyecto empezó</a:t>
            </a:r>
            <a:r>
              <a:rPr lang="es-CO" baseline="0" dirty="0"/>
              <a:t> en el grupo de investigación SIDRE quienes están estudiando la robótica pedagógica, </a:t>
            </a:r>
          </a:p>
          <a:p>
            <a:endParaRPr lang="es-CO" baseline="0" dirty="0"/>
          </a:p>
          <a:p>
            <a:r>
              <a:rPr lang="es-CO" baseline="0" dirty="0"/>
              <a:t>En este momento ya se cuenta con varios proyectos que tratan sobre robots actores basados en el modelo BDI, los cuales han tenido buenos resultados en proyectos como </a:t>
            </a:r>
            <a:r>
              <a:rPr lang="es-CO" baseline="0" dirty="0" err="1"/>
              <a:t>smartTown</a:t>
            </a:r>
            <a:r>
              <a:rPr lang="es-CO" baseline="0" dirty="0"/>
              <a:t>.</a:t>
            </a:r>
          </a:p>
          <a:p>
            <a:endParaRPr lang="es-CO" baseline="0" dirty="0"/>
          </a:p>
          <a:p>
            <a:r>
              <a:rPr lang="es-CO" baseline="0" dirty="0"/>
              <a:t>Debido a esto, se quería desarrollar un robot versátil, que permitiera enseñar diferentes áreas de conocimiento de una manera más flexible. </a:t>
            </a:r>
            <a:endParaRPr lang="es-CO" dirty="0"/>
          </a:p>
        </p:txBody>
      </p:sp>
      <p:sp>
        <p:nvSpPr>
          <p:cNvPr id="4" name="Marcador de número de diapositiva 3"/>
          <p:cNvSpPr>
            <a:spLocks noGrp="1"/>
          </p:cNvSpPr>
          <p:nvPr>
            <p:ph type="sldNum" sz="quarter" idx="10"/>
          </p:nvPr>
        </p:nvSpPr>
        <p:spPr/>
        <p:txBody>
          <a:bodyPr/>
          <a:lstStyle/>
          <a:p>
            <a:fld id="{B93CD6F8-55D3-47C6-BE08-8E51AB364FDC}" type="slidenum">
              <a:rPr lang="es-CO" smtClean="0"/>
              <a:t>4</a:t>
            </a:fld>
            <a:endParaRPr lang="es-CO"/>
          </a:p>
        </p:txBody>
      </p:sp>
    </p:spTree>
    <p:extLst>
      <p:ext uri="{BB962C8B-B14F-4D97-AF65-F5344CB8AC3E}">
        <p14:creationId xmlns:p14="http://schemas.microsoft.com/office/powerpoint/2010/main" val="32638093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Shape 1057"/>
          <p:cNvSpPr txBox="1">
            <a:spLocks noGrp="1"/>
          </p:cNvSpPr>
          <p:nvPr>
            <p:ph type="body" idx="1"/>
          </p:nvPr>
        </p:nvSpPr>
        <p:spPr>
          <a:xfrm>
            <a:off x="685800" y="4400550"/>
            <a:ext cx="5486399" cy="360059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r>
              <a:rPr lang="es-CO"/>
              <a:t>El módulo audiovisual es el módulo que representa todas las interacciones de audio y video del robot, sus servicios permiten a través de informar necesidad mostrar un mensaje indicando la ausencia de algún módulo, actualizar el estado actual de la batería, emite palabras en forma de audio, permite reproducir archivos de audio y videos de youtube, y también permite realizar preguntas al robot cuya respuesta se obtiene a través de un servicio web desarrollado por el instituto de tecnología de Melbourne.</a:t>
            </a:r>
          </a:p>
        </p:txBody>
      </p:sp>
      <p:sp>
        <p:nvSpPr>
          <p:cNvPr id="1058" name="Shape 105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666574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Shape 1079"/>
          <p:cNvSpPr txBox="1">
            <a:spLocks noGrp="1"/>
          </p:cNvSpPr>
          <p:nvPr>
            <p:ph type="body" idx="1"/>
          </p:nvPr>
        </p:nvSpPr>
        <p:spPr>
          <a:xfrm>
            <a:off x="685800" y="4400550"/>
            <a:ext cx="5486400" cy="36006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r>
              <a:rPr lang="es-CO"/>
              <a:t>El módulo audiovisual se desarrolló en JavaScript en conjunto con HTML y CSS, y se desplegó bajo un servidor nodejs. La comunicación con el actor se logró gracias a la librería socketIO la cual se basa en el protocolo web sockets para lograr una comunicación en tiempo real con el actor. Varios de los servicios ofrecidos se basan en librerías de código abierto y servicios web externos. Se utiliza una pantalla táctil de 800x460 pixeles con un consumo de 500 mA con máximo brillo.</a:t>
            </a:r>
          </a:p>
        </p:txBody>
      </p:sp>
      <p:sp>
        <p:nvSpPr>
          <p:cNvPr id="1080" name="Shape 108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753062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Shape 111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r>
              <a:rPr lang="es-CO"/>
              <a:t>Y así se cumplió el objetivo de implementar un módulo audiovisual.</a:t>
            </a:r>
          </a:p>
        </p:txBody>
      </p:sp>
      <p:sp>
        <p:nvSpPr>
          <p:cNvPr id="1119" name="Shape 11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99032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9"/>
        <p:cNvGrpSpPr/>
        <p:nvPr/>
      </p:nvGrpSpPr>
      <p:grpSpPr>
        <a:xfrm>
          <a:off x="0" y="0"/>
          <a:ext cx="0" cy="0"/>
          <a:chOff x="0" y="0"/>
          <a:chExt cx="0" cy="0"/>
        </a:xfrm>
      </p:grpSpPr>
      <p:sp>
        <p:nvSpPr>
          <p:cNvPr id="1150" name="Shape 1150"/>
          <p:cNvSpPr txBox="1">
            <a:spLocks noGrp="1"/>
          </p:cNvSpPr>
          <p:nvPr>
            <p:ph type="body" idx="1"/>
          </p:nvPr>
        </p:nvSpPr>
        <p:spPr>
          <a:xfrm>
            <a:off x="685800" y="4400550"/>
            <a:ext cx="5486399" cy="360059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r>
              <a:rPr lang="es-CO"/>
              <a:t>El módulo de movilidad permite el movimiento del robot. Este usa sensores seguidores de línea en conjunto con dos motores DC, y también permite obtener realimentación del nivel de batería. Para ello permite el servicio de calibración de sensores y motores, permite mover el robot y también permite conocer el nivel actual de batería.</a:t>
            </a:r>
          </a:p>
        </p:txBody>
      </p:sp>
      <p:sp>
        <p:nvSpPr>
          <p:cNvPr id="1151" name="Shape 11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2789355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Shape 1166"/>
          <p:cNvSpPr txBox="1">
            <a:spLocks noGrp="1"/>
          </p:cNvSpPr>
          <p:nvPr>
            <p:ph type="body" idx="1"/>
          </p:nvPr>
        </p:nvSpPr>
        <p:spPr>
          <a:xfrm>
            <a:off x="685800" y="4400550"/>
            <a:ext cx="5486400" cy="36006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r>
              <a:rPr lang="es-CO"/>
              <a:t>El módulo de movilidad se programa en C++ en conjunto con SocketIO y la librería Wiring PI para el control de los pines de entrada y salida de la tarjeta. consta de tres elementos clave: un lector de nivel de batería, un seguidor de línea y dos motores que mueven el chasis. El lector del nivel de batería usa un ADC de 10 bits con un divisor de voltaje a la entrada para proveer el voltaje máximo permitido. El movimiento del módulo se logra con dos motores motorreductores, capaces de mover hasta 10 kg. </a:t>
            </a:r>
          </a:p>
        </p:txBody>
      </p:sp>
      <p:sp>
        <p:nvSpPr>
          <p:cNvPr id="1167" name="Shape 11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4269323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1"/>
        <p:cNvGrpSpPr/>
        <p:nvPr/>
      </p:nvGrpSpPr>
      <p:grpSpPr>
        <a:xfrm>
          <a:off x="0" y="0"/>
          <a:ext cx="0" cy="0"/>
          <a:chOff x="0" y="0"/>
          <a:chExt cx="0" cy="0"/>
        </a:xfrm>
      </p:grpSpPr>
      <p:sp>
        <p:nvSpPr>
          <p:cNvPr id="1202" name="Shape 1202"/>
          <p:cNvSpPr txBox="1">
            <a:spLocks noGrp="1"/>
          </p:cNvSpPr>
          <p:nvPr>
            <p:ph type="body" idx="1"/>
          </p:nvPr>
        </p:nvSpPr>
        <p:spPr>
          <a:xfrm>
            <a:off x="685800" y="4400550"/>
            <a:ext cx="5486400" cy="3600600"/>
          </a:xfrm>
          <a:prstGeom prst="rect">
            <a:avLst/>
          </a:prstGeom>
          <a:noFill/>
          <a:ln>
            <a:noFill/>
          </a:ln>
        </p:spPr>
        <p:txBody>
          <a:bodyPr lIns="91425" tIns="91425" rIns="91425" bIns="91425" anchor="t" anchorCtr="0">
            <a:noAutofit/>
          </a:bodyPr>
          <a:lstStyle/>
          <a:p>
            <a:pPr lvl="0" rtl="0">
              <a:spcBef>
                <a:spcPts val="0"/>
              </a:spcBef>
              <a:buClr>
                <a:schemeClr val="dk1"/>
              </a:buClr>
              <a:buSzPct val="25000"/>
              <a:buFont typeface="Calibri"/>
              <a:buNone/>
            </a:pPr>
            <a:r>
              <a:rPr lang="es-CO" dirty="0"/>
              <a:t>Para evitar que cambie la velocidad del robot cuando se incremente el peso de este, se diseñó un controlador proporcional el cual utiliza un </a:t>
            </a:r>
            <a:r>
              <a:rPr lang="es-CO" dirty="0" err="1"/>
              <a:t>encoder</a:t>
            </a:r>
            <a:r>
              <a:rPr lang="es-CO" dirty="0"/>
              <a:t> para obtener realimentación de la velocidad de los motores, la cual es controlada por dos </a:t>
            </a:r>
            <a:r>
              <a:rPr lang="es-CO" dirty="0" err="1"/>
              <a:t>pwm</a:t>
            </a:r>
            <a:r>
              <a:rPr lang="es-CO" dirty="0"/>
              <a:t>. El seguidor de línea usa una regleta de </a:t>
            </a:r>
            <a:r>
              <a:rPr lang="es-CO" dirty="0" err="1"/>
              <a:t>optoacopladores</a:t>
            </a:r>
            <a:r>
              <a:rPr lang="es-CO" dirty="0"/>
              <a:t>, donde si el valor detectado es 2500 indica que hay línea negra en la mitad de los sensores, para mantener el sensor en este valor de referencia, se diseñó un control PID.</a:t>
            </a:r>
          </a:p>
        </p:txBody>
      </p:sp>
      <p:sp>
        <p:nvSpPr>
          <p:cNvPr id="1203" name="Shape 1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7053836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Shape 123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r>
              <a:rPr lang="es-CO"/>
              <a:t>De esta manera logramos desarrollar un módulo de movilidad.</a:t>
            </a:r>
          </a:p>
        </p:txBody>
      </p:sp>
      <p:sp>
        <p:nvSpPr>
          <p:cNvPr id="1231" name="Shape 123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80127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0"/>
        <p:cNvGrpSpPr/>
        <p:nvPr/>
      </p:nvGrpSpPr>
      <p:grpSpPr>
        <a:xfrm>
          <a:off x="0" y="0"/>
          <a:ext cx="0" cy="0"/>
          <a:chOff x="0" y="0"/>
          <a:chExt cx="0" cy="0"/>
        </a:xfrm>
      </p:grpSpPr>
      <p:sp>
        <p:nvSpPr>
          <p:cNvPr id="1261" name="Shape 1261"/>
          <p:cNvSpPr txBox="1">
            <a:spLocks noGrp="1"/>
          </p:cNvSpPr>
          <p:nvPr>
            <p:ph type="body" idx="1"/>
          </p:nvPr>
        </p:nvSpPr>
        <p:spPr>
          <a:xfrm>
            <a:off x="685800" y="4400550"/>
            <a:ext cx="5486399" cy="360059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r>
              <a:rPr lang="es-CO"/>
              <a:t>El módulo de manipulación se implementó usando un microcontrolador, el cual acciona un micro servo motor que abre y cierra una pinza mecánica. Para que el actor pueda usarlos ofrece dos servicios: abrir pinza y cerrar pinza.</a:t>
            </a:r>
          </a:p>
        </p:txBody>
      </p:sp>
      <p:sp>
        <p:nvSpPr>
          <p:cNvPr id="1262" name="Shape 12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1630245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Shape 1275"/>
          <p:cNvSpPr txBox="1">
            <a:spLocks noGrp="1"/>
          </p:cNvSpPr>
          <p:nvPr>
            <p:ph type="body" idx="1"/>
          </p:nvPr>
        </p:nvSpPr>
        <p:spPr>
          <a:xfrm>
            <a:off x="685800" y="4400550"/>
            <a:ext cx="5486400" cy="36006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r>
              <a:rPr lang="es-CO"/>
              <a:t>El microcontrolador controla el estado de la pinza a través de un PWM integrado el cual establece el ángulo de apertura según el ciclo útil asignado.</a:t>
            </a:r>
          </a:p>
        </p:txBody>
      </p:sp>
      <p:sp>
        <p:nvSpPr>
          <p:cNvPr id="1276" name="Shape 12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9887802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0"/>
        <p:cNvGrpSpPr/>
        <p:nvPr/>
      </p:nvGrpSpPr>
      <p:grpSpPr>
        <a:xfrm>
          <a:off x="0" y="0"/>
          <a:ext cx="0" cy="0"/>
          <a:chOff x="0" y="0"/>
          <a:chExt cx="0" cy="0"/>
        </a:xfrm>
      </p:grpSpPr>
      <p:sp>
        <p:nvSpPr>
          <p:cNvPr id="1301" name="Shape 130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r>
              <a:rPr lang="es-CO"/>
              <a:t>Y con esto completamos el objetivo del módulo de movilidad.</a:t>
            </a:r>
          </a:p>
        </p:txBody>
      </p:sp>
      <p:sp>
        <p:nvSpPr>
          <p:cNvPr id="1302" name="Shape 130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9562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baseline="0" dirty="0"/>
          </a:p>
          <a:p>
            <a:r>
              <a:rPr lang="es-CO" dirty="0"/>
              <a:t>De esa </a:t>
            </a:r>
            <a:r>
              <a:rPr lang="es-CO" baseline="0" dirty="0"/>
              <a:t>oportunidad nació este proyecto, el cual tenia como objetivo general desarrollar una plataforma robótica modular orientada a la dramatización.</a:t>
            </a:r>
          </a:p>
          <a:p>
            <a:r>
              <a:rPr lang="es-CO" baseline="0" dirty="0"/>
              <a:t> </a:t>
            </a:r>
          </a:p>
          <a:p>
            <a:r>
              <a:rPr lang="es-CO" baseline="0" dirty="0"/>
              <a:t>Y los objetivos específicos de diseñar una arquitectura basada en el modelo BDI, diseñar y desarrollar un modulo de procesamiento, uno audiovisual, uno de movilidad y uno de manipulación.</a:t>
            </a:r>
          </a:p>
          <a:p>
            <a:endParaRPr lang="es-CO" baseline="0" dirty="0"/>
          </a:p>
          <a:p>
            <a:r>
              <a:rPr lang="es-CO" baseline="0" dirty="0"/>
              <a:t>Diseñar y ejecutar pruebas unitarias y de integración.</a:t>
            </a:r>
          </a:p>
          <a:p>
            <a:endParaRPr lang="es-CO" baseline="0" dirty="0"/>
          </a:p>
          <a:p>
            <a:r>
              <a:rPr lang="es-CO" baseline="0" dirty="0"/>
              <a:t>Y finalmente, realizar una validación de la plataforma por medio de la interpretación de un script que utilizara todos los módulos desarrollados.</a:t>
            </a:r>
          </a:p>
          <a:p>
            <a:endParaRPr lang="es-CO" baseline="0" dirty="0"/>
          </a:p>
          <a:p>
            <a:endParaRPr lang="es-CO" dirty="0"/>
          </a:p>
        </p:txBody>
      </p:sp>
      <p:sp>
        <p:nvSpPr>
          <p:cNvPr id="4" name="Marcador de número de diapositiva 3"/>
          <p:cNvSpPr>
            <a:spLocks noGrp="1"/>
          </p:cNvSpPr>
          <p:nvPr>
            <p:ph type="sldNum" sz="quarter" idx="10"/>
          </p:nvPr>
        </p:nvSpPr>
        <p:spPr/>
        <p:txBody>
          <a:bodyPr/>
          <a:lstStyle/>
          <a:p>
            <a:fld id="{B93CD6F8-55D3-47C6-BE08-8E51AB364FDC}" type="slidenum">
              <a:rPr lang="es-CO" smtClean="0"/>
              <a:t>5</a:t>
            </a:fld>
            <a:endParaRPr lang="es-CO"/>
          </a:p>
        </p:txBody>
      </p:sp>
    </p:spTree>
    <p:extLst>
      <p:ext uri="{BB962C8B-B14F-4D97-AF65-F5344CB8AC3E}">
        <p14:creationId xmlns:p14="http://schemas.microsoft.com/office/powerpoint/2010/main" val="28351572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0"/>
        <p:cNvGrpSpPr/>
        <p:nvPr/>
      </p:nvGrpSpPr>
      <p:grpSpPr>
        <a:xfrm>
          <a:off x="0" y="0"/>
          <a:ext cx="0" cy="0"/>
          <a:chOff x="0" y="0"/>
          <a:chExt cx="0" cy="0"/>
        </a:xfrm>
      </p:grpSpPr>
      <p:sp>
        <p:nvSpPr>
          <p:cNvPr id="1331" name="Shape 133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rtl="0"/>
            <a:r>
              <a:rPr lang="es-CO" sz="1200" b="0" i="0" u="none" strike="noStrike" kern="1200" dirty="0">
                <a:solidFill>
                  <a:schemeClr val="tx1"/>
                </a:solidFill>
                <a:effectLst/>
                <a:latin typeface="+mn-lt"/>
                <a:ea typeface="+mn-ea"/>
                <a:cs typeface="+mn-cs"/>
              </a:rPr>
              <a:t>Se diseñó un protocolo de pruebas al comienzo del proyecto, luego, al finalizar el desarrollo de cada uno de los módulos se realizaron pruebas unitarias, seguidas por la ejecución del protocolo de pruebas el cual incluye pruebas de integración entre los módulos. Finalmente se documentaron los resultados y se soportaron con la grabación de videos de las pruebas disponibles en línea.</a:t>
            </a:r>
            <a:endParaRPr lang="es-CO" b="0" dirty="0">
              <a:effectLst/>
            </a:endParaRPr>
          </a:p>
          <a:p>
            <a:br>
              <a:rPr lang="es-CO" dirty="0"/>
            </a:br>
            <a:endParaRPr dirty="0"/>
          </a:p>
        </p:txBody>
      </p:sp>
      <p:sp>
        <p:nvSpPr>
          <p:cNvPr id="1332" name="Shape 1332"/>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40641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0"/>
        <p:cNvGrpSpPr/>
        <p:nvPr/>
      </p:nvGrpSpPr>
      <p:grpSpPr>
        <a:xfrm>
          <a:off x="0" y="0"/>
          <a:ext cx="0" cy="0"/>
          <a:chOff x="0" y="0"/>
          <a:chExt cx="0" cy="0"/>
        </a:xfrm>
      </p:grpSpPr>
      <p:sp>
        <p:nvSpPr>
          <p:cNvPr id="1341" name="Shape 134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r>
              <a:rPr lang="es-CO" sz="1200" b="0" i="0" u="none" strike="noStrike" kern="1200" dirty="0">
                <a:solidFill>
                  <a:schemeClr val="tx1"/>
                </a:solidFill>
                <a:effectLst/>
                <a:latin typeface="+mn-lt"/>
                <a:ea typeface="+mn-ea"/>
                <a:cs typeface="+mn-cs"/>
              </a:rPr>
              <a:t>Finalmente se validó el prototipo con 2 profesores, 2 estudiantes, un egresado y un usuario no relacionado con tecnologías de información.</a:t>
            </a:r>
            <a:endParaRPr dirty="0"/>
          </a:p>
        </p:txBody>
      </p:sp>
      <p:sp>
        <p:nvSpPr>
          <p:cNvPr id="1342" name="Shape 134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89184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1"/>
        <p:cNvGrpSpPr/>
        <p:nvPr/>
      </p:nvGrpSpPr>
      <p:grpSpPr>
        <a:xfrm>
          <a:off x="0" y="0"/>
          <a:ext cx="0" cy="0"/>
          <a:chOff x="0" y="0"/>
          <a:chExt cx="0" cy="0"/>
        </a:xfrm>
      </p:grpSpPr>
      <p:sp>
        <p:nvSpPr>
          <p:cNvPr id="1362" name="Shape 136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r>
              <a:rPr lang="es-CO" sz="1200" b="0" i="0" u="none" strike="noStrike" kern="1200" dirty="0">
                <a:solidFill>
                  <a:schemeClr val="tx1"/>
                </a:solidFill>
                <a:effectLst/>
                <a:latin typeface="+mn-lt"/>
                <a:ea typeface="+mn-ea"/>
                <a:cs typeface="+mn-cs"/>
              </a:rPr>
              <a:t>En pantalla se muestran los resultados de la validación de los requerimientos significativos de la plataforma, en la cual, si vemos las gráficas, los usuarios perciben en su mayoría que se cumplen los requerimiento planteados. </a:t>
            </a:r>
            <a:endParaRPr dirty="0"/>
          </a:p>
        </p:txBody>
      </p:sp>
      <p:sp>
        <p:nvSpPr>
          <p:cNvPr id="1363" name="Shape 13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11363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0"/>
        <p:cNvGrpSpPr/>
        <p:nvPr/>
      </p:nvGrpSpPr>
      <p:grpSpPr>
        <a:xfrm>
          <a:off x="0" y="0"/>
          <a:ext cx="0" cy="0"/>
          <a:chOff x="0" y="0"/>
          <a:chExt cx="0" cy="0"/>
        </a:xfrm>
      </p:grpSpPr>
      <p:sp>
        <p:nvSpPr>
          <p:cNvPr id="1301" name="Shape 130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r>
              <a:rPr lang="es-CO"/>
              <a:t>Y con esto completamos el objetivo del módulo de movilidad.</a:t>
            </a:r>
          </a:p>
        </p:txBody>
      </p:sp>
      <p:sp>
        <p:nvSpPr>
          <p:cNvPr id="1302" name="Shape 130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6519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Shape 138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rtl="0"/>
            <a:r>
              <a:rPr lang="es-CO" sz="1200" b="0" i="0" u="none" strike="noStrike" kern="1200" dirty="0">
                <a:solidFill>
                  <a:schemeClr val="tx1"/>
                </a:solidFill>
                <a:effectLst/>
                <a:latin typeface="+mn-lt"/>
                <a:ea typeface="+mn-ea"/>
                <a:cs typeface="+mn-cs"/>
              </a:rPr>
              <a:t>Como resultados del prototipo:</a:t>
            </a:r>
            <a:endParaRPr lang="es-CO" b="0" dirty="0">
              <a:effectLst/>
            </a:endParaRPr>
          </a:p>
          <a:p>
            <a:pPr rtl="0"/>
            <a:r>
              <a:rPr lang="es-CO" sz="1200" b="0" i="0" u="none" strike="noStrike" kern="1200" dirty="0">
                <a:solidFill>
                  <a:schemeClr val="tx1"/>
                </a:solidFill>
                <a:effectLst/>
                <a:latin typeface="+mn-lt"/>
                <a:ea typeface="+mn-ea"/>
                <a:cs typeface="+mn-cs"/>
              </a:rPr>
              <a:t>Se válido que la arquitectura funciona adecuadamente.</a:t>
            </a:r>
            <a:endParaRPr lang="es-CO" b="0" dirty="0">
              <a:effectLst/>
            </a:endParaRPr>
          </a:p>
          <a:p>
            <a:pPr rtl="0"/>
            <a:r>
              <a:rPr lang="es-CO" sz="1200" b="0" i="0" u="none" strike="noStrike" kern="1200" dirty="0">
                <a:solidFill>
                  <a:schemeClr val="tx1"/>
                </a:solidFill>
                <a:effectLst/>
                <a:latin typeface="+mn-lt"/>
                <a:ea typeface="+mn-ea"/>
                <a:cs typeface="+mn-cs"/>
              </a:rPr>
              <a:t>Para facilitar el desarrollo de nuevos modulo, Implementamos </a:t>
            </a:r>
            <a:r>
              <a:rPr lang="es-CO" sz="1200" b="0" i="0" u="none" strike="noStrike" kern="1200" dirty="0" err="1">
                <a:solidFill>
                  <a:schemeClr val="tx1"/>
                </a:solidFill>
                <a:effectLst/>
                <a:latin typeface="+mn-lt"/>
                <a:ea typeface="+mn-ea"/>
                <a:cs typeface="+mn-cs"/>
              </a:rPr>
              <a:t>frameworks</a:t>
            </a:r>
            <a:r>
              <a:rPr lang="es-CO" sz="1200" b="0" i="0" u="none" strike="noStrike" kern="1200" dirty="0">
                <a:solidFill>
                  <a:schemeClr val="tx1"/>
                </a:solidFill>
                <a:effectLst/>
                <a:latin typeface="+mn-lt"/>
                <a:ea typeface="+mn-ea"/>
                <a:cs typeface="+mn-cs"/>
              </a:rPr>
              <a:t> en C++, JAVA  y </a:t>
            </a:r>
            <a:r>
              <a:rPr lang="es-CO" sz="1200" b="0" i="0" u="none" strike="noStrike" kern="1200" dirty="0" err="1">
                <a:solidFill>
                  <a:schemeClr val="tx1"/>
                </a:solidFill>
                <a:effectLst/>
                <a:latin typeface="+mn-lt"/>
                <a:ea typeface="+mn-ea"/>
                <a:cs typeface="+mn-cs"/>
              </a:rPr>
              <a:t>javaScript</a:t>
            </a:r>
            <a:r>
              <a:rPr lang="es-CO" sz="1200" b="0" i="0" u="none" strike="noStrike" kern="1200" dirty="0">
                <a:solidFill>
                  <a:schemeClr val="tx1"/>
                </a:solidFill>
                <a:effectLst/>
                <a:latin typeface="+mn-lt"/>
                <a:ea typeface="+mn-ea"/>
                <a:cs typeface="+mn-cs"/>
              </a:rPr>
              <a:t>, </a:t>
            </a:r>
            <a:endParaRPr lang="es-CO" b="0" dirty="0">
              <a:effectLst/>
            </a:endParaRPr>
          </a:p>
          <a:p>
            <a:r>
              <a:rPr lang="es-CO" sz="1200" b="0" i="0" u="none" strike="noStrike" kern="1200" dirty="0">
                <a:solidFill>
                  <a:schemeClr val="tx1"/>
                </a:solidFill>
                <a:effectLst/>
                <a:latin typeface="+mn-lt"/>
                <a:ea typeface="+mn-ea"/>
                <a:cs typeface="+mn-cs"/>
              </a:rPr>
              <a:t>Para la replicar o crear  más  robots diseñamos los modelos 3D </a:t>
            </a:r>
            <a:endParaRPr lang="es-CO" dirty="0"/>
          </a:p>
        </p:txBody>
      </p:sp>
      <p:sp>
        <p:nvSpPr>
          <p:cNvPr id="1385" name="Shape 13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60122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
        <p:cNvGrpSpPr/>
        <p:nvPr/>
      </p:nvGrpSpPr>
      <p:grpSpPr>
        <a:xfrm>
          <a:off x="0" y="0"/>
          <a:ext cx="0" cy="0"/>
          <a:chOff x="0" y="0"/>
          <a:chExt cx="0" cy="0"/>
        </a:xfrm>
      </p:grpSpPr>
      <p:sp>
        <p:nvSpPr>
          <p:cNvPr id="1407" name="Shape 140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rtl="0"/>
            <a:r>
              <a:rPr lang="es-CO" sz="1200" b="0" i="0" u="none" strike="noStrike" kern="1200" dirty="0">
                <a:solidFill>
                  <a:schemeClr val="tx1"/>
                </a:solidFill>
                <a:effectLst/>
                <a:latin typeface="+mn-lt"/>
                <a:ea typeface="+mn-ea"/>
                <a:cs typeface="+mn-cs"/>
              </a:rPr>
              <a:t>Como conclusiones de la arquitectura permite </a:t>
            </a:r>
            <a:endParaRPr lang="es-CO" b="0" dirty="0">
              <a:effectLst/>
            </a:endParaRPr>
          </a:p>
          <a:p>
            <a:pPr rtl="0"/>
            <a:r>
              <a:rPr lang="es-CO" sz="1200" b="0" i="0" u="none" strike="noStrike" kern="1200" dirty="0">
                <a:solidFill>
                  <a:schemeClr val="tx1"/>
                </a:solidFill>
                <a:effectLst/>
                <a:latin typeface="+mn-lt"/>
                <a:ea typeface="+mn-ea"/>
                <a:cs typeface="+mn-cs"/>
              </a:rPr>
              <a:t>Desacoplar el componente deliberativo de la ejecución de acciones.</a:t>
            </a:r>
            <a:endParaRPr lang="es-CO" b="0" dirty="0">
              <a:effectLst/>
            </a:endParaRPr>
          </a:p>
          <a:p>
            <a:pPr rtl="0"/>
            <a:r>
              <a:rPr lang="es-CO" sz="1200" b="0" i="0" u="none" strike="noStrike" kern="1200" dirty="0">
                <a:solidFill>
                  <a:schemeClr val="tx1"/>
                </a:solidFill>
                <a:effectLst/>
                <a:latin typeface="+mn-lt"/>
                <a:ea typeface="+mn-ea"/>
                <a:cs typeface="+mn-cs"/>
              </a:rPr>
              <a:t>Eficiencia al ejecutar tareas distribuidas y en paralela.</a:t>
            </a:r>
            <a:endParaRPr lang="es-CO" b="0" dirty="0">
              <a:effectLst/>
            </a:endParaRPr>
          </a:p>
          <a:p>
            <a:pPr rtl="0"/>
            <a:r>
              <a:rPr lang="es-CO" sz="1200" b="0" i="0" u="none" strike="noStrike" kern="1200" dirty="0">
                <a:solidFill>
                  <a:schemeClr val="tx1"/>
                </a:solidFill>
                <a:effectLst/>
                <a:latin typeface="+mn-lt"/>
                <a:ea typeface="+mn-ea"/>
                <a:cs typeface="+mn-cs"/>
              </a:rPr>
              <a:t>Reduce la complejidad del desarrollo ya que </a:t>
            </a:r>
            <a:endParaRPr lang="es-CO" b="0" dirty="0">
              <a:effectLst/>
            </a:endParaRPr>
          </a:p>
          <a:p>
            <a:pPr rtl="0"/>
            <a:r>
              <a:rPr lang="es-CO" sz="1200" b="0" i="0" u="none" strike="noStrike" kern="1200" dirty="0">
                <a:solidFill>
                  <a:schemeClr val="tx1"/>
                </a:solidFill>
                <a:effectLst/>
                <a:latin typeface="+mn-lt"/>
                <a:ea typeface="+mn-ea"/>
                <a:cs typeface="+mn-cs"/>
              </a:rPr>
              <a:t>Se trabajar con soluciones más pequeños,</a:t>
            </a:r>
            <a:endParaRPr lang="es-CO" b="0" dirty="0">
              <a:effectLst/>
            </a:endParaRPr>
          </a:p>
          <a:p>
            <a:pPr rtl="0"/>
            <a:r>
              <a:rPr lang="es-CO" sz="1200" b="0" i="0" u="none" strike="noStrike" kern="1200" dirty="0">
                <a:solidFill>
                  <a:schemeClr val="tx1"/>
                </a:solidFill>
                <a:effectLst/>
                <a:latin typeface="+mn-lt"/>
                <a:ea typeface="+mn-ea"/>
                <a:cs typeface="+mn-cs"/>
              </a:rPr>
              <a:t>Desarrollo más estructurado</a:t>
            </a:r>
            <a:endParaRPr lang="es-CO" b="0" dirty="0">
              <a:effectLst/>
            </a:endParaRPr>
          </a:p>
          <a:p>
            <a:pPr rtl="0"/>
            <a:r>
              <a:rPr lang="es-CO" sz="1200" b="0" i="0" u="none" strike="noStrike" kern="1200" dirty="0">
                <a:solidFill>
                  <a:schemeClr val="tx1"/>
                </a:solidFill>
                <a:effectLst/>
                <a:latin typeface="+mn-lt"/>
                <a:ea typeface="+mn-ea"/>
                <a:cs typeface="+mn-cs"/>
              </a:rPr>
              <a:t>Fácil de probar.</a:t>
            </a:r>
            <a:endParaRPr lang="es-CO" b="0" dirty="0">
              <a:effectLst/>
            </a:endParaRPr>
          </a:p>
          <a:p>
            <a:pPr rtl="0"/>
            <a:r>
              <a:rPr lang="es-CO" sz="1200" b="0" i="0" u="none" strike="noStrike" kern="1200" dirty="0">
                <a:solidFill>
                  <a:schemeClr val="tx1"/>
                </a:solidFill>
                <a:effectLst/>
                <a:latin typeface="+mn-lt"/>
                <a:ea typeface="+mn-ea"/>
                <a:cs typeface="+mn-cs"/>
              </a:rPr>
              <a:t>Por otro lado puede tener redundancia de servicios, por ejemplo el </a:t>
            </a:r>
            <a:r>
              <a:rPr lang="es-CO" sz="1200" b="0" i="0" u="none" strike="noStrike" kern="1200" dirty="0" err="1">
                <a:solidFill>
                  <a:schemeClr val="tx1"/>
                </a:solidFill>
                <a:effectLst/>
                <a:latin typeface="+mn-lt"/>
                <a:ea typeface="+mn-ea"/>
                <a:cs typeface="+mn-cs"/>
              </a:rPr>
              <a:t>servico</a:t>
            </a:r>
            <a:r>
              <a:rPr lang="es-CO" sz="1200" b="0" i="0" u="none" strike="noStrike" kern="1200" dirty="0">
                <a:solidFill>
                  <a:schemeClr val="tx1"/>
                </a:solidFill>
                <a:effectLst/>
                <a:latin typeface="+mn-lt"/>
                <a:ea typeface="+mn-ea"/>
                <a:cs typeface="+mn-cs"/>
              </a:rPr>
              <a:t> decir se puede ejecutar por la pantalla o por el parlante</a:t>
            </a:r>
            <a:endParaRPr lang="es-CO" b="0" dirty="0">
              <a:effectLst/>
            </a:endParaRPr>
          </a:p>
          <a:p>
            <a:pPr rtl="0"/>
            <a:r>
              <a:rPr lang="es-CO" sz="1200" b="0" i="0" u="none" strike="noStrike" kern="1200" dirty="0">
                <a:solidFill>
                  <a:schemeClr val="tx1"/>
                </a:solidFill>
                <a:effectLst/>
                <a:latin typeface="+mn-lt"/>
                <a:ea typeface="+mn-ea"/>
                <a:cs typeface="+mn-cs"/>
              </a:rPr>
              <a:t>Hace también que sea tolerante a fallos, en caso que un módulo deje de funcionar no afecta el funcionamiento de todo el sistema.</a:t>
            </a:r>
            <a:endParaRPr lang="es-CO" b="0" dirty="0">
              <a:effectLst/>
            </a:endParaRPr>
          </a:p>
          <a:p>
            <a:pPr rtl="0"/>
            <a:r>
              <a:rPr lang="es-CO" sz="1200" b="0" i="0" u="none" strike="noStrike" kern="1200" dirty="0">
                <a:solidFill>
                  <a:schemeClr val="tx1"/>
                </a:solidFill>
                <a:effectLst/>
                <a:latin typeface="+mn-lt"/>
                <a:ea typeface="+mn-ea"/>
                <a:cs typeface="+mn-cs"/>
              </a:rPr>
              <a:t>Es flexible, al agregar dinámicamente módulos</a:t>
            </a:r>
            <a:endParaRPr lang="es-CO" b="0" dirty="0">
              <a:effectLst/>
            </a:endParaRPr>
          </a:p>
          <a:p>
            <a:pPr rtl="0"/>
            <a:r>
              <a:rPr lang="es-CO" sz="1200" b="0" i="0" u="none" strike="noStrike" kern="1200" dirty="0">
                <a:solidFill>
                  <a:schemeClr val="tx1"/>
                </a:solidFill>
                <a:effectLst/>
                <a:latin typeface="+mn-lt"/>
                <a:ea typeface="+mn-ea"/>
                <a:cs typeface="+mn-cs"/>
              </a:rPr>
              <a:t>Finalmente el uso de módulos en diferentes lenguajes hace que sea compatible con muchas plataformas y </a:t>
            </a:r>
            <a:r>
              <a:rPr lang="es-CO" sz="1200" b="0" i="0" u="none" strike="noStrike" kern="1200" dirty="0" err="1">
                <a:solidFill>
                  <a:schemeClr val="tx1"/>
                </a:solidFill>
                <a:effectLst/>
                <a:latin typeface="+mn-lt"/>
                <a:ea typeface="+mn-ea"/>
                <a:cs typeface="+mn-cs"/>
              </a:rPr>
              <a:t>frameworks</a:t>
            </a:r>
            <a:endParaRPr lang="es-CO" b="0" dirty="0">
              <a:effectLst/>
            </a:endParaRPr>
          </a:p>
        </p:txBody>
      </p:sp>
      <p:sp>
        <p:nvSpPr>
          <p:cNvPr id="1408" name="Shape 140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23737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8"/>
        <p:cNvGrpSpPr/>
        <p:nvPr/>
      </p:nvGrpSpPr>
      <p:grpSpPr>
        <a:xfrm>
          <a:off x="0" y="0"/>
          <a:ext cx="0" cy="0"/>
          <a:chOff x="0" y="0"/>
          <a:chExt cx="0" cy="0"/>
        </a:xfrm>
      </p:grpSpPr>
      <p:sp>
        <p:nvSpPr>
          <p:cNvPr id="1439" name="Shape 143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rtl="0"/>
            <a:r>
              <a:rPr lang="es-CO" sz="1200" b="0" i="0" u="none" strike="noStrike" kern="1200" dirty="0">
                <a:solidFill>
                  <a:schemeClr val="tx1"/>
                </a:solidFill>
                <a:effectLst/>
                <a:latin typeface="+mn-lt"/>
                <a:ea typeface="+mn-ea"/>
                <a:cs typeface="+mn-cs"/>
              </a:rPr>
              <a:t>Agregar un modelo emocional para el agente actor.</a:t>
            </a:r>
            <a:endParaRPr lang="es-CO" sz="1800" b="0" dirty="0">
              <a:effectLst/>
            </a:endParaRPr>
          </a:p>
          <a:p>
            <a:pPr rtl="0"/>
            <a:r>
              <a:rPr lang="es-CO" sz="1200" b="0" i="0" u="none" strike="noStrike" kern="1200" dirty="0">
                <a:solidFill>
                  <a:schemeClr val="tx1"/>
                </a:solidFill>
                <a:effectLst/>
                <a:latin typeface="+mn-lt"/>
                <a:ea typeface="+mn-ea"/>
                <a:cs typeface="+mn-cs"/>
              </a:rPr>
              <a:t>Paralelizar en Hardware la evaluación de deseos.</a:t>
            </a:r>
            <a:endParaRPr lang="es-CO" sz="1800" b="0" dirty="0">
              <a:effectLst/>
            </a:endParaRPr>
          </a:p>
          <a:p>
            <a:pPr rtl="0"/>
            <a:r>
              <a:rPr lang="es-CO" sz="1200" b="0" i="0" u="none" strike="noStrike" kern="1200" dirty="0">
                <a:solidFill>
                  <a:schemeClr val="tx1"/>
                </a:solidFill>
                <a:effectLst/>
                <a:latin typeface="+mn-lt"/>
                <a:ea typeface="+mn-ea"/>
                <a:cs typeface="+mn-cs"/>
              </a:rPr>
              <a:t>Mejorar la base de conocimiento del actor.</a:t>
            </a:r>
            <a:endParaRPr lang="es-CO" sz="1800" b="0" dirty="0">
              <a:effectLst/>
            </a:endParaRPr>
          </a:p>
          <a:p>
            <a:pPr rtl="0"/>
            <a:r>
              <a:rPr lang="es-CO" sz="1200" b="0" i="0" u="none" strike="noStrike" kern="1200" dirty="0">
                <a:solidFill>
                  <a:schemeClr val="tx1"/>
                </a:solidFill>
                <a:effectLst/>
                <a:latin typeface="+mn-lt"/>
                <a:ea typeface="+mn-ea"/>
                <a:cs typeface="+mn-cs"/>
              </a:rPr>
              <a:t>Explorar la implementación de módulos inalámbricos.</a:t>
            </a:r>
            <a:endParaRPr lang="es-CO" sz="1800" b="0" dirty="0">
              <a:effectLst/>
            </a:endParaRPr>
          </a:p>
          <a:p>
            <a:pPr rtl="0"/>
            <a:r>
              <a:rPr lang="es-CO" sz="1200" b="0" i="0" u="none" strike="noStrike" kern="1200" dirty="0">
                <a:solidFill>
                  <a:schemeClr val="tx1"/>
                </a:solidFill>
                <a:effectLst/>
                <a:latin typeface="+mn-lt"/>
                <a:ea typeface="+mn-ea"/>
                <a:cs typeface="+mn-cs"/>
              </a:rPr>
              <a:t>Probar el sistema con más robot.</a:t>
            </a:r>
            <a:endParaRPr lang="es-CO" sz="1800" b="0" dirty="0">
              <a:effectLst/>
            </a:endParaRPr>
          </a:p>
          <a:p>
            <a:pPr rtl="0"/>
            <a:r>
              <a:rPr lang="es-CO" sz="1200" b="0" i="0" u="none" strike="noStrike" kern="1200" dirty="0">
                <a:solidFill>
                  <a:schemeClr val="tx1"/>
                </a:solidFill>
                <a:effectLst/>
                <a:latin typeface="+mn-lt"/>
                <a:ea typeface="+mn-ea"/>
                <a:cs typeface="+mn-cs"/>
              </a:rPr>
              <a:t>Crear una interfaz gráfica que permita la construcción del script</a:t>
            </a:r>
            <a:endParaRPr lang="es-CO" sz="1800" dirty="0">
              <a:solidFill>
                <a:srgbClr val="4F5D73"/>
              </a:solidFill>
              <a:latin typeface="Roboto"/>
              <a:ea typeface="Roboto"/>
              <a:cs typeface="Roboto"/>
              <a:sym typeface="Roboto"/>
            </a:endParaRPr>
          </a:p>
          <a:p>
            <a:pPr lvl="0">
              <a:spcBef>
                <a:spcPts val="0"/>
              </a:spcBef>
              <a:buNone/>
            </a:pPr>
            <a:endParaRPr dirty="0"/>
          </a:p>
        </p:txBody>
      </p:sp>
      <p:sp>
        <p:nvSpPr>
          <p:cNvPr id="1440" name="Shape 144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166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El desarrollo de este proyecto nos propondría</a:t>
            </a:r>
            <a:r>
              <a:rPr lang="es-CO" baseline="0" dirty="0"/>
              <a:t> varios retos, el primero de ellos era entender el modelo de agentes BDI propuesto en el trabajo doctoral de Alejandra Gonzalez.</a:t>
            </a:r>
          </a:p>
          <a:p>
            <a:endParaRPr lang="es-CO" baseline="0" dirty="0"/>
          </a:p>
          <a:p>
            <a:r>
              <a:rPr lang="es-CO" baseline="0" dirty="0"/>
              <a:t>Luego de esto, familiarizarnos con el código de los frameworks desarrollados en proyectos pasados, como BESA (para la elaboración de agentes) y Roboact (que provee una arquitectura para robots actores basados en el modelo BDI)</a:t>
            </a:r>
          </a:p>
          <a:p>
            <a:endParaRPr lang="es-CO" baseline="0" dirty="0"/>
          </a:p>
          <a:p>
            <a:r>
              <a:rPr lang="es-CO" baseline="0" dirty="0"/>
              <a:t>Después, necesitaríamos creatividad para diseñar las piezas y conocimiento en herramientas para desarrollar los modelos.</a:t>
            </a:r>
          </a:p>
          <a:p>
            <a:endParaRPr lang="es-CO" baseline="0" dirty="0"/>
          </a:p>
          <a:p>
            <a:r>
              <a:rPr lang="es-CO" baseline="0" dirty="0"/>
              <a:t>Finalmente, el reto mas grande se encontraba en integrar todos los componentes, tanto informáticos, como mecánicos y electrónicos.</a:t>
            </a:r>
          </a:p>
          <a:p>
            <a:endParaRPr lang="es-CO" baseline="0" dirty="0"/>
          </a:p>
        </p:txBody>
      </p:sp>
      <p:sp>
        <p:nvSpPr>
          <p:cNvPr id="4" name="Marcador de número de diapositiva 3"/>
          <p:cNvSpPr>
            <a:spLocks noGrp="1"/>
          </p:cNvSpPr>
          <p:nvPr>
            <p:ph type="sldNum" sz="quarter" idx="10"/>
          </p:nvPr>
        </p:nvSpPr>
        <p:spPr/>
        <p:txBody>
          <a:bodyPr/>
          <a:lstStyle/>
          <a:p>
            <a:fld id="{B93CD6F8-55D3-47C6-BE08-8E51AB364FDC}" type="slidenum">
              <a:rPr lang="es-CO" smtClean="0"/>
              <a:t>6</a:t>
            </a:fld>
            <a:endParaRPr lang="es-CO"/>
          </a:p>
        </p:txBody>
      </p:sp>
    </p:spTree>
    <p:extLst>
      <p:ext uri="{BB962C8B-B14F-4D97-AF65-F5344CB8AC3E}">
        <p14:creationId xmlns:p14="http://schemas.microsoft.com/office/powerpoint/2010/main" val="2047385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rtl="0"/>
            <a:r>
              <a:rPr lang="es-CO" sz="1200" b="0" i="0" u="none" strike="noStrike" kern="1200" dirty="0">
                <a:solidFill>
                  <a:schemeClr val="tx1"/>
                </a:solidFill>
                <a:effectLst/>
                <a:latin typeface="+mn-lt"/>
                <a:ea typeface="+mn-ea"/>
                <a:cs typeface="+mn-cs"/>
              </a:rPr>
              <a:t>Cada fase del proyecto tomo uno o dos </a:t>
            </a:r>
            <a:r>
              <a:rPr lang="es-CO" sz="1200" b="0" i="0" u="none" strike="noStrike" kern="1200" dirty="0" err="1">
                <a:solidFill>
                  <a:schemeClr val="tx1"/>
                </a:solidFill>
                <a:effectLst/>
                <a:latin typeface="+mn-lt"/>
                <a:ea typeface="+mn-ea"/>
                <a:cs typeface="+mn-cs"/>
              </a:rPr>
              <a:t>sprints</a:t>
            </a:r>
            <a:r>
              <a:rPr lang="es-CO" sz="1200" b="0" i="0" u="none" strike="noStrike" kern="1200" dirty="0">
                <a:solidFill>
                  <a:schemeClr val="tx1"/>
                </a:solidFill>
                <a:effectLst/>
                <a:latin typeface="+mn-lt"/>
                <a:ea typeface="+mn-ea"/>
                <a:cs typeface="+mn-cs"/>
              </a:rPr>
              <a:t>, </a:t>
            </a:r>
          </a:p>
          <a:p>
            <a:pPr rtl="0"/>
            <a:endParaRPr lang="es-CO" sz="1200" b="0" i="0" u="none" strike="noStrike" kern="1200" dirty="0">
              <a:solidFill>
                <a:schemeClr val="tx1"/>
              </a:solidFill>
              <a:effectLst/>
              <a:latin typeface="+mn-lt"/>
              <a:ea typeface="+mn-ea"/>
              <a:cs typeface="+mn-cs"/>
            </a:endParaRPr>
          </a:p>
          <a:p>
            <a:pPr rtl="0"/>
            <a:r>
              <a:rPr lang="es-CO" sz="1200" b="0" i="0" u="none" strike="noStrike" kern="1200" dirty="0">
                <a:solidFill>
                  <a:schemeClr val="tx1"/>
                </a:solidFill>
                <a:effectLst/>
                <a:latin typeface="+mn-lt"/>
                <a:ea typeface="+mn-ea"/>
                <a:cs typeface="+mn-cs"/>
              </a:rPr>
              <a:t>En</a:t>
            </a:r>
            <a:r>
              <a:rPr lang="es-CO" sz="1200" b="0" i="0" u="none" strike="noStrike" kern="1200" baseline="0" dirty="0">
                <a:solidFill>
                  <a:schemeClr val="tx1"/>
                </a:solidFill>
                <a:effectLst/>
                <a:latin typeface="+mn-lt"/>
                <a:ea typeface="+mn-ea"/>
                <a:cs typeface="+mn-cs"/>
              </a:rPr>
              <a:t> la fase de </a:t>
            </a:r>
            <a:r>
              <a:rPr lang="es-CO" sz="1200" b="0" i="0" u="none" strike="noStrike" kern="1200" dirty="0">
                <a:solidFill>
                  <a:schemeClr val="tx1"/>
                </a:solidFill>
                <a:effectLst/>
                <a:latin typeface="+mn-lt"/>
                <a:ea typeface="+mn-ea"/>
                <a:cs typeface="+mn-cs"/>
              </a:rPr>
              <a:t>rimero se definió la arquitectura, teniendo en cuenta el modelo de agentes BDI planteado por la ingeniera Alejandra Gonzalez en su tesis de Doctorado y la arquitectura propuesta por el ingeniero David de la Peña.</a:t>
            </a:r>
            <a:endParaRPr lang="es-CO" b="0" dirty="0">
              <a:effectLst/>
            </a:endParaRPr>
          </a:p>
          <a:p>
            <a:pPr rtl="0"/>
            <a:r>
              <a:rPr lang="es-CO" sz="1200" b="0" i="0" u="none" strike="noStrike" kern="1200" dirty="0">
                <a:solidFill>
                  <a:schemeClr val="tx1"/>
                </a:solidFill>
                <a:effectLst/>
                <a:latin typeface="+mn-lt"/>
                <a:ea typeface="+mn-ea"/>
                <a:cs typeface="+mn-cs"/>
              </a:rPr>
              <a:t>En la segunda fase se implementó la arquitectura con base al </a:t>
            </a:r>
            <a:r>
              <a:rPr lang="es-CO" sz="1200" b="0" i="0" u="none" strike="noStrike" kern="1200" dirty="0" err="1">
                <a:solidFill>
                  <a:schemeClr val="tx1"/>
                </a:solidFill>
                <a:effectLst/>
                <a:latin typeface="+mn-lt"/>
                <a:ea typeface="+mn-ea"/>
                <a:cs typeface="+mn-cs"/>
              </a:rPr>
              <a:t>framework</a:t>
            </a:r>
            <a:r>
              <a:rPr lang="es-CO" sz="1200" b="0" i="0" u="none" strike="noStrike" kern="1200" dirty="0">
                <a:solidFill>
                  <a:schemeClr val="tx1"/>
                </a:solidFill>
                <a:effectLst/>
                <a:latin typeface="+mn-lt"/>
                <a:ea typeface="+mn-ea"/>
                <a:cs typeface="+mn-cs"/>
              </a:rPr>
              <a:t> planteado por el </a:t>
            </a:r>
            <a:r>
              <a:rPr lang="es-CO" sz="1200" b="0" i="0" u="none" strike="noStrike" kern="1200" dirty="0" err="1">
                <a:solidFill>
                  <a:schemeClr val="tx1"/>
                </a:solidFill>
                <a:effectLst/>
                <a:latin typeface="+mn-lt"/>
                <a:ea typeface="+mn-ea"/>
                <a:cs typeface="+mn-cs"/>
              </a:rPr>
              <a:t>ing</a:t>
            </a:r>
            <a:r>
              <a:rPr lang="es-CO" sz="1200" b="0" i="0" u="none" strike="noStrike" kern="1200" dirty="0">
                <a:solidFill>
                  <a:schemeClr val="tx1"/>
                </a:solidFill>
                <a:effectLst/>
                <a:latin typeface="+mn-lt"/>
                <a:ea typeface="+mn-ea"/>
                <a:cs typeface="+mn-cs"/>
              </a:rPr>
              <a:t> David de la Peña ROBOACT.</a:t>
            </a:r>
            <a:endParaRPr lang="es-CO" b="0" dirty="0">
              <a:effectLst/>
            </a:endParaRPr>
          </a:p>
          <a:p>
            <a:pPr rtl="0"/>
            <a:r>
              <a:rPr lang="es-CO" sz="1200" b="0" i="0" u="none" strike="noStrike" kern="1200" dirty="0">
                <a:solidFill>
                  <a:schemeClr val="tx1"/>
                </a:solidFill>
                <a:effectLst/>
                <a:latin typeface="+mn-lt"/>
                <a:ea typeface="+mn-ea"/>
                <a:cs typeface="+mn-cs"/>
              </a:rPr>
              <a:t>Luego comenzamos a diseñar el prototipo el cual usaría la arquitectura desarrollada, teniendo en cuenta los requerimientos encontrados para la plataforma.</a:t>
            </a:r>
            <a:endParaRPr lang="es-CO" b="0" dirty="0">
              <a:effectLst/>
            </a:endParaRPr>
          </a:p>
          <a:p>
            <a:pPr rtl="0"/>
            <a:r>
              <a:rPr lang="es-CO" sz="1200" b="0" i="0" u="none" strike="noStrike" kern="1200" dirty="0">
                <a:solidFill>
                  <a:schemeClr val="tx1"/>
                </a:solidFill>
                <a:effectLst/>
                <a:latin typeface="+mn-lt"/>
                <a:ea typeface="+mn-ea"/>
                <a:cs typeface="+mn-cs"/>
              </a:rPr>
              <a:t>En la siguiente fase, comenzaría nuestro reto mayor: la construcción del robot, integrando la arquitectura planteada y desarrollando los módulos encontrados por los requerimientos.</a:t>
            </a:r>
            <a:endParaRPr lang="es-CO" b="0" dirty="0">
              <a:effectLst/>
            </a:endParaRPr>
          </a:p>
          <a:p>
            <a:r>
              <a:rPr lang="es-CO" sz="1200" b="0" i="0" u="none" strike="noStrike" kern="1200" dirty="0">
                <a:solidFill>
                  <a:schemeClr val="tx1"/>
                </a:solidFill>
                <a:effectLst/>
                <a:latin typeface="+mn-lt"/>
                <a:ea typeface="+mn-ea"/>
                <a:cs typeface="+mn-cs"/>
              </a:rPr>
              <a:t>Finalmente se realizarían pruebas de integración seguidas por una validación con usuarios.</a:t>
            </a:r>
            <a:endParaRPr dirty="0"/>
          </a:p>
        </p:txBody>
      </p:sp>
      <p:sp>
        <p:nvSpPr>
          <p:cNvPr id="214" name="Shape 214"/>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s-CO"/>
              <a:t>7</a:t>
            </a:fld>
            <a:endParaRPr lang="es-CO"/>
          </a:p>
        </p:txBody>
      </p:sp>
    </p:spTree>
    <p:extLst>
      <p:ext uri="{BB962C8B-B14F-4D97-AF65-F5344CB8AC3E}">
        <p14:creationId xmlns:p14="http://schemas.microsoft.com/office/powerpoint/2010/main" val="225536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r>
              <a:rPr lang="es-CO" sz="1200" b="0" i="0" u="none" strike="noStrike" kern="1200" dirty="0">
                <a:solidFill>
                  <a:schemeClr val="tx1"/>
                </a:solidFill>
                <a:effectLst/>
                <a:latin typeface="+mn-lt"/>
                <a:ea typeface="+mn-ea"/>
                <a:cs typeface="+mn-cs"/>
              </a:rPr>
              <a:t>Adicionalmente, complementamos SCRUM con extreme </a:t>
            </a:r>
            <a:r>
              <a:rPr lang="es-CO" sz="1200" b="0" i="0" u="none" strike="noStrike" kern="1200" dirty="0" err="1">
                <a:solidFill>
                  <a:schemeClr val="tx1"/>
                </a:solidFill>
                <a:effectLst/>
                <a:latin typeface="+mn-lt"/>
                <a:ea typeface="+mn-ea"/>
                <a:cs typeface="+mn-cs"/>
              </a:rPr>
              <a:t>programming</a:t>
            </a:r>
            <a:r>
              <a:rPr lang="es-CO" sz="1200" b="0" i="0" u="none" strike="noStrike" kern="1200" dirty="0">
                <a:solidFill>
                  <a:schemeClr val="tx1"/>
                </a:solidFill>
                <a:effectLst/>
                <a:latin typeface="+mn-lt"/>
                <a:ea typeface="+mn-ea"/>
                <a:cs typeface="+mn-cs"/>
              </a:rPr>
              <a:t>, realizando reuniones semanales con los </a:t>
            </a:r>
            <a:r>
              <a:rPr lang="es-CO" sz="1200" b="0" i="0" u="none" strike="noStrike" kern="1200" dirty="0" err="1">
                <a:solidFill>
                  <a:schemeClr val="tx1"/>
                </a:solidFill>
                <a:effectLst/>
                <a:latin typeface="+mn-lt"/>
                <a:ea typeface="+mn-ea"/>
                <a:cs typeface="+mn-cs"/>
              </a:rPr>
              <a:t>product</a:t>
            </a:r>
            <a:r>
              <a:rPr lang="es-CO" sz="1200" b="0" i="0" u="none" strike="noStrike" kern="1200" dirty="0">
                <a:solidFill>
                  <a:schemeClr val="tx1"/>
                </a:solidFill>
                <a:effectLst/>
                <a:latin typeface="+mn-lt"/>
                <a:ea typeface="+mn-ea"/>
                <a:cs typeface="+mn-cs"/>
              </a:rPr>
              <a:t> </a:t>
            </a:r>
            <a:r>
              <a:rPr lang="es-CO" sz="1200" b="0" i="0" u="none" strike="noStrike" kern="1200" dirty="0" err="1">
                <a:solidFill>
                  <a:schemeClr val="tx1"/>
                </a:solidFill>
                <a:effectLst/>
                <a:latin typeface="+mn-lt"/>
                <a:ea typeface="+mn-ea"/>
                <a:cs typeface="+mn-cs"/>
              </a:rPr>
              <a:t>owners</a:t>
            </a:r>
            <a:r>
              <a:rPr lang="es-CO" sz="1200" b="0" i="0" u="none" strike="noStrike" kern="1200" dirty="0">
                <a:solidFill>
                  <a:schemeClr val="tx1"/>
                </a:solidFill>
                <a:effectLst/>
                <a:latin typeface="+mn-lt"/>
                <a:ea typeface="+mn-ea"/>
                <a:cs typeface="+mn-cs"/>
              </a:rPr>
              <a:t>,</a:t>
            </a:r>
            <a:r>
              <a:rPr lang="es-CO" sz="1200" b="0" i="0" u="none" strike="noStrike" kern="1200" baseline="0" dirty="0">
                <a:solidFill>
                  <a:schemeClr val="tx1"/>
                </a:solidFill>
                <a:effectLst/>
                <a:latin typeface="+mn-lt"/>
                <a:ea typeface="+mn-ea"/>
                <a:cs typeface="+mn-cs"/>
              </a:rPr>
              <a:t> </a:t>
            </a:r>
            <a:r>
              <a:rPr lang="es-CO" sz="1200" b="0" i="0" u="none" strike="noStrike" kern="1200" dirty="0">
                <a:solidFill>
                  <a:schemeClr val="tx1"/>
                </a:solidFill>
                <a:effectLst/>
                <a:latin typeface="+mn-lt"/>
                <a:ea typeface="+mn-ea"/>
                <a:cs typeface="+mn-cs"/>
              </a:rPr>
              <a:t>validaciones cruzadas y programación en parejas.</a:t>
            </a:r>
            <a:endParaRPr dirty="0"/>
          </a:p>
        </p:txBody>
      </p:sp>
      <p:sp>
        <p:nvSpPr>
          <p:cNvPr id="221" name="Shape 221"/>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s-CO"/>
              <a:t>8</a:t>
            </a:fld>
            <a:endParaRPr lang="es-CO"/>
          </a:p>
        </p:txBody>
      </p:sp>
    </p:spTree>
    <p:extLst>
      <p:ext uri="{BB962C8B-B14F-4D97-AF65-F5344CB8AC3E}">
        <p14:creationId xmlns:p14="http://schemas.microsoft.com/office/powerpoint/2010/main" val="4250825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7" name="Shape 237"/>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r>
              <a:rPr lang="es-CO" sz="1200" b="0" i="0" u="none" strike="noStrike" kern="1200" dirty="0">
                <a:solidFill>
                  <a:schemeClr val="tx1"/>
                </a:solidFill>
                <a:effectLst/>
                <a:latin typeface="+mn-lt"/>
                <a:ea typeface="+mn-ea"/>
                <a:cs typeface="+mn-cs"/>
              </a:rPr>
              <a:t>En cuanto a las herramientas se usó </a:t>
            </a:r>
            <a:r>
              <a:rPr lang="es-CO" sz="1200" b="0" i="0" u="none" strike="noStrike" kern="1200" dirty="0" err="1">
                <a:solidFill>
                  <a:schemeClr val="tx1"/>
                </a:solidFill>
                <a:effectLst/>
                <a:latin typeface="+mn-lt"/>
                <a:ea typeface="+mn-ea"/>
                <a:cs typeface="+mn-cs"/>
              </a:rPr>
              <a:t>Pivotal</a:t>
            </a:r>
            <a:r>
              <a:rPr lang="es-CO" sz="1200" b="0" i="0" u="none" strike="noStrike" kern="1200" dirty="0">
                <a:solidFill>
                  <a:schemeClr val="tx1"/>
                </a:solidFill>
                <a:effectLst/>
                <a:latin typeface="+mn-lt"/>
                <a:ea typeface="+mn-ea"/>
                <a:cs typeface="+mn-cs"/>
              </a:rPr>
              <a:t> </a:t>
            </a:r>
            <a:r>
              <a:rPr lang="es-CO" sz="1200" b="0" i="0" u="none" strike="noStrike" kern="1200" dirty="0" err="1">
                <a:solidFill>
                  <a:schemeClr val="tx1"/>
                </a:solidFill>
                <a:effectLst/>
                <a:latin typeface="+mn-lt"/>
                <a:ea typeface="+mn-ea"/>
                <a:cs typeface="+mn-cs"/>
              </a:rPr>
              <a:t>Tracker</a:t>
            </a:r>
            <a:r>
              <a:rPr lang="es-CO" sz="1200" b="0" i="0" u="none" strike="noStrike" kern="1200" dirty="0">
                <a:solidFill>
                  <a:schemeClr val="tx1"/>
                </a:solidFill>
                <a:effectLst/>
                <a:latin typeface="+mn-lt"/>
                <a:ea typeface="+mn-ea"/>
                <a:cs typeface="+mn-cs"/>
              </a:rPr>
              <a:t>, una herramienta de gestión de proyectos </a:t>
            </a:r>
          </a:p>
          <a:p>
            <a:pPr lvl="0" rtl="0">
              <a:spcBef>
                <a:spcPts val="0"/>
              </a:spcBef>
              <a:buNone/>
            </a:pPr>
            <a:endParaRPr lang="es-CO" sz="1200" b="0" i="0" u="none" strike="noStrike" kern="1200" dirty="0">
              <a:solidFill>
                <a:schemeClr val="tx1"/>
              </a:solidFill>
              <a:effectLst/>
              <a:latin typeface="+mn-lt"/>
              <a:ea typeface="+mn-ea"/>
              <a:cs typeface="+mn-cs"/>
            </a:endParaRPr>
          </a:p>
          <a:p>
            <a:pPr lvl="0" rtl="0">
              <a:spcBef>
                <a:spcPts val="0"/>
              </a:spcBef>
              <a:buNone/>
            </a:pPr>
            <a:r>
              <a:rPr lang="es-CO" sz="1200" b="0" i="0" u="none" strike="noStrike" kern="1200" dirty="0" err="1">
                <a:solidFill>
                  <a:schemeClr val="tx1"/>
                </a:solidFill>
                <a:effectLst/>
                <a:latin typeface="+mn-lt"/>
                <a:ea typeface="+mn-ea"/>
                <a:cs typeface="+mn-cs"/>
              </a:rPr>
              <a:t>Git</a:t>
            </a:r>
            <a:r>
              <a:rPr lang="es-CO" sz="1200" b="0" i="0" u="none" strike="noStrike" kern="1200" dirty="0">
                <a:solidFill>
                  <a:schemeClr val="tx1"/>
                </a:solidFill>
                <a:effectLst/>
                <a:latin typeface="+mn-lt"/>
                <a:ea typeface="+mn-ea"/>
                <a:cs typeface="+mn-cs"/>
              </a:rPr>
              <a:t> y drive para el control de versiones de código y documentos </a:t>
            </a:r>
          </a:p>
          <a:p>
            <a:pPr lvl="0" rtl="0">
              <a:spcBef>
                <a:spcPts val="0"/>
              </a:spcBef>
              <a:buNone/>
            </a:pPr>
            <a:endParaRPr lang="es-CO" sz="1200" b="0" i="0" u="none" strike="noStrike" kern="1200" dirty="0">
              <a:solidFill>
                <a:schemeClr val="tx1"/>
              </a:solidFill>
              <a:effectLst/>
              <a:latin typeface="+mn-lt"/>
              <a:ea typeface="+mn-ea"/>
              <a:cs typeface="+mn-cs"/>
            </a:endParaRPr>
          </a:p>
          <a:p>
            <a:pPr lvl="0" rtl="0">
              <a:spcBef>
                <a:spcPts val="0"/>
              </a:spcBef>
              <a:buNone/>
            </a:pPr>
            <a:r>
              <a:rPr lang="es-CO" sz="1200" b="0" i="0" u="none" strike="noStrike" kern="1200" dirty="0">
                <a:solidFill>
                  <a:schemeClr val="tx1"/>
                </a:solidFill>
                <a:effectLst/>
                <a:latin typeface="+mn-lt"/>
                <a:ea typeface="+mn-ea"/>
                <a:cs typeface="+mn-cs"/>
              </a:rPr>
              <a:t>Por último, se almacenaron todos los proyectos desarrollados en la plataforma </a:t>
            </a:r>
            <a:r>
              <a:rPr lang="es-CO" sz="1200" b="0" i="0" u="none" strike="noStrike" kern="1200" dirty="0" err="1">
                <a:solidFill>
                  <a:schemeClr val="tx1"/>
                </a:solidFill>
                <a:effectLst/>
                <a:latin typeface="+mn-lt"/>
                <a:ea typeface="+mn-ea"/>
                <a:cs typeface="+mn-cs"/>
              </a:rPr>
              <a:t>github</a:t>
            </a:r>
            <a:r>
              <a:rPr lang="es-CO" sz="1200" b="0" i="0" u="none" strike="noStrike" kern="1200" dirty="0">
                <a:solidFill>
                  <a:schemeClr val="tx1"/>
                </a:solidFill>
                <a:effectLst/>
                <a:latin typeface="+mn-lt"/>
                <a:ea typeface="+mn-ea"/>
                <a:cs typeface="+mn-cs"/>
              </a:rPr>
              <a:t>, donde se creó una cuenta para el proyecto que finalizó con 8 repositorios.</a:t>
            </a:r>
            <a:endParaRPr dirty="0"/>
          </a:p>
        </p:txBody>
      </p:sp>
      <p:sp>
        <p:nvSpPr>
          <p:cNvPr id="238" name="Shape 238"/>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s-CO"/>
              <a:t>9</a:t>
            </a:fld>
            <a:endParaRPr lang="es-CO"/>
          </a:p>
        </p:txBody>
      </p:sp>
    </p:spTree>
    <p:extLst>
      <p:ext uri="{BB962C8B-B14F-4D97-AF65-F5344CB8AC3E}">
        <p14:creationId xmlns:p14="http://schemas.microsoft.com/office/powerpoint/2010/main" val="2328150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Empecemos</a:t>
            </a:r>
            <a:r>
              <a:rPr lang="es-CO" baseline="0" dirty="0"/>
              <a:t> con los requerimientos</a:t>
            </a:r>
            <a:endParaRPr lang="es-CO" dirty="0"/>
          </a:p>
        </p:txBody>
      </p:sp>
      <p:sp>
        <p:nvSpPr>
          <p:cNvPr id="4" name="Marcador de número de diapositiva 3"/>
          <p:cNvSpPr>
            <a:spLocks noGrp="1"/>
          </p:cNvSpPr>
          <p:nvPr>
            <p:ph type="sldNum" sz="quarter" idx="10"/>
          </p:nvPr>
        </p:nvSpPr>
        <p:spPr/>
        <p:txBody>
          <a:bodyPr/>
          <a:lstStyle/>
          <a:p>
            <a:fld id="{B93CD6F8-55D3-47C6-BE08-8E51AB364FDC}" type="slidenum">
              <a:rPr lang="es-CO" smtClean="0"/>
              <a:t>10</a:t>
            </a:fld>
            <a:endParaRPr lang="es-CO"/>
          </a:p>
        </p:txBody>
      </p:sp>
    </p:spTree>
    <p:extLst>
      <p:ext uri="{BB962C8B-B14F-4D97-AF65-F5344CB8AC3E}">
        <p14:creationId xmlns:p14="http://schemas.microsoft.com/office/powerpoint/2010/main" val="3648640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DA8AEBC-42FD-448C-824E-9A17BEF44F55}" type="datetimeFigureOut">
              <a:rPr lang="es-CO" smtClean="0"/>
              <a:t>3/12/2016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CA225B7-41B3-4F4F-9194-59224E00A6E9}" type="slidenum">
              <a:rPr lang="es-CO" smtClean="0"/>
              <a:t>‹Nº›</a:t>
            </a:fld>
            <a:endParaRPr lang="es-CO"/>
          </a:p>
        </p:txBody>
      </p:sp>
    </p:spTree>
    <p:extLst>
      <p:ext uri="{BB962C8B-B14F-4D97-AF65-F5344CB8AC3E}">
        <p14:creationId xmlns:p14="http://schemas.microsoft.com/office/powerpoint/2010/main" val="1075456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DA8AEBC-42FD-448C-824E-9A17BEF44F55}" type="datetimeFigureOut">
              <a:rPr lang="es-CO" smtClean="0"/>
              <a:t>3/12/2016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CA225B7-41B3-4F4F-9194-59224E00A6E9}" type="slidenum">
              <a:rPr lang="es-CO" smtClean="0"/>
              <a:t>‹Nº›</a:t>
            </a:fld>
            <a:endParaRPr lang="es-CO"/>
          </a:p>
        </p:txBody>
      </p:sp>
    </p:spTree>
    <p:extLst>
      <p:ext uri="{BB962C8B-B14F-4D97-AF65-F5344CB8AC3E}">
        <p14:creationId xmlns:p14="http://schemas.microsoft.com/office/powerpoint/2010/main" val="786608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DA8AEBC-42FD-448C-824E-9A17BEF44F55}" type="datetimeFigureOut">
              <a:rPr lang="es-CO" smtClean="0"/>
              <a:t>3/12/2016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CA225B7-41B3-4F4F-9194-59224E00A6E9}" type="slidenum">
              <a:rPr lang="es-CO" smtClean="0"/>
              <a:t>‹Nº›</a:t>
            </a:fld>
            <a:endParaRPr lang="es-CO"/>
          </a:p>
        </p:txBody>
      </p:sp>
    </p:spTree>
    <p:extLst>
      <p:ext uri="{BB962C8B-B14F-4D97-AF65-F5344CB8AC3E}">
        <p14:creationId xmlns:p14="http://schemas.microsoft.com/office/powerpoint/2010/main" val="209980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DA8AEBC-42FD-448C-824E-9A17BEF44F55}" type="datetimeFigureOut">
              <a:rPr lang="es-CO" smtClean="0"/>
              <a:t>3/12/2016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CA225B7-41B3-4F4F-9194-59224E00A6E9}" type="slidenum">
              <a:rPr lang="es-CO" smtClean="0"/>
              <a:t>‹Nº›</a:t>
            </a:fld>
            <a:endParaRPr lang="es-CO"/>
          </a:p>
        </p:txBody>
      </p:sp>
    </p:spTree>
    <p:extLst>
      <p:ext uri="{BB962C8B-B14F-4D97-AF65-F5344CB8AC3E}">
        <p14:creationId xmlns:p14="http://schemas.microsoft.com/office/powerpoint/2010/main" val="3347487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5DA8AEBC-42FD-448C-824E-9A17BEF44F55}" type="datetimeFigureOut">
              <a:rPr lang="es-CO" smtClean="0"/>
              <a:t>3/12/2016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CA225B7-41B3-4F4F-9194-59224E00A6E9}" type="slidenum">
              <a:rPr lang="es-CO" smtClean="0"/>
              <a:t>‹Nº›</a:t>
            </a:fld>
            <a:endParaRPr lang="es-CO"/>
          </a:p>
        </p:txBody>
      </p:sp>
    </p:spTree>
    <p:extLst>
      <p:ext uri="{BB962C8B-B14F-4D97-AF65-F5344CB8AC3E}">
        <p14:creationId xmlns:p14="http://schemas.microsoft.com/office/powerpoint/2010/main" val="623514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DA8AEBC-42FD-448C-824E-9A17BEF44F55}" type="datetimeFigureOut">
              <a:rPr lang="es-CO" smtClean="0"/>
              <a:t>3/12/2016</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FCA225B7-41B3-4F4F-9194-59224E00A6E9}" type="slidenum">
              <a:rPr lang="es-CO" smtClean="0"/>
              <a:t>‹Nº›</a:t>
            </a:fld>
            <a:endParaRPr lang="es-CO"/>
          </a:p>
        </p:txBody>
      </p:sp>
    </p:spTree>
    <p:extLst>
      <p:ext uri="{BB962C8B-B14F-4D97-AF65-F5344CB8AC3E}">
        <p14:creationId xmlns:p14="http://schemas.microsoft.com/office/powerpoint/2010/main" val="1006138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9842" y="1878806"/>
            <a:ext cx="3868340" cy="276344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1878806"/>
            <a:ext cx="3887391" cy="276344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DA8AEBC-42FD-448C-824E-9A17BEF44F55}" type="datetimeFigureOut">
              <a:rPr lang="es-CO" smtClean="0"/>
              <a:t>3/12/2016</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FCA225B7-41B3-4F4F-9194-59224E00A6E9}" type="slidenum">
              <a:rPr lang="es-CO" smtClean="0"/>
              <a:t>‹Nº›</a:t>
            </a:fld>
            <a:endParaRPr lang="es-CO"/>
          </a:p>
        </p:txBody>
      </p:sp>
    </p:spTree>
    <p:extLst>
      <p:ext uri="{BB962C8B-B14F-4D97-AF65-F5344CB8AC3E}">
        <p14:creationId xmlns:p14="http://schemas.microsoft.com/office/powerpoint/2010/main" val="3067309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DA8AEBC-42FD-448C-824E-9A17BEF44F55}" type="datetimeFigureOut">
              <a:rPr lang="es-CO" smtClean="0"/>
              <a:t>3/12/2016</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FCA225B7-41B3-4F4F-9194-59224E00A6E9}" type="slidenum">
              <a:rPr lang="es-CO" smtClean="0"/>
              <a:t>‹Nº›</a:t>
            </a:fld>
            <a:endParaRPr lang="es-CO"/>
          </a:p>
        </p:txBody>
      </p:sp>
    </p:spTree>
    <p:extLst>
      <p:ext uri="{BB962C8B-B14F-4D97-AF65-F5344CB8AC3E}">
        <p14:creationId xmlns:p14="http://schemas.microsoft.com/office/powerpoint/2010/main" val="3143350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A8AEBC-42FD-448C-824E-9A17BEF44F55}" type="datetimeFigureOut">
              <a:rPr lang="es-CO" smtClean="0"/>
              <a:t>3/12/2016</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FCA225B7-41B3-4F4F-9194-59224E00A6E9}" type="slidenum">
              <a:rPr lang="es-CO" smtClean="0"/>
              <a:t>‹Nº›</a:t>
            </a:fld>
            <a:endParaRPr lang="es-CO"/>
          </a:p>
        </p:txBody>
      </p:sp>
    </p:spTree>
    <p:extLst>
      <p:ext uri="{BB962C8B-B14F-4D97-AF65-F5344CB8AC3E}">
        <p14:creationId xmlns:p14="http://schemas.microsoft.com/office/powerpoint/2010/main" val="1289174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5DA8AEBC-42FD-448C-824E-9A17BEF44F55}" type="datetimeFigureOut">
              <a:rPr lang="es-CO" smtClean="0"/>
              <a:t>3/12/2016</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FCA225B7-41B3-4F4F-9194-59224E00A6E9}" type="slidenum">
              <a:rPr lang="es-CO" smtClean="0"/>
              <a:t>‹Nº›</a:t>
            </a:fld>
            <a:endParaRPr lang="es-CO"/>
          </a:p>
        </p:txBody>
      </p:sp>
    </p:spTree>
    <p:extLst>
      <p:ext uri="{BB962C8B-B14F-4D97-AF65-F5344CB8AC3E}">
        <p14:creationId xmlns:p14="http://schemas.microsoft.com/office/powerpoint/2010/main" val="3054138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5DA8AEBC-42FD-448C-824E-9A17BEF44F55}" type="datetimeFigureOut">
              <a:rPr lang="es-CO" smtClean="0"/>
              <a:t>3/12/2016</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FCA225B7-41B3-4F4F-9194-59224E00A6E9}" type="slidenum">
              <a:rPr lang="es-CO" smtClean="0"/>
              <a:t>‹Nº›</a:t>
            </a:fld>
            <a:endParaRPr lang="es-CO"/>
          </a:p>
        </p:txBody>
      </p:sp>
    </p:spTree>
    <p:extLst>
      <p:ext uri="{BB962C8B-B14F-4D97-AF65-F5344CB8AC3E}">
        <p14:creationId xmlns:p14="http://schemas.microsoft.com/office/powerpoint/2010/main" val="4101935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DA8AEBC-42FD-448C-824E-9A17BEF44F55}" type="datetimeFigureOut">
              <a:rPr lang="es-CO" smtClean="0"/>
              <a:t>3/12/2016</a:t>
            </a:fld>
            <a:endParaRPr lang="es-CO"/>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CA225B7-41B3-4F4F-9194-59224E00A6E9}" type="slidenum">
              <a:rPr lang="es-CO" smtClean="0"/>
              <a:t>‹Nº›</a:t>
            </a:fld>
            <a:endParaRPr lang="es-CO"/>
          </a:p>
        </p:txBody>
      </p:sp>
    </p:spTree>
    <p:extLst>
      <p:ext uri="{BB962C8B-B14F-4D97-AF65-F5344CB8AC3E}">
        <p14:creationId xmlns:p14="http://schemas.microsoft.com/office/powerpoint/2010/main" val="39044611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2.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jpeg"/><Relationship Id="rId4" Type="http://schemas.openxmlformats.org/officeDocument/2006/relationships/image" Target="../media/image54.png"/></Relationships>
</file>

<file path=ppt/slides/_rels/slide15.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0.gif"/><Relationship Id="rId5" Type="http://schemas.openxmlformats.org/officeDocument/2006/relationships/image" Target="../media/image59.png"/><Relationship Id="rId4" Type="http://schemas.openxmlformats.org/officeDocument/2006/relationships/image" Target="../media/image58.png"/><Relationship Id="rId9" Type="http://schemas.openxmlformats.org/officeDocument/2006/relationships/image" Target="../media/image21.png"/></Relationships>
</file>

<file path=ppt/slides/_rels/slide16.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62.png"/><Relationship Id="rId7" Type="http://schemas.openxmlformats.org/officeDocument/2006/relationships/image" Target="../media/image6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60.gif"/><Relationship Id="rId10" Type="http://schemas.openxmlformats.org/officeDocument/2006/relationships/image" Target="../media/image21.png"/><Relationship Id="rId4" Type="http://schemas.openxmlformats.org/officeDocument/2006/relationships/image" Target="../media/image63.png"/><Relationship Id="rId9" Type="http://schemas.microsoft.com/office/2007/relationships/hdphoto" Target="../media/hdphoto2.wdp"/></Relationships>
</file>

<file path=ppt/slides/_rels/slide17.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 Id="rId9"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53.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71.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7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3.png"/><Relationship Id="rId4" Type="http://schemas.microsoft.com/office/2007/relationships/hdphoto" Target="../media/hdphoto3.wdp"/></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74.png"/><Relationship Id="rId4" Type="http://schemas.openxmlformats.org/officeDocument/2006/relationships/image" Target="../media/image73.png"/></Relationships>
</file>

<file path=ppt/slides/_rels/slide2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3.png"/><Relationship Id="rId4" Type="http://schemas.microsoft.com/office/2007/relationships/hdphoto" Target="../media/hdphoto3.wdp"/></Relationships>
</file>

<file path=ppt/slides/_rels/slide2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7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10" Type="http://schemas.openxmlformats.org/officeDocument/2006/relationships/image" Target="../media/image21.png"/><Relationship Id="rId4" Type="http://schemas.openxmlformats.org/officeDocument/2006/relationships/image" Target="../media/image78.png"/><Relationship Id="rId9" Type="http://schemas.openxmlformats.org/officeDocument/2006/relationships/image" Target="../media/image82.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83.png"/></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85.png"/><Relationship Id="rId4" Type="http://schemas.openxmlformats.org/officeDocument/2006/relationships/image" Target="../media/image84.png"/></Relationships>
</file>

<file path=ppt/slides/_rels/slide31.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86.png"/><Relationship Id="rId7" Type="http://schemas.openxmlformats.org/officeDocument/2006/relationships/image" Target="../media/image89.png"/><Relationship Id="rId12"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88.png"/><Relationship Id="rId11" Type="http://schemas.openxmlformats.org/officeDocument/2006/relationships/image" Target="../media/image93.png"/><Relationship Id="rId5" Type="http://schemas.openxmlformats.org/officeDocument/2006/relationships/image" Target="../media/image7.png"/><Relationship Id="rId10" Type="http://schemas.openxmlformats.org/officeDocument/2006/relationships/image" Target="../media/image92.png"/><Relationship Id="rId4" Type="http://schemas.openxmlformats.org/officeDocument/2006/relationships/image" Target="../media/image87.jpg"/><Relationship Id="rId9" Type="http://schemas.openxmlformats.org/officeDocument/2006/relationships/image" Target="../media/image91.jpg"/></Relationships>
</file>

<file path=ppt/slides/_rels/slide3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4.png"/><Relationship Id="rId7" Type="http://schemas.openxmlformats.org/officeDocument/2006/relationships/image" Target="../media/image96.png"/><Relationship Id="rId12"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95.png"/><Relationship Id="rId11" Type="http://schemas.openxmlformats.org/officeDocument/2006/relationships/image" Target="../media/image7.png"/><Relationship Id="rId5" Type="http://schemas.openxmlformats.org/officeDocument/2006/relationships/image" Target="../media/image94.png"/><Relationship Id="rId10" Type="http://schemas.openxmlformats.org/officeDocument/2006/relationships/image" Target="../media/image29.png"/><Relationship Id="rId4" Type="http://schemas.openxmlformats.org/officeDocument/2006/relationships/image" Target="../media/image22.png"/><Relationship Id="rId9" Type="http://schemas.openxmlformats.org/officeDocument/2006/relationships/image" Target="../media/image97.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85.png"/><Relationship Id="rId4" Type="http://schemas.openxmlformats.org/officeDocument/2006/relationships/image" Target="../media/image98.png"/></Relationships>
</file>

<file path=ppt/slides/_rels/slide34.xml.rels><?xml version="1.0" encoding="UTF-8" standalone="yes"?>
<Relationships xmlns="http://schemas.openxmlformats.org/package/2006/relationships"><Relationship Id="rId8" Type="http://schemas.openxmlformats.org/officeDocument/2006/relationships/image" Target="../media/image103.png"/><Relationship Id="rId13" Type="http://schemas.openxmlformats.org/officeDocument/2006/relationships/image" Target="../media/image108.jpg"/><Relationship Id="rId3" Type="http://schemas.openxmlformats.org/officeDocument/2006/relationships/image" Target="../media/image99.png"/><Relationship Id="rId7" Type="http://schemas.openxmlformats.org/officeDocument/2006/relationships/image" Target="../media/image102.png"/><Relationship Id="rId12" Type="http://schemas.openxmlformats.org/officeDocument/2006/relationships/image" Target="../media/image107.png"/><Relationship Id="rId2" Type="http://schemas.openxmlformats.org/officeDocument/2006/relationships/notesSlide" Target="../notesSlides/notesSlide31.xml"/><Relationship Id="rId16"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06.png"/><Relationship Id="rId5" Type="http://schemas.openxmlformats.org/officeDocument/2006/relationships/image" Target="../media/image101.png"/><Relationship Id="rId15" Type="http://schemas.openxmlformats.org/officeDocument/2006/relationships/image" Target="../media/image93.png"/><Relationship Id="rId10" Type="http://schemas.openxmlformats.org/officeDocument/2006/relationships/image" Target="../media/image105.png"/><Relationship Id="rId4" Type="http://schemas.openxmlformats.org/officeDocument/2006/relationships/image" Target="../media/image100.png"/><Relationship Id="rId9" Type="http://schemas.openxmlformats.org/officeDocument/2006/relationships/image" Target="../media/image104.png"/><Relationship Id="rId14" Type="http://schemas.openxmlformats.org/officeDocument/2006/relationships/image" Target="../media/image109.png"/></Relationships>
</file>

<file path=ppt/slides/_rels/slide35.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95.png"/><Relationship Id="rId7" Type="http://schemas.openxmlformats.org/officeDocument/2006/relationships/image" Target="../media/image96.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94.png"/><Relationship Id="rId11" Type="http://schemas.openxmlformats.org/officeDocument/2006/relationships/image" Target="../media/image21.png"/><Relationship Id="rId5" Type="http://schemas.openxmlformats.org/officeDocument/2006/relationships/image" Target="../media/image22.png"/><Relationship Id="rId10" Type="http://schemas.openxmlformats.org/officeDocument/2006/relationships/image" Target="../media/image7.png"/><Relationship Id="rId4" Type="http://schemas.openxmlformats.org/officeDocument/2006/relationships/image" Target="../media/image34.png"/><Relationship Id="rId9"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85.png"/><Relationship Id="rId4" Type="http://schemas.openxmlformats.org/officeDocument/2006/relationships/image" Target="../media/image110.png"/></Relationships>
</file>

<file path=ppt/slides/_rels/slide37.xml.rels><?xml version="1.0" encoding="UTF-8" standalone="yes"?>
<Relationships xmlns="http://schemas.openxmlformats.org/package/2006/relationships"><Relationship Id="rId8" Type="http://schemas.openxmlformats.org/officeDocument/2006/relationships/image" Target="../media/image114.png"/><Relationship Id="rId13" Type="http://schemas.openxmlformats.org/officeDocument/2006/relationships/image" Target="../media/image117.png"/><Relationship Id="rId3" Type="http://schemas.openxmlformats.org/officeDocument/2006/relationships/image" Target="../media/image7.png"/><Relationship Id="rId7" Type="http://schemas.openxmlformats.org/officeDocument/2006/relationships/image" Target="../media/image113.png"/><Relationship Id="rId12" Type="http://schemas.openxmlformats.org/officeDocument/2006/relationships/image" Target="../media/image116.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12.png"/><Relationship Id="rId11" Type="http://schemas.openxmlformats.org/officeDocument/2006/relationships/image" Target="../media/image93.png"/><Relationship Id="rId5" Type="http://schemas.openxmlformats.org/officeDocument/2006/relationships/image" Target="../media/image111.png"/><Relationship Id="rId10" Type="http://schemas.openxmlformats.org/officeDocument/2006/relationships/image" Target="../media/image115.png"/><Relationship Id="rId4" Type="http://schemas.openxmlformats.org/officeDocument/2006/relationships/image" Target="../media/image87.jpg"/><Relationship Id="rId9" Type="http://schemas.openxmlformats.org/officeDocument/2006/relationships/image" Target="../media/image106.png"/><Relationship Id="rId14" Type="http://schemas.openxmlformats.org/officeDocument/2006/relationships/image" Target="../media/image21.png"/></Relationships>
</file>

<file path=ppt/slides/_rels/slide38.xml.rels><?xml version="1.0" encoding="UTF-8" standalone="yes"?>
<Relationships xmlns="http://schemas.openxmlformats.org/package/2006/relationships"><Relationship Id="rId8" Type="http://schemas.openxmlformats.org/officeDocument/2006/relationships/image" Target="../media/image113.png"/><Relationship Id="rId3" Type="http://schemas.openxmlformats.org/officeDocument/2006/relationships/image" Target="../media/image7.png"/><Relationship Id="rId7" Type="http://schemas.openxmlformats.org/officeDocument/2006/relationships/image" Target="../media/image120.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111.png"/><Relationship Id="rId5" Type="http://schemas.openxmlformats.org/officeDocument/2006/relationships/image" Target="../media/image119.png"/><Relationship Id="rId4" Type="http://schemas.openxmlformats.org/officeDocument/2006/relationships/image" Target="../media/image118.png"/><Relationship Id="rId9" Type="http://schemas.openxmlformats.org/officeDocument/2006/relationships/image" Target="../media/image21.png"/></Relationships>
</file>

<file path=ppt/slides/_rels/slide3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4.png"/><Relationship Id="rId7"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4.png"/><Relationship Id="rId10" Type="http://schemas.openxmlformats.org/officeDocument/2006/relationships/image" Target="../media/image21.png"/><Relationship Id="rId4" Type="http://schemas.openxmlformats.org/officeDocument/2006/relationships/image" Target="../media/image22.png"/><Relationship Id="rId9" Type="http://schemas.openxmlformats.org/officeDocument/2006/relationships/image" Target="../media/image96.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1.png"/><Relationship Id="rId5" Type="http://schemas.openxmlformats.org/officeDocument/2006/relationships/image" Target="../media/image16.png"/><Relationship Id="rId10" Type="http://schemas.openxmlformats.org/officeDocument/2006/relationships/image" Target="../media/image20.png"/><Relationship Id="rId4" Type="http://schemas.openxmlformats.org/officeDocument/2006/relationships/image" Target="../media/image15.png"/><Relationship Id="rId9"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85.png"/><Relationship Id="rId4" Type="http://schemas.openxmlformats.org/officeDocument/2006/relationships/image" Target="../media/image121.png"/></Relationships>
</file>

<file path=ppt/slides/_rels/slide41.xml.rels><?xml version="1.0" encoding="UTF-8" standalone="yes"?>
<Relationships xmlns="http://schemas.openxmlformats.org/package/2006/relationships"><Relationship Id="rId8" Type="http://schemas.openxmlformats.org/officeDocument/2006/relationships/image" Target="../media/image122.png"/><Relationship Id="rId3" Type="http://schemas.openxmlformats.org/officeDocument/2006/relationships/image" Target="../media/image7.png"/><Relationship Id="rId7" Type="http://schemas.openxmlformats.org/officeDocument/2006/relationships/image" Target="../media/image106.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113.png"/><Relationship Id="rId5" Type="http://schemas.openxmlformats.org/officeDocument/2006/relationships/image" Target="../media/image111.png"/><Relationship Id="rId10" Type="http://schemas.openxmlformats.org/officeDocument/2006/relationships/image" Target="../media/image21.png"/><Relationship Id="rId4" Type="http://schemas.openxmlformats.org/officeDocument/2006/relationships/image" Target="../media/image112.png"/><Relationship Id="rId9" Type="http://schemas.openxmlformats.org/officeDocument/2006/relationships/image" Target="../media/image93.png"/></Relationships>
</file>

<file path=ppt/slides/_rels/slide4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4.png"/><Relationship Id="rId7"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4.png"/><Relationship Id="rId4" Type="http://schemas.openxmlformats.org/officeDocument/2006/relationships/image" Target="../media/image22.png"/><Relationship Id="rId9" Type="http://schemas.openxmlformats.org/officeDocument/2006/relationships/image" Target="../media/image21.png"/></Relationships>
</file>

<file path=ppt/slides/_rels/slide43.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124.png"/><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23.png"/><Relationship Id="rId7"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8" Type="http://schemas.openxmlformats.org/officeDocument/2006/relationships/image" Target="../media/image128.png"/><Relationship Id="rId3" Type="http://schemas.openxmlformats.org/officeDocument/2006/relationships/image" Target="../media/image123.png"/><Relationship Id="rId7" Type="http://schemas.openxmlformats.org/officeDocument/2006/relationships/image" Target="../media/image127.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126.png"/><Relationship Id="rId5" Type="http://schemas.openxmlformats.org/officeDocument/2006/relationships/image" Target="../media/image125.png"/><Relationship Id="rId10" Type="http://schemas.openxmlformats.org/officeDocument/2006/relationships/image" Target="../media/image130.png"/><Relationship Id="rId4" Type="http://schemas.openxmlformats.org/officeDocument/2006/relationships/image" Target="../media/image7.png"/><Relationship Id="rId9" Type="http://schemas.openxmlformats.org/officeDocument/2006/relationships/image" Target="../media/image129.png"/></Relationships>
</file>

<file path=ppt/slides/_rels/slide4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9.png"/><Relationship Id="rId7"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22.png"/><Relationship Id="rId4" Type="http://schemas.openxmlformats.org/officeDocument/2006/relationships/image" Target="../media/image34.png"/></Relationships>
</file>

<file path=ppt/slides/_rels/slide47.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135.png"/><Relationship Id="rId3" Type="http://schemas.openxmlformats.org/officeDocument/2006/relationships/image" Target="../media/image132.png"/><Relationship Id="rId7" Type="http://schemas.openxmlformats.org/officeDocument/2006/relationships/image" Target="../media/image134.jp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133.png"/><Relationship Id="rId5" Type="http://schemas.openxmlformats.org/officeDocument/2006/relationships/image" Target="../media/image34.png"/><Relationship Id="rId4" Type="http://schemas.openxmlformats.org/officeDocument/2006/relationships/image" Target="../media/image123.png"/></Relationships>
</file>

<file path=ppt/slides/_rels/slide49.xml.rels><?xml version="1.0" encoding="UTF-8" standalone="yes"?>
<Relationships xmlns="http://schemas.openxmlformats.org/package/2006/relationships"><Relationship Id="rId3" Type="http://schemas.openxmlformats.org/officeDocument/2006/relationships/image" Target="../media/image132.png"/><Relationship Id="rId7" Type="http://schemas.openxmlformats.org/officeDocument/2006/relationships/image" Target="../media/image137.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36.png"/><Relationship Id="rId5" Type="http://schemas.openxmlformats.org/officeDocument/2006/relationships/image" Target="../media/image8.png"/><Relationship Id="rId4" Type="http://schemas.openxmlformats.org/officeDocument/2006/relationships/image" Target="../media/image123.png"/></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4.png"/><Relationship Id="rId7" Type="http://schemas.openxmlformats.org/officeDocument/2006/relationships/image" Target="../media/image25.png"/><Relationship Id="rId12"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50.xml.rels><?xml version="1.0" encoding="UTF-8" standalone="yes"?>
<Relationships xmlns="http://schemas.openxmlformats.org/package/2006/relationships"><Relationship Id="rId8" Type="http://schemas.openxmlformats.org/officeDocument/2006/relationships/image" Target="../media/image141.png"/><Relationship Id="rId3" Type="http://schemas.openxmlformats.org/officeDocument/2006/relationships/image" Target="../media/image138.jpg"/><Relationship Id="rId7" Type="http://schemas.openxmlformats.org/officeDocument/2006/relationships/image" Target="../media/image140.jp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23.png"/><Relationship Id="rId5" Type="http://schemas.openxmlformats.org/officeDocument/2006/relationships/image" Target="../media/image132.png"/><Relationship Id="rId4" Type="http://schemas.openxmlformats.org/officeDocument/2006/relationships/image" Target="../media/image139.png"/><Relationship Id="rId9" Type="http://schemas.openxmlformats.org/officeDocument/2006/relationships/image" Target="../media/image142.jpe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0.png"/><Relationship Id="rId7"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32.pn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F5D73"/>
        </a:solidFill>
        <a:effectLst/>
      </p:bgPr>
    </p:bg>
    <p:spTree>
      <p:nvGrpSpPr>
        <p:cNvPr id="1" name="Shape 87"/>
        <p:cNvGrpSpPr/>
        <p:nvPr/>
      </p:nvGrpSpPr>
      <p:grpSpPr>
        <a:xfrm>
          <a:off x="0" y="0"/>
          <a:ext cx="0" cy="0"/>
          <a:chOff x="0" y="0"/>
          <a:chExt cx="0" cy="0"/>
        </a:xfrm>
      </p:grpSpPr>
      <p:sp>
        <p:nvSpPr>
          <p:cNvPr id="88" name="Shape 88"/>
          <p:cNvSpPr txBox="1"/>
          <p:nvPr/>
        </p:nvSpPr>
        <p:spPr>
          <a:xfrm>
            <a:off x="912051" y="3611062"/>
            <a:ext cx="470535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800" b="0" i="0" u="none" strike="noStrike" cap="none">
                <a:solidFill>
                  <a:schemeClr val="bg1"/>
                </a:solidFill>
                <a:latin typeface="Roboto"/>
                <a:ea typeface="Roboto"/>
                <a:cs typeface="Roboto"/>
                <a:sym typeface="Roboto"/>
              </a:rPr>
              <a:t>David Stiven Ávila González</a:t>
            </a:r>
          </a:p>
        </p:txBody>
      </p:sp>
      <p:sp>
        <p:nvSpPr>
          <p:cNvPr id="89" name="Shape 89"/>
          <p:cNvSpPr txBox="1"/>
          <p:nvPr/>
        </p:nvSpPr>
        <p:spPr>
          <a:xfrm>
            <a:off x="912051" y="4117721"/>
            <a:ext cx="470535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800">
                <a:solidFill>
                  <a:schemeClr val="bg1"/>
                </a:solidFill>
                <a:latin typeface="Roboto"/>
                <a:ea typeface="Roboto"/>
                <a:cs typeface="Roboto"/>
                <a:sym typeface="Roboto"/>
              </a:rPr>
              <a:t>Miguel Ángel Bermeo Ayerbe</a:t>
            </a:r>
          </a:p>
        </p:txBody>
      </p:sp>
      <p:sp>
        <p:nvSpPr>
          <p:cNvPr id="90" name="Shape 90"/>
          <p:cNvSpPr txBox="1"/>
          <p:nvPr/>
        </p:nvSpPr>
        <p:spPr>
          <a:xfrm>
            <a:off x="912051" y="4624382"/>
            <a:ext cx="470535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800">
                <a:solidFill>
                  <a:schemeClr val="bg1"/>
                </a:solidFill>
                <a:latin typeface="Roboto"/>
                <a:ea typeface="Roboto"/>
                <a:cs typeface="Roboto"/>
                <a:sym typeface="Roboto"/>
              </a:rPr>
              <a:t>Fabián Andrés Merchán Jimenez</a:t>
            </a:r>
          </a:p>
        </p:txBody>
      </p:sp>
      <p:pic>
        <p:nvPicPr>
          <p:cNvPr id="91" name="Shape 91" descr="http://www.unimaidonline.net/Content/Images/AppMenu/Student.png"/>
          <p:cNvPicPr preferRelativeResize="0"/>
          <p:nvPr/>
        </p:nvPicPr>
        <p:blipFill rotWithShape="1">
          <a:blip r:embed="rId3">
            <a:alphaModFix/>
          </a:blip>
          <a:srcRect/>
          <a:stretch/>
        </p:blipFill>
        <p:spPr>
          <a:xfrm>
            <a:off x="514243" y="3611062"/>
            <a:ext cx="364912" cy="359999"/>
          </a:xfrm>
          <a:prstGeom prst="rect">
            <a:avLst/>
          </a:prstGeom>
          <a:noFill/>
          <a:ln>
            <a:noFill/>
          </a:ln>
        </p:spPr>
      </p:pic>
      <p:pic>
        <p:nvPicPr>
          <p:cNvPr id="92" name="Shape 92" descr="http://www.unimaidonline.net/Content/Images/AppMenu/Student.png"/>
          <p:cNvPicPr preferRelativeResize="0"/>
          <p:nvPr/>
        </p:nvPicPr>
        <p:blipFill rotWithShape="1">
          <a:blip r:embed="rId3">
            <a:alphaModFix/>
          </a:blip>
          <a:srcRect/>
          <a:stretch/>
        </p:blipFill>
        <p:spPr>
          <a:xfrm>
            <a:off x="514243" y="4127053"/>
            <a:ext cx="364912" cy="359999"/>
          </a:xfrm>
          <a:prstGeom prst="rect">
            <a:avLst/>
          </a:prstGeom>
          <a:noFill/>
          <a:ln>
            <a:noFill/>
          </a:ln>
        </p:spPr>
      </p:pic>
      <p:pic>
        <p:nvPicPr>
          <p:cNvPr id="93" name="Shape 93" descr="http://www.unimaidonline.net/Content/Images/AppMenu/Student.png"/>
          <p:cNvPicPr preferRelativeResize="0"/>
          <p:nvPr/>
        </p:nvPicPr>
        <p:blipFill rotWithShape="1">
          <a:blip r:embed="rId3">
            <a:alphaModFix/>
          </a:blip>
          <a:srcRect/>
          <a:stretch/>
        </p:blipFill>
        <p:spPr>
          <a:xfrm>
            <a:off x="514243" y="4628769"/>
            <a:ext cx="364912" cy="359999"/>
          </a:xfrm>
          <a:prstGeom prst="rect">
            <a:avLst/>
          </a:prstGeom>
          <a:noFill/>
          <a:ln>
            <a:noFill/>
          </a:ln>
        </p:spPr>
      </p:pic>
      <p:grpSp>
        <p:nvGrpSpPr>
          <p:cNvPr id="94" name="Shape 94"/>
          <p:cNvGrpSpPr/>
          <p:nvPr/>
        </p:nvGrpSpPr>
        <p:grpSpPr>
          <a:xfrm>
            <a:off x="4852198" y="3863514"/>
            <a:ext cx="4241467" cy="371086"/>
            <a:chOff x="5466467" y="3757721"/>
            <a:chExt cx="4241467" cy="371086"/>
          </a:xfrm>
        </p:grpSpPr>
        <p:pic>
          <p:nvPicPr>
            <p:cNvPr id="95" name="Shape 95" descr="http://kooyehonar.ir/portals/0/images/pages/portrait_2.png"/>
            <p:cNvPicPr preferRelativeResize="0"/>
            <p:nvPr/>
          </p:nvPicPr>
          <p:blipFill rotWithShape="1">
            <a:blip r:embed="rId4">
              <a:alphaModFix/>
            </a:blip>
            <a:srcRect/>
            <a:stretch/>
          </p:blipFill>
          <p:spPr>
            <a:xfrm>
              <a:off x="5466467" y="3757721"/>
              <a:ext cx="359999" cy="359999"/>
            </a:xfrm>
            <a:prstGeom prst="rect">
              <a:avLst/>
            </a:prstGeom>
            <a:noFill/>
            <a:ln>
              <a:noFill/>
            </a:ln>
          </p:spPr>
        </p:pic>
        <p:sp>
          <p:nvSpPr>
            <p:cNvPr id="96" name="Shape 96"/>
            <p:cNvSpPr txBox="1"/>
            <p:nvPr/>
          </p:nvSpPr>
          <p:spPr>
            <a:xfrm>
              <a:off x="5826469" y="3759476"/>
              <a:ext cx="3881466"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800">
                  <a:solidFill>
                    <a:schemeClr val="bg1"/>
                  </a:solidFill>
                  <a:latin typeface="Roboto"/>
                  <a:ea typeface="Roboto"/>
                  <a:cs typeface="Roboto"/>
                  <a:sym typeface="Roboto"/>
                </a:rPr>
                <a:t>Alejandra  María González Correal</a:t>
              </a:r>
            </a:p>
          </p:txBody>
        </p:sp>
      </p:grpSp>
      <p:pic>
        <p:nvPicPr>
          <p:cNvPr id="97" name="Shape 97" descr="Imagen integrada 3"/>
          <p:cNvPicPr preferRelativeResize="0"/>
          <p:nvPr/>
        </p:nvPicPr>
        <p:blipFill rotWithShape="1">
          <a:blip r:embed="rId5">
            <a:alphaModFix/>
          </a:blip>
          <a:srcRect/>
          <a:stretch/>
        </p:blipFill>
        <p:spPr>
          <a:xfrm>
            <a:off x="522633" y="1464071"/>
            <a:ext cx="8353686" cy="1190917"/>
          </a:xfrm>
          <a:prstGeom prst="rect">
            <a:avLst/>
          </a:prstGeom>
          <a:noFill/>
          <a:ln>
            <a:noFill/>
          </a:ln>
        </p:spPr>
      </p:pic>
      <p:pic>
        <p:nvPicPr>
          <p:cNvPr id="98" name="Shape 98" descr="http://www.ascox.in/img/team/team4.png"/>
          <p:cNvPicPr preferRelativeResize="0"/>
          <p:nvPr/>
        </p:nvPicPr>
        <p:blipFill rotWithShape="1">
          <a:blip r:embed="rId6">
            <a:alphaModFix/>
          </a:blip>
          <a:srcRect/>
          <a:stretch/>
        </p:blipFill>
        <p:spPr>
          <a:xfrm>
            <a:off x="4852198" y="4360842"/>
            <a:ext cx="359999" cy="359999"/>
          </a:xfrm>
          <a:prstGeom prst="rect">
            <a:avLst/>
          </a:prstGeom>
          <a:noFill/>
          <a:ln>
            <a:noFill/>
          </a:ln>
        </p:spPr>
      </p:pic>
      <p:sp>
        <p:nvSpPr>
          <p:cNvPr id="99" name="Shape 99"/>
          <p:cNvSpPr txBox="1"/>
          <p:nvPr/>
        </p:nvSpPr>
        <p:spPr>
          <a:xfrm>
            <a:off x="5212200" y="4371051"/>
            <a:ext cx="303230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800">
                <a:solidFill>
                  <a:schemeClr val="bg1"/>
                </a:solidFill>
                <a:latin typeface="Roboto"/>
                <a:ea typeface="Roboto"/>
                <a:cs typeface="Roboto"/>
                <a:sym typeface="Roboto"/>
              </a:rPr>
              <a:t>Enrique González Guerrero</a:t>
            </a:r>
          </a:p>
        </p:txBody>
      </p:sp>
      <p:grpSp>
        <p:nvGrpSpPr>
          <p:cNvPr id="100" name="Shape 100"/>
          <p:cNvGrpSpPr/>
          <p:nvPr/>
        </p:nvGrpSpPr>
        <p:grpSpPr>
          <a:xfrm>
            <a:off x="6907967" y="150214"/>
            <a:ext cx="2147925" cy="382246"/>
            <a:chOff x="6728353" y="125721"/>
            <a:chExt cx="2147925" cy="382246"/>
          </a:xfrm>
        </p:grpSpPr>
        <p:pic>
          <p:nvPicPr>
            <p:cNvPr id="101" name="Shape 101" descr="Resultado de imagen para lupa icono flat"/>
            <p:cNvPicPr preferRelativeResize="0"/>
            <p:nvPr/>
          </p:nvPicPr>
          <p:blipFill rotWithShape="1">
            <a:blip r:embed="rId7">
              <a:alphaModFix/>
            </a:blip>
            <a:srcRect/>
            <a:stretch/>
          </p:blipFill>
          <p:spPr>
            <a:xfrm>
              <a:off x="6728353" y="125721"/>
              <a:ext cx="726900" cy="382200"/>
            </a:xfrm>
            <a:prstGeom prst="rect">
              <a:avLst/>
            </a:prstGeom>
            <a:noFill/>
            <a:ln>
              <a:noFill/>
            </a:ln>
          </p:spPr>
        </p:pic>
        <p:sp>
          <p:nvSpPr>
            <p:cNvPr id="102" name="Shape 102"/>
            <p:cNvSpPr txBox="1"/>
            <p:nvPr/>
          </p:nvSpPr>
          <p:spPr>
            <a:xfrm>
              <a:off x="7285678" y="138668"/>
              <a:ext cx="1590600"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800" dirty="0">
                  <a:solidFill>
                    <a:schemeClr val="bg1"/>
                  </a:solidFill>
                  <a:latin typeface="Roboto"/>
                  <a:ea typeface="Roboto"/>
                  <a:cs typeface="Roboto"/>
                  <a:sym typeface="Roboto"/>
                </a:rPr>
                <a:t>Investigación</a:t>
              </a:r>
            </a:p>
          </p:txBody>
        </p:sp>
      </p:grpSp>
    </p:spTree>
    <p:extLst>
      <p:ext uri="{BB962C8B-B14F-4D97-AF65-F5344CB8AC3E}">
        <p14:creationId xmlns:p14="http://schemas.microsoft.com/office/powerpoint/2010/main" val="4006179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D05B"/>
        </a:solidFill>
        <a:effectLst/>
      </p:bgPr>
    </p:bg>
    <p:spTree>
      <p:nvGrpSpPr>
        <p:cNvPr id="1" name=""/>
        <p:cNvGrpSpPr/>
        <p:nvPr/>
      </p:nvGrpSpPr>
      <p:grpSpPr>
        <a:xfrm>
          <a:off x="0" y="0"/>
          <a:ext cx="0" cy="0"/>
          <a:chOff x="0" y="0"/>
          <a:chExt cx="0" cy="0"/>
        </a:xfrm>
      </p:grpSpPr>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2001" y="360000"/>
            <a:ext cx="3600000" cy="3600000"/>
          </a:xfrm>
          <a:prstGeom prst="rect">
            <a:avLst/>
          </a:prstGeom>
        </p:spPr>
      </p:pic>
      <p:sp>
        <p:nvSpPr>
          <p:cNvPr id="6" name="CuadroTexto 5"/>
          <p:cNvSpPr txBox="1"/>
          <p:nvPr/>
        </p:nvSpPr>
        <p:spPr>
          <a:xfrm>
            <a:off x="-1" y="4197807"/>
            <a:ext cx="9143999" cy="707886"/>
          </a:xfrm>
          <a:prstGeom prst="rect">
            <a:avLst/>
          </a:prstGeom>
          <a:noFill/>
        </p:spPr>
        <p:txBody>
          <a:bodyPr wrap="square" rtlCol="0">
            <a:spAutoFit/>
          </a:bodyPr>
          <a:lstStyle/>
          <a:p>
            <a:pPr algn="ctr"/>
            <a:r>
              <a:rPr lang="es-CO" sz="4000" dirty="0">
                <a:solidFill>
                  <a:schemeClr val="bg1"/>
                </a:solidFill>
                <a:latin typeface="Roboto" panose="02000000000000000000" pitchFamily="2" charset="0"/>
                <a:ea typeface="Roboto" panose="02000000000000000000" pitchFamily="2" charset="0"/>
              </a:rPr>
              <a:t>REQUERIMIENTOS</a:t>
            </a:r>
          </a:p>
        </p:txBody>
      </p:sp>
    </p:spTree>
    <p:extLst>
      <p:ext uri="{BB962C8B-B14F-4D97-AF65-F5344CB8AC3E}">
        <p14:creationId xmlns:p14="http://schemas.microsoft.com/office/powerpoint/2010/main" val="3115283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n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86925" y="96224"/>
            <a:ext cx="360000" cy="360000"/>
          </a:xfrm>
          <a:prstGeom prst="rect">
            <a:avLst/>
          </a:prstGeom>
        </p:spPr>
      </p:pic>
      <p:grpSp>
        <p:nvGrpSpPr>
          <p:cNvPr id="16" name="Grupo 15"/>
          <p:cNvGrpSpPr/>
          <p:nvPr/>
        </p:nvGrpSpPr>
        <p:grpSpPr>
          <a:xfrm>
            <a:off x="747129" y="1667554"/>
            <a:ext cx="3510189" cy="720000"/>
            <a:chOff x="955675" y="1667554"/>
            <a:chExt cx="3510189" cy="720000"/>
          </a:xfrm>
        </p:grpSpPr>
        <p:pic>
          <p:nvPicPr>
            <p:cNvPr id="3074" name="Picture 2" descr="Lupa, Búsqueda, Ampliación, Zoom, Aumento, Examina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5675" y="1667554"/>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1742350" y="1721688"/>
              <a:ext cx="2723514" cy="646331"/>
            </a:xfrm>
            <a:prstGeom prst="rect">
              <a:avLst/>
            </a:prstGeom>
          </p:spPr>
          <p:txBody>
            <a:bodyPr wrap="square">
              <a:spAutoFit/>
            </a:bodyPr>
            <a:lstStyle/>
            <a:p>
              <a:r>
                <a:rPr lang="es-CO" dirty="0">
                  <a:solidFill>
                    <a:srgbClr val="4F5D73"/>
                  </a:solidFill>
                  <a:latin typeface="Roboto" panose="02000000000000000000" pitchFamily="2" charset="0"/>
                  <a:ea typeface="Roboto" panose="02000000000000000000" pitchFamily="2" charset="0"/>
                </a:rPr>
                <a:t>Análisis de plataformas comerciales</a:t>
              </a:r>
            </a:p>
          </p:txBody>
        </p:sp>
      </p:grpSp>
      <p:grpSp>
        <p:nvGrpSpPr>
          <p:cNvPr id="18" name="Grupo 17"/>
          <p:cNvGrpSpPr/>
          <p:nvPr/>
        </p:nvGrpSpPr>
        <p:grpSpPr>
          <a:xfrm>
            <a:off x="5166678" y="1667554"/>
            <a:ext cx="3630723" cy="720000"/>
            <a:chOff x="5010266" y="1667554"/>
            <a:chExt cx="3630723" cy="720000"/>
          </a:xfrm>
        </p:grpSpPr>
        <p:pic>
          <p:nvPicPr>
            <p:cNvPr id="3076" name="Picture 4" descr="https://www.mobilvendor.com/img/icon-comercia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10266" y="1667554"/>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ángulo 9"/>
            <p:cNvSpPr/>
            <p:nvPr/>
          </p:nvSpPr>
          <p:spPr>
            <a:xfrm>
              <a:off x="5796941" y="1698518"/>
              <a:ext cx="2844048" cy="646331"/>
            </a:xfrm>
            <a:prstGeom prst="rect">
              <a:avLst/>
            </a:prstGeom>
          </p:spPr>
          <p:txBody>
            <a:bodyPr wrap="none">
              <a:spAutoFit/>
            </a:bodyPr>
            <a:lstStyle/>
            <a:p>
              <a:r>
                <a:rPr lang="es-CO" dirty="0">
                  <a:solidFill>
                    <a:srgbClr val="4F5D73"/>
                  </a:solidFill>
                  <a:latin typeface="Roboto" panose="02000000000000000000" pitchFamily="2" charset="0"/>
                  <a:ea typeface="Roboto" panose="02000000000000000000" pitchFamily="2" charset="0"/>
                </a:rPr>
                <a:t>9 Encuestas a </a:t>
              </a:r>
              <a:r>
                <a:rPr lang="es-419" dirty="0">
                  <a:solidFill>
                    <a:srgbClr val="4F5D73"/>
                  </a:solidFill>
                  <a:latin typeface="Roboto" panose="02000000000000000000" pitchFamily="2" charset="0"/>
                  <a:ea typeface="Roboto" panose="02000000000000000000" pitchFamily="2" charset="0"/>
                </a:rPr>
                <a:t>ingenieros </a:t>
              </a:r>
            </a:p>
            <a:p>
              <a:r>
                <a:rPr lang="es-419" dirty="0">
                  <a:solidFill>
                    <a:srgbClr val="4F5D73"/>
                  </a:solidFill>
                  <a:latin typeface="Roboto" panose="02000000000000000000" pitchFamily="2" charset="0"/>
                  <a:ea typeface="Roboto" panose="02000000000000000000" pitchFamily="2" charset="0"/>
                </a:rPr>
                <a:t>y profesores</a:t>
              </a:r>
              <a:endParaRPr lang="es-CO" dirty="0">
                <a:solidFill>
                  <a:srgbClr val="4F5D73"/>
                </a:solidFill>
                <a:latin typeface="Roboto" panose="02000000000000000000" pitchFamily="2" charset="0"/>
                <a:ea typeface="Roboto" panose="02000000000000000000" pitchFamily="2" charset="0"/>
              </a:endParaRPr>
            </a:p>
          </p:txBody>
        </p:sp>
      </p:grpSp>
      <p:grpSp>
        <p:nvGrpSpPr>
          <p:cNvPr id="14" name="Grupo 13"/>
          <p:cNvGrpSpPr/>
          <p:nvPr/>
        </p:nvGrpSpPr>
        <p:grpSpPr>
          <a:xfrm>
            <a:off x="5166678" y="3131656"/>
            <a:ext cx="3240768" cy="720000"/>
            <a:chOff x="5010266" y="2907289"/>
            <a:chExt cx="3240768" cy="720000"/>
          </a:xfrm>
        </p:grpSpPr>
        <p:pic>
          <p:nvPicPr>
            <p:cNvPr id="3080" name="Picture 8" descr="https://s-media-cache-ak0.pinimg.com/originals/12/92/10/129210c6c1fd1970733f46d2f4951dc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10266" y="2907289"/>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ángulo 11"/>
            <p:cNvSpPr/>
            <p:nvPr/>
          </p:nvSpPr>
          <p:spPr>
            <a:xfrm>
              <a:off x="5796941" y="2944123"/>
              <a:ext cx="2454093" cy="646331"/>
            </a:xfrm>
            <a:prstGeom prst="rect">
              <a:avLst/>
            </a:prstGeom>
          </p:spPr>
          <p:txBody>
            <a:bodyPr wrap="square">
              <a:spAutoFit/>
            </a:bodyPr>
            <a:lstStyle/>
            <a:p>
              <a:r>
                <a:rPr lang="es-CO" dirty="0">
                  <a:solidFill>
                    <a:srgbClr val="4F5D73"/>
                  </a:solidFill>
                  <a:latin typeface="Roboto" panose="02000000000000000000" pitchFamily="2" charset="0"/>
                  <a:ea typeface="Roboto" panose="02000000000000000000" pitchFamily="2" charset="0"/>
                </a:rPr>
                <a:t>1 Entrevista a experta educación </a:t>
              </a:r>
            </a:p>
          </p:txBody>
        </p:sp>
      </p:grpSp>
      <p:grpSp>
        <p:nvGrpSpPr>
          <p:cNvPr id="15" name="Grupo 14"/>
          <p:cNvGrpSpPr/>
          <p:nvPr/>
        </p:nvGrpSpPr>
        <p:grpSpPr>
          <a:xfrm>
            <a:off x="747129" y="3131657"/>
            <a:ext cx="3453039" cy="720000"/>
            <a:chOff x="955675" y="3025521"/>
            <a:chExt cx="3453039" cy="720000"/>
          </a:xfrm>
        </p:grpSpPr>
        <p:pic>
          <p:nvPicPr>
            <p:cNvPr id="3078" name="Picture 6" descr="Resultado de imagen para ingeniero icon"/>
            <p:cNvPicPr>
              <a:picLocks noChangeAspect="1" noChangeArrowheads="1"/>
            </p:cNvPicPr>
            <p:nvPr/>
          </p:nvPicPr>
          <p:blipFill>
            <a:blip r:embed="rId7"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5675" y="3025521"/>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ángulo 16"/>
            <p:cNvSpPr/>
            <p:nvPr/>
          </p:nvSpPr>
          <p:spPr>
            <a:xfrm>
              <a:off x="1742350" y="3062355"/>
              <a:ext cx="2666364" cy="646331"/>
            </a:xfrm>
            <a:prstGeom prst="rect">
              <a:avLst/>
            </a:prstGeom>
          </p:spPr>
          <p:txBody>
            <a:bodyPr wrap="square">
              <a:spAutoFit/>
            </a:bodyPr>
            <a:lstStyle/>
            <a:p>
              <a:r>
                <a:rPr lang="es-CO" dirty="0">
                  <a:solidFill>
                    <a:srgbClr val="4F5D73"/>
                  </a:solidFill>
                  <a:latin typeface="Roboto" panose="02000000000000000000" pitchFamily="2" charset="0"/>
                  <a:ea typeface="Roboto" panose="02000000000000000000" pitchFamily="2" charset="0"/>
                </a:rPr>
                <a:t>1 Entrevista a experto robótica</a:t>
              </a:r>
            </a:p>
          </p:txBody>
        </p:sp>
      </p:grpSp>
      <p:grpSp>
        <p:nvGrpSpPr>
          <p:cNvPr id="21" name="Grupo 20"/>
          <p:cNvGrpSpPr/>
          <p:nvPr/>
        </p:nvGrpSpPr>
        <p:grpSpPr>
          <a:xfrm>
            <a:off x="0" y="4852608"/>
            <a:ext cx="9144000" cy="290892"/>
            <a:chOff x="0" y="4852608"/>
            <a:chExt cx="9144000" cy="290892"/>
          </a:xfrm>
        </p:grpSpPr>
        <p:sp>
          <p:nvSpPr>
            <p:cNvPr id="25" name="Rectángulo 24"/>
            <p:cNvSpPr/>
            <p:nvPr/>
          </p:nvSpPr>
          <p:spPr>
            <a:xfrm>
              <a:off x="0" y="4852608"/>
              <a:ext cx="9144000" cy="290892"/>
            </a:xfrm>
            <a:prstGeom prst="rect">
              <a:avLst/>
            </a:prstGeom>
            <a:solidFill>
              <a:srgbClr val="4F5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latin typeface="Roboto" panose="02000000000000000000" pitchFamily="2" charset="0"/>
                <a:ea typeface="Roboto" panose="02000000000000000000" pitchFamily="2" charset="0"/>
              </a:endParaRPr>
            </a:p>
          </p:txBody>
        </p:sp>
        <p:pic>
          <p:nvPicPr>
            <p:cNvPr id="26" name="Shape 144" descr="Imagen integrada 1"/>
            <p:cNvPicPr preferRelativeResize="0"/>
            <p:nvPr/>
          </p:nvPicPr>
          <p:blipFill rotWithShape="1">
            <a:blip r:embed="rId8">
              <a:alphaModFix/>
            </a:blip>
            <a:srcRect/>
            <a:stretch/>
          </p:blipFill>
          <p:spPr>
            <a:xfrm>
              <a:off x="4349892" y="4939392"/>
              <a:ext cx="454054" cy="117265"/>
            </a:xfrm>
            <a:prstGeom prst="rect">
              <a:avLst/>
            </a:prstGeom>
            <a:noFill/>
            <a:ln>
              <a:noFill/>
            </a:ln>
          </p:spPr>
        </p:pic>
      </p:grpSp>
      <p:sp>
        <p:nvSpPr>
          <p:cNvPr id="27" name="Rectángulo redondeado 46"/>
          <p:cNvSpPr/>
          <p:nvPr/>
        </p:nvSpPr>
        <p:spPr>
          <a:xfrm>
            <a:off x="2952000" y="180000"/>
            <a:ext cx="3240000" cy="734400"/>
          </a:xfrm>
          <a:prstGeom prst="roundRect">
            <a:avLst/>
          </a:prstGeom>
          <a:noFill/>
          <a:ln w="28575">
            <a:solidFill>
              <a:srgbClr val="4F5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200" dirty="0">
                <a:solidFill>
                  <a:srgbClr val="4F5D73"/>
                </a:solidFill>
                <a:latin typeface="Roboto" panose="02000000000000000000" pitchFamily="2" charset="0"/>
                <a:ea typeface="Roboto" panose="02000000000000000000" pitchFamily="2" charset="0"/>
              </a:rPr>
              <a:t>RECOLECCIÓN</a:t>
            </a:r>
          </a:p>
        </p:txBody>
      </p:sp>
    </p:spTree>
    <p:extLst>
      <p:ext uri="{BB962C8B-B14F-4D97-AF65-F5344CB8AC3E}">
        <p14:creationId xmlns:p14="http://schemas.microsoft.com/office/powerpoint/2010/main" val="25302945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Imagen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86925" y="96224"/>
            <a:ext cx="360000" cy="360000"/>
          </a:xfrm>
          <a:prstGeom prst="rect">
            <a:avLst/>
          </a:prstGeom>
        </p:spPr>
      </p:pic>
      <p:sp>
        <p:nvSpPr>
          <p:cNvPr id="47" name="Rectángulo redondeado 46"/>
          <p:cNvSpPr/>
          <p:nvPr/>
        </p:nvSpPr>
        <p:spPr>
          <a:xfrm>
            <a:off x="2952000" y="180000"/>
            <a:ext cx="3240000" cy="734400"/>
          </a:xfrm>
          <a:prstGeom prst="roundRect">
            <a:avLst/>
          </a:prstGeom>
          <a:noFill/>
          <a:ln w="28575">
            <a:solidFill>
              <a:srgbClr val="4F5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200" dirty="0">
                <a:solidFill>
                  <a:srgbClr val="4F5D73"/>
                </a:solidFill>
                <a:latin typeface="Roboto" panose="02000000000000000000" pitchFamily="2" charset="0"/>
                <a:ea typeface="Roboto" panose="02000000000000000000" pitchFamily="2" charset="0"/>
              </a:rPr>
              <a:t>REQUERIMIENTOS SIGNIFICATIVOS</a:t>
            </a:r>
          </a:p>
        </p:txBody>
      </p:sp>
      <p:grpSp>
        <p:nvGrpSpPr>
          <p:cNvPr id="4" name="Grupo 3"/>
          <p:cNvGrpSpPr/>
          <p:nvPr/>
        </p:nvGrpSpPr>
        <p:grpSpPr>
          <a:xfrm>
            <a:off x="711686" y="1632949"/>
            <a:ext cx="1741182" cy="2042195"/>
            <a:chOff x="711686" y="1632949"/>
            <a:chExt cx="1741182" cy="2042195"/>
          </a:xfrm>
        </p:grpSpPr>
        <p:sp>
          <p:nvSpPr>
            <p:cNvPr id="12" name="CuadroTexto 11"/>
            <p:cNvSpPr txBox="1"/>
            <p:nvPr/>
          </p:nvSpPr>
          <p:spPr>
            <a:xfrm>
              <a:off x="711686" y="3275034"/>
              <a:ext cx="1741182" cy="400110"/>
            </a:xfrm>
            <a:prstGeom prst="rect">
              <a:avLst/>
            </a:prstGeom>
            <a:noFill/>
          </p:spPr>
          <p:txBody>
            <a:bodyPr wrap="none" rtlCol="0">
              <a:spAutoFit/>
            </a:bodyPr>
            <a:lstStyle/>
            <a:p>
              <a:r>
                <a:rPr lang="es-419" sz="2000" dirty="0">
                  <a:solidFill>
                    <a:srgbClr val="4F5D73"/>
                  </a:solidFill>
                  <a:latin typeface="Roboto" panose="02000000000000000000" pitchFamily="2" charset="0"/>
                  <a:ea typeface="Roboto" panose="02000000000000000000" pitchFamily="2" charset="0"/>
                </a:rPr>
                <a:t>Adaptabilidad</a:t>
              </a:r>
            </a:p>
          </p:txBody>
        </p:sp>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473" y="1632949"/>
              <a:ext cx="1505608" cy="1505608"/>
            </a:xfrm>
            <a:prstGeom prst="rect">
              <a:avLst/>
            </a:prstGeom>
          </p:spPr>
        </p:pic>
      </p:grpSp>
      <p:grpSp>
        <p:nvGrpSpPr>
          <p:cNvPr id="3" name="Grupo 2"/>
          <p:cNvGrpSpPr/>
          <p:nvPr/>
        </p:nvGrpSpPr>
        <p:grpSpPr>
          <a:xfrm>
            <a:off x="3630075" y="1698557"/>
            <a:ext cx="1883849" cy="1976587"/>
            <a:chOff x="3630075" y="1698557"/>
            <a:chExt cx="1883849" cy="1976587"/>
          </a:xfrm>
        </p:grpSpPr>
        <p:pic>
          <p:nvPicPr>
            <p:cNvPr id="2" name="Imagen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2000" y="1698557"/>
              <a:ext cx="1440000" cy="1440000"/>
            </a:xfrm>
            <a:prstGeom prst="rect">
              <a:avLst/>
            </a:prstGeom>
          </p:spPr>
        </p:pic>
        <p:sp>
          <p:nvSpPr>
            <p:cNvPr id="54" name="CuadroTexto 53"/>
            <p:cNvSpPr txBox="1"/>
            <p:nvPr/>
          </p:nvSpPr>
          <p:spPr>
            <a:xfrm>
              <a:off x="3630075" y="3275034"/>
              <a:ext cx="1883849" cy="400110"/>
            </a:xfrm>
            <a:prstGeom prst="rect">
              <a:avLst/>
            </a:prstGeom>
            <a:noFill/>
          </p:spPr>
          <p:txBody>
            <a:bodyPr wrap="none" rtlCol="0">
              <a:spAutoFit/>
            </a:bodyPr>
            <a:lstStyle/>
            <a:p>
              <a:r>
                <a:rPr lang="es-419" sz="2000" dirty="0">
                  <a:solidFill>
                    <a:srgbClr val="4F5D73"/>
                  </a:solidFill>
                  <a:latin typeface="Roboto" panose="02000000000000000000" pitchFamily="2" charset="0"/>
                  <a:ea typeface="Roboto" panose="02000000000000000000" pitchFamily="2" charset="0"/>
                </a:rPr>
                <a:t>Modificabilidad</a:t>
              </a:r>
            </a:p>
          </p:txBody>
        </p:sp>
      </p:grpSp>
      <p:grpSp>
        <p:nvGrpSpPr>
          <p:cNvPr id="10" name="Grupo 9"/>
          <p:cNvGrpSpPr/>
          <p:nvPr/>
        </p:nvGrpSpPr>
        <p:grpSpPr>
          <a:xfrm>
            <a:off x="6749641" y="1632949"/>
            <a:ext cx="1824538" cy="2042195"/>
            <a:chOff x="6878519" y="1627496"/>
            <a:chExt cx="1824538" cy="2042195"/>
          </a:xfrm>
        </p:grpSpPr>
        <p:pic>
          <p:nvPicPr>
            <p:cNvPr id="7" name="Imagen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70788" y="1627496"/>
              <a:ext cx="1440000" cy="1440000"/>
            </a:xfrm>
            <a:prstGeom prst="rect">
              <a:avLst/>
            </a:prstGeom>
          </p:spPr>
        </p:pic>
        <p:sp>
          <p:nvSpPr>
            <p:cNvPr id="55" name="CuadroTexto 54"/>
            <p:cNvSpPr txBox="1"/>
            <p:nvPr/>
          </p:nvSpPr>
          <p:spPr>
            <a:xfrm>
              <a:off x="6878519" y="3269581"/>
              <a:ext cx="1824538" cy="400110"/>
            </a:xfrm>
            <a:prstGeom prst="rect">
              <a:avLst/>
            </a:prstGeom>
            <a:noFill/>
          </p:spPr>
          <p:txBody>
            <a:bodyPr wrap="none" rtlCol="0">
              <a:spAutoFit/>
            </a:bodyPr>
            <a:lstStyle/>
            <a:p>
              <a:r>
                <a:rPr lang="es-419" sz="2000" dirty="0">
                  <a:solidFill>
                    <a:srgbClr val="4F5D73"/>
                  </a:solidFill>
                  <a:latin typeface="Roboto" panose="02000000000000000000" pitchFamily="2" charset="0"/>
                  <a:ea typeface="Roboto" panose="02000000000000000000" pitchFamily="2" charset="0"/>
                </a:rPr>
                <a:t>Entendimiento</a:t>
              </a:r>
            </a:p>
          </p:txBody>
        </p:sp>
      </p:grpSp>
      <p:grpSp>
        <p:nvGrpSpPr>
          <p:cNvPr id="16" name="Grupo 15"/>
          <p:cNvGrpSpPr/>
          <p:nvPr/>
        </p:nvGrpSpPr>
        <p:grpSpPr>
          <a:xfrm>
            <a:off x="0" y="4852608"/>
            <a:ext cx="9144000" cy="290892"/>
            <a:chOff x="0" y="4852608"/>
            <a:chExt cx="9144000" cy="290892"/>
          </a:xfrm>
        </p:grpSpPr>
        <p:sp>
          <p:nvSpPr>
            <p:cNvPr id="20" name="Rectángulo 19"/>
            <p:cNvSpPr/>
            <p:nvPr/>
          </p:nvSpPr>
          <p:spPr>
            <a:xfrm>
              <a:off x="0" y="4852608"/>
              <a:ext cx="9144000" cy="290892"/>
            </a:xfrm>
            <a:prstGeom prst="rect">
              <a:avLst/>
            </a:prstGeom>
            <a:solidFill>
              <a:srgbClr val="4F5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latin typeface="Roboto" panose="02000000000000000000" pitchFamily="2" charset="0"/>
                <a:ea typeface="Roboto" panose="02000000000000000000" pitchFamily="2" charset="0"/>
              </a:endParaRPr>
            </a:p>
          </p:txBody>
        </p:sp>
        <p:pic>
          <p:nvPicPr>
            <p:cNvPr id="21" name="Shape 144" descr="Imagen integrada 1"/>
            <p:cNvPicPr preferRelativeResize="0"/>
            <p:nvPr/>
          </p:nvPicPr>
          <p:blipFill rotWithShape="1">
            <a:blip r:embed="rId7">
              <a:alphaModFix/>
            </a:blip>
            <a:srcRect/>
            <a:stretch/>
          </p:blipFill>
          <p:spPr>
            <a:xfrm>
              <a:off x="4349892" y="4939392"/>
              <a:ext cx="454054" cy="117265"/>
            </a:xfrm>
            <a:prstGeom prst="rect">
              <a:avLst/>
            </a:prstGeom>
            <a:noFill/>
            <a:ln>
              <a:noFill/>
            </a:ln>
          </p:spPr>
        </p:pic>
      </p:grpSp>
    </p:spTree>
    <p:extLst>
      <p:ext uri="{BB962C8B-B14F-4D97-AF65-F5344CB8AC3E}">
        <p14:creationId xmlns:p14="http://schemas.microsoft.com/office/powerpoint/2010/main" val="3232727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4C0EB"/>
        </a:solidFill>
        <a:effectLst/>
      </p:bgPr>
    </p:bg>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001" y="360000"/>
            <a:ext cx="3600000" cy="3600000"/>
          </a:xfrm>
          <a:prstGeom prst="rect">
            <a:avLst/>
          </a:prstGeom>
        </p:spPr>
      </p:pic>
      <p:sp>
        <p:nvSpPr>
          <p:cNvPr id="5" name="CuadroTexto 4"/>
          <p:cNvSpPr txBox="1"/>
          <p:nvPr/>
        </p:nvSpPr>
        <p:spPr>
          <a:xfrm>
            <a:off x="-1" y="4197807"/>
            <a:ext cx="9143999" cy="707886"/>
          </a:xfrm>
          <a:prstGeom prst="rect">
            <a:avLst/>
          </a:prstGeom>
          <a:noFill/>
        </p:spPr>
        <p:txBody>
          <a:bodyPr wrap="square" rtlCol="0">
            <a:spAutoFit/>
          </a:bodyPr>
          <a:lstStyle/>
          <a:p>
            <a:pPr algn="ctr"/>
            <a:r>
              <a:rPr lang="es-CO" sz="4000" dirty="0">
                <a:solidFill>
                  <a:schemeClr val="bg1"/>
                </a:solidFill>
                <a:latin typeface="Roboto" panose="02000000000000000000" pitchFamily="2" charset="0"/>
                <a:ea typeface="Roboto" panose="02000000000000000000" pitchFamily="2" charset="0"/>
              </a:rPr>
              <a:t>SOLUCIÓN</a:t>
            </a:r>
          </a:p>
        </p:txBody>
      </p:sp>
    </p:spTree>
    <p:extLst>
      <p:ext uri="{BB962C8B-B14F-4D97-AF65-F5344CB8AC3E}">
        <p14:creationId xmlns:p14="http://schemas.microsoft.com/office/powerpoint/2010/main" val="14362355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Imagen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85025" y="90000"/>
            <a:ext cx="360000" cy="360000"/>
          </a:xfrm>
          <a:prstGeom prst="rect">
            <a:avLst/>
          </a:prstGeom>
        </p:spPr>
      </p:pic>
      <p:grpSp>
        <p:nvGrpSpPr>
          <p:cNvPr id="3" name="Grupo 2"/>
          <p:cNvGrpSpPr/>
          <p:nvPr/>
        </p:nvGrpSpPr>
        <p:grpSpPr>
          <a:xfrm>
            <a:off x="3046084" y="1512515"/>
            <a:ext cx="3031493" cy="2724231"/>
            <a:chOff x="3046084" y="1512515"/>
            <a:chExt cx="3031493" cy="2724231"/>
          </a:xfrm>
        </p:grpSpPr>
        <p:sp>
          <p:nvSpPr>
            <p:cNvPr id="30" name="CuadroTexto 29"/>
            <p:cNvSpPr txBox="1"/>
            <p:nvPr/>
          </p:nvSpPr>
          <p:spPr>
            <a:xfrm>
              <a:off x="3472239" y="3528860"/>
              <a:ext cx="2105706" cy="707886"/>
            </a:xfrm>
            <a:prstGeom prst="rect">
              <a:avLst/>
            </a:prstGeom>
            <a:noFill/>
          </p:spPr>
          <p:txBody>
            <a:bodyPr wrap="square" rtlCol="0">
              <a:spAutoFit/>
            </a:bodyPr>
            <a:lstStyle/>
            <a:p>
              <a:pPr algn="ctr"/>
              <a:r>
                <a:rPr lang="es-419" sz="2000" dirty="0">
                  <a:solidFill>
                    <a:srgbClr val="4F5D73"/>
                  </a:solidFill>
                  <a:latin typeface="Roboto" panose="02000000000000000000" pitchFamily="2" charset="0"/>
                  <a:ea typeface="Roboto" panose="02000000000000000000" pitchFamily="2" charset="0"/>
                </a:rPr>
                <a:t>Orientación a servicios</a:t>
              </a:r>
            </a:p>
          </p:txBody>
        </p:sp>
        <p:pic>
          <p:nvPicPr>
            <p:cNvPr id="2058" name="Picture 10" descr="http://dirkstrauss.com/wp-content/uploads/2016/11/consuming-microservices-easil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6084" y="1512515"/>
              <a:ext cx="3031493" cy="183405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upo 1"/>
          <p:cNvGrpSpPr/>
          <p:nvPr/>
        </p:nvGrpSpPr>
        <p:grpSpPr>
          <a:xfrm>
            <a:off x="819437" y="1510420"/>
            <a:ext cx="1600396" cy="2424863"/>
            <a:chOff x="819437" y="1510420"/>
            <a:chExt cx="1600396" cy="2424863"/>
          </a:xfrm>
        </p:grpSpPr>
        <p:sp>
          <p:nvSpPr>
            <p:cNvPr id="28" name="CuadroTexto 27"/>
            <p:cNvSpPr txBox="1"/>
            <p:nvPr/>
          </p:nvSpPr>
          <p:spPr>
            <a:xfrm>
              <a:off x="822921" y="3535173"/>
              <a:ext cx="1596912" cy="400110"/>
            </a:xfrm>
            <a:prstGeom prst="rect">
              <a:avLst/>
            </a:prstGeom>
            <a:noFill/>
          </p:spPr>
          <p:txBody>
            <a:bodyPr wrap="none" rtlCol="0">
              <a:spAutoFit/>
            </a:bodyPr>
            <a:lstStyle/>
            <a:p>
              <a:r>
                <a:rPr lang="es-419" sz="2000" dirty="0">
                  <a:solidFill>
                    <a:srgbClr val="4F5D73"/>
                  </a:solidFill>
                  <a:latin typeface="Roboto" panose="02000000000000000000" pitchFamily="2" charset="0"/>
                  <a:ea typeface="Roboto" panose="02000000000000000000" pitchFamily="2" charset="0"/>
                </a:rPr>
                <a:t>Modularidad</a:t>
              </a:r>
            </a:p>
          </p:txBody>
        </p:sp>
        <p:pic>
          <p:nvPicPr>
            <p:cNvPr id="2062" name="Picture 14" descr="http://images.all-free-download.com/images/graphiclarge/legoblocks_brunurb_clip_art_22768.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9437" y="1510420"/>
              <a:ext cx="1600396" cy="18361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upo 3"/>
          <p:cNvGrpSpPr/>
          <p:nvPr/>
        </p:nvGrpSpPr>
        <p:grpSpPr>
          <a:xfrm>
            <a:off x="6630352" y="1378075"/>
            <a:ext cx="2105706" cy="2858671"/>
            <a:chOff x="6669994" y="1369199"/>
            <a:chExt cx="2105706" cy="2858671"/>
          </a:xfrm>
        </p:grpSpPr>
        <p:sp>
          <p:nvSpPr>
            <p:cNvPr id="40" name="CuadroTexto 39"/>
            <p:cNvSpPr txBox="1"/>
            <p:nvPr/>
          </p:nvSpPr>
          <p:spPr>
            <a:xfrm>
              <a:off x="6669994" y="3519984"/>
              <a:ext cx="2105706" cy="707886"/>
            </a:xfrm>
            <a:prstGeom prst="rect">
              <a:avLst/>
            </a:prstGeom>
            <a:noFill/>
          </p:spPr>
          <p:txBody>
            <a:bodyPr wrap="square" rtlCol="0">
              <a:spAutoFit/>
            </a:bodyPr>
            <a:lstStyle/>
            <a:p>
              <a:pPr algn="ctr"/>
              <a:r>
                <a:rPr lang="es-419" sz="2000" dirty="0">
                  <a:solidFill>
                    <a:srgbClr val="4F5D73"/>
                  </a:solidFill>
                  <a:latin typeface="Roboto" panose="02000000000000000000" pitchFamily="2" charset="0"/>
                  <a:ea typeface="Roboto" panose="02000000000000000000" pitchFamily="2" charset="0"/>
                </a:rPr>
                <a:t>Modelo de agentes</a:t>
              </a:r>
            </a:p>
          </p:txBody>
        </p:sp>
        <p:pic>
          <p:nvPicPr>
            <p:cNvPr id="2068" name="Picture 20" descr="https://d30y9cdsu7xlg0.cloudfront.net/png/217780-200.png"/>
            <p:cNvPicPr>
              <a:picLocks noChangeAspect="1" noChangeArrowheads="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03828" y="1369199"/>
              <a:ext cx="2071872" cy="20718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upo 16"/>
          <p:cNvGrpSpPr/>
          <p:nvPr/>
        </p:nvGrpSpPr>
        <p:grpSpPr>
          <a:xfrm>
            <a:off x="0" y="4852608"/>
            <a:ext cx="9144000" cy="290892"/>
            <a:chOff x="0" y="4852608"/>
            <a:chExt cx="9144000" cy="290892"/>
          </a:xfrm>
        </p:grpSpPr>
        <p:sp>
          <p:nvSpPr>
            <p:cNvPr id="18" name="Rectángulo 17"/>
            <p:cNvSpPr/>
            <p:nvPr/>
          </p:nvSpPr>
          <p:spPr>
            <a:xfrm>
              <a:off x="0" y="4852608"/>
              <a:ext cx="9144000" cy="290892"/>
            </a:xfrm>
            <a:prstGeom prst="rect">
              <a:avLst/>
            </a:prstGeom>
            <a:solidFill>
              <a:srgbClr val="4F5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latin typeface="Roboto" panose="02000000000000000000" pitchFamily="2" charset="0"/>
                <a:ea typeface="Roboto" panose="02000000000000000000" pitchFamily="2" charset="0"/>
              </a:endParaRPr>
            </a:p>
          </p:txBody>
        </p:sp>
        <p:pic>
          <p:nvPicPr>
            <p:cNvPr id="19" name="Shape 144" descr="Imagen integrada 1"/>
            <p:cNvPicPr preferRelativeResize="0"/>
            <p:nvPr/>
          </p:nvPicPr>
          <p:blipFill rotWithShape="1">
            <a:blip r:embed="rId7">
              <a:alphaModFix/>
            </a:blip>
            <a:srcRect/>
            <a:stretch/>
          </p:blipFill>
          <p:spPr>
            <a:xfrm>
              <a:off x="4349892" y="4939392"/>
              <a:ext cx="454054" cy="117265"/>
            </a:xfrm>
            <a:prstGeom prst="rect">
              <a:avLst/>
            </a:prstGeom>
            <a:noFill/>
            <a:ln>
              <a:noFill/>
            </a:ln>
          </p:spPr>
        </p:pic>
      </p:grpSp>
      <p:sp>
        <p:nvSpPr>
          <p:cNvPr id="20" name="Rectángulo redondeado 46"/>
          <p:cNvSpPr/>
          <p:nvPr/>
        </p:nvSpPr>
        <p:spPr>
          <a:xfrm>
            <a:off x="2952000" y="180000"/>
            <a:ext cx="3240000" cy="734400"/>
          </a:xfrm>
          <a:prstGeom prst="roundRect">
            <a:avLst/>
          </a:prstGeom>
          <a:noFill/>
          <a:ln w="28575">
            <a:solidFill>
              <a:srgbClr val="4F5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200" dirty="0">
                <a:solidFill>
                  <a:srgbClr val="4F5D73"/>
                </a:solidFill>
                <a:latin typeface="Roboto" panose="02000000000000000000" pitchFamily="2" charset="0"/>
                <a:ea typeface="Roboto" panose="02000000000000000000" pitchFamily="2" charset="0"/>
              </a:rPr>
              <a:t>PUNTOS CLAVE</a:t>
            </a:r>
          </a:p>
        </p:txBody>
      </p:sp>
    </p:spTree>
    <p:extLst>
      <p:ext uri="{BB962C8B-B14F-4D97-AF65-F5344CB8AC3E}">
        <p14:creationId xmlns:p14="http://schemas.microsoft.com/office/powerpoint/2010/main" val="3275107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grpSp>
        <p:nvGrpSpPr>
          <p:cNvPr id="4" name="Grupo 3"/>
          <p:cNvGrpSpPr/>
          <p:nvPr/>
        </p:nvGrpSpPr>
        <p:grpSpPr>
          <a:xfrm>
            <a:off x="1397922" y="1480302"/>
            <a:ext cx="2696734" cy="646331"/>
            <a:chOff x="1397922" y="1480302"/>
            <a:chExt cx="2696734" cy="646331"/>
          </a:xfrm>
        </p:grpSpPr>
        <p:pic>
          <p:nvPicPr>
            <p:cNvPr id="18" name="Imagen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7922" y="1488035"/>
              <a:ext cx="612000" cy="612000"/>
            </a:xfrm>
            <a:prstGeom prst="rect">
              <a:avLst/>
            </a:prstGeom>
          </p:spPr>
        </p:pic>
        <p:sp>
          <p:nvSpPr>
            <p:cNvPr id="315" name="Shape 315"/>
            <p:cNvSpPr txBox="1"/>
            <p:nvPr/>
          </p:nvSpPr>
          <p:spPr>
            <a:xfrm>
              <a:off x="2110324" y="1480302"/>
              <a:ext cx="1984332"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800" dirty="0">
                  <a:solidFill>
                    <a:srgbClr val="4F5D73"/>
                  </a:solidFill>
                  <a:latin typeface="Roboto"/>
                  <a:ea typeface="Roboto"/>
                  <a:cs typeface="Roboto"/>
                  <a:sym typeface="Roboto"/>
                </a:rPr>
                <a:t>Adaptabilidad al contexto</a:t>
              </a:r>
            </a:p>
          </p:txBody>
        </p:sp>
      </p:grpSp>
      <p:grpSp>
        <p:nvGrpSpPr>
          <p:cNvPr id="7" name="Grupo 6"/>
          <p:cNvGrpSpPr/>
          <p:nvPr/>
        </p:nvGrpSpPr>
        <p:grpSpPr>
          <a:xfrm>
            <a:off x="1397922" y="2368455"/>
            <a:ext cx="2520827" cy="646331"/>
            <a:chOff x="1397922" y="2368455"/>
            <a:chExt cx="2520827" cy="646331"/>
          </a:xfrm>
        </p:grpSpPr>
        <p:pic>
          <p:nvPicPr>
            <p:cNvPr id="36" name="Imagen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7922" y="2380641"/>
              <a:ext cx="612000" cy="612000"/>
            </a:xfrm>
            <a:prstGeom prst="rect">
              <a:avLst/>
            </a:prstGeom>
          </p:spPr>
        </p:pic>
        <p:sp>
          <p:nvSpPr>
            <p:cNvPr id="318" name="Shape 318"/>
            <p:cNvSpPr txBox="1"/>
            <p:nvPr/>
          </p:nvSpPr>
          <p:spPr>
            <a:xfrm>
              <a:off x="2113447" y="2368455"/>
              <a:ext cx="1805302"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800">
                  <a:solidFill>
                    <a:srgbClr val="4F5D73"/>
                  </a:solidFill>
                  <a:latin typeface="Roboto"/>
                  <a:ea typeface="Roboto"/>
                  <a:cs typeface="Roboto"/>
                  <a:sym typeface="Roboto"/>
                </a:rPr>
                <a:t>Distribución de </a:t>
              </a:r>
            </a:p>
            <a:p>
              <a:pPr marL="0" marR="0" lvl="0" indent="0" algn="l" rtl="0">
                <a:spcBef>
                  <a:spcPts val="0"/>
                </a:spcBef>
                <a:buSzPct val="25000"/>
                <a:buNone/>
              </a:pPr>
              <a:r>
                <a:rPr lang="es-CO" sz="1800">
                  <a:solidFill>
                    <a:srgbClr val="4F5D73"/>
                  </a:solidFill>
                  <a:latin typeface="Roboto"/>
                  <a:ea typeface="Roboto"/>
                  <a:cs typeface="Roboto"/>
                  <a:sym typeface="Roboto"/>
                </a:rPr>
                <a:t>procesamiento</a:t>
              </a:r>
            </a:p>
          </p:txBody>
        </p:sp>
      </p:grpSp>
      <p:grpSp>
        <p:nvGrpSpPr>
          <p:cNvPr id="3" name="Grupo 2"/>
          <p:cNvGrpSpPr/>
          <p:nvPr/>
        </p:nvGrpSpPr>
        <p:grpSpPr>
          <a:xfrm>
            <a:off x="1444680" y="3253380"/>
            <a:ext cx="3084901" cy="576000"/>
            <a:chOff x="1429167" y="3262907"/>
            <a:chExt cx="3084901" cy="576000"/>
          </a:xfrm>
        </p:grpSpPr>
        <p:pic>
          <p:nvPicPr>
            <p:cNvPr id="2" name="Imagen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29167" y="3262907"/>
              <a:ext cx="576000" cy="576000"/>
            </a:xfrm>
            <a:prstGeom prst="rect">
              <a:avLst/>
            </a:prstGeom>
          </p:spPr>
        </p:pic>
        <p:sp>
          <p:nvSpPr>
            <p:cNvPr id="321" name="Shape 321"/>
            <p:cNvSpPr txBox="1"/>
            <p:nvPr/>
          </p:nvSpPr>
          <p:spPr>
            <a:xfrm>
              <a:off x="2110324" y="3370463"/>
              <a:ext cx="2403744" cy="45171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800" dirty="0">
                  <a:solidFill>
                    <a:srgbClr val="4F5D73"/>
                  </a:solidFill>
                  <a:latin typeface="Roboto"/>
                  <a:ea typeface="Roboto"/>
                  <a:cs typeface="Roboto"/>
                  <a:sym typeface="Roboto"/>
                </a:rPr>
                <a:t>Personalización</a:t>
              </a:r>
            </a:p>
          </p:txBody>
        </p:sp>
      </p:grpSp>
      <p:grpSp>
        <p:nvGrpSpPr>
          <p:cNvPr id="322" name="Shape 322"/>
          <p:cNvGrpSpPr/>
          <p:nvPr/>
        </p:nvGrpSpPr>
        <p:grpSpPr>
          <a:xfrm>
            <a:off x="5480733" y="1515466"/>
            <a:ext cx="3024742" cy="576000"/>
            <a:chOff x="6023657" y="2381735"/>
            <a:chExt cx="3024742" cy="576000"/>
          </a:xfrm>
        </p:grpSpPr>
        <p:pic>
          <p:nvPicPr>
            <p:cNvPr id="323" name="Shape 323" descr="https://az803271.vo.msecnd.net/sitefinity-alpha/images/default-source/solutions/Technology-Solutions/multisystem-room-control/scalable-icon.gif?sfvrsn=6"/>
            <p:cNvPicPr preferRelativeResize="0"/>
            <p:nvPr/>
          </p:nvPicPr>
          <p:blipFill rotWithShape="1">
            <a:blip r:embed="rId6">
              <a:alphaModFix/>
            </a:blip>
            <a:srcRect/>
            <a:stretch/>
          </p:blipFill>
          <p:spPr>
            <a:xfrm>
              <a:off x="6023657" y="2381735"/>
              <a:ext cx="576000" cy="576000"/>
            </a:xfrm>
            <a:prstGeom prst="rect">
              <a:avLst/>
            </a:prstGeom>
            <a:noFill/>
            <a:ln>
              <a:noFill/>
            </a:ln>
          </p:spPr>
        </p:pic>
        <p:sp>
          <p:nvSpPr>
            <p:cNvPr id="324" name="Shape 324"/>
            <p:cNvSpPr txBox="1"/>
            <p:nvPr/>
          </p:nvSpPr>
          <p:spPr>
            <a:xfrm>
              <a:off x="6734924" y="2475638"/>
              <a:ext cx="23134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800" dirty="0">
                  <a:solidFill>
                    <a:srgbClr val="4F5D73"/>
                  </a:solidFill>
                  <a:latin typeface="Roboto"/>
                  <a:ea typeface="Roboto"/>
                  <a:cs typeface="Roboto"/>
                  <a:sym typeface="Roboto"/>
                </a:rPr>
                <a:t>Escalabilidad</a:t>
              </a:r>
            </a:p>
          </p:txBody>
        </p:sp>
      </p:grpSp>
      <p:grpSp>
        <p:nvGrpSpPr>
          <p:cNvPr id="10" name="Grupo 9"/>
          <p:cNvGrpSpPr/>
          <p:nvPr/>
        </p:nvGrpSpPr>
        <p:grpSpPr>
          <a:xfrm>
            <a:off x="5480733" y="2398641"/>
            <a:ext cx="3024743" cy="576000"/>
            <a:chOff x="5480732" y="3253380"/>
            <a:chExt cx="3024743" cy="576000"/>
          </a:xfrm>
        </p:grpSpPr>
        <p:pic>
          <p:nvPicPr>
            <p:cNvPr id="27" name="Imagen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80732" y="3253380"/>
              <a:ext cx="576000" cy="576000"/>
            </a:xfrm>
            <a:prstGeom prst="rect">
              <a:avLst/>
            </a:prstGeom>
          </p:spPr>
        </p:pic>
        <p:sp>
          <p:nvSpPr>
            <p:cNvPr id="327" name="Shape 327"/>
            <p:cNvSpPr txBox="1"/>
            <p:nvPr/>
          </p:nvSpPr>
          <p:spPr>
            <a:xfrm>
              <a:off x="6191999" y="3345326"/>
              <a:ext cx="2313476"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800" dirty="0">
                  <a:solidFill>
                    <a:srgbClr val="4F5D73"/>
                  </a:solidFill>
                  <a:latin typeface="Roboto"/>
                  <a:ea typeface="Roboto"/>
                  <a:cs typeface="Roboto"/>
                  <a:sym typeface="Roboto"/>
                </a:rPr>
                <a:t>Mantenibilidad</a:t>
              </a:r>
            </a:p>
          </p:txBody>
        </p:sp>
      </p:grpSp>
      <p:pic>
        <p:nvPicPr>
          <p:cNvPr id="25" name="Imagen 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85025" y="90000"/>
            <a:ext cx="360000" cy="360000"/>
          </a:xfrm>
          <a:prstGeom prst="rect">
            <a:avLst/>
          </a:prstGeom>
        </p:spPr>
      </p:pic>
      <p:grpSp>
        <p:nvGrpSpPr>
          <p:cNvPr id="22" name="Grupo 21"/>
          <p:cNvGrpSpPr/>
          <p:nvPr/>
        </p:nvGrpSpPr>
        <p:grpSpPr>
          <a:xfrm>
            <a:off x="0" y="4852608"/>
            <a:ext cx="9144000" cy="290892"/>
            <a:chOff x="0" y="4852608"/>
            <a:chExt cx="9144000" cy="290892"/>
          </a:xfrm>
        </p:grpSpPr>
        <p:sp>
          <p:nvSpPr>
            <p:cNvPr id="23" name="Rectángulo 22"/>
            <p:cNvSpPr/>
            <p:nvPr/>
          </p:nvSpPr>
          <p:spPr>
            <a:xfrm>
              <a:off x="0" y="4852608"/>
              <a:ext cx="9144000" cy="290892"/>
            </a:xfrm>
            <a:prstGeom prst="rect">
              <a:avLst/>
            </a:prstGeom>
            <a:solidFill>
              <a:srgbClr val="4F5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latin typeface="Roboto" panose="02000000000000000000" pitchFamily="2" charset="0"/>
                <a:ea typeface="Roboto" panose="02000000000000000000" pitchFamily="2" charset="0"/>
              </a:endParaRPr>
            </a:p>
          </p:txBody>
        </p:sp>
        <p:pic>
          <p:nvPicPr>
            <p:cNvPr id="24" name="Shape 144" descr="Imagen integrada 1"/>
            <p:cNvPicPr preferRelativeResize="0"/>
            <p:nvPr/>
          </p:nvPicPr>
          <p:blipFill rotWithShape="1">
            <a:blip r:embed="rId9">
              <a:alphaModFix/>
            </a:blip>
            <a:srcRect/>
            <a:stretch/>
          </p:blipFill>
          <p:spPr>
            <a:xfrm>
              <a:off x="4349892" y="4939392"/>
              <a:ext cx="454054" cy="117265"/>
            </a:xfrm>
            <a:prstGeom prst="rect">
              <a:avLst/>
            </a:prstGeom>
            <a:noFill/>
            <a:ln>
              <a:noFill/>
            </a:ln>
          </p:spPr>
        </p:pic>
      </p:grpSp>
      <p:sp>
        <p:nvSpPr>
          <p:cNvPr id="30" name="Rectángulo redondeado 46"/>
          <p:cNvSpPr/>
          <p:nvPr/>
        </p:nvSpPr>
        <p:spPr>
          <a:xfrm>
            <a:off x="2952000" y="180000"/>
            <a:ext cx="3240000" cy="734400"/>
          </a:xfrm>
          <a:prstGeom prst="roundRect">
            <a:avLst/>
          </a:prstGeom>
          <a:noFill/>
          <a:ln w="28575">
            <a:solidFill>
              <a:srgbClr val="4F5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200" dirty="0">
                <a:solidFill>
                  <a:srgbClr val="4F5D73"/>
                </a:solidFill>
                <a:latin typeface="Roboto" panose="02000000000000000000" pitchFamily="2" charset="0"/>
                <a:ea typeface="Roboto" panose="02000000000000000000" pitchFamily="2" charset="0"/>
              </a:rPr>
              <a:t>MODULARIDAD</a:t>
            </a:r>
          </a:p>
        </p:txBody>
      </p:sp>
    </p:spTree>
    <p:extLst>
      <p:ext uri="{BB962C8B-B14F-4D97-AF65-F5344CB8AC3E}">
        <p14:creationId xmlns:p14="http://schemas.microsoft.com/office/powerpoint/2010/main" val="36461278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35" name="Imagen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5922" y="1515466"/>
            <a:ext cx="576000" cy="576000"/>
          </a:xfrm>
          <a:prstGeom prst="rect">
            <a:avLst/>
          </a:prstGeom>
        </p:spPr>
      </p:pic>
      <p:sp>
        <p:nvSpPr>
          <p:cNvPr id="315" name="Shape 315"/>
          <p:cNvSpPr txBox="1"/>
          <p:nvPr/>
        </p:nvSpPr>
        <p:spPr>
          <a:xfrm>
            <a:off x="2113447" y="1615906"/>
            <a:ext cx="1984332" cy="37764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800" dirty="0">
                <a:solidFill>
                  <a:srgbClr val="4F5D73"/>
                </a:solidFill>
                <a:latin typeface="Roboto"/>
                <a:ea typeface="Roboto"/>
                <a:cs typeface="Roboto"/>
                <a:sym typeface="Roboto"/>
              </a:rPr>
              <a:t>Flexibilidad</a:t>
            </a:r>
          </a:p>
        </p:txBody>
      </p:sp>
      <p:grpSp>
        <p:nvGrpSpPr>
          <p:cNvPr id="6" name="Grupo 5"/>
          <p:cNvGrpSpPr/>
          <p:nvPr/>
        </p:nvGrpSpPr>
        <p:grpSpPr>
          <a:xfrm>
            <a:off x="5457874" y="1527835"/>
            <a:ext cx="3070500" cy="561599"/>
            <a:chOff x="5418117" y="2390607"/>
            <a:chExt cx="3070500" cy="561599"/>
          </a:xfrm>
        </p:grpSpPr>
        <p:pic>
          <p:nvPicPr>
            <p:cNvPr id="326" name="Shape 326" descr="http://www.picture-organic-clothing.com/wp-content/themes/Picture-v2/gfx/recycling/recycling-jacket-recycle-icon.png"/>
            <p:cNvPicPr preferRelativeResize="0"/>
            <p:nvPr/>
          </p:nvPicPr>
          <p:blipFill rotWithShape="1">
            <a:blip r:embed="rId4">
              <a:alphaModFix/>
            </a:blip>
            <a:srcRect/>
            <a:stretch/>
          </p:blipFill>
          <p:spPr>
            <a:xfrm>
              <a:off x="5418117" y="2390607"/>
              <a:ext cx="561599" cy="561599"/>
            </a:xfrm>
            <a:prstGeom prst="rect">
              <a:avLst/>
            </a:prstGeom>
            <a:noFill/>
            <a:ln>
              <a:noFill/>
            </a:ln>
          </p:spPr>
        </p:pic>
        <p:sp>
          <p:nvSpPr>
            <p:cNvPr id="321" name="Shape 321"/>
            <p:cNvSpPr txBox="1"/>
            <p:nvPr/>
          </p:nvSpPr>
          <p:spPr>
            <a:xfrm>
              <a:off x="6084873" y="2497248"/>
              <a:ext cx="2403744" cy="45171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800" dirty="0">
                  <a:solidFill>
                    <a:srgbClr val="4F5D73"/>
                  </a:solidFill>
                  <a:latin typeface="Roboto"/>
                  <a:ea typeface="Roboto"/>
                  <a:cs typeface="Roboto"/>
                  <a:sym typeface="Roboto"/>
                </a:rPr>
                <a:t>Reusabilidad</a:t>
              </a:r>
            </a:p>
          </p:txBody>
        </p:sp>
      </p:grpSp>
      <p:grpSp>
        <p:nvGrpSpPr>
          <p:cNvPr id="322" name="Shape 322"/>
          <p:cNvGrpSpPr/>
          <p:nvPr/>
        </p:nvGrpSpPr>
        <p:grpSpPr>
          <a:xfrm>
            <a:off x="1432462" y="2383407"/>
            <a:ext cx="3024743" cy="576000"/>
            <a:chOff x="6023657" y="2372303"/>
            <a:chExt cx="3024743" cy="576000"/>
          </a:xfrm>
        </p:grpSpPr>
        <p:pic>
          <p:nvPicPr>
            <p:cNvPr id="323" name="Shape 323" descr="https://az803271.vo.msecnd.net/sitefinity-alpha/images/default-source/solutions/Technology-Solutions/multisystem-room-control/scalable-icon.gif?sfvrsn=6"/>
            <p:cNvPicPr preferRelativeResize="0"/>
            <p:nvPr/>
          </p:nvPicPr>
          <p:blipFill rotWithShape="1">
            <a:blip r:embed="rId5">
              <a:alphaModFix/>
            </a:blip>
            <a:srcRect/>
            <a:stretch/>
          </p:blipFill>
          <p:spPr>
            <a:xfrm>
              <a:off x="6023657" y="2372303"/>
              <a:ext cx="576000" cy="576000"/>
            </a:xfrm>
            <a:prstGeom prst="rect">
              <a:avLst/>
            </a:prstGeom>
            <a:noFill/>
            <a:ln>
              <a:noFill/>
            </a:ln>
          </p:spPr>
        </p:pic>
        <p:sp>
          <p:nvSpPr>
            <p:cNvPr id="324" name="Shape 324"/>
            <p:cNvSpPr txBox="1"/>
            <p:nvPr/>
          </p:nvSpPr>
          <p:spPr>
            <a:xfrm>
              <a:off x="6704642" y="2475638"/>
              <a:ext cx="234375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800" dirty="0">
                  <a:solidFill>
                    <a:srgbClr val="4F5D73"/>
                  </a:solidFill>
                  <a:latin typeface="Roboto"/>
                  <a:ea typeface="Roboto"/>
                  <a:cs typeface="Roboto"/>
                  <a:sym typeface="Roboto"/>
                </a:rPr>
                <a:t>Escalabilidad</a:t>
              </a:r>
            </a:p>
          </p:txBody>
        </p:sp>
      </p:grpSp>
      <p:pic>
        <p:nvPicPr>
          <p:cNvPr id="23" name="Imagen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85025" y="90000"/>
            <a:ext cx="360000" cy="360000"/>
          </a:xfrm>
          <a:prstGeom prst="rect">
            <a:avLst/>
          </a:prstGeom>
        </p:spPr>
      </p:pic>
      <p:grpSp>
        <p:nvGrpSpPr>
          <p:cNvPr id="5" name="Grupo 4"/>
          <p:cNvGrpSpPr/>
          <p:nvPr/>
        </p:nvGrpSpPr>
        <p:grpSpPr>
          <a:xfrm>
            <a:off x="1432462" y="3272777"/>
            <a:ext cx="3024743" cy="576000"/>
            <a:chOff x="1432462" y="3272777"/>
            <a:chExt cx="3024743" cy="576000"/>
          </a:xfrm>
        </p:grpSpPr>
        <p:sp>
          <p:nvSpPr>
            <p:cNvPr id="327" name="Shape 327"/>
            <p:cNvSpPr txBox="1"/>
            <p:nvPr/>
          </p:nvSpPr>
          <p:spPr>
            <a:xfrm>
              <a:off x="2113447" y="3338125"/>
              <a:ext cx="234375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800" dirty="0">
                  <a:solidFill>
                    <a:srgbClr val="4F5D73"/>
                  </a:solidFill>
                  <a:latin typeface="Roboto"/>
                  <a:ea typeface="Roboto"/>
                  <a:cs typeface="Roboto"/>
                  <a:sym typeface="Roboto"/>
                </a:rPr>
                <a:t>Mantenibilidad</a:t>
              </a:r>
            </a:p>
          </p:txBody>
        </p:sp>
        <p:pic>
          <p:nvPicPr>
            <p:cNvPr id="4" name="Imagen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32462" y="3272777"/>
              <a:ext cx="576000" cy="576000"/>
            </a:xfrm>
            <a:prstGeom prst="rect">
              <a:avLst/>
            </a:prstGeom>
          </p:spPr>
        </p:pic>
      </p:grpSp>
      <p:grpSp>
        <p:nvGrpSpPr>
          <p:cNvPr id="8" name="Grupo 7"/>
          <p:cNvGrpSpPr/>
          <p:nvPr/>
        </p:nvGrpSpPr>
        <p:grpSpPr>
          <a:xfrm>
            <a:off x="5440072" y="2383407"/>
            <a:ext cx="3088302" cy="576000"/>
            <a:chOff x="5440072" y="2383407"/>
            <a:chExt cx="3088302" cy="576000"/>
          </a:xfrm>
        </p:grpSpPr>
        <p:pic>
          <p:nvPicPr>
            <p:cNvPr id="33" name="Imagen 32"/>
            <p:cNvPicPr>
              <a:picLocks noChangeAspect="1"/>
            </p:cNvPicPr>
            <p:nvPr/>
          </p:nvPicPr>
          <p:blipFill>
            <a:blip r:embed="rId8">
              <a:extLst>
                <a:ext uri="{BEBA8EAE-BF5A-486C-A8C5-ECC9F3942E4B}">
                  <a14:imgProps xmlns:a14="http://schemas.microsoft.com/office/drawing/2010/main">
                    <a14:imgLayer r:embed="rId9">
                      <a14:imgEffect>
                        <a14:backgroundRemoval t="0" b="100000" l="0" r="100000">
                          <a14:foregroundMark x1="41124" y1="7975" x2="73373" y2="83742"/>
                          <a14:foregroundMark x1="53550" y1="8896" x2="77811" y2="72393"/>
                        </a14:backgroundRemoval>
                      </a14:imgEffect>
                    </a14:imgLayer>
                  </a14:imgProps>
                </a:ext>
              </a:extLst>
            </a:blip>
            <a:stretch>
              <a:fillRect/>
            </a:stretch>
          </p:blipFill>
          <p:spPr>
            <a:xfrm>
              <a:off x="5440072" y="2383407"/>
              <a:ext cx="597202" cy="576000"/>
            </a:xfrm>
            <a:prstGeom prst="rect">
              <a:avLst/>
            </a:prstGeom>
          </p:spPr>
        </p:pic>
        <p:sp>
          <p:nvSpPr>
            <p:cNvPr id="30" name="Shape 321"/>
            <p:cNvSpPr txBox="1"/>
            <p:nvPr/>
          </p:nvSpPr>
          <p:spPr>
            <a:xfrm>
              <a:off x="6124630" y="2494588"/>
              <a:ext cx="2403744" cy="45171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800" dirty="0">
                  <a:solidFill>
                    <a:srgbClr val="4F5D73"/>
                  </a:solidFill>
                  <a:latin typeface="Roboto"/>
                  <a:ea typeface="Roboto"/>
                  <a:cs typeface="Roboto"/>
                  <a:sym typeface="Roboto"/>
                </a:rPr>
                <a:t>Interoperabilidad</a:t>
              </a:r>
            </a:p>
          </p:txBody>
        </p:sp>
      </p:grpSp>
      <p:grpSp>
        <p:nvGrpSpPr>
          <p:cNvPr id="21" name="Grupo 20"/>
          <p:cNvGrpSpPr/>
          <p:nvPr/>
        </p:nvGrpSpPr>
        <p:grpSpPr>
          <a:xfrm>
            <a:off x="0" y="4852608"/>
            <a:ext cx="9144000" cy="290892"/>
            <a:chOff x="0" y="4852608"/>
            <a:chExt cx="9144000" cy="290892"/>
          </a:xfrm>
        </p:grpSpPr>
        <p:sp>
          <p:nvSpPr>
            <p:cNvPr id="22" name="Rectángulo 21"/>
            <p:cNvSpPr/>
            <p:nvPr/>
          </p:nvSpPr>
          <p:spPr>
            <a:xfrm>
              <a:off x="0" y="4852608"/>
              <a:ext cx="9144000" cy="290892"/>
            </a:xfrm>
            <a:prstGeom prst="rect">
              <a:avLst/>
            </a:prstGeom>
            <a:solidFill>
              <a:srgbClr val="4F5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latin typeface="Roboto" panose="02000000000000000000" pitchFamily="2" charset="0"/>
                <a:ea typeface="Roboto" panose="02000000000000000000" pitchFamily="2" charset="0"/>
              </a:endParaRPr>
            </a:p>
          </p:txBody>
        </p:sp>
        <p:pic>
          <p:nvPicPr>
            <p:cNvPr id="27" name="Shape 144" descr="Imagen integrada 1"/>
            <p:cNvPicPr preferRelativeResize="0"/>
            <p:nvPr/>
          </p:nvPicPr>
          <p:blipFill rotWithShape="1">
            <a:blip r:embed="rId10">
              <a:alphaModFix/>
            </a:blip>
            <a:srcRect/>
            <a:stretch/>
          </p:blipFill>
          <p:spPr>
            <a:xfrm>
              <a:off x="4349892" y="4939392"/>
              <a:ext cx="454054" cy="117265"/>
            </a:xfrm>
            <a:prstGeom prst="rect">
              <a:avLst/>
            </a:prstGeom>
            <a:noFill/>
            <a:ln>
              <a:noFill/>
            </a:ln>
          </p:spPr>
        </p:pic>
      </p:grpSp>
      <p:sp>
        <p:nvSpPr>
          <p:cNvPr id="28" name="Rectángulo redondeado 46"/>
          <p:cNvSpPr/>
          <p:nvPr/>
        </p:nvSpPr>
        <p:spPr>
          <a:xfrm>
            <a:off x="2952000" y="180000"/>
            <a:ext cx="3240000" cy="734400"/>
          </a:xfrm>
          <a:prstGeom prst="roundRect">
            <a:avLst/>
          </a:prstGeom>
          <a:noFill/>
          <a:ln w="28575">
            <a:solidFill>
              <a:srgbClr val="4F5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200" dirty="0">
                <a:solidFill>
                  <a:srgbClr val="4F5D73"/>
                </a:solidFill>
                <a:latin typeface="Roboto" panose="02000000000000000000" pitchFamily="2" charset="0"/>
                <a:ea typeface="Roboto" panose="02000000000000000000" pitchFamily="2" charset="0"/>
              </a:rPr>
              <a:t>SERVICIOS</a:t>
            </a:r>
          </a:p>
        </p:txBody>
      </p:sp>
    </p:spTree>
    <p:extLst>
      <p:ext uri="{BB962C8B-B14F-4D97-AF65-F5344CB8AC3E}">
        <p14:creationId xmlns:p14="http://schemas.microsoft.com/office/powerpoint/2010/main" val="6685114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25" name="Imagen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0072" y="2338469"/>
            <a:ext cx="576000" cy="576000"/>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2462" y="3272777"/>
            <a:ext cx="576000" cy="576000"/>
          </a:xfrm>
          <a:prstGeom prst="rect">
            <a:avLst/>
          </a:prstGeom>
        </p:spPr>
      </p:pic>
      <p:pic>
        <p:nvPicPr>
          <p:cNvPr id="7" name="Imagen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40072" y="1522832"/>
            <a:ext cx="576000" cy="576000"/>
          </a:xfrm>
          <a:prstGeom prst="rect">
            <a:avLst/>
          </a:prstGeom>
        </p:spPr>
      </p:pic>
      <p:pic>
        <p:nvPicPr>
          <p:cNvPr id="3" name="Imagen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15922" y="1515466"/>
            <a:ext cx="576000" cy="576000"/>
          </a:xfrm>
          <a:prstGeom prst="rect">
            <a:avLst/>
          </a:prstGeom>
        </p:spPr>
      </p:pic>
      <p:pic>
        <p:nvPicPr>
          <p:cNvPr id="2" name="Imagen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21769" y="2307830"/>
            <a:ext cx="648000" cy="648000"/>
          </a:xfrm>
          <a:prstGeom prst="rect">
            <a:avLst/>
          </a:prstGeom>
        </p:spPr>
      </p:pic>
      <p:sp>
        <p:nvSpPr>
          <p:cNvPr id="315" name="Shape 315"/>
          <p:cNvSpPr txBox="1"/>
          <p:nvPr/>
        </p:nvSpPr>
        <p:spPr>
          <a:xfrm>
            <a:off x="2113447" y="1615906"/>
            <a:ext cx="1984332" cy="37764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800" dirty="0">
                <a:solidFill>
                  <a:srgbClr val="4F5D73"/>
                </a:solidFill>
                <a:latin typeface="Roboto"/>
                <a:ea typeface="Roboto"/>
                <a:cs typeface="Roboto"/>
                <a:sym typeface="Roboto"/>
              </a:rPr>
              <a:t>Proactivo</a:t>
            </a:r>
          </a:p>
        </p:txBody>
      </p:sp>
      <p:sp>
        <p:nvSpPr>
          <p:cNvPr id="321" name="Shape 321"/>
          <p:cNvSpPr txBox="1"/>
          <p:nvPr/>
        </p:nvSpPr>
        <p:spPr>
          <a:xfrm>
            <a:off x="6124630" y="1634476"/>
            <a:ext cx="2403744" cy="45171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800" dirty="0">
                <a:solidFill>
                  <a:srgbClr val="4F5D73"/>
                </a:solidFill>
                <a:latin typeface="Roboto"/>
                <a:ea typeface="Roboto"/>
                <a:cs typeface="Roboto"/>
                <a:sym typeface="Roboto"/>
              </a:rPr>
              <a:t>Cooperativo</a:t>
            </a:r>
          </a:p>
        </p:txBody>
      </p:sp>
      <p:sp>
        <p:nvSpPr>
          <p:cNvPr id="324" name="Shape 324"/>
          <p:cNvSpPr txBox="1"/>
          <p:nvPr/>
        </p:nvSpPr>
        <p:spPr>
          <a:xfrm>
            <a:off x="2113447" y="2486742"/>
            <a:ext cx="234375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800" dirty="0">
                <a:solidFill>
                  <a:srgbClr val="4F5D73"/>
                </a:solidFill>
                <a:latin typeface="Roboto"/>
                <a:ea typeface="Roboto"/>
                <a:cs typeface="Roboto"/>
                <a:sym typeface="Roboto"/>
              </a:rPr>
              <a:t>Situado</a:t>
            </a:r>
          </a:p>
        </p:txBody>
      </p:sp>
      <p:pic>
        <p:nvPicPr>
          <p:cNvPr id="23" name="Imagen 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85025" y="90000"/>
            <a:ext cx="360000" cy="360000"/>
          </a:xfrm>
          <a:prstGeom prst="rect">
            <a:avLst/>
          </a:prstGeom>
        </p:spPr>
      </p:pic>
      <p:sp>
        <p:nvSpPr>
          <p:cNvPr id="327" name="Shape 327"/>
          <p:cNvSpPr txBox="1"/>
          <p:nvPr/>
        </p:nvSpPr>
        <p:spPr>
          <a:xfrm>
            <a:off x="2113447" y="3338125"/>
            <a:ext cx="234375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800" dirty="0">
                <a:solidFill>
                  <a:srgbClr val="4F5D73"/>
                </a:solidFill>
                <a:latin typeface="Roboto"/>
                <a:ea typeface="Roboto"/>
                <a:cs typeface="Roboto"/>
                <a:sym typeface="Roboto"/>
              </a:rPr>
              <a:t>Autónomo</a:t>
            </a:r>
          </a:p>
        </p:txBody>
      </p:sp>
      <p:sp>
        <p:nvSpPr>
          <p:cNvPr id="30" name="Shape 321"/>
          <p:cNvSpPr txBox="1"/>
          <p:nvPr/>
        </p:nvSpPr>
        <p:spPr>
          <a:xfrm>
            <a:off x="6124630" y="2445549"/>
            <a:ext cx="2403744" cy="45171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800" dirty="0">
                <a:solidFill>
                  <a:srgbClr val="4F5D73"/>
                </a:solidFill>
                <a:latin typeface="Roboto"/>
                <a:ea typeface="Roboto"/>
                <a:cs typeface="Roboto"/>
                <a:sym typeface="Roboto"/>
              </a:rPr>
              <a:t>Racional</a:t>
            </a:r>
          </a:p>
        </p:txBody>
      </p:sp>
      <p:grpSp>
        <p:nvGrpSpPr>
          <p:cNvPr id="17" name="Grupo 16"/>
          <p:cNvGrpSpPr/>
          <p:nvPr/>
        </p:nvGrpSpPr>
        <p:grpSpPr>
          <a:xfrm>
            <a:off x="0" y="4852608"/>
            <a:ext cx="9144000" cy="290892"/>
            <a:chOff x="0" y="4852608"/>
            <a:chExt cx="9144000" cy="290892"/>
          </a:xfrm>
        </p:grpSpPr>
        <p:sp>
          <p:nvSpPr>
            <p:cNvPr id="18" name="Rectángulo 17"/>
            <p:cNvSpPr/>
            <p:nvPr/>
          </p:nvSpPr>
          <p:spPr>
            <a:xfrm>
              <a:off x="0" y="4852608"/>
              <a:ext cx="9144000" cy="290892"/>
            </a:xfrm>
            <a:prstGeom prst="rect">
              <a:avLst/>
            </a:prstGeom>
            <a:solidFill>
              <a:srgbClr val="4F5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latin typeface="Roboto" panose="02000000000000000000" pitchFamily="2" charset="0"/>
                <a:ea typeface="Roboto" panose="02000000000000000000" pitchFamily="2" charset="0"/>
              </a:endParaRPr>
            </a:p>
          </p:txBody>
        </p:sp>
        <p:pic>
          <p:nvPicPr>
            <p:cNvPr id="19" name="Shape 144" descr="Imagen integrada 1"/>
            <p:cNvPicPr preferRelativeResize="0"/>
            <p:nvPr/>
          </p:nvPicPr>
          <p:blipFill rotWithShape="1">
            <a:blip r:embed="rId9">
              <a:alphaModFix/>
            </a:blip>
            <a:srcRect/>
            <a:stretch/>
          </p:blipFill>
          <p:spPr>
            <a:xfrm>
              <a:off x="4349892" y="4939392"/>
              <a:ext cx="454054" cy="117265"/>
            </a:xfrm>
            <a:prstGeom prst="rect">
              <a:avLst/>
            </a:prstGeom>
            <a:noFill/>
            <a:ln>
              <a:noFill/>
            </a:ln>
          </p:spPr>
        </p:pic>
      </p:grpSp>
      <p:sp>
        <p:nvSpPr>
          <p:cNvPr id="20" name="Rectángulo redondeado 46"/>
          <p:cNvSpPr/>
          <p:nvPr/>
        </p:nvSpPr>
        <p:spPr>
          <a:xfrm>
            <a:off x="2952000" y="180000"/>
            <a:ext cx="3240000" cy="734400"/>
          </a:xfrm>
          <a:prstGeom prst="roundRect">
            <a:avLst/>
          </a:prstGeom>
          <a:noFill/>
          <a:ln w="28575">
            <a:solidFill>
              <a:srgbClr val="4F5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200" dirty="0">
                <a:solidFill>
                  <a:srgbClr val="4F5D73"/>
                </a:solidFill>
                <a:latin typeface="Roboto" panose="02000000000000000000" pitchFamily="2" charset="0"/>
                <a:ea typeface="Roboto" panose="02000000000000000000" pitchFamily="2" charset="0"/>
              </a:rPr>
              <a:t>AGENTES</a:t>
            </a:r>
          </a:p>
        </p:txBody>
      </p:sp>
    </p:spTree>
    <p:extLst>
      <p:ext uri="{BB962C8B-B14F-4D97-AF65-F5344CB8AC3E}">
        <p14:creationId xmlns:p14="http://schemas.microsoft.com/office/powerpoint/2010/main" val="8889626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upo 54"/>
          <p:cNvGrpSpPr/>
          <p:nvPr/>
        </p:nvGrpSpPr>
        <p:grpSpPr>
          <a:xfrm flipV="1">
            <a:off x="3058677" y="1721994"/>
            <a:ext cx="243709" cy="2087235"/>
            <a:chOff x="4404890" y="1175916"/>
            <a:chExt cx="243709" cy="2087235"/>
          </a:xfrm>
        </p:grpSpPr>
        <p:grpSp>
          <p:nvGrpSpPr>
            <p:cNvPr id="59" name="Grupo 58"/>
            <p:cNvGrpSpPr/>
            <p:nvPr/>
          </p:nvGrpSpPr>
          <p:grpSpPr>
            <a:xfrm>
              <a:off x="4434426" y="2111292"/>
              <a:ext cx="184639" cy="1151859"/>
              <a:chOff x="7377652" y="2714765"/>
              <a:chExt cx="184639" cy="1151859"/>
            </a:xfrm>
          </p:grpSpPr>
          <p:sp>
            <p:nvSpPr>
              <p:cNvPr id="63" name="Elipse 62"/>
              <p:cNvSpPr/>
              <p:nvPr/>
            </p:nvSpPr>
            <p:spPr>
              <a:xfrm>
                <a:off x="7377652" y="2714765"/>
                <a:ext cx="184639" cy="184639"/>
              </a:xfrm>
              <a:prstGeom prst="ellipse">
                <a:avLst/>
              </a:prstGeom>
              <a:solidFill>
                <a:srgbClr val="2196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latin typeface="Roboto" panose="02000000000000000000" pitchFamily="2" charset="0"/>
                  <a:ea typeface="Roboto" panose="02000000000000000000" pitchFamily="2" charset="0"/>
                </a:endParaRPr>
              </a:p>
            </p:txBody>
          </p:sp>
          <p:cxnSp>
            <p:nvCxnSpPr>
              <p:cNvPr id="64" name="Conector recto 63"/>
              <p:cNvCxnSpPr>
                <a:stCxn id="63" idx="4"/>
              </p:cNvCxnSpPr>
              <p:nvPr/>
            </p:nvCxnSpPr>
            <p:spPr>
              <a:xfrm>
                <a:off x="7469972" y="2899404"/>
                <a:ext cx="0" cy="967220"/>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grpSp>
        <p:grpSp>
          <p:nvGrpSpPr>
            <p:cNvPr id="60" name="Grupo 59"/>
            <p:cNvGrpSpPr/>
            <p:nvPr/>
          </p:nvGrpSpPr>
          <p:grpSpPr>
            <a:xfrm>
              <a:off x="4404890" y="1175916"/>
              <a:ext cx="243709" cy="1087901"/>
              <a:chOff x="7365629" y="1456035"/>
              <a:chExt cx="243709" cy="1087901"/>
            </a:xfrm>
          </p:grpSpPr>
          <p:cxnSp>
            <p:nvCxnSpPr>
              <p:cNvPr id="61" name="Conector recto 60"/>
              <p:cNvCxnSpPr/>
              <p:nvPr/>
            </p:nvCxnSpPr>
            <p:spPr>
              <a:xfrm>
                <a:off x="7487000" y="1456035"/>
                <a:ext cx="0" cy="845943"/>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sp>
            <p:nvSpPr>
              <p:cNvPr id="62" name="Arco 61"/>
              <p:cNvSpPr/>
              <p:nvPr/>
            </p:nvSpPr>
            <p:spPr>
              <a:xfrm>
                <a:off x="7365629" y="2316411"/>
                <a:ext cx="243709" cy="227525"/>
              </a:xfrm>
              <a:prstGeom prst="arc">
                <a:avLst>
                  <a:gd name="adj1" fmla="val 10800000"/>
                  <a:gd name="adj2" fmla="val 0"/>
                </a:avLst>
              </a:prstGeom>
              <a:ln w="38100">
                <a:solidFill>
                  <a:srgbClr val="2196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latin typeface="Roboto" panose="02000000000000000000" pitchFamily="2" charset="0"/>
                  <a:ea typeface="Roboto" panose="02000000000000000000" pitchFamily="2" charset="0"/>
                </a:endParaRPr>
              </a:p>
            </p:txBody>
          </p:sp>
        </p:grpSp>
      </p:grpSp>
      <p:grpSp>
        <p:nvGrpSpPr>
          <p:cNvPr id="65" name="Grupo 64"/>
          <p:cNvGrpSpPr/>
          <p:nvPr/>
        </p:nvGrpSpPr>
        <p:grpSpPr>
          <a:xfrm>
            <a:off x="5852859" y="1711928"/>
            <a:ext cx="243709" cy="2087235"/>
            <a:chOff x="4404890" y="1175916"/>
            <a:chExt cx="243709" cy="2087235"/>
          </a:xfrm>
        </p:grpSpPr>
        <p:grpSp>
          <p:nvGrpSpPr>
            <p:cNvPr id="66" name="Grupo 65"/>
            <p:cNvGrpSpPr/>
            <p:nvPr/>
          </p:nvGrpSpPr>
          <p:grpSpPr>
            <a:xfrm>
              <a:off x="4434426" y="2111292"/>
              <a:ext cx="184639" cy="1151859"/>
              <a:chOff x="7377652" y="2714765"/>
              <a:chExt cx="184639" cy="1151859"/>
            </a:xfrm>
          </p:grpSpPr>
          <p:sp>
            <p:nvSpPr>
              <p:cNvPr id="70" name="Elipse 69"/>
              <p:cNvSpPr/>
              <p:nvPr/>
            </p:nvSpPr>
            <p:spPr>
              <a:xfrm>
                <a:off x="7377652" y="2714765"/>
                <a:ext cx="184639" cy="184639"/>
              </a:xfrm>
              <a:prstGeom prst="ellipse">
                <a:avLst/>
              </a:prstGeom>
              <a:solidFill>
                <a:srgbClr val="2196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latin typeface="Roboto" panose="02000000000000000000" pitchFamily="2" charset="0"/>
                  <a:ea typeface="Roboto" panose="02000000000000000000" pitchFamily="2" charset="0"/>
                </a:endParaRPr>
              </a:p>
            </p:txBody>
          </p:sp>
          <p:cxnSp>
            <p:nvCxnSpPr>
              <p:cNvPr id="71" name="Conector recto 70"/>
              <p:cNvCxnSpPr>
                <a:stCxn id="70" idx="4"/>
              </p:cNvCxnSpPr>
              <p:nvPr/>
            </p:nvCxnSpPr>
            <p:spPr>
              <a:xfrm>
                <a:off x="7469972" y="2899404"/>
                <a:ext cx="0" cy="967220"/>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grpSp>
        <p:grpSp>
          <p:nvGrpSpPr>
            <p:cNvPr id="67" name="Grupo 66"/>
            <p:cNvGrpSpPr/>
            <p:nvPr/>
          </p:nvGrpSpPr>
          <p:grpSpPr>
            <a:xfrm>
              <a:off x="4404890" y="1175916"/>
              <a:ext cx="243709" cy="1087901"/>
              <a:chOff x="7365629" y="1456035"/>
              <a:chExt cx="243709" cy="1087901"/>
            </a:xfrm>
          </p:grpSpPr>
          <p:cxnSp>
            <p:nvCxnSpPr>
              <p:cNvPr id="68" name="Conector recto 67"/>
              <p:cNvCxnSpPr/>
              <p:nvPr/>
            </p:nvCxnSpPr>
            <p:spPr>
              <a:xfrm>
                <a:off x="7487000" y="1456035"/>
                <a:ext cx="0" cy="845943"/>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sp>
            <p:nvSpPr>
              <p:cNvPr id="69" name="Arco 68"/>
              <p:cNvSpPr/>
              <p:nvPr/>
            </p:nvSpPr>
            <p:spPr>
              <a:xfrm>
                <a:off x="7365629" y="2316411"/>
                <a:ext cx="243709" cy="227525"/>
              </a:xfrm>
              <a:prstGeom prst="arc">
                <a:avLst>
                  <a:gd name="adj1" fmla="val 10800000"/>
                  <a:gd name="adj2" fmla="val 0"/>
                </a:avLst>
              </a:prstGeom>
              <a:ln w="38100">
                <a:solidFill>
                  <a:srgbClr val="2196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latin typeface="Roboto" panose="02000000000000000000" pitchFamily="2" charset="0"/>
                  <a:ea typeface="Roboto" panose="02000000000000000000" pitchFamily="2" charset="0"/>
                </a:endParaRPr>
              </a:p>
            </p:txBody>
          </p:sp>
        </p:grpSp>
      </p:grpSp>
      <p:grpSp>
        <p:nvGrpSpPr>
          <p:cNvPr id="27" name="Grupo 26"/>
          <p:cNvGrpSpPr/>
          <p:nvPr/>
        </p:nvGrpSpPr>
        <p:grpSpPr>
          <a:xfrm>
            <a:off x="4047821" y="1818804"/>
            <a:ext cx="243709" cy="638003"/>
            <a:chOff x="4404890" y="1818804"/>
            <a:chExt cx="243709" cy="638003"/>
          </a:xfrm>
        </p:grpSpPr>
        <p:grpSp>
          <p:nvGrpSpPr>
            <p:cNvPr id="15" name="Grupo 14"/>
            <p:cNvGrpSpPr/>
            <p:nvPr/>
          </p:nvGrpSpPr>
          <p:grpSpPr>
            <a:xfrm>
              <a:off x="4434426" y="2111292"/>
              <a:ext cx="184639" cy="345515"/>
              <a:chOff x="7377652" y="2714765"/>
              <a:chExt cx="184639" cy="345515"/>
            </a:xfrm>
          </p:grpSpPr>
          <p:sp>
            <p:nvSpPr>
              <p:cNvPr id="16" name="Elipse 15"/>
              <p:cNvSpPr/>
              <p:nvPr/>
            </p:nvSpPr>
            <p:spPr>
              <a:xfrm>
                <a:off x="7377652" y="2714765"/>
                <a:ext cx="184639" cy="184639"/>
              </a:xfrm>
              <a:prstGeom prst="ellipse">
                <a:avLst/>
              </a:prstGeom>
              <a:solidFill>
                <a:srgbClr val="2196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latin typeface="Roboto" panose="02000000000000000000" pitchFamily="2" charset="0"/>
                  <a:ea typeface="Roboto" panose="02000000000000000000" pitchFamily="2" charset="0"/>
                </a:endParaRPr>
              </a:p>
            </p:txBody>
          </p:sp>
          <p:cxnSp>
            <p:nvCxnSpPr>
              <p:cNvPr id="17" name="Conector recto 16"/>
              <p:cNvCxnSpPr>
                <a:stCxn id="16" idx="4"/>
                <a:endCxn id="14" idx="0"/>
              </p:cNvCxnSpPr>
              <p:nvPr/>
            </p:nvCxnSpPr>
            <p:spPr>
              <a:xfrm>
                <a:off x="7469972" y="2899404"/>
                <a:ext cx="1" cy="160876"/>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grpSp>
        <p:grpSp>
          <p:nvGrpSpPr>
            <p:cNvPr id="18" name="Grupo 17"/>
            <p:cNvGrpSpPr/>
            <p:nvPr/>
          </p:nvGrpSpPr>
          <p:grpSpPr>
            <a:xfrm>
              <a:off x="4404890" y="1818804"/>
              <a:ext cx="243709" cy="445013"/>
              <a:chOff x="7365629" y="2098923"/>
              <a:chExt cx="243709" cy="445013"/>
            </a:xfrm>
          </p:grpSpPr>
          <p:cxnSp>
            <p:nvCxnSpPr>
              <p:cNvPr id="19" name="Conector recto 18"/>
              <p:cNvCxnSpPr/>
              <p:nvPr/>
            </p:nvCxnSpPr>
            <p:spPr>
              <a:xfrm>
                <a:off x="7486999" y="2098923"/>
                <a:ext cx="1" cy="203056"/>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sp>
            <p:nvSpPr>
              <p:cNvPr id="20" name="Arco 19"/>
              <p:cNvSpPr/>
              <p:nvPr/>
            </p:nvSpPr>
            <p:spPr>
              <a:xfrm>
                <a:off x="7365629" y="2316411"/>
                <a:ext cx="243709" cy="227525"/>
              </a:xfrm>
              <a:prstGeom prst="arc">
                <a:avLst>
                  <a:gd name="adj1" fmla="val 10800000"/>
                  <a:gd name="adj2" fmla="val 0"/>
                </a:avLst>
              </a:prstGeom>
              <a:ln w="38100">
                <a:solidFill>
                  <a:srgbClr val="2196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latin typeface="Roboto" panose="02000000000000000000" pitchFamily="2" charset="0"/>
                  <a:ea typeface="Roboto" panose="02000000000000000000" pitchFamily="2" charset="0"/>
                </a:endParaRPr>
              </a:p>
            </p:txBody>
          </p:sp>
        </p:grpSp>
      </p:grpSp>
      <p:grpSp>
        <p:nvGrpSpPr>
          <p:cNvPr id="28" name="Grupo 27"/>
          <p:cNvGrpSpPr/>
          <p:nvPr/>
        </p:nvGrpSpPr>
        <p:grpSpPr>
          <a:xfrm flipV="1">
            <a:off x="4761032" y="1818804"/>
            <a:ext cx="243709" cy="627937"/>
            <a:chOff x="4404890" y="1828870"/>
            <a:chExt cx="243709" cy="627937"/>
          </a:xfrm>
        </p:grpSpPr>
        <p:grpSp>
          <p:nvGrpSpPr>
            <p:cNvPr id="29" name="Grupo 28"/>
            <p:cNvGrpSpPr/>
            <p:nvPr/>
          </p:nvGrpSpPr>
          <p:grpSpPr>
            <a:xfrm>
              <a:off x="4434426" y="2111292"/>
              <a:ext cx="184639" cy="345515"/>
              <a:chOff x="7377652" y="2714765"/>
              <a:chExt cx="184639" cy="345515"/>
            </a:xfrm>
          </p:grpSpPr>
          <p:sp>
            <p:nvSpPr>
              <p:cNvPr id="33" name="Elipse 32"/>
              <p:cNvSpPr/>
              <p:nvPr/>
            </p:nvSpPr>
            <p:spPr>
              <a:xfrm>
                <a:off x="7377652" y="2714765"/>
                <a:ext cx="184639" cy="184639"/>
              </a:xfrm>
              <a:prstGeom prst="ellipse">
                <a:avLst/>
              </a:prstGeom>
              <a:solidFill>
                <a:srgbClr val="2196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latin typeface="Roboto" panose="02000000000000000000" pitchFamily="2" charset="0"/>
                  <a:ea typeface="Roboto" panose="02000000000000000000" pitchFamily="2" charset="0"/>
                </a:endParaRPr>
              </a:p>
            </p:txBody>
          </p:sp>
          <p:cxnSp>
            <p:nvCxnSpPr>
              <p:cNvPr id="34" name="Conector recto 33"/>
              <p:cNvCxnSpPr>
                <a:stCxn id="33" idx="4"/>
              </p:cNvCxnSpPr>
              <p:nvPr/>
            </p:nvCxnSpPr>
            <p:spPr>
              <a:xfrm>
                <a:off x="7469972" y="2899404"/>
                <a:ext cx="1" cy="160876"/>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grpSp>
        <p:grpSp>
          <p:nvGrpSpPr>
            <p:cNvPr id="30" name="Grupo 29"/>
            <p:cNvGrpSpPr/>
            <p:nvPr/>
          </p:nvGrpSpPr>
          <p:grpSpPr>
            <a:xfrm>
              <a:off x="4404890" y="1828870"/>
              <a:ext cx="243709" cy="434947"/>
              <a:chOff x="7365629" y="2108989"/>
              <a:chExt cx="243709" cy="434947"/>
            </a:xfrm>
          </p:grpSpPr>
          <p:cxnSp>
            <p:nvCxnSpPr>
              <p:cNvPr id="31" name="Conector recto 30"/>
              <p:cNvCxnSpPr/>
              <p:nvPr/>
            </p:nvCxnSpPr>
            <p:spPr>
              <a:xfrm flipH="1">
                <a:off x="7486999" y="2108989"/>
                <a:ext cx="1" cy="192990"/>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sp>
            <p:nvSpPr>
              <p:cNvPr id="32" name="Arco 31"/>
              <p:cNvSpPr/>
              <p:nvPr/>
            </p:nvSpPr>
            <p:spPr>
              <a:xfrm>
                <a:off x="7365629" y="2316411"/>
                <a:ext cx="243709" cy="227525"/>
              </a:xfrm>
              <a:prstGeom prst="arc">
                <a:avLst>
                  <a:gd name="adj1" fmla="val 10800000"/>
                  <a:gd name="adj2" fmla="val 0"/>
                </a:avLst>
              </a:prstGeom>
              <a:ln w="38100">
                <a:solidFill>
                  <a:srgbClr val="2196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latin typeface="Roboto" panose="02000000000000000000" pitchFamily="2" charset="0"/>
                  <a:ea typeface="Roboto" panose="02000000000000000000" pitchFamily="2" charset="0"/>
                </a:endParaRPr>
              </a:p>
            </p:txBody>
          </p:sp>
        </p:grpSp>
      </p:grpSp>
      <p:sp>
        <p:nvSpPr>
          <p:cNvPr id="5" name="Rectángulo redondeado 10"/>
          <p:cNvSpPr/>
          <p:nvPr/>
        </p:nvSpPr>
        <p:spPr>
          <a:xfrm>
            <a:off x="2082675" y="1274470"/>
            <a:ext cx="4866217" cy="554400"/>
          </a:xfrm>
          <a:prstGeom prst="roundRect">
            <a:avLst/>
          </a:prstGeom>
          <a:solidFill>
            <a:srgbClr val="418B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600" b="1" i="1" dirty="0">
                <a:latin typeface="Roboto" panose="02000000000000000000" pitchFamily="2" charset="0"/>
                <a:ea typeface="Roboto" panose="02000000000000000000" pitchFamily="2" charset="0"/>
              </a:rPr>
              <a:t>ROBOACT</a:t>
            </a:r>
          </a:p>
        </p:txBody>
      </p:sp>
      <p:sp>
        <p:nvSpPr>
          <p:cNvPr id="6" name="Rectángulo redondeado 70"/>
          <p:cNvSpPr/>
          <p:nvPr/>
        </p:nvSpPr>
        <p:spPr>
          <a:xfrm>
            <a:off x="2295488" y="3639144"/>
            <a:ext cx="4632450" cy="534430"/>
          </a:xfrm>
          <a:prstGeom prst="roundRect">
            <a:avLst>
              <a:gd name="adj" fmla="val 21053"/>
            </a:avLst>
          </a:prstGeom>
          <a:solidFill>
            <a:schemeClr val="bg1"/>
          </a:solidFill>
          <a:ln w="28575">
            <a:solidFill>
              <a:srgbClr val="4F5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rgbClr val="4F5D73"/>
              </a:solidFill>
              <a:latin typeface="Roboto" panose="02000000000000000000" pitchFamily="2" charset="0"/>
              <a:ea typeface="Roboto" panose="02000000000000000000" pitchFamily="2" charset="0"/>
            </a:endParaRPr>
          </a:p>
        </p:txBody>
      </p:sp>
      <p:sp>
        <p:nvSpPr>
          <p:cNvPr id="7" name="Rectángulo redondeado 68"/>
          <p:cNvSpPr/>
          <p:nvPr/>
        </p:nvSpPr>
        <p:spPr>
          <a:xfrm>
            <a:off x="2190713" y="3724869"/>
            <a:ext cx="4632450" cy="534430"/>
          </a:xfrm>
          <a:prstGeom prst="roundRect">
            <a:avLst>
              <a:gd name="adj" fmla="val 21053"/>
            </a:avLst>
          </a:prstGeom>
          <a:solidFill>
            <a:schemeClr val="bg1"/>
          </a:solidFill>
          <a:ln w="28575">
            <a:solidFill>
              <a:srgbClr val="4F5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rgbClr val="4F5D73"/>
              </a:solidFill>
              <a:latin typeface="Roboto" panose="02000000000000000000" pitchFamily="2" charset="0"/>
              <a:ea typeface="Roboto" panose="02000000000000000000" pitchFamily="2" charset="0"/>
            </a:endParaRPr>
          </a:p>
        </p:txBody>
      </p:sp>
      <p:grpSp>
        <p:nvGrpSpPr>
          <p:cNvPr id="8" name="Grupo 7"/>
          <p:cNvGrpSpPr/>
          <p:nvPr/>
        </p:nvGrpSpPr>
        <p:grpSpPr>
          <a:xfrm>
            <a:off x="2082675" y="3789098"/>
            <a:ext cx="4632450" cy="554561"/>
            <a:chOff x="1130175" y="4084915"/>
            <a:chExt cx="4632450" cy="554561"/>
          </a:xfrm>
          <a:solidFill>
            <a:schemeClr val="bg1"/>
          </a:solidFill>
        </p:grpSpPr>
        <p:sp>
          <p:nvSpPr>
            <p:cNvPr id="9" name="Rectángulo redondeado 27"/>
            <p:cNvSpPr/>
            <p:nvPr/>
          </p:nvSpPr>
          <p:spPr>
            <a:xfrm>
              <a:off x="1130175" y="4105046"/>
              <a:ext cx="4632450" cy="534430"/>
            </a:xfrm>
            <a:prstGeom prst="roundRect">
              <a:avLst>
                <a:gd name="adj" fmla="val 21053"/>
              </a:avLst>
            </a:prstGeom>
            <a:grpFill/>
            <a:ln w="28575">
              <a:solidFill>
                <a:srgbClr val="4F5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rgbClr val="4F5D73"/>
                </a:solidFill>
                <a:latin typeface="Roboto" panose="02000000000000000000" pitchFamily="2" charset="0"/>
                <a:ea typeface="Roboto" panose="02000000000000000000" pitchFamily="2" charset="0"/>
              </a:endParaRPr>
            </a:p>
          </p:txBody>
        </p:sp>
        <p:sp>
          <p:nvSpPr>
            <p:cNvPr id="10" name="CuadroTexto 9"/>
            <p:cNvSpPr txBox="1"/>
            <p:nvPr/>
          </p:nvSpPr>
          <p:spPr>
            <a:xfrm>
              <a:off x="1130175" y="4084915"/>
              <a:ext cx="4632450" cy="338554"/>
            </a:xfrm>
            <a:prstGeom prst="rect">
              <a:avLst/>
            </a:prstGeom>
            <a:noFill/>
          </p:spPr>
          <p:txBody>
            <a:bodyPr wrap="square" rtlCol="0">
              <a:spAutoFit/>
            </a:bodyPr>
            <a:lstStyle/>
            <a:p>
              <a:pPr algn="ctr"/>
              <a:r>
                <a:rPr lang="es-419" sz="1600" b="1" i="1" dirty="0">
                  <a:solidFill>
                    <a:srgbClr val="4F5D73"/>
                  </a:solidFill>
                  <a:latin typeface="Roboto" panose="02000000000000000000" pitchFamily="2" charset="0"/>
                  <a:ea typeface="Roboto" panose="02000000000000000000" pitchFamily="2" charset="0"/>
                </a:rPr>
                <a:t>Standard Module</a:t>
              </a:r>
            </a:p>
          </p:txBody>
        </p:sp>
      </p:grpSp>
      <p:grpSp>
        <p:nvGrpSpPr>
          <p:cNvPr id="58" name="Grupo 57"/>
          <p:cNvGrpSpPr/>
          <p:nvPr/>
        </p:nvGrpSpPr>
        <p:grpSpPr>
          <a:xfrm>
            <a:off x="3852843" y="2456807"/>
            <a:ext cx="1347807" cy="601769"/>
            <a:chOff x="3852843" y="2456807"/>
            <a:chExt cx="1347807" cy="601769"/>
          </a:xfrm>
        </p:grpSpPr>
        <p:grpSp>
          <p:nvGrpSpPr>
            <p:cNvPr id="11" name="Grupo 10"/>
            <p:cNvGrpSpPr/>
            <p:nvPr/>
          </p:nvGrpSpPr>
          <p:grpSpPr>
            <a:xfrm>
              <a:off x="4057640" y="2514608"/>
              <a:ext cx="1005255" cy="543968"/>
              <a:chOff x="406986" y="882146"/>
              <a:chExt cx="1005255" cy="543968"/>
            </a:xfrm>
          </p:grpSpPr>
          <p:pic>
            <p:nvPicPr>
              <p:cNvPr id="12" name="Picture 16" descr="https://s-media-cache-ak0.pinimg.com/236x/49/c9/85/49c985a497bec4cf5935f19a6634d45d.jpg"/>
              <p:cNvPicPr>
                <a:picLocks noChangeAspect="1" noChangeArrowheads="1"/>
              </p:cNvPicPr>
              <p:nvPr/>
            </p:nvPicPr>
            <p:blipFill rotWithShape="1">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7809" t="20822" r="24560" b="21131"/>
              <a:stretch/>
            </p:blipFill>
            <p:spPr bwMode="auto">
              <a:xfrm>
                <a:off x="406986" y="882146"/>
                <a:ext cx="438160" cy="425367"/>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p:cNvSpPr txBox="1"/>
              <p:nvPr/>
            </p:nvSpPr>
            <p:spPr>
              <a:xfrm>
                <a:off x="640876" y="1026004"/>
                <a:ext cx="771365" cy="400110"/>
              </a:xfrm>
              <a:prstGeom prst="rect">
                <a:avLst/>
              </a:prstGeom>
              <a:noFill/>
            </p:spPr>
            <p:txBody>
              <a:bodyPr wrap="none" rtlCol="0">
                <a:spAutoFit/>
              </a:bodyPr>
              <a:lstStyle/>
              <a:p>
                <a:r>
                  <a:rPr lang="es-419" sz="2000" b="1" dirty="0">
                    <a:solidFill>
                      <a:srgbClr val="659743"/>
                    </a:solidFill>
                    <a:latin typeface="Buxton Sketch" panose="03080500000500000004" pitchFamily="66" charset="0"/>
                    <a:ea typeface="Roboto" panose="02000000000000000000" pitchFamily="2" charset="0"/>
                  </a:rPr>
                  <a:t>SOCA</a:t>
                </a:r>
              </a:p>
            </p:txBody>
          </p:sp>
        </p:grpSp>
        <p:sp>
          <p:nvSpPr>
            <p:cNvPr id="14" name="Rectángulo: esquinas redondeadas 13"/>
            <p:cNvSpPr/>
            <p:nvPr/>
          </p:nvSpPr>
          <p:spPr>
            <a:xfrm>
              <a:off x="3852843" y="2456807"/>
              <a:ext cx="1347807" cy="554400"/>
            </a:xfrm>
            <a:prstGeom prst="roundRect">
              <a:avLst/>
            </a:prstGeom>
            <a:noFill/>
            <a:ln w="38100">
              <a:solidFill>
                <a:srgbClr val="659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grpSp>
        <p:nvGrpSpPr>
          <p:cNvPr id="42" name="Grupo 41"/>
          <p:cNvGrpSpPr/>
          <p:nvPr/>
        </p:nvGrpSpPr>
        <p:grpSpPr>
          <a:xfrm flipV="1">
            <a:off x="4047821" y="3018422"/>
            <a:ext cx="243709" cy="770676"/>
            <a:chOff x="4404890" y="1686131"/>
            <a:chExt cx="243709" cy="770676"/>
          </a:xfrm>
        </p:grpSpPr>
        <p:grpSp>
          <p:nvGrpSpPr>
            <p:cNvPr id="43" name="Grupo 42"/>
            <p:cNvGrpSpPr/>
            <p:nvPr/>
          </p:nvGrpSpPr>
          <p:grpSpPr>
            <a:xfrm>
              <a:off x="4434426" y="2111292"/>
              <a:ext cx="184639" cy="345515"/>
              <a:chOff x="7377652" y="2714765"/>
              <a:chExt cx="184639" cy="345515"/>
            </a:xfrm>
          </p:grpSpPr>
          <p:sp>
            <p:nvSpPr>
              <p:cNvPr id="47" name="Elipse 46"/>
              <p:cNvSpPr/>
              <p:nvPr/>
            </p:nvSpPr>
            <p:spPr>
              <a:xfrm>
                <a:off x="7377652" y="2714765"/>
                <a:ext cx="184639" cy="184639"/>
              </a:xfrm>
              <a:prstGeom prst="ellipse">
                <a:avLst/>
              </a:prstGeom>
              <a:solidFill>
                <a:srgbClr val="2196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latin typeface="Roboto" panose="02000000000000000000" pitchFamily="2" charset="0"/>
                  <a:ea typeface="Roboto" panose="02000000000000000000" pitchFamily="2" charset="0"/>
                </a:endParaRPr>
              </a:p>
            </p:txBody>
          </p:sp>
          <p:cxnSp>
            <p:nvCxnSpPr>
              <p:cNvPr id="48" name="Conector recto 47"/>
              <p:cNvCxnSpPr>
                <a:stCxn id="47" idx="4"/>
              </p:cNvCxnSpPr>
              <p:nvPr/>
            </p:nvCxnSpPr>
            <p:spPr>
              <a:xfrm>
                <a:off x="7469972" y="2899404"/>
                <a:ext cx="1" cy="160876"/>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grpSp>
        <p:grpSp>
          <p:nvGrpSpPr>
            <p:cNvPr id="44" name="Grupo 43"/>
            <p:cNvGrpSpPr/>
            <p:nvPr/>
          </p:nvGrpSpPr>
          <p:grpSpPr>
            <a:xfrm>
              <a:off x="4404890" y="1686131"/>
              <a:ext cx="243709" cy="577686"/>
              <a:chOff x="7365629" y="1966250"/>
              <a:chExt cx="243709" cy="577686"/>
            </a:xfrm>
          </p:grpSpPr>
          <p:cxnSp>
            <p:nvCxnSpPr>
              <p:cNvPr id="45" name="Conector recto 44"/>
              <p:cNvCxnSpPr/>
              <p:nvPr/>
            </p:nvCxnSpPr>
            <p:spPr>
              <a:xfrm>
                <a:off x="7486999" y="1966250"/>
                <a:ext cx="1" cy="335729"/>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sp>
            <p:nvSpPr>
              <p:cNvPr id="46" name="Arco 45"/>
              <p:cNvSpPr/>
              <p:nvPr/>
            </p:nvSpPr>
            <p:spPr>
              <a:xfrm>
                <a:off x="7365629" y="2316411"/>
                <a:ext cx="243709" cy="227525"/>
              </a:xfrm>
              <a:prstGeom prst="arc">
                <a:avLst>
                  <a:gd name="adj1" fmla="val 10800000"/>
                  <a:gd name="adj2" fmla="val 0"/>
                </a:avLst>
              </a:prstGeom>
              <a:ln w="38100">
                <a:solidFill>
                  <a:srgbClr val="2196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latin typeface="Roboto" panose="02000000000000000000" pitchFamily="2" charset="0"/>
                  <a:ea typeface="Roboto" panose="02000000000000000000" pitchFamily="2" charset="0"/>
                </a:endParaRPr>
              </a:p>
            </p:txBody>
          </p:sp>
        </p:grpSp>
      </p:grpSp>
      <p:grpSp>
        <p:nvGrpSpPr>
          <p:cNvPr id="35" name="Grupo 34"/>
          <p:cNvGrpSpPr/>
          <p:nvPr/>
        </p:nvGrpSpPr>
        <p:grpSpPr>
          <a:xfrm>
            <a:off x="4761362" y="3011207"/>
            <a:ext cx="243709" cy="777891"/>
            <a:chOff x="4404890" y="1828870"/>
            <a:chExt cx="243709" cy="777891"/>
          </a:xfrm>
        </p:grpSpPr>
        <p:grpSp>
          <p:nvGrpSpPr>
            <p:cNvPr id="36" name="Grupo 35"/>
            <p:cNvGrpSpPr/>
            <p:nvPr/>
          </p:nvGrpSpPr>
          <p:grpSpPr>
            <a:xfrm>
              <a:off x="4434426" y="2111292"/>
              <a:ext cx="184639" cy="495469"/>
              <a:chOff x="7377652" y="2714765"/>
              <a:chExt cx="184639" cy="495469"/>
            </a:xfrm>
          </p:grpSpPr>
          <p:sp>
            <p:nvSpPr>
              <p:cNvPr id="40" name="Elipse 39"/>
              <p:cNvSpPr/>
              <p:nvPr/>
            </p:nvSpPr>
            <p:spPr>
              <a:xfrm>
                <a:off x="7377652" y="2714765"/>
                <a:ext cx="184639" cy="184639"/>
              </a:xfrm>
              <a:prstGeom prst="ellipse">
                <a:avLst/>
              </a:prstGeom>
              <a:solidFill>
                <a:srgbClr val="2196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latin typeface="Roboto" panose="02000000000000000000" pitchFamily="2" charset="0"/>
                  <a:ea typeface="Roboto" panose="02000000000000000000" pitchFamily="2" charset="0"/>
                </a:endParaRPr>
              </a:p>
            </p:txBody>
          </p:sp>
          <p:cxnSp>
            <p:nvCxnSpPr>
              <p:cNvPr id="41" name="Conector recto 40"/>
              <p:cNvCxnSpPr>
                <a:stCxn id="40" idx="4"/>
              </p:cNvCxnSpPr>
              <p:nvPr/>
            </p:nvCxnSpPr>
            <p:spPr>
              <a:xfrm flipH="1">
                <a:off x="7469156" y="2899404"/>
                <a:ext cx="816" cy="310830"/>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grpSp>
        <p:grpSp>
          <p:nvGrpSpPr>
            <p:cNvPr id="37" name="Grupo 36"/>
            <p:cNvGrpSpPr/>
            <p:nvPr/>
          </p:nvGrpSpPr>
          <p:grpSpPr>
            <a:xfrm>
              <a:off x="4404890" y="1828870"/>
              <a:ext cx="243709" cy="434947"/>
              <a:chOff x="7365629" y="2108989"/>
              <a:chExt cx="243709" cy="434947"/>
            </a:xfrm>
          </p:grpSpPr>
          <p:cxnSp>
            <p:nvCxnSpPr>
              <p:cNvPr id="38" name="Conector recto 37"/>
              <p:cNvCxnSpPr/>
              <p:nvPr/>
            </p:nvCxnSpPr>
            <p:spPr>
              <a:xfrm flipH="1">
                <a:off x="7486999" y="2108989"/>
                <a:ext cx="1" cy="192990"/>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sp>
            <p:nvSpPr>
              <p:cNvPr id="39" name="Arco 38"/>
              <p:cNvSpPr/>
              <p:nvPr/>
            </p:nvSpPr>
            <p:spPr>
              <a:xfrm>
                <a:off x="7365629" y="2316411"/>
                <a:ext cx="243709" cy="227525"/>
              </a:xfrm>
              <a:prstGeom prst="arc">
                <a:avLst>
                  <a:gd name="adj1" fmla="val 10800000"/>
                  <a:gd name="adj2" fmla="val 0"/>
                </a:avLst>
              </a:prstGeom>
              <a:ln w="38100">
                <a:solidFill>
                  <a:srgbClr val="2196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latin typeface="Roboto" panose="02000000000000000000" pitchFamily="2" charset="0"/>
                  <a:ea typeface="Roboto" panose="02000000000000000000" pitchFamily="2" charset="0"/>
                </a:endParaRPr>
              </a:p>
            </p:txBody>
          </p:sp>
        </p:grpSp>
      </p:grpSp>
      <p:grpSp>
        <p:nvGrpSpPr>
          <p:cNvPr id="51" name="Grupo 50"/>
          <p:cNvGrpSpPr/>
          <p:nvPr/>
        </p:nvGrpSpPr>
        <p:grpSpPr>
          <a:xfrm>
            <a:off x="2082675" y="2460415"/>
            <a:ext cx="4845263" cy="554400"/>
            <a:chOff x="2082675" y="2460415"/>
            <a:chExt cx="4845263" cy="554400"/>
          </a:xfrm>
        </p:grpSpPr>
        <p:sp>
          <p:nvSpPr>
            <p:cNvPr id="49" name="CuadroTexto 48"/>
            <p:cNvSpPr txBox="1"/>
            <p:nvPr/>
          </p:nvSpPr>
          <p:spPr>
            <a:xfrm>
              <a:off x="2406101" y="2544344"/>
              <a:ext cx="4241289" cy="369332"/>
            </a:xfrm>
            <a:prstGeom prst="rect">
              <a:avLst/>
            </a:prstGeom>
            <a:noFill/>
          </p:spPr>
          <p:txBody>
            <a:bodyPr wrap="none" rtlCol="0">
              <a:spAutoFit/>
            </a:bodyPr>
            <a:lstStyle/>
            <a:p>
              <a:r>
                <a:rPr lang="es-CO" b="1" dirty="0" err="1">
                  <a:solidFill>
                    <a:srgbClr val="659743"/>
                  </a:solidFill>
                  <a:latin typeface="Roboto" panose="02000000000000000000"/>
                </a:rPr>
                <a:t>Services</a:t>
              </a:r>
              <a:r>
                <a:rPr lang="es-CO" b="1" dirty="0">
                  <a:solidFill>
                    <a:srgbClr val="659743"/>
                  </a:solidFill>
                  <a:latin typeface="Roboto" panose="02000000000000000000"/>
                </a:rPr>
                <a:t> </a:t>
              </a:r>
              <a:r>
                <a:rPr lang="es-CO" b="1" dirty="0" err="1">
                  <a:solidFill>
                    <a:srgbClr val="659743"/>
                  </a:solidFill>
                  <a:latin typeface="Roboto" panose="02000000000000000000"/>
                </a:rPr>
                <a:t>Oriented</a:t>
              </a:r>
              <a:r>
                <a:rPr lang="es-CO" b="1" dirty="0">
                  <a:solidFill>
                    <a:srgbClr val="659743"/>
                  </a:solidFill>
                  <a:latin typeface="Roboto" panose="02000000000000000000"/>
                </a:rPr>
                <a:t> </a:t>
              </a:r>
              <a:r>
                <a:rPr lang="es-CO" b="1" dirty="0" err="1">
                  <a:solidFill>
                    <a:srgbClr val="659743"/>
                  </a:solidFill>
                  <a:latin typeface="Roboto" panose="02000000000000000000"/>
                </a:rPr>
                <a:t>Coordinator</a:t>
              </a:r>
              <a:r>
                <a:rPr lang="es-CO" b="1" dirty="0">
                  <a:solidFill>
                    <a:srgbClr val="659743"/>
                  </a:solidFill>
                  <a:latin typeface="Roboto" panose="02000000000000000000"/>
                </a:rPr>
                <a:t> </a:t>
              </a:r>
              <a:r>
                <a:rPr lang="es-CO" b="1" dirty="0" err="1">
                  <a:solidFill>
                    <a:srgbClr val="659743"/>
                  </a:solidFill>
                  <a:latin typeface="Roboto" panose="02000000000000000000"/>
                </a:rPr>
                <a:t>Agent</a:t>
              </a:r>
              <a:endParaRPr lang="es-CO" b="1" dirty="0">
                <a:solidFill>
                  <a:srgbClr val="659743"/>
                </a:solidFill>
                <a:latin typeface="Roboto" panose="02000000000000000000"/>
              </a:endParaRPr>
            </a:p>
          </p:txBody>
        </p:sp>
        <p:sp>
          <p:nvSpPr>
            <p:cNvPr id="50" name="Rectángulo: esquinas redondeadas 49"/>
            <p:cNvSpPr/>
            <p:nvPr/>
          </p:nvSpPr>
          <p:spPr>
            <a:xfrm>
              <a:off x="2082675" y="2460415"/>
              <a:ext cx="4845263" cy="554400"/>
            </a:xfrm>
            <a:prstGeom prst="roundRect">
              <a:avLst/>
            </a:prstGeom>
            <a:noFill/>
            <a:ln w="38100">
              <a:solidFill>
                <a:srgbClr val="659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pic>
        <p:nvPicPr>
          <p:cNvPr id="57" name="Imagen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85025" y="90000"/>
            <a:ext cx="360000" cy="360000"/>
          </a:xfrm>
          <a:prstGeom prst="rect">
            <a:avLst/>
          </a:prstGeom>
        </p:spPr>
      </p:pic>
      <p:grpSp>
        <p:nvGrpSpPr>
          <p:cNvPr id="72" name="Grupo 71"/>
          <p:cNvGrpSpPr/>
          <p:nvPr/>
        </p:nvGrpSpPr>
        <p:grpSpPr>
          <a:xfrm>
            <a:off x="0" y="4852608"/>
            <a:ext cx="9144000" cy="290892"/>
            <a:chOff x="0" y="4852608"/>
            <a:chExt cx="9144000" cy="290892"/>
          </a:xfrm>
        </p:grpSpPr>
        <p:sp>
          <p:nvSpPr>
            <p:cNvPr id="73" name="Rectángulo 72"/>
            <p:cNvSpPr/>
            <p:nvPr/>
          </p:nvSpPr>
          <p:spPr>
            <a:xfrm>
              <a:off x="0" y="4852608"/>
              <a:ext cx="9144000" cy="290892"/>
            </a:xfrm>
            <a:prstGeom prst="rect">
              <a:avLst/>
            </a:prstGeom>
            <a:solidFill>
              <a:srgbClr val="4F5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latin typeface="Roboto" panose="02000000000000000000" pitchFamily="2" charset="0"/>
                <a:ea typeface="Roboto" panose="02000000000000000000" pitchFamily="2" charset="0"/>
              </a:endParaRPr>
            </a:p>
          </p:txBody>
        </p:sp>
        <p:pic>
          <p:nvPicPr>
            <p:cNvPr id="74" name="Shape 144" descr="Imagen integrada 1"/>
            <p:cNvPicPr preferRelativeResize="0"/>
            <p:nvPr/>
          </p:nvPicPr>
          <p:blipFill rotWithShape="1">
            <a:blip r:embed="rId5">
              <a:alphaModFix/>
            </a:blip>
            <a:srcRect/>
            <a:stretch/>
          </p:blipFill>
          <p:spPr>
            <a:xfrm>
              <a:off x="4349892" y="4939392"/>
              <a:ext cx="454054" cy="117265"/>
            </a:xfrm>
            <a:prstGeom prst="rect">
              <a:avLst/>
            </a:prstGeom>
            <a:noFill/>
            <a:ln>
              <a:noFill/>
            </a:ln>
          </p:spPr>
        </p:pic>
      </p:grpSp>
      <p:sp>
        <p:nvSpPr>
          <p:cNvPr id="75" name="Rectángulo redondeado 46"/>
          <p:cNvSpPr/>
          <p:nvPr/>
        </p:nvSpPr>
        <p:spPr>
          <a:xfrm>
            <a:off x="2952000" y="180000"/>
            <a:ext cx="3240000" cy="734400"/>
          </a:xfrm>
          <a:prstGeom prst="roundRect">
            <a:avLst/>
          </a:prstGeom>
          <a:noFill/>
          <a:ln w="28575">
            <a:solidFill>
              <a:srgbClr val="4F5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200" dirty="0">
                <a:solidFill>
                  <a:srgbClr val="4F5D73"/>
                </a:solidFill>
                <a:latin typeface="Roboto" panose="02000000000000000000" pitchFamily="2" charset="0"/>
                <a:ea typeface="Roboto" panose="02000000000000000000" pitchFamily="2" charset="0"/>
              </a:rPr>
              <a:t>SOLUCIÓN</a:t>
            </a:r>
          </a:p>
        </p:txBody>
      </p:sp>
    </p:spTree>
    <p:extLst>
      <p:ext uri="{BB962C8B-B14F-4D97-AF65-F5344CB8AC3E}">
        <p14:creationId xmlns:p14="http://schemas.microsoft.com/office/powerpoint/2010/main" val="33023029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500"/>
                                        <p:tgtEl>
                                          <p:spTgt spid="65"/>
                                        </p:tgtEl>
                                      </p:cBhvr>
                                    </p:animEffect>
                                  </p:childTnLst>
                                </p:cTn>
                              </p:par>
                              <p:par>
                                <p:cTn id="24" presetID="10" presetClass="entr" presetSubtype="0" fill="hold" nodeType="with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fade">
                                      <p:cBhvr>
                                        <p:cTn id="26" dur="500"/>
                                        <p:tgtEl>
                                          <p:spTgt spid="5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fade">
                                      <p:cBhvr>
                                        <p:cTn id="31" dur="500"/>
                                        <p:tgtEl>
                                          <p:spTgt spid="51"/>
                                        </p:tgtEl>
                                      </p:cBhvr>
                                    </p:animEffect>
                                  </p:childTnLst>
                                </p:cTn>
                              </p:par>
                              <p:par>
                                <p:cTn id="32" presetID="10" presetClass="exit" presetSubtype="0" fill="hold" nodeType="withEffect">
                                  <p:stCondLst>
                                    <p:cond delay="0"/>
                                  </p:stCondLst>
                                  <p:childTnLst>
                                    <p:animEffect transition="out" filter="fade">
                                      <p:cBhvr>
                                        <p:cTn id="33" dur="500"/>
                                        <p:tgtEl>
                                          <p:spTgt spid="65"/>
                                        </p:tgtEl>
                                      </p:cBhvr>
                                    </p:animEffect>
                                    <p:set>
                                      <p:cBhvr>
                                        <p:cTn id="34" dur="1" fill="hold">
                                          <p:stCondLst>
                                            <p:cond delay="499"/>
                                          </p:stCondLst>
                                        </p:cTn>
                                        <p:tgtEl>
                                          <p:spTgt spid="65"/>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55"/>
                                        </p:tgtEl>
                                      </p:cBhvr>
                                    </p:animEffect>
                                    <p:set>
                                      <p:cBhvr>
                                        <p:cTn id="37" dur="1" fill="hold">
                                          <p:stCondLst>
                                            <p:cond delay="499"/>
                                          </p:stCondLst>
                                        </p:cTn>
                                        <p:tgtEl>
                                          <p:spTgt spid="55"/>
                                        </p:tgtEl>
                                        <p:attrNameLst>
                                          <p:attrName>style.visibility</p:attrName>
                                        </p:attrNameLst>
                                      </p:cBhvr>
                                      <p:to>
                                        <p:strVal val="hidden"/>
                                      </p:to>
                                    </p:set>
                                  </p:childTnLst>
                                </p:cTn>
                              </p:par>
                              <p:par>
                                <p:cTn id="38" presetID="10" presetClass="entr" presetSubtype="0" fill="hold"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500"/>
                                        <p:tgtEl>
                                          <p:spTgt spid="42"/>
                                        </p:tgtEl>
                                      </p:cBhvr>
                                    </p:animEffect>
                                  </p:childTnLst>
                                </p:cTn>
                              </p:par>
                              <p:par>
                                <p:cTn id="47" presetID="10"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8"/>
                                        </p:tgtEl>
                                        <p:attrNameLst>
                                          <p:attrName>style.visibility</p:attrName>
                                        </p:attrNameLst>
                                      </p:cBhvr>
                                      <p:to>
                                        <p:strVal val="visible"/>
                                      </p:to>
                                    </p:set>
                                    <p:animEffect transition="in" filter="fade">
                                      <p:cBhvr>
                                        <p:cTn id="54" dur="500"/>
                                        <p:tgtEl>
                                          <p:spTgt spid="58"/>
                                        </p:tgtEl>
                                      </p:cBhvr>
                                    </p:animEffect>
                                  </p:childTnLst>
                                </p:cTn>
                              </p:par>
                              <p:par>
                                <p:cTn id="55" presetID="10" presetClass="exit" presetSubtype="0" fill="hold" nodeType="withEffect">
                                  <p:stCondLst>
                                    <p:cond delay="0"/>
                                  </p:stCondLst>
                                  <p:childTnLst>
                                    <p:animEffect transition="out" filter="fade">
                                      <p:cBhvr>
                                        <p:cTn id="56" dur="500"/>
                                        <p:tgtEl>
                                          <p:spTgt spid="51"/>
                                        </p:tgtEl>
                                      </p:cBhvr>
                                    </p:animEffect>
                                    <p:set>
                                      <p:cBhvr>
                                        <p:cTn id="57" dur="1" fill="hold">
                                          <p:stCondLst>
                                            <p:cond delay="499"/>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84DBFF"/>
        </a:solidFill>
        <a:effectLst/>
      </p:bgPr>
    </p:bg>
    <p:spTree>
      <p:nvGrpSpPr>
        <p:cNvPr id="1" name=""/>
        <p:cNvGrpSpPr/>
        <p:nvPr/>
      </p:nvGrpSpPr>
      <p:grpSpPr>
        <a:xfrm>
          <a:off x="0" y="0"/>
          <a:ext cx="0" cy="0"/>
          <a:chOff x="0" y="0"/>
          <a:chExt cx="0" cy="0"/>
        </a:xfrm>
      </p:grpSpPr>
      <p:sp>
        <p:nvSpPr>
          <p:cNvPr id="7" name="CuadroTexto 6"/>
          <p:cNvSpPr txBox="1"/>
          <p:nvPr/>
        </p:nvSpPr>
        <p:spPr>
          <a:xfrm>
            <a:off x="-1" y="4197807"/>
            <a:ext cx="9143999" cy="707886"/>
          </a:xfrm>
          <a:prstGeom prst="rect">
            <a:avLst/>
          </a:prstGeom>
          <a:noFill/>
        </p:spPr>
        <p:txBody>
          <a:bodyPr wrap="square" rtlCol="0">
            <a:spAutoFit/>
          </a:bodyPr>
          <a:lstStyle/>
          <a:p>
            <a:pPr algn="ctr"/>
            <a:r>
              <a:rPr lang="es-CO" sz="4000" dirty="0">
                <a:solidFill>
                  <a:schemeClr val="bg1"/>
                </a:solidFill>
                <a:latin typeface="Roboto" panose="02000000000000000000" pitchFamily="2" charset="0"/>
                <a:ea typeface="Roboto" panose="02000000000000000000" pitchFamily="2" charset="0"/>
              </a:rPr>
              <a:t>ARQUITECTURA</a:t>
            </a:r>
          </a:p>
        </p:txBody>
      </p:sp>
      <p:grpSp>
        <p:nvGrpSpPr>
          <p:cNvPr id="4" name="Grupo 3"/>
          <p:cNvGrpSpPr>
            <a:grpSpLocks noChangeAspect="1"/>
          </p:cNvGrpSpPr>
          <p:nvPr/>
        </p:nvGrpSpPr>
        <p:grpSpPr>
          <a:xfrm>
            <a:off x="2771998" y="360000"/>
            <a:ext cx="3600000" cy="3600000"/>
            <a:chOff x="1206545" y="649239"/>
            <a:chExt cx="844010" cy="828000"/>
          </a:xfrm>
        </p:grpSpPr>
        <p:sp>
          <p:nvSpPr>
            <p:cNvPr id="5" name="Elipse 4"/>
            <p:cNvSpPr>
              <a:spLocks noChangeAspect="1"/>
            </p:cNvSpPr>
            <p:nvPr/>
          </p:nvSpPr>
          <p:spPr>
            <a:xfrm>
              <a:off x="1206545" y="649239"/>
              <a:ext cx="844010" cy="828000"/>
            </a:xfrm>
            <a:prstGeom prst="ellipse">
              <a:avLst/>
            </a:prstGeom>
            <a:solidFill>
              <a:srgbClr val="84D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3532" y="818221"/>
              <a:ext cx="490036" cy="490036"/>
            </a:xfrm>
            <a:prstGeom prst="rect">
              <a:avLst/>
            </a:prstGeom>
            <a:ln>
              <a:noFill/>
            </a:ln>
          </p:spPr>
        </p:pic>
      </p:grpSp>
    </p:spTree>
    <p:extLst>
      <p:ext uri="{BB962C8B-B14F-4D97-AF65-F5344CB8AC3E}">
        <p14:creationId xmlns:p14="http://schemas.microsoft.com/office/powerpoint/2010/main" val="1346745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F5D73"/>
        </a:solidFill>
        <a:effectLst/>
      </p:bgPr>
    </p:bg>
    <p:spTree>
      <p:nvGrpSpPr>
        <p:cNvPr id="1" name="Shape 107"/>
        <p:cNvGrpSpPr/>
        <p:nvPr/>
      </p:nvGrpSpPr>
      <p:grpSpPr>
        <a:xfrm>
          <a:off x="0" y="0"/>
          <a:ext cx="0" cy="0"/>
          <a:chOff x="0" y="0"/>
          <a:chExt cx="0" cy="0"/>
        </a:xfrm>
      </p:grpSpPr>
      <p:sp>
        <p:nvSpPr>
          <p:cNvPr id="108" name="Shape 108"/>
          <p:cNvSpPr/>
          <p:nvPr/>
        </p:nvSpPr>
        <p:spPr>
          <a:xfrm>
            <a:off x="2653810" y="1534929"/>
            <a:ext cx="3788269" cy="2760844"/>
          </a:xfrm>
          <a:custGeom>
            <a:avLst/>
            <a:gdLst/>
            <a:ahLst/>
            <a:cxnLst/>
            <a:rect l="0" t="0" r="0" b="0"/>
            <a:pathLst>
              <a:path w="120000" h="120000" extrusionOk="0">
                <a:moveTo>
                  <a:pt x="5547" y="119171"/>
                </a:moveTo>
                <a:cubicBezTo>
                  <a:pt x="1624" y="97195"/>
                  <a:pt x="-2297" y="75218"/>
                  <a:pt x="1624" y="56657"/>
                </a:cubicBezTo>
                <a:cubicBezTo>
                  <a:pt x="5547" y="38096"/>
                  <a:pt x="14950" y="16430"/>
                  <a:pt x="29081" y="7805"/>
                </a:cubicBezTo>
                <a:cubicBezTo>
                  <a:pt x="43211" y="-820"/>
                  <a:pt x="71523" y="-3028"/>
                  <a:pt x="86408" y="4906"/>
                </a:cubicBezTo>
                <a:cubicBezTo>
                  <a:pt x="101293" y="12842"/>
                  <a:pt x="113563" y="36233"/>
                  <a:pt x="118390" y="55415"/>
                </a:cubicBezTo>
                <a:cubicBezTo>
                  <a:pt x="123218" y="74597"/>
                  <a:pt x="115675" y="109787"/>
                  <a:pt x="115373" y="120000"/>
                </a:cubicBezTo>
              </a:path>
            </a:pathLst>
          </a:custGeom>
          <a:noFill/>
          <a:ln w="38100" cap="flat" cmpd="sng">
            <a:solidFill>
              <a:srgbClr val="FFFFF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bg1"/>
              </a:solidFill>
              <a:latin typeface="Roboto"/>
              <a:ea typeface="Roboto"/>
              <a:cs typeface="Roboto"/>
              <a:sym typeface="Roboto"/>
            </a:endParaRPr>
          </a:p>
        </p:txBody>
      </p:sp>
      <p:sp>
        <p:nvSpPr>
          <p:cNvPr id="113" name="Shape 113"/>
          <p:cNvSpPr/>
          <p:nvPr/>
        </p:nvSpPr>
        <p:spPr>
          <a:xfrm>
            <a:off x="5880576" y="3820714"/>
            <a:ext cx="813876" cy="813876"/>
          </a:xfrm>
          <a:prstGeom prst="ellipse">
            <a:avLst/>
          </a:prstGeom>
          <a:solidFill>
            <a:schemeClr val="bg1"/>
          </a:solidFill>
          <a:ln w="38100" cap="flat" cmpd="sng">
            <a:solidFill>
              <a:schemeClr val="bg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bg1"/>
              </a:solidFill>
              <a:latin typeface="Roboto"/>
              <a:ea typeface="Roboto"/>
              <a:cs typeface="Roboto"/>
              <a:sym typeface="Roboto"/>
            </a:endParaRPr>
          </a:p>
        </p:txBody>
      </p:sp>
      <p:pic>
        <p:nvPicPr>
          <p:cNvPr id="129" name="Shape 129"/>
          <p:cNvPicPr preferRelativeResize="0"/>
          <p:nvPr/>
        </p:nvPicPr>
        <p:blipFill rotWithShape="1">
          <a:blip r:embed="rId3">
            <a:alphaModFix/>
          </a:blip>
          <a:srcRect/>
          <a:stretch/>
        </p:blipFill>
        <p:spPr>
          <a:xfrm>
            <a:off x="5893135" y="3831653"/>
            <a:ext cx="791999" cy="791999"/>
          </a:xfrm>
          <a:prstGeom prst="rect">
            <a:avLst/>
          </a:prstGeom>
          <a:noFill/>
          <a:ln>
            <a:noFill/>
          </a:ln>
        </p:spPr>
      </p:pic>
      <p:sp>
        <p:nvSpPr>
          <p:cNvPr id="112" name="Shape 112"/>
          <p:cNvSpPr/>
          <p:nvPr/>
        </p:nvSpPr>
        <p:spPr>
          <a:xfrm>
            <a:off x="5945889" y="2391965"/>
            <a:ext cx="813876" cy="813876"/>
          </a:xfrm>
          <a:prstGeom prst="ellipse">
            <a:avLst/>
          </a:prstGeom>
          <a:solidFill>
            <a:schemeClr val="bg1"/>
          </a:solidFill>
          <a:ln w="38100" cap="flat" cmpd="sng">
            <a:solidFill>
              <a:schemeClr val="bg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bg1"/>
              </a:solidFill>
              <a:latin typeface="Roboto"/>
              <a:ea typeface="Roboto"/>
              <a:cs typeface="Roboto"/>
              <a:sym typeface="Roboto"/>
            </a:endParaRPr>
          </a:p>
        </p:txBody>
      </p:sp>
      <p:pic>
        <p:nvPicPr>
          <p:cNvPr id="128" name="Shape 128"/>
          <p:cNvPicPr preferRelativeResize="0"/>
          <p:nvPr/>
        </p:nvPicPr>
        <p:blipFill rotWithShape="1">
          <a:blip r:embed="rId4">
            <a:alphaModFix/>
          </a:blip>
          <a:srcRect/>
          <a:stretch/>
        </p:blipFill>
        <p:spPr>
          <a:xfrm>
            <a:off x="5960276" y="2402902"/>
            <a:ext cx="791999" cy="791999"/>
          </a:xfrm>
          <a:prstGeom prst="rect">
            <a:avLst/>
          </a:prstGeom>
          <a:noFill/>
          <a:ln>
            <a:noFill/>
          </a:ln>
        </p:spPr>
      </p:pic>
      <p:sp>
        <p:nvSpPr>
          <p:cNvPr id="111" name="Shape 111"/>
          <p:cNvSpPr/>
          <p:nvPr/>
        </p:nvSpPr>
        <p:spPr>
          <a:xfrm>
            <a:off x="4960732" y="1259850"/>
            <a:ext cx="813876" cy="813876"/>
          </a:xfrm>
          <a:prstGeom prst="ellipse">
            <a:avLst/>
          </a:prstGeom>
          <a:solidFill>
            <a:schemeClr val="bg1"/>
          </a:solidFill>
          <a:ln w="38100" cap="flat" cmpd="sng">
            <a:solidFill>
              <a:schemeClr val="bg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bg1"/>
              </a:solidFill>
              <a:latin typeface="Roboto"/>
              <a:ea typeface="Roboto"/>
              <a:cs typeface="Roboto"/>
              <a:sym typeface="Roboto"/>
            </a:endParaRPr>
          </a:p>
        </p:txBody>
      </p:sp>
      <p:grpSp>
        <p:nvGrpSpPr>
          <p:cNvPr id="125" name="Shape 125"/>
          <p:cNvGrpSpPr/>
          <p:nvPr/>
        </p:nvGrpSpPr>
        <p:grpSpPr>
          <a:xfrm>
            <a:off x="4974847" y="1270789"/>
            <a:ext cx="791999" cy="791999"/>
            <a:chOff x="1206545" y="649239"/>
            <a:chExt cx="844009" cy="827999"/>
          </a:xfrm>
        </p:grpSpPr>
        <p:sp>
          <p:nvSpPr>
            <p:cNvPr id="126" name="Shape 126"/>
            <p:cNvSpPr/>
            <p:nvPr/>
          </p:nvSpPr>
          <p:spPr>
            <a:xfrm>
              <a:off x="1206545" y="649239"/>
              <a:ext cx="844009" cy="827999"/>
            </a:xfrm>
            <a:prstGeom prst="ellipse">
              <a:avLst/>
            </a:prstGeom>
            <a:solidFill>
              <a:srgbClr val="84DBFF"/>
            </a:solidFill>
            <a:ln>
              <a:noFill/>
            </a:ln>
          </p:spPr>
          <p:txBody>
            <a:bodyPr lIns="91425" tIns="45700" rIns="91425" bIns="45700" anchor="ctr" anchorCtr="0">
              <a:noAutofit/>
            </a:bodyPr>
            <a:lstStyle/>
            <a:p>
              <a:pPr marL="0" marR="0" lvl="0" indent="0" algn="ctr" rtl="0">
                <a:spcBef>
                  <a:spcPts val="0"/>
                </a:spcBef>
                <a:buNone/>
              </a:pPr>
              <a:endParaRPr sz="1800">
                <a:solidFill>
                  <a:schemeClr val="bg1"/>
                </a:solidFill>
                <a:latin typeface="Calibri"/>
                <a:ea typeface="Calibri"/>
                <a:cs typeface="Calibri"/>
                <a:sym typeface="Calibri"/>
              </a:endParaRPr>
            </a:p>
          </p:txBody>
        </p:sp>
        <p:pic>
          <p:nvPicPr>
            <p:cNvPr id="127" name="Shape 127"/>
            <p:cNvPicPr preferRelativeResize="0"/>
            <p:nvPr/>
          </p:nvPicPr>
          <p:blipFill rotWithShape="1">
            <a:blip r:embed="rId5">
              <a:alphaModFix/>
            </a:blip>
            <a:srcRect/>
            <a:stretch/>
          </p:blipFill>
          <p:spPr>
            <a:xfrm>
              <a:off x="1383532" y="818220"/>
              <a:ext cx="490036" cy="490036"/>
            </a:xfrm>
            <a:prstGeom prst="rect">
              <a:avLst/>
            </a:prstGeom>
            <a:noFill/>
            <a:ln>
              <a:noFill/>
            </a:ln>
          </p:spPr>
        </p:pic>
      </p:grpSp>
      <p:sp>
        <p:nvSpPr>
          <p:cNvPr id="114" name="Shape 114"/>
          <p:cNvSpPr/>
          <p:nvPr/>
        </p:nvSpPr>
        <p:spPr>
          <a:xfrm>
            <a:off x="3194525" y="1289787"/>
            <a:ext cx="813876" cy="813876"/>
          </a:xfrm>
          <a:prstGeom prst="ellipse">
            <a:avLst/>
          </a:prstGeom>
          <a:solidFill>
            <a:schemeClr val="bg1"/>
          </a:solidFill>
          <a:ln w="38100" cap="flat" cmpd="sng">
            <a:solidFill>
              <a:schemeClr val="bg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bg1"/>
              </a:solidFill>
              <a:latin typeface="Roboto"/>
              <a:ea typeface="Roboto"/>
              <a:cs typeface="Roboto"/>
              <a:sym typeface="Roboto"/>
            </a:endParaRPr>
          </a:p>
        </p:txBody>
      </p:sp>
      <p:pic>
        <p:nvPicPr>
          <p:cNvPr id="130" name="Shape 130"/>
          <p:cNvPicPr preferRelativeResize="0"/>
          <p:nvPr/>
        </p:nvPicPr>
        <p:blipFill rotWithShape="1">
          <a:blip r:embed="rId6">
            <a:alphaModFix/>
          </a:blip>
          <a:srcRect/>
          <a:stretch/>
        </p:blipFill>
        <p:spPr>
          <a:xfrm>
            <a:off x="3196306" y="1289925"/>
            <a:ext cx="813600" cy="813600"/>
          </a:xfrm>
          <a:prstGeom prst="rect">
            <a:avLst/>
          </a:prstGeom>
          <a:noFill/>
          <a:ln>
            <a:noFill/>
          </a:ln>
        </p:spPr>
      </p:pic>
      <p:sp>
        <p:nvSpPr>
          <p:cNvPr id="109" name="Shape 109"/>
          <p:cNvSpPr/>
          <p:nvPr/>
        </p:nvSpPr>
        <p:spPr>
          <a:xfrm>
            <a:off x="2312783" y="2416458"/>
            <a:ext cx="813876" cy="813876"/>
          </a:xfrm>
          <a:prstGeom prst="ellipse">
            <a:avLst/>
          </a:prstGeom>
          <a:solidFill>
            <a:schemeClr val="bg1"/>
          </a:solidFill>
          <a:ln w="38100" cap="flat" cmpd="sng">
            <a:solidFill>
              <a:schemeClr val="bg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bg1"/>
              </a:solidFill>
              <a:latin typeface="Roboto"/>
              <a:ea typeface="Roboto"/>
              <a:cs typeface="Roboto"/>
              <a:sym typeface="Roboto"/>
            </a:endParaRPr>
          </a:p>
        </p:txBody>
      </p:sp>
      <p:pic>
        <p:nvPicPr>
          <p:cNvPr id="124" name="Shape 124"/>
          <p:cNvPicPr preferRelativeResize="0"/>
          <p:nvPr/>
        </p:nvPicPr>
        <p:blipFill rotWithShape="1">
          <a:blip r:embed="rId7">
            <a:alphaModFix/>
          </a:blip>
          <a:srcRect/>
          <a:stretch/>
        </p:blipFill>
        <p:spPr>
          <a:xfrm>
            <a:off x="2327283" y="2429299"/>
            <a:ext cx="791999" cy="791999"/>
          </a:xfrm>
          <a:prstGeom prst="rect">
            <a:avLst/>
          </a:prstGeom>
          <a:noFill/>
          <a:ln>
            <a:noFill/>
          </a:ln>
        </p:spPr>
      </p:pic>
      <p:sp>
        <p:nvSpPr>
          <p:cNvPr id="110" name="Shape 110"/>
          <p:cNvSpPr/>
          <p:nvPr/>
        </p:nvSpPr>
        <p:spPr>
          <a:xfrm>
            <a:off x="2410755" y="3820714"/>
            <a:ext cx="813876" cy="813876"/>
          </a:xfrm>
          <a:prstGeom prst="ellipse">
            <a:avLst/>
          </a:prstGeom>
          <a:solidFill>
            <a:schemeClr val="bg1"/>
          </a:solidFill>
          <a:ln w="38100" cap="flat" cmpd="sng">
            <a:solidFill>
              <a:schemeClr val="bg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bg1"/>
              </a:solidFill>
              <a:latin typeface="Roboto"/>
              <a:ea typeface="Roboto"/>
              <a:cs typeface="Roboto"/>
              <a:sym typeface="Roboto"/>
            </a:endParaRPr>
          </a:p>
        </p:txBody>
      </p:sp>
      <p:pic>
        <p:nvPicPr>
          <p:cNvPr id="123" name="Shape 123"/>
          <p:cNvPicPr preferRelativeResize="0"/>
          <p:nvPr/>
        </p:nvPicPr>
        <p:blipFill rotWithShape="1">
          <a:blip r:embed="rId8">
            <a:alphaModFix/>
          </a:blip>
          <a:srcRect/>
          <a:stretch/>
        </p:blipFill>
        <p:spPr>
          <a:xfrm>
            <a:off x="2421692" y="3831653"/>
            <a:ext cx="791999" cy="791999"/>
          </a:xfrm>
          <a:prstGeom prst="rect">
            <a:avLst/>
          </a:prstGeom>
          <a:noFill/>
          <a:ln>
            <a:noFill/>
          </a:ln>
        </p:spPr>
      </p:pic>
      <p:sp>
        <p:nvSpPr>
          <p:cNvPr id="115" name="Shape 115"/>
          <p:cNvSpPr txBox="1"/>
          <p:nvPr/>
        </p:nvSpPr>
        <p:spPr>
          <a:xfrm>
            <a:off x="1034470" y="4073764"/>
            <a:ext cx="133081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600" dirty="0">
                <a:solidFill>
                  <a:schemeClr val="bg1"/>
                </a:solidFill>
                <a:latin typeface="Roboto"/>
                <a:ea typeface="Roboto"/>
                <a:cs typeface="Roboto"/>
                <a:sym typeface="Roboto"/>
              </a:rPr>
              <a:t>Oportunidad</a:t>
            </a:r>
          </a:p>
        </p:txBody>
      </p:sp>
      <p:sp>
        <p:nvSpPr>
          <p:cNvPr id="116" name="Shape 116"/>
          <p:cNvSpPr txBox="1"/>
          <p:nvPr/>
        </p:nvSpPr>
        <p:spPr>
          <a:xfrm>
            <a:off x="572916" y="2636125"/>
            <a:ext cx="164660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600">
                <a:solidFill>
                  <a:schemeClr val="bg1"/>
                </a:solidFill>
                <a:latin typeface="Roboto"/>
                <a:ea typeface="Roboto"/>
                <a:cs typeface="Roboto"/>
                <a:sym typeface="Roboto"/>
              </a:rPr>
              <a:t>Requerimientos</a:t>
            </a:r>
          </a:p>
        </p:txBody>
      </p:sp>
      <p:sp>
        <p:nvSpPr>
          <p:cNvPr id="117" name="Shape 117"/>
          <p:cNvSpPr txBox="1"/>
          <p:nvPr/>
        </p:nvSpPr>
        <p:spPr>
          <a:xfrm>
            <a:off x="2107714" y="1480532"/>
            <a:ext cx="992578"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600">
                <a:solidFill>
                  <a:schemeClr val="bg1"/>
                </a:solidFill>
                <a:latin typeface="Roboto"/>
                <a:ea typeface="Roboto"/>
                <a:cs typeface="Roboto"/>
                <a:sym typeface="Roboto"/>
              </a:rPr>
              <a:t>Solución</a:t>
            </a:r>
          </a:p>
        </p:txBody>
      </p:sp>
      <p:sp>
        <p:nvSpPr>
          <p:cNvPr id="118" name="Shape 118"/>
          <p:cNvSpPr txBox="1"/>
          <p:nvPr/>
        </p:nvSpPr>
        <p:spPr>
          <a:xfrm>
            <a:off x="6840714" y="2653605"/>
            <a:ext cx="104708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600">
                <a:solidFill>
                  <a:schemeClr val="bg1"/>
                </a:solidFill>
                <a:latin typeface="Roboto"/>
                <a:ea typeface="Roboto"/>
                <a:cs typeface="Roboto"/>
                <a:sym typeface="Roboto"/>
              </a:rPr>
              <a:t>Prototipo</a:t>
            </a:r>
          </a:p>
        </p:txBody>
      </p:sp>
      <p:sp>
        <p:nvSpPr>
          <p:cNvPr id="119" name="Shape 119"/>
          <p:cNvSpPr txBox="1"/>
          <p:nvPr/>
        </p:nvSpPr>
        <p:spPr>
          <a:xfrm>
            <a:off x="6786964" y="4062912"/>
            <a:ext cx="135806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800">
                <a:solidFill>
                  <a:schemeClr val="bg1"/>
                </a:solidFill>
                <a:latin typeface="Roboto"/>
                <a:ea typeface="Roboto"/>
                <a:cs typeface="Roboto"/>
                <a:sym typeface="Roboto"/>
              </a:rPr>
              <a:t>Resultados</a:t>
            </a:r>
          </a:p>
        </p:txBody>
      </p:sp>
      <p:pic>
        <p:nvPicPr>
          <p:cNvPr id="120" name="Shape 120" descr="http://www.myiconfinder.com/uploads/iconsets/256-256-d65a09d64ac72a5087eb91f28093eb01.png"/>
          <p:cNvPicPr preferRelativeResize="0"/>
          <p:nvPr/>
        </p:nvPicPr>
        <p:blipFill rotWithShape="1">
          <a:blip r:embed="rId9">
            <a:alphaModFix/>
          </a:blip>
          <a:srcRect/>
          <a:stretch/>
        </p:blipFill>
        <p:spPr>
          <a:xfrm>
            <a:off x="3569517" y="2629625"/>
            <a:ext cx="2004900" cy="2004900"/>
          </a:xfrm>
          <a:prstGeom prst="rect">
            <a:avLst/>
          </a:prstGeom>
          <a:noFill/>
          <a:ln>
            <a:noFill/>
          </a:ln>
        </p:spPr>
      </p:pic>
      <p:sp>
        <p:nvSpPr>
          <p:cNvPr id="122" name="Shape 122"/>
          <p:cNvSpPr txBox="1"/>
          <p:nvPr/>
        </p:nvSpPr>
        <p:spPr>
          <a:xfrm>
            <a:off x="5837101" y="1497512"/>
            <a:ext cx="133241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600">
                <a:solidFill>
                  <a:schemeClr val="bg1"/>
                </a:solidFill>
                <a:latin typeface="Roboto"/>
                <a:ea typeface="Roboto"/>
                <a:cs typeface="Roboto"/>
                <a:sym typeface="Roboto"/>
              </a:rPr>
              <a:t>Arquitectura</a:t>
            </a:r>
          </a:p>
        </p:txBody>
      </p:sp>
      <p:sp>
        <p:nvSpPr>
          <p:cNvPr id="25" name="Rectángulo redondeado 46"/>
          <p:cNvSpPr/>
          <p:nvPr/>
        </p:nvSpPr>
        <p:spPr>
          <a:xfrm>
            <a:off x="2952000" y="180000"/>
            <a:ext cx="3240000" cy="7344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dirty="0">
                <a:solidFill>
                  <a:schemeClr val="bg1"/>
                </a:solidFill>
                <a:latin typeface="Roboto" panose="02000000000000000000" pitchFamily="2" charset="0"/>
                <a:ea typeface="Roboto" panose="02000000000000000000" pitchFamily="2" charset="0"/>
              </a:rPr>
              <a:t>AGENDA</a:t>
            </a:r>
          </a:p>
        </p:txBody>
      </p:sp>
    </p:spTree>
    <p:extLst>
      <p:ext uri="{BB962C8B-B14F-4D97-AF65-F5344CB8AC3E}">
        <p14:creationId xmlns:p14="http://schemas.microsoft.com/office/powerpoint/2010/main" val="12374151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upo 15"/>
          <p:cNvGrpSpPr>
            <a:grpSpLocks noChangeAspect="1"/>
          </p:cNvGrpSpPr>
          <p:nvPr/>
        </p:nvGrpSpPr>
        <p:grpSpPr>
          <a:xfrm>
            <a:off x="8685025" y="90000"/>
            <a:ext cx="360000" cy="360000"/>
            <a:chOff x="1206545" y="649239"/>
            <a:chExt cx="844010" cy="828000"/>
          </a:xfrm>
        </p:grpSpPr>
        <p:sp>
          <p:nvSpPr>
            <p:cNvPr id="18" name="Elipse 17"/>
            <p:cNvSpPr>
              <a:spLocks noChangeAspect="1"/>
            </p:cNvSpPr>
            <p:nvPr/>
          </p:nvSpPr>
          <p:spPr>
            <a:xfrm>
              <a:off x="1206545" y="649239"/>
              <a:ext cx="844010" cy="828000"/>
            </a:xfrm>
            <a:prstGeom prst="ellipse">
              <a:avLst/>
            </a:prstGeom>
            <a:solidFill>
              <a:srgbClr val="84D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9" name="Imagen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3532" y="818221"/>
              <a:ext cx="490036" cy="490036"/>
            </a:xfrm>
            <a:prstGeom prst="rect">
              <a:avLst/>
            </a:prstGeom>
            <a:ln>
              <a:noFill/>
            </a:ln>
          </p:spPr>
        </p:pic>
      </p:grpSp>
      <p:sp>
        <p:nvSpPr>
          <p:cNvPr id="10" name="Rectángulo redondeado 9"/>
          <p:cNvSpPr/>
          <p:nvPr/>
        </p:nvSpPr>
        <p:spPr>
          <a:xfrm>
            <a:off x="1879320" y="1281007"/>
            <a:ext cx="2340000" cy="900000"/>
          </a:xfrm>
          <a:prstGeom prst="roundRect">
            <a:avLst/>
          </a:prstGeom>
          <a:solidFill>
            <a:srgbClr val="F473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i="1" dirty="0">
                <a:latin typeface="Roboto" panose="02000000000000000000" pitchFamily="2" charset="0"/>
                <a:ea typeface="Roboto" panose="02000000000000000000" pitchFamily="2" charset="0"/>
              </a:rPr>
              <a:t>Beliefs</a:t>
            </a:r>
          </a:p>
        </p:txBody>
      </p:sp>
      <p:sp>
        <p:nvSpPr>
          <p:cNvPr id="11" name="Rectángulo redondeado 10"/>
          <p:cNvSpPr/>
          <p:nvPr/>
        </p:nvSpPr>
        <p:spPr>
          <a:xfrm>
            <a:off x="4924679" y="1281006"/>
            <a:ext cx="2340000" cy="900000"/>
          </a:xfrm>
          <a:prstGeom prst="roundRect">
            <a:avLst/>
          </a:prstGeom>
          <a:solidFill>
            <a:srgbClr val="8BC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i="1" dirty="0">
                <a:latin typeface="Roboto" panose="02000000000000000000" pitchFamily="2" charset="0"/>
                <a:ea typeface="Roboto" panose="02000000000000000000" pitchFamily="2" charset="0"/>
              </a:rPr>
              <a:t>Configuration</a:t>
            </a:r>
          </a:p>
        </p:txBody>
      </p:sp>
      <p:sp>
        <p:nvSpPr>
          <p:cNvPr id="12" name="Rectángulo redondeado 11"/>
          <p:cNvSpPr/>
          <p:nvPr/>
        </p:nvSpPr>
        <p:spPr>
          <a:xfrm>
            <a:off x="1879320" y="2523638"/>
            <a:ext cx="2340000" cy="900000"/>
          </a:xfrm>
          <a:prstGeom prst="roundRect">
            <a:avLst/>
          </a:prstGeom>
          <a:solidFill>
            <a:srgbClr val="2196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i="1" dirty="0">
                <a:solidFill>
                  <a:srgbClr val="FFFFFF"/>
                </a:solidFill>
                <a:latin typeface="Roboto" panose="02000000000000000000" pitchFamily="2" charset="0"/>
                <a:ea typeface="Roboto" panose="02000000000000000000" pitchFamily="2" charset="0"/>
              </a:rPr>
              <a:t>Motivation</a:t>
            </a:r>
          </a:p>
        </p:txBody>
      </p:sp>
      <p:sp>
        <p:nvSpPr>
          <p:cNvPr id="13" name="Rectángulo redondeado 12"/>
          <p:cNvSpPr/>
          <p:nvPr/>
        </p:nvSpPr>
        <p:spPr>
          <a:xfrm>
            <a:off x="4924679" y="2523638"/>
            <a:ext cx="2340000" cy="900000"/>
          </a:xfrm>
          <a:prstGeom prst="roundRect">
            <a:avLst/>
          </a:prstGeom>
          <a:solidFill>
            <a:srgbClr val="F57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i="1" dirty="0">
                <a:solidFill>
                  <a:srgbClr val="FFFFFF"/>
                </a:solidFill>
                <a:latin typeface="Roboto" panose="02000000000000000000" pitchFamily="2" charset="0"/>
                <a:ea typeface="Roboto" panose="02000000000000000000" pitchFamily="2" charset="0"/>
              </a:rPr>
              <a:t>Action</a:t>
            </a:r>
          </a:p>
        </p:txBody>
      </p:sp>
      <p:cxnSp>
        <p:nvCxnSpPr>
          <p:cNvPr id="22" name="Conector recto de flecha 21"/>
          <p:cNvCxnSpPr>
            <a:stCxn id="11" idx="1"/>
            <a:endCxn id="10" idx="3"/>
          </p:cNvCxnSpPr>
          <p:nvPr/>
        </p:nvCxnSpPr>
        <p:spPr>
          <a:xfrm flipH="1">
            <a:off x="4219320" y="1731006"/>
            <a:ext cx="705359" cy="1"/>
          </a:xfrm>
          <a:prstGeom prst="straightConnector1">
            <a:avLst/>
          </a:prstGeom>
          <a:ln w="38100">
            <a:solidFill>
              <a:srgbClr val="8BC34A"/>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a:stCxn id="10" idx="2"/>
            <a:endCxn id="12" idx="0"/>
          </p:cNvCxnSpPr>
          <p:nvPr/>
        </p:nvCxnSpPr>
        <p:spPr>
          <a:xfrm>
            <a:off x="3049320" y="2181007"/>
            <a:ext cx="0" cy="342631"/>
          </a:xfrm>
          <a:prstGeom prst="straightConnector1">
            <a:avLst/>
          </a:prstGeom>
          <a:ln w="38100">
            <a:solidFill>
              <a:srgbClr val="F4735D"/>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a:stCxn id="12" idx="3"/>
            <a:endCxn id="13" idx="1"/>
          </p:cNvCxnSpPr>
          <p:nvPr/>
        </p:nvCxnSpPr>
        <p:spPr>
          <a:xfrm>
            <a:off x="4219320" y="2973638"/>
            <a:ext cx="705359" cy="0"/>
          </a:xfrm>
          <a:prstGeom prst="straightConnector1">
            <a:avLst/>
          </a:prstGeom>
          <a:ln w="38100">
            <a:solidFill>
              <a:srgbClr val="2196F3"/>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p:cNvCxnSpPr>
            <a:stCxn id="13" idx="2"/>
          </p:cNvCxnSpPr>
          <p:nvPr/>
        </p:nvCxnSpPr>
        <p:spPr>
          <a:xfrm>
            <a:off x="6094679" y="3423638"/>
            <a:ext cx="0" cy="342631"/>
          </a:xfrm>
          <a:prstGeom prst="straightConnector1">
            <a:avLst/>
          </a:prstGeom>
          <a:ln w="38100">
            <a:solidFill>
              <a:srgbClr val="F57C00"/>
            </a:solidFill>
            <a:tailEnd type="triangle"/>
          </a:ln>
        </p:spPr>
        <p:style>
          <a:lnRef idx="1">
            <a:schemeClr val="accent1"/>
          </a:lnRef>
          <a:fillRef idx="0">
            <a:schemeClr val="accent1"/>
          </a:fillRef>
          <a:effectRef idx="0">
            <a:schemeClr val="accent1"/>
          </a:effectRef>
          <a:fontRef idx="minor">
            <a:schemeClr val="tx1"/>
          </a:fontRef>
        </p:style>
      </p:cxnSp>
      <p:grpSp>
        <p:nvGrpSpPr>
          <p:cNvPr id="2" name="Grupo 1"/>
          <p:cNvGrpSpPr/>
          <p:nvPr/>
        </p:nvGrpSpPr>
        <p:grpSpPr>
          <a:xfrm>
            <a:off x="1879320" y="3766269"/>
            <a:ext cx="5385359" cy="900000"/>
            <a:chOff x="1879320" y="3766269"/>
            <a:chExt cx="5385359" cy="900000"/>
          </a:xfrm>
        </p:grpSpPr>
        <p:sp>
          <p:nvSpPr>
            <p:cNvPr id="14" name="Rectángulo redondeado 13"/>
            <p:cNvSpPr/>
            <p:nvPr/>
          </p:nvSpPr>
          <p:spPr>
            <a:xfrm>
              <a:off x="1879320" y="3766269"/>
              <a:ext cx="5385359" cy="9000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i="1" dirty="0">
                  <a:latin typeface="Roboto" panose="02000000000000000000" pitchFamily="2" charset="0"/>
                  <a:ea typeface="Roboto" panose="02000000000000000000" pitchFamily="2" charset="0"/>
                </a:rPr>
                <a:t>Coordinator</a:t>
              </a:r>
            </a:p>
          </p:txBody>
        </p:sp>
        <p:pic>
          <p:nvPicPr>
            <p:cNvPr id="17" name="Picture 2" descr="Imagen integrada 1"/>
            <p:cNvPicPr>
              <a:picLocks noChangeAspect="1" noChangeArrowheads="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64401" y="3870332"/>
              <a:ext cx="336433" cy="34593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upo 24"/>
          <p:cNvGrpSpPr/>
          <p:nvPr/>
        </p:nvGrpSpPr>
        <p:grpSpPr>
          <a:xfrm>
            <a:off x="0" y="4852608"/>
            <a:ext cx="9144000" cy="290892"/>
            <a:chOff x="0" y="4852608"/>
            <a:chExt cx="9144000" cy="290892"/>
          </a:xfrm>
        </p:grpSpPr>
        <p:sp>
          <p:nvSpPr>
            <p:cNvPr id="27" name="Rectángulo 26"/>
            <p:cNvSpPr/>
            <p:nvPr/>
          </p:nvSpPr>
          <p:spPr>
            <a:xfrm>
              <a:off x="0" y="4852608"/>
              <a:ext cx="9144000" cy="290892"/>
            </a:xfrm>
            <a:prstGeom prst="rect">
              <a:avLst/>
            </a:prstGeom>
            <a:solidFill>
              <a:srgbClr val="4F5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latin typeface="Roboto" panose="02000000000000000000" pitchFamily="2" charset="0"/>
                <a:ea typeface="Roboto" panose="02000000000000000000" pitchFamily="2" charset="0"/>
              </a:endParaRPr>
            </a:p>
          </p:txBody>
        </p:sp>
        <p:pic>
          <p:nvPicPr>
            <p:cNvPr id="28" name="Shape 144" descr="Imagen integrada 1"/>
            <p:cNvPicPr preferRelativeResize="0"/>
            <p:nvPr/>
          </p:nvPicPr>
          <p:blipFill rotWithShape="1">
            <a:blip r:embed="rId5">
              <a:alphaModFix/>
            </a:blip>
            <a:srcRect/>
            <a:stretch/>
          </p:blipFill>
          <p:spPr>
            <a:xfrm>
              <a:off x="4349892" y="4939392"/>
              <a:ext cx="454054" cy="117265"/>
            </a:xfrm>
            <a:prstGeom prst="rect">
              <a:avLst/>
            </a:prstGeom>
            <a:noFill/>
            <a:ln>
              <a:noFill/>
            </a:ln>
          </p:spPr>
        </p:pic>
      </p:grpSp>
      <p:sp>
        <p:nvSpPr>
          <p:cNvPr id="30" name="Rectángulo redondeado 46"/>
          <p:cNvSpPr/>
          <p:nvPr/>
        </p:nvSpPr>
        <p:spPr>
          <a:xfrm>
            <a:off x="2952000" y="180000"/>
            <a:ext cx="3240000" cy="734400"/>
          </a:xfrm>
          <a:prstGeom prst="roundRect">
            <a:avLst/>
          </a:prstGeom>
          <a:noFill/>
          <a:ln w="28575">
            <a:solidFill>
              <a:srgbClr val="4F5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200" dirty="0">
                <a:solidFill>
                  <a:srgbClr val="4F5D73"/>
                </a:solidFill>
                <a:latin typeface="Roboto" panose="02000000000000000000" pitchFamily="2" charset="0"/>
                <a:ea typeface="Roboto" panose="02000000000000000000" pitchFamily="2" charset="0"/>
              </a:rPr>
              <a:t>ACTOR</a:t>
            </a:r>
          </a:p>
        </p:txBody>
      </p:sp>
    </p:spTree>
    <p:extLst>
      <p:ext uri="{BB962C8B-B14F-4D97-AF65-F5344CB8AC3E}">
        <p14:creationId xmlns:p14="http://schemas.microsoft.com/office/powerpoint/2010/main" val="29819695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500"/>
                                        <p:tgtEl>
                                          <p:spTgt spid="2"/>
                                        </p:tgtEl>
                                      </p:cBhvr>
                                    </p:animEffect>
                                  </p:childTnLst>
                                </p:cTn>
                              </p:par>
                              <p:par>
                                <p:cTn id="37" presetID="10"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Rectángulo redondeado 195"/>
          <p:cNvSpPr/>
          <p:nvPr/>
        </p:nvSpPr>
        <p:spPr>
          <a:xfrm>
            <a:off x="1171753" y="2155438"/>
            <a:ext cx="715132" cy="360000"/>
          </a:xfrm>
          <a:prstGeom prst="roundRect">
            <a:avLst/>
          </a:prstGeom>
          <a:solidFill>
            <a:srgbClr val="F473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sz="1200" i="1" dirty="0">
              <a:solidFill>
                <a:schemeClr val="tx1"/>
              </a:solidFill>
              <a:latin typeface="Roboto" panose="02000000000000000000" pitchFamily="2" charset="0"/>
              <a:ea typeface="Roboto" panose="02000000000000000000" pitchFamily="2" charset="0"/>
            </a:endParaRPr>
          </a:p>
        </p:txBody>
      </p:sp>
      <p:sp>
        <p:nvSpPr>
          <p:cNvPr id="191" name="Rectángulo redondeado 190"/>
          <p:cNvSpPr/>
          <p:nvPr/>
        </p:nvSpPr>
        <p:spPr>
          <a:xfrm>
            <a:off x="349857" y="1836510"/>
            <a:ext cx="1669671" cy="168749"/>
          </a:xfrm>
          <a:prstGeom prst="roundRect">
            <a:avLst/>
          </a:prstGeom>
          <a:solidFill>
            <a:srgbClr val="F473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sz="1200" i="1" dirty="0">
              <a:solidFill>
                <a:schemeClr val="tx1"/>
              </a:solidFill>
              <a:latin typeface="Roboto" panose="02000000000000000000" pitchFamily="2" charset="0"/>
              <a:ea typeface="Roboto" panose="02000000000000000000" pitchFamily="2" charset="0"/>
            </a:endParaRPr>
          </a:p>
        </p:txBody>
      </p:sp>
      <p:sp>
        <p:nvSpPr>
          <p:cNvPr id="186" name="Rectángulo redondeado 185"/>
          <p:cNvSpPr/>
          <p:nvPr/>
        </p:nvSpPr>
        <p:spPr>
          <a:xfrm>
            <a:off x="7077075" y="2906110"/>
            <a:ext cx="900001" cy="540000"/>
          </a:xfrm>
          <a:prstGeom prst="roundRect">
            <a:avLst/>
          </a:prstGeom>
          <a:solidFill>
            <a:srgbClr val="FFC100"/>
          </a:solidFill>
          <a:ln>
            <a:solidFill>
              <a:srgbClr val="FFC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sz="1200" i="1" dirty="0">
              <a:solidFill>
                <a:schemeClr val="tx1"/>
              </a:solidFill>
              <a:latin typeface="Roboto" panose="02000000000000000000" pitchFamily="2" charset="0"/>
              <a:ea typeface="Roboto" panose="02000000000000000000" pitchFamily="2" charset="0"/>
            </a:endParaRPr>
          </a:p>
        </p:txBody>
      </p:sp>
      <p:sp>
        <p:nvSpPr>
          <p:cNvPr id="48" name="Rectángulo redondeado 47"/>
          <p:cNvSpPr/>
          <p:nvPr/>
        </p:nvSpPr>
        <p:spPr>
          <a:xfrm>
            <a:off x="6769810" y="3987298"/>
            <a:ext cx="2170849" cy="360000"/>
          </a:xfrm>
          <a:prstGeom prst="roundRect">
            <a:avLst/>
          </a:prstGeom>
          <a:solidFill>
            <a:srgbClr val="FFC1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sz="1400" i="1" dirty="0">
              <a:solidFill>
                <a:schemeClr val="tx1"/>
              </a:solidFill>
              <a:latin typeface="Roboto" panose="02000000000000000000" pitchFamily="2" charset="0"/>
              <a:ea typeface="Roboto" panose="02000000000000000000" pitchFamily="2" charset="0"/>
            </a:endParaRPr>
          </a:p>
        </p:txBody>
      </p:sp>
      <p:sp>
        <p:nvSpPr>
          <p:cNvPr id="47" name="Rectángulo redondeado 46"/>
          <p:cNvSpPr/>
          <p:nvPr/>
        </p:nvSpPr>
        <p:spPr>
          <a:xfrm>
            <a:off x="6709520" y="4065093"/>
            <a:ext cx="2170849" cy="360000"/>
          </a:xfrm>
          <a:prstGeom prst="roundRect">
            <a:avLst/>
          </a:prstGeom>
          <a:solidFill>
            <a:srgbClr val="FFC1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sz="1400" i="1" dirty="0">
              <a:solidFill>
                <a:schemeClr val="tx1"/>
              </a:solidFill>
              <a:latin typeface="Roboto" panose="02000000000000000000" pitchFamily="2" charset="0"/>
              <a:ea typeface="Roboto" panose="02000000000000000000" pitchFamily="2" charset="0"/>
            </a:endParaRPr>
          </a:p>
        </p:txBody>
      </p:sp>
      <p:sp>
        <p:nvSpPr>
          <p:cNvPr id="18" name="Rectángulo redondeado 17"/>
          <p:cNvSpPr/>
          <p:nvPr/>
        </p:nvSpPr>
        <p:spPr>
          <a:xfrm>
            <a:off x="304945" y="1151301"/>
            <a:ext cx="3893431" cy="360000"/>
          </a:xfrm>
          <a:prstGeom prst="roundRect">
            <a:avLst/>
          </a:prstGeom>
          <a:solidFill>
            <a:srgbClr val="FFC100"/>
          </a:solidFill>
          <a:ln>
            <a:solidFill>
              <a:srgbClr val="FFC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i="1" dirty="0">
                <a:solidFill>
                  <a:schemeClr val="tx1"/>
                </a:solidFill>
                <a:latin typeface="Roboto" panose="02000000000000000000" pitchFamily="2" charset="0"/>
                <a:ea typeface="Roboto" panose="02000000000000000000" pitchFamily="2" charset="0"/>
              </a:rPr>
              <a:t>Sensory Processing</a:t>
            </a:r>
          </a:p>
        </p:txBody>
      </p:sp>
      <p:sp>
        <p:nvSpPr>
          <p:cNvPr id="20" name="Rectángulo redondeado 19"/>
          <p:cNvSpPr/>
          <p:nvPr/>
        </p:nvSpPr>
        <p:spPr>
          <a:xfrm>
            <a:off x="296289" y="1660425"/>
            <a:ext cx="1723240" cy="360000"/>
          </a:xfrm>
          <a:prstGeom prst="roundRect">
            <a:avLst/>
          </a:prstGeom>
          <a:solidFill>
            <a:srgbClr val="F473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i="1" dirty="0">
                <a:solidFill>
                  <a:schemeClr val="tx1"/>
                </a:solidFill>
                <a:latin typeface="Roboto" panose="02000000000000000000" pitchFamily="2" charset="0"/>
                <a:ea typeface="Roboto" panose="02000000000000000000" pitchFamily="2" charset="0"/>
              </a:rPr>
              <a:t>World Model </a:t>
            </a:r>
          </a:p>
        </p:txBody>
      </p:sp>
      <p:sp>
        <p:nvSpPr>
          <p:cNvPr id="21" name="Rectángulo redondeado 20"/>
          <p:cNvSpPr/>
          <p:nvPr/>
        </p:nvSpPr>
        <p:spPr>
          <a:xfrm>
            <a:off x="2483792" y="1660425"/>
            <a:ext cx="1714584" cy="360000"/>
          </a:xfrm>
          <a:prstGeom prst="roundRect">
            <a:avLst/>
          </a:prstGeom>
          <a:solidFill>
            <a:srgbClr val="F473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i="1" dirty="0">
                <a:solidFill>
                  <a:schemeClr val="tx1"/>
                </a:solidFill>
                <a:latin typeface="Roboto" panose="02000000000000000000" pitchFamily="2" charset="0"/>
                <a:ea typeface="Roboto" panose="02000000000000000000" pitchFamily="2" charset="0"/>
              </a:rPr>
              <a:t>Social Model </a:t>
            </a:r>
          </a:p>
        </p:txBody>
      </p:sp>
      <p:sp>
        <p:nvSpPr>
          <p:cNvPr id="22" name="Rectángulo redondeado 21"/>
          <p:cNvSpPr/>
          <p:nvPr/>
        </p:nvSpPr>
        <p:spPr>
          <a:xfrm>
            <a:off x="314361" y="2154385"/>
            <a:ext cx="1705167" cy="360000"/>
          </a:xfrm>
          <a:prstGeom prst="roundRect">
            <a:avLst/>
          </a:prstGeom>
          <a:solidFill>
            <a:srgbClr val="F473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i="1" dirty="0">
                <a:solidFill>
                  <a:schemeClr val="tx1"/>
                </a:solidFill>
                <a:latin typeface="Roboto" panose="02000000000000000000" pitchFamily="2" charset="0"/>
                <a:ea typeface="Roboto" panose="02000000000000000000" pitchFamily="2" charset="0"/>
              </a:rPr>
              <a:t>Desires</a:t>
            </a:r>
          </a:p>
        </p:txBody>
      </p:sp>
      <p:sp>
        <p:nvSpPr>
          <p:cNvPr id="23" name="Rectángulo redondeado 22"/>
          <p:cNvSpPr/>
          <p:nvPr/>
        </p:nvSpPr>
        <p:spPr>
          <a:xfrm>
            <a:off x="2483792" y="2154385"/>
            <a:ext cx="1714584" cy="360000"/>
          </a:xfrm>
          <a:prstGeom prst="roundRect">
            <a:avLst/>
          </a:prstGeom>
          <a:solidFill>
            <a:srgbClr val="F473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i="1" dirty="0">
                <a:solidFill>
                  <a:schemeClr val="tx1"/>
                </a:solidFill>
                <a:latin typeface="Roboto" panose="02000000000000000000" pitchFamily="2" charset="0"/>
                <a:ea typeface="Roboto" panose="02000000000000000000" pitchFamily="2" charset="0"/>
              </a:rPr>
              <a:t>Emotional Model</a:t>
            </a:r>
          </a:p>
        </p:txBody>
      </p:sp>
      <p:grpSp>
        <p:nvGrpSpPr>
          <p:cNvPr id="25" name="Grupo 24"/>
          <p:cNvGrpSpPr/>
          <p:nvPr/>
        </p:nvGrpSpPr>
        <p:grpSpPr>
          <a:xfrm>
            <a:off x="162046" y="805816"/>
            <a:ext cx="4155954" cy="1848484"/>
            <a:chOff x="352425" y="1157783"/>
            <a:chExt cx="3866895" cy="1848484"/>
          </a:xfrm>
        </p:grpSpPr>
        <p:sp>
          <p:nvSpPr>
            <p:cNvPr id="17" name="Rectángulo redondeado 16"/>
            <p:cNvSpPr/>
            <p:nvPr/>
          </p:nvSpPr>
          <p:spPr>
            <a:xfrm>
              <a:off x="352425" y="1181101"/>
              <a:ext cx="3866895" cy="1825166"/>
            </a:xfrm>
            <a:prstGeom prst="roundRect">
              <a:avLst>
                <a:gd name="adj" fmla="val 9220"/>
              </a:avLst>
            </a:prstGeom>
            <a:noFill/>
            <a:ln w="38100">
              <a:solidFill>
                <a:srgbClr val="F4735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s-419" sz="1600" i="1" dirty="0">
                <a:solidFill>
                  <a:srgbClr val="F4735D"/>
                </a:solidFill>
              </a:endParaRPr>
            </a:p>
          </p:txBody>
        </p:sp>
        <p:sp>
          <p:nvSpPr>
            <p:cNvPr id="24" name="CuadroTexto 23"/>
            <p:cNvSpPr txBox="1"/>
            <p:nvPr/>
          </p:nvSpPr>
          <p:spPr>
            <a:xfrm>
              <a:off x="352425" y="1157783"/>
              <a:ext cx="3866895" cy="338554"/>
            </a:xfrm>
            <a:prstGeom prst="rect">
              <a:avLst/>
            </a:prstGeom>
            <a:noFill/>
          </p:spPr>
          <p:txBody>
            <a:bodyPr wrap="square" rtlCol="0">
              <a:spAutoFit/>
            </a:bodyPr>
            <a:lstStyle/>
            <a:p>
              <a:pPr algn="ctr"/>
              <a:r>
                <a:rPr lang="es-419" sz="1600" b="1" i="1" dirty="0">
                  <a:solidFill>
                    <a:srgbClr val="F4735D"/>
                  </a:solidFill>
                  <a:latin typeface="Roboto" panose="02000000000000000000" pitchFamily="2" charset="0"/>
                  <a:ea typeface="Roboto" panose="02000000000000000000" pitchFamily="2" charset="0"/>
                </a:rPr>
                <a:t>Beliefs</a:t>
              </a:r>
            </a:p>
          </p:txBody>
        </p:sp>
      </p:grpSp>
      <p:grpSp>
        <p:nvGrpSpPr>
          <p:cNvPr id="43" name="Grupo 42"/>
          <p:cNvGrpSpPr/>
          <p:nvPr/>
        </p:nvGrpSpPr>
        <p:grpSpPr>
          <a:xfrm>
            <a:off x="162046" y="2743499"/>
            <a:ext cx="4155954" cy="837901"/>
            <a:chOff x="76654" y="2921272"/>
            <a:chExt cx="4460876" cy="933498"/>
          </a:xfrm>
        </p:grpSpPr>
        <p:sp>
          <p:nvSpPr>
            <p:cNvPr id="10" name="Rectángulo redondeado 9"/>
            <p:cNvSpPr/>
            <p:nvPr/>
          </p:nvSpPr>
          <p:spPr>
            <a:xfrm>
              <a:off x="76654" y="2954770"/>
              <a:ext cx="4460876" cy="900000"/>
            </a:xfrm>
            <a:prstGeom prst="roundRect">
              <a:avLst/>
            </a:prstGeom>
            <a:noFill/>
            <a:ln w="38100">
              <a:solidFill>
                <a:srgbClr val="2196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sz="1600" i="1" dirty="0">
                <a:solidFill>
                  <a:srgbClr val="2196F3"/>
                </a:solidFill>
              </a:endParaRPr>
            </a:p>
          </p:txBody>
        </p:sp>
        <p:sp>
          <p:nvSpPr>
            <p:cNvPr id="26" name="CuadroTexto 25"/>
            <p:cNvSpPr txBox="1"/>
            <p:nvPr/>
          </p:nvSpPr>
          <p:spPr>
            <a:xfrm>
              <a:off x="76654" y="2921272"/>
              <a:ext cx="4460876" cy="338554"/>
            </a:xfrm>
            <a:prstGeom prst="rect">
              <a:avLst/>
            </a:prstGeom>
            <a:noFill/>
          </p:spPr>
          <p:txBody>
            <a:bodyPr wrap="square" rtlCol="0">
              <a:spAutoFit/>
            </a:bodyPr>
            <a:lstStyle/>
            <a:p>
              <a:pPr algn="ctr"/>
              <a:r>
                <a:rPr lang="es-419" sz="1600" b="1" i="1" dirty="0">
                  <a:solidFill>
                    <a:srgbClr val="2196F3"/>
                  </a:solidFill>
                  <a:latin typeface="Roboto" panose="02000000000000000000" pitchFamily="2" charset="0"/>
                  <a:ea typeface="Roboto" panose="02000000000000000000" pitchFamily="2" charset="0"/>
                </a:rPr>
                <a:t>Motivation</a:t>
              </a:r>
            </a:p>
          </p:txBody>
        </p:sp>
      </p:grpSp>
      <p:sp>
        <p:nvSpPr>
          <p:cNvPr id="27" name="Rectángulo redondeado 26"/>
          <p:cNvSpPr/>
          <p:nvPr/>
        </p:nvSpPr>
        <p:spPr>
          <a:xfrm>
            <a:off x="314360" y="3098204"/>
            <a:ext cx="1705169" cy="360000"/>
          </a:xfrm>
          <a:prstGeom prst="roundRect">
            <a:avLst/>
          </a:pr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i="1" dirty="0">
                <a:solidFill>
                  <a:schemeClr val="tx1"/>
                </a:solidFill>
                <a:latin typeface="Roboto" panose="02000000000000000000" pitchFamily="2" charset="0"/>
                <a:ea typeface="Roboto" panose="02000000000000000000" pitchFamily="2" charset="0"/>
              </a:rPr>
              <a:t>Cooperation Manager</a:t>
            </a:r>
          </a:p>
        </p:txBody>
      </p:sp>
      <p:sp>
        <p:nvSpPr>
          <p:cNvPr id="28" name="Rectángulo redondeado 27"/>
          <p:cNvSpPr/>
          <p:nvPr/>
        </p:nvSpPr>
        <p:spPr>
          <a:xfrm>
            <a:off x="2398376" y="3084010"/>
            <a:ext cx="1800000" cy="360000"/>
          </a:xfrm>
          <a:prstGeom prst="roundRect">
            <a:avLst/>
          </a:pr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i="1" dirty="0">
                <a:solidFill>
                  <a:schemeClr val="tx1"/>
                </a:solidFill>
                <a:latin typeface="Roboto" panose="02000000000000000000" pitchFamily="2" charset="0"/>
                <a:ea typeface="Roboto" panose="02000000000000000000" pitchFamily="2" charset="0"/>
              </a:rPr>
              <a:t>Desires and Intentions</a:t>
            </a:r>
          </a:p>
        </p:txBody>
      </p:sp>
      <p:grpSp>
        <p:nvGrpSpPr>
          <p:cNvPr id="46" name="Grupo 45"/>
          <p:cNvGrpSpPr/>
          <p:nvPr/>
        </p:nvGrpSpPr>
        <p:grpSpPr>
          <a:xfrm>
            <a:off x="4804222" y="804609"/>
            <a:ext cx="4240800" cy="1460813"/>
            <a:chOff x="4616679" y="780416"/>
            <a:chExt cx="4428345" cy="1289683"/>
          </a:xfrm>
        </p:grpSpPr>
        <p:sp>
          <p:nvSpPr>
            <p:cNvPr id="9" name="Rectángulo redondeado 8"/>
            <p:cNvSpPr/>
            <p:nvPr/>
          </p:nvSpPr>
          <p:spPr>
            <a:xfrm>
              <a:off x="4616679" y="783372"/>
              <a:ext cx="4428345" cy="1286727"/>
            </a:xfrm>
            <a:prstGeom prst="roundRect">
              <a:avLst/>
            </a:prstGeom>
            <a:noFill/>
            <a:ln w="38100">
              <a:solidFill>
                <a:srgbClr val="8BC3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sz="1600" i="1" dirty="0">
                <a:latin typeface="Roboto" panose="02000000000000000000" pitchFamily="2" charset="0"/>
                <a:ea typeface="Roboto" panose="02000000000000000000" pitchFamily="2" charset="0"/>
              </a:endParaRPr>
            </a:p>
          </p:txBody>
        </p:sp>
        <p:sp>
          <p:nvSpPr>
            <p:cNvPr id="29" name="CuadroTexto 28"/>
            <p:cNvSpPr txBox="1"/>
            <p:nvPr/>
          </p:nvSpPr>
          <p:spPr>
            <a:xfrm>
              <a:off x="4616679" y="780416"/>
              <a:ext cx="4428345" cy="298893"/>
            </a:xfrm>
            <a:prstGeom prst="rect">
              <a:avLst/>
            </a:prstGeom>
            <a:noFill/>
          </p:spPr>
          <p:txBody>
            <a:bodyPr wrap="square" rtlCol="0">
              <a:spAutoFit/>
            </a:bodyPr>
            <a:lstStyle/>
            <a:p>
              <a:pPr algn="ctr"/>
              <a:r>
                <a:rPr lang="es-419" sz="1600" b="1" i="1" dirty="0">
                  <a:solidFill>
                    <a:srgbClr val="8BC34A"/>
                  </a:solidFill>
                  <a:latin typeface="Roboto" panose="02000000000000000000" pitchFamily="2" charset="0"/>
                  <a:ea typeface="Roboto" panose="02000000000000000000" pitchFamily="2" charset="0"/>
                </a:rPr>
                <a:t>Configuration</a:t>
              </a:r>
            </a:p>
          </p:txBody>
        </p:sp>
      </p:grpSp>
      <p:sp>
        <p:nvSpPr>
          <p:cNvPr id="30" name="Rectángulo redondeado 29"/>
          <p:cNvSpPr/>
          <p:nvPr/>
        </p:nvSpPr>
        <p:spPr>
          <a:xfrm>
            <a:off x="4910940" y="1244187"/>
            <a:ext cx="1798579" cy="360000"/>
          </a:xfrm>
          <a:prstGeom prst="roundRect">
            <a:avLst/>
          </a:prstGeom>
          <a:solidFill>
            <a:srgbClr val="8BC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i="1" dirty="0">
                <a:solidFill>
                  <a:schemeClr val="tx1"/>
                </a:solidFill>
                <a:latin typeface="Roboto" panose="02000000000000000000" pitchFamily="2" charset="0"/>
                <a:ea typeface="Roboto" panose="02000000000000000000" pitchFamily="2" charset="0"/>
              </a:rPr>
              <a:t>Character Descriptor</a:t>
            </a:r>
          </a:p>
        </p:txBody>
      </p:sp>
      <p:sp>
        <p:nvSpPr>
          <p:cNvPr id="31" name="Rectángulo redondeado 30"/>
          <p:cNvSpPr/>
          <p:nvPr/>
        </p:nvSpPr>
        <p:spPr>
          <a:xfrm>
            <a:off x="6024153" y="1733257"/>
            <a:ext cx="1798578" cy="360000"/>
          </a:xfrm>
          <a:prstGeom prst="roundRect">
            <a:avLst/>
          </a:prstGeom>
          <a:solidFill>
            <a:srgbClr val="8BC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i="1" dirty="0">
                <a:solidFill>
                  <a:schemeClr val="tx1"/>
                </a:solidFill>
                <a:latin typeface="Roboto" panose="02000000000000000000" pitchFamily="2" charset="0"/>
                <a:ea typeface="Roboto" panose="02000000000000000000" pitchFamily="2" charset="0"/>
              </a:rPr>
              <a:t>Emotion Profiles</a:t>
            </a:r>
          </a:p>
        </p:txBody>
      </p:sp>
      <p:sp>
        <p:nvSpPr>
          <p:cNvPr id="32" name="Rectángulo redondeado 31"/>
          <p:cNvSpPr/>
          <p:nvPr/>
        </p:nvSpPr>
        <p:spPr>
          <a:xfrm>
            <a:off x="7077075" y="1248639"/>
            <a:ext cx="1861494" cy="360000"/>
          </a:xfrm>
          <a:prstGeom prst="roundRect">
            <a:avLst/>
          </a:prstGeom>
          <a:solidFill>
            <a:srgbClr val="8BC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i="1" dirty="0">
                <a:solidFill>
                  <a:schemeClr val="tx1"/>
                </a:solidFill>
                <a:latin typeface="Roboto" panose="02000000000000000000" pitchFamily="2" charset="0"/>
                <a:ea typeface="Roboto" panose="02000000000000000000" pitchFamily="2" charset="0"/>
              </a:rPr>
              <a:t>Action Profiles</a:t>
            </a:r>
          </a:p>
        </p:txBody>
      </p:sp>
      <p:grpSp>
        <p:nvGrpSpPr>
          <p:cNvPr id="198" name="Grupo 197"/>
          <p:cNvGrpSpPr/>
          <p:nvPr/>
        </p:nvGrpSpPr>
        <p:grpSpPr>
          <a:xfrm>
            <a:off x="162046" y="3731556"/>
            <a:ext cx="8882978" cy="1054776"/>
            <a:chOff x="76655" y="3731556"/>
            <a:chExt cx="8968369" cy="1054776"/>
          </a:xfrm>
        </p:grpSpPr>
        <p:sp>
          <p:nvSpPr>
            <p:cNvPr id="36" name="Rectángulo redondeado 35"/>
            <p:cNvSpPr/>
            <p:nvPr/>
          </p:nvSpPr>
          <p:spPr>
            <a:xfrm>
              <a:off x="133350" y="3731556"/>
              <a:ext cx="8911674" cy="1054776"/>
            </a:xfrm>
            <a:prstGeom prst="round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sz="1600" i="1" dirty="0"/>
            </a:p>
          </p:txBody>
        </p:sp>
        <p:sp>
          <p:nvSpPr>
            <p:cNvPr id="37" name="CuadroTexto 36"/>
            <p:cNvSpPr txBox="1"/>
            <p:nvPr/>
          </p:nvSpPr>
          <p:spPr>
            <a:xfrm>
              <a:off x="76655" y="3739524"/>
              <a:ext cx="8968366" cy="338554"/>
            </a:xfrm>
            <a:prstGeom prst="rect">
              <a:avLst/>
            </a:prstGeom>
            <a:noFill/>
          </p:spPr>
          <p:txBody>
            <a:bodyPr wrap="square" rtlCol="0">
              <a:spAutoFit/>
            </a:bodyPr>
            <a:lstStyle/>
            <a:p>
              <a:pPr algn="ctr"/>
              <a:r>
                <a:rPr lang="es-419" sz="1600" b="1" i="1" dirty="0">
                  <a:solidFill>
                    <a:srgbClr val="7030A0"/>
                  </a:solidFill>
                  <a:latin typeface="Roboto" panose="02000000000000000000" pitchFamily="2" charset="0"/>
                  <a:ea typeface="Roboto" panose="02000000000000000000" pitchFamily="2" charset="0"/>
                </a:rPr>
                <a:t>Coordinator</a:t>
              </a:r>
            </a:p>
          </p:txBody>
        </p:sp>
      </p:grpSp>
      <p:sp>
        <p:nvSpPr>
          <p:cNvPr id="38" name="Rectángulo redondeado 37"/>
          <p:cNvSpPr/>
          <p:nvPr/>
        </p:nvSpPr>
        <p:spPr>
          <a:xfrm>
            <a:off x="349857" y="4155912"/>
            <a:ext cx="1755088" cy="360000"/>
          </a:xfrm>
          <a:prstGeom prst="roundRect">
            <a:avLst/>
          </a:prstGeom>
          <a:solidFill>
            <a:srgbClr val="FFC100"/>
          </a:solidFill>
          <a:ln>
            <a:solidFill>
              <a:srgbClr val="FFC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i="1" dirty="0">
                <a:solidFill>
                  <a:schemeClr val="tx1"/>
                </a:solidFill>
                <a:latin typeface="Roboto" panose="02000000000000000000" pitchFamily="2" charset="0"/>
                <a:ea typeface="Roboto" panose="02000000000000000000" pitchFamily="2" charset="0"/>
              </a:rPr>
              <a:t>Event Manager</a:t>
            </a:r>
          </a:p>
        </p:txBody>
      </p:sp>
      <p:sp>
        <p:nvSpPr>
          <p:cNvPr id="39" name="Rectángulo redondeado 38"/>
          <p:cNvSpPr/>
          <p:nvPr/>
        </p:nvSpPr>
        <p:spPr>
          <a:xfrm>
            <a:off x="2398376" y="4157415"/>
            <a:ext cx="1800000" cy="360000"/>
          </a:xfrm>
          <a:prstGeom prst="roundRect">
            <a:avLst/>
          </a:prstGeom>
          <a:solidFill>
            <a:srgbClr val="F473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i="1" dirty="0">
                <a:solidFill>
                  <a:schemeClr val="tx1"/>
                </a:solidFill>
                <a:latin typeface="Roboto" panose="02000000000000000000" pitchFamily="2" charset="0"/>
                <a:ea typeface="Roboto" panose="02000000000000000000" pitchFamily="2" charset="0"/>
              </a:rPr>
              <a:t>Module Directory</a:t>
            </a:r>
          </a:p>
        </p:txBody>
      </p:sp>
      <p:sp>
        <p:nvSpPr>
          <p:cNvPr id="40" name="Rectángulo redondeado 39"/>
          <p:cNvSpPr/>
          <p:nvPr/>
        </p:nvSpPr>
        <p:spPr>
          <a:xfrm>
            <a:off x="4529165" y="4154131"/>
            <a:ext cx="1800000" cy="360000"/>
          </a:xfrm>
          <a:prstGeom prst="roundRect">
            <a:avLst/>
          </a:prstGeom>
          <a:solidFill>
            <a:srgbClr val="FFC100"/>
          </a:solidFill>
          <a:ln>
            <a:solidFill>
              <a:srgbClr val="FFC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i="1" dirty="0">
                <a:solidFill>
                  <a:schemeClr val="tx1"/>
                </a:solidFill>
                <a:latin typeface="Roboto" panose="02000000000000000000" pitchFamily="2" charset="0"/>
                <a:ea typeface="Roboto" panose="02000000000000000000" pitchFamily="2" charset="0"/>
              </a:rPr>
              <a:t>Action Generator</a:t>
            </a:r>
          </a:p>
        </p:txBody>
      </p:sp>
      <p:grpSp>
        <p:nvGrpSpPr>
          <p:cNvPr id="42" name="Grupo 41"/>
          <p:cNvGrpSpPr/>
          <p:nvPr/>
        </p:nvGrpSpPr>
        <p:grpSpPr>
          <a:xfrm>
            <a:off x="4804222" y="2414371"/>
            <a:ext cx="4240800" cy="1180626"/>
            <a:chOff x="4616679" y="2422468"/>
            <a:chExt cx="4428346" cy="1432302"/>
          </a:xfrm>
          <a:solidFill>
            <a:schemeClr val="bg1"/>
          </a:solidFill>
        </p:grpSpPr>
        <p:sp>
          <p:nvSpPr>
            <p:cNvPr id="11" name="Rectángulo redondeado 10"/>
            <p:cNvSpPr/>
            <p:nvPr/>
          </p:nvSpPr>
          <p:spPr>
            <a:xfrm>
              <a:off x="4616679" y="2422468"/>
              <a:ext cx="4428346" cy="1432302"/>
            </a:xfrm>
            <a:prstGeom prst="roundRect">
              <a:avLst/>
            </a:prstGeom>
            <a:grpFill/>
            <a:ln w="38100">
              <a:solidFill>
                <a:srgbClr val="F57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sz="1600" i="1" dirty="0">
                <a:solidFill>
                  <a:srgbClr val="FFC000"/>
                </a:solidFill>
                <a:latin typeface="Roboto" panose="02000000000000000000" pitchFamily="2" charset="0"/>
                <a:ea typeface="Roboto" panose="02000000000000000000" pitchFamily="2" charset="0"/>
              </a:endParaRPr>
            </a:p>
          </p:txBody>
        </p:sp>
        <p:sp>
          <p:nvSpPr>
            <p:cNvPr id="33" name="CuadroTexto 32"/>
            <p:cNvSpPr txBox="1"/>
            <p:nvPr/>
          </p:nvSpPr>
          <p:spPr>
            <a:xfrm>
              <a:off x="4628656" y="2455393"/>
              <a:ext cx="4416368" cy="410724"/>
            </a:xfrm>
            <a:prstGeom prst="rect">
              <a:avLst/>
            </a:prstGeom>
            <a:noFill/>
            <a:ln>
              <a:noFill/>
            </a:ln>
          </p:spPr>
          <p:txBody>
            <a:bodyPr wrap="square" rtlCol="0">
              <a:spAutoFit/>
            </a:bodyPr>
            <a:lstStyle/>
            <a:p>
              <a:pPr algn="ctr"/>
              <a:r>
                <a:rPr lang="es-419" sz="1600" b="1" i="1" dirty="0">
                  <a:solidFill>
                    <a:srgbClr val="F57C00"/>
                  </a:solidFill>
                  <a:latin typeface="Roboto" panose="02000000000000000000" pitchFamily="2" charset="0"/>
                  <a:ea typeface="Roboto" panose="02000000000000000000" pitchFamily="2" charset="0"/>
                </a:rPr>
                <a:t>Action</a:t>
              </a:r>
            </a:p>
          </p:txBody>
        </p:sp>
      </p:grpSp>
      <p:sp>
        <p:nvSpPr>
          <p:cNvPr id="41" name="Rectángulo redondeado 40"/>
          <p:cNvSpPr/>
          <p:nvPr/>
        </p:nvSpPr>
        <p:spPr>
          <a:xfrm>
            <a:off x="6649230" y="4154131"/>
            <a:ext cx="2170849" cy="359999"/>
          </a:xfrm>
          <a:prstGeom prst="roundRect">
            <a:avLst/>
          </a:prstGeom>
          <a:solidFill>
            <a:srgbClr val="FFC1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i="1" dirty="0">
                <a:solidFill>
                  <a:schemeClr val="tx1"/>
                </a:solidFill>
                <a:latin typeface="Roboto" panose="02000000000000000000" pitchFamily="2" charset="0"/>
                <a:ea typeface="Roboto" panose="02000000000000000000" pitchFamily="2" charset="0"/>
              </a:rPr>
              <a:t>Comunication Channel</a:t>
            </a:r>
          </a:p>
        </p:txBody>
      </p:sp>
      <p:sp>
        <p:nvSpPr>
          <p:cNvPr id="34" name="Rectángulo redondeado 33"/>
          <p:cNvSpPr/>
          <p:nvPr/>
        </p:nvSpPr>
        <p:spPr>
          <a:xfrm>
            <a:off x="4910940" y="2906048"/>
            <a:ext cx="1858870" cy="540000"/>
          </a:xfrm>
          <a:prstGeom prst="roundRect">
            <a:avLst/>
          </a:pr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i="1" dirty="0">
                <a:solidFill>
                  <a:schemeClr val="tx1"/>
                </a:solidFill>
                <a:latin typeface="Roboto" panose="02000000000000000000" pitchFamily="2" charset="0"/>
                <a:ea typeface="Roboto" panose="02000000000000000000" pitchFamily="2" charset="0"/>
              </a:rPr>
              <a:t>Action Decision Subsystem</a:t>
            </a:r>
          </a:p>
        </p:txBody>
      </p:sp>
      <p:sp>
        <p:nvSpPr>
          <p:cNvPr id="35" name="Rectángulo redondeado 34"/>
          <p:cNvSpPr/>
          <p:nvPr/>
        </p:nvSpPr>
        <p:spPr>
          <a:xfrm>
            <a:off x="7077075" y="2904010"/>
            <a:ext cx="1861494" cy="540000"/>
          </a:xfrm>
          <a:prstGeom prst="roundRect">
            <a:avLst/>
          </a:prstGeom>
          <a:solidFill>
            <a:srgbClr val="FFC100"/>
          </a:solidFill>
          <a:ln>
            <a:solidFill>
              <a:srgbClr val="FFC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i="1" dirty="0">
                <a:solidFill>
                  <a:schemeClr val="tx1"/>
                </a:solidFill>
                <a:latin typeface="Roboto" panose="02000000000000000000" pitchFamily="2" charset="0"/>
                <a:ea typeface="Roboto" panose="02000000000000000000" pitchFamily="2" charset="0"/>
              </a:rPr>
              <a:t>Action Modulation</a:t>
            </a:r>
          </a:p>
        </p:txBody>
      </p:sp>
      <p:cxnSp>
        <p:nvCxnSpPr>
          <p:cNvPr id="53" name="Conector angular 52"/>
          <p:cNvCxnSpPr>
            <a:stCxn id="30" idx="1"/>
            <a:endCxn id="21" idx="3"/>
          </p:cNvCxnSpPr>
          <p:nvPr/>
        </p:nvCxnSpPr>
        <p:spPr>
          <a:xfrm rot="10800000" flipV="1">
            <a:off x="4198376" y="1424187"/>
            <a:ext cx="712564" cy="416238"/>
          </a:xfrm>
          <a:prstGeom prst="bentConnector3">
            <a:avLst/>
          </a:prstGeom>
          <a:ln w="38100">
            <a:solidFill>
              <a:srgbClr val="8BC34A"/>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ector angular 53"/>
          <p:cNvCxnSpPr>
            <a:stCxn id="31" idx="2"/>
            <a:endCxn id="23" idx="3"/>
          </p:cNvCxnSpPr>
          <p:nvPr/>
        </p:nvCxnSpPr>
        <p:spPr>
          <a:xfrm rot="5400000">
            <a:off x="5440345" y="851288"/>
            <a:ext cx="241128" cy="2725066"/>
          </a:xfrm>
          <a:prstGeom prst="bentConnector2">
            <a:avLst/>
          </a:prstGeom>
          <a:ln w="38100">
            <a:solidFill>
              <a:srgbClr val="8BC34A"/>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p:cNvCxnSpPr>
            <a:stCxn id="32" idx="2"/>
            <a:endCxn id="35" idx="0"/>
          </p:cNvCxnSpPr>
          <p:nvPr/>
        </p:nvCxnSpPr>
        <p:spPr>
          <a:xfrm>
            <a:off x="8007822" y="1608639"/>
            <a:ext cx="0" cy="1295371"/>
          </a:xfrm>
          <a:prstGeom prst="straightConnector1">
            <a:avLst/>
          </a:prstGeom>
          <a:ln w="38100">
            <a:solidFill>
              <a:srgbClr val="8BC34A"/>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ector angular 59"/>
          <p:cNvCxnSpPr>
            <a:stCxn id="18" idx="2"/>
            <a:endCxn id="20" idx="3"/>
          </p:cNvCxnSpPr>
          <p:nvPr/>
        </p:nvCxnSpPr>
        <p:spPr>
          <a:xfrm rot="5400000">
            <a:off x="1971033" y="1559797"/>
            <a:ext cx="329124" cy="232132"/>
          </a:xfrm>
          <a:prstGeom prst="bentConnector2">
            <a:avLst/>
          </a:prstGeom>
          <a:ln w="38100">
            <a:solidFill>
              <a:srgbClr val="FFC1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ector angular 65"/>
          <p:cNvCxnSpPr>
            <a:stCxn id="18" idx="2"/>
            <a:endCxn id="21" idx="1"/>
          </p:cNvCxnSpPr>
          <p:nvPr/>
        </p:nvCxnSpPr>
        <p:spPr>
          <a:xfrm rot="16200000" flipH="1">
            <a:off x="2203164" y="1559797"/>
            <a:ext cx="329124" cy="232131"/>
          </a:xfrm>
          <a:prstGeom prst="bentConnector2">
            <a:avLst/>
          </a:prstGeom>
          <a:ln w="38100">
            <a:solidFill>
              <a:srgbClr val="FFC1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ector angular 68"/>
          <p:cNvCxnSpPr>
            <a:stCxn id="18" idx="2"/>
            <a:endCxn id="23" idx="1"/>
          </p:cNvCxnSpPr>
          <p:nvPr/>
        </p:nvCxnSpPr>
        <p:spPr>
          <a:xfrm rot="16200000" flipH="1">
            <a:off x="1956184" y="1806777"/>
            <a:ext cx="823084" cy="232131"/>
          </a:xfrm>
          <a:prstGeom prst="bentConnector2">
            <a:avLst/>
          </a:prstGeom>
          <a:ln w="38100">
            <a:solidFill>
              <a:srgbClr val="FFC1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ector angular 74"/>
          <p:cNvCxnSpPr>
            <a:stCxn id="27" idx="0"/>
            <a:endCxn id="22" idx="2"/>
          </p:cNvCxnSpPr>
          <p:nvPr/>
        </p:nvCxnSpPr>
        <p:spPr>
          <a:xfrm rot="5400000" flipH="1" flipV="1">
            <a:off x="875036" y="2806295"/>
            <a:ext cx="583819" cy="12700"/>
          </a:xfrm>
          <a:prstGeom prst="bentConnector3">
            <a:avLst>
              <a:gd name="adj1" fmla="val 50000"/>
            </a:avLst>
          </a:prstGeom>
          <a:ln w="38100">
            <a:solidFill>
              <a:srgbClr val="FFC1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ector angular 78"/>
          <p:cNvCxnSpPr>
            <a:stCxn id="27" idx="1"/>
            <a:endCxn id="18" idx="1"/>
          </p:cNvCxnSpPr>
          <p:nvPr/>
        </p:nvCxnSpPr>
        <p:spPr>
          <a:xfrm rot="10800000">
            <a:off x="304946" y="1331302"/>
            <a:ext cx="9415" cy="1946903"/>
          </a:xfrm>
          <a:prstGeom prst="bentConnector3">
            <a:avLst>
              <a:gd name="adj1" fmla="val 2528040"/>
            </a:avLst>
          </a:prstGeom>
          <a:ln w="38100">
            <a:solidFill>
              <a:srgbClr val="FFC1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ector angular 93"/>
          <p:cNvCxnSpPr>
            <a:stCxn id="196" idx="2"/>
            <a:endCxn id="28" idx="0"/>
          </p:cNvCxnSpPr>
          <p:nvPr/>
        </p:nvCxnSpPr>
        <p:spPr>
          <a:xfrm rot="16200000" flipH="1">
            <a:off x="2129561" y="1915195"/>
            <a:ext cx="568572" cy="1769057"/>
          </a:xfrm>
          <a:prstGeom prst="bentConnector3">
            <a:avLst>
              <a:gd name="adj1" fmla="val 50000"/>
            </a:avLst>
          </a:prstGeom>
          <a:ln w="38100">
            <a:solidFill>
              <a:srgbClr val="F4735D"/>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ector angular 97"/>
          <p:cNvCxnSpPr>
            <a:stCxn id="191" idx="3"/>
            <a:endCxn id="28" idx="1"/>
          </p:cNvCxnSpPr>
          <p:nvPr/>
        </p:nvCxnSpPr>
        <p:spPr>
          <a:xfrm>
            <a:off x="2019528" y="1920885"/>
            <a:ext cx="378848" cy="1343125"/>
          </a:xfrm>
          <a:prstGeom prst="bentConnector3">
            <a:avLst>
              <a:gd name="adj1" fmla="val 23601"/>
            </a:avLst>
          </a:prstGeom>
          <a:ln w="38100">
            <a:solidFill>
              <a:srgbClr val="F4735D"/>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Conector angular 104"/>
          <p:cNvCxnSpPr>
            <a:stCxn id="28" idx="3"/>
            <a:endCxn id="34" idx="1"/>
          </p:cNvCxnSpPr>
          <p:nvPr/>
        </p:nvCxnSpPr>
        <p:spPr>
          <a:xfrm flipV="1">
            <a:off x="4198376" y="3176048"/>
            <a:ext cx="712564" cy="87962"/>
          </a:xfrm>
          <a:prstGeom prst="bentConnector3">
            <a:avLst>
              <a:gd name="adj1" fmla="val 50000"/>
            </a:avLst>
          </a:prstGeom>
          <a:ln w="38100">
            <a:solidFill>
              <a:srgbClr val="FFC100"/>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onector angular 108"/>
          <p:cNvCxnSpPr>
            <a:stCxn id="34" idx="3"/>
            <a:endCxn id="35" idx="1"/>
          </p:cNvCxnSpPr>
          <p:nvPr/>
        </p:nvCxnSpPr>
        <p:spPr>
          <a:xfrm flipV="1">
            <a:off x="6769810" y="3174010"/>
            <a:ext cx="307265" cy="2038"/>
          </a:xfrm>
          <a:prstGeom prst="bentConnector3">
            <a:avLst>
              <a:gd name="adj1" fmla="val 50000"/>
            </a:avLst>
          </a:prstGeom>
          <a:ln w="38100">
            <a:solidFill>
              <a:srgbClr val="FFC1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Conector angular 125"/>
          <p:cNvCxnSpPr>
            <a:stCxn id="23" idx="2"/>
            <a:endCxn id="186" idx="0"/>
          </p:cNvCxnSpPr>
          <p:nvPr/>
        </p:nvCxnSpPr>
        <p:spPr>
          <a:xfrm rot="16200000" flipH="1">
            <a:off x="5238218" y="617251"/>
            <a:ext cx="391725" cy="4185992"/>
          </a:xfrm>
          <a:prstGeom prst="bentConnector3">
            <a:avLst>
              <a:gd name="adj1" fmla="val 52432"/>
            </a:avLst>
          </a:prstGeom>
          <a:ln w="38100">
            <a:solidFill>
              <a:srgbClr val="F4735D"/>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Conector angular 129"/>
          <p:cNvCxnSpPr>
            <a:stCxn id="35" idx="2"/>
            <a:endCxn id="40" idx="0"/>
          </p:cNvCxnSpPr>
          <p:nvPr/>
        </p:nvCxnSpPr>
        <p:spPr>
          <a:xfrm rot="5400000">
            <a:off x="6363434" y="2509742"/>
            <a:ext cx="710121" cy="2578657"/>
          </a:xfrm>
          <a:prstGeom prst="bentConnector3">
            <a:avLst>
              <a:gd name="adj1" fmla="val 50000"/>
            </a:avLst>
          </a:prstGeom>
          <a:ln w="38100">
            <a:solidFill>
              <a:srgbClr val="FFC10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Conector angular 135"/>
          <p:cNvCxnSpPr>
            <a:stCxn id="39" idx="3"/>
            <a:endCxn id="40" idx="1"/>
          </p:cNvCxnSpPr>
          <p:nvPr/>
        </p:nvCxnSpPr>
        <p:spPr>
          <a:xfrm flipV="1">
            <a:off x="4198376" y="4334131"/>
            <a:ext cx="330789" cy="3284"/>
          </a:xfrm>
          <a:prstGeom prst="bentConnector3">
            <a:avLst>
              <a:gd name="adj1" fmla="val 50000"/>
            </a:avLst>
          </a:prstGeom>
          <a:ln w="38100">
            <a:solidFill>
              <a:srgbClr val="F4735D"/>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Conector angular 140"/>
          <p:cNvCxnSpPr>
            <a:stCxn id="38" idx="3"/>
            <a:endCxn id="39" idx="1"/>
          </p:cNvCxnSpPr>
          <p:nvPr/>
        </p:nvCxnSpPr>
        <p:spPr>
          <a:xfrm>
            <a:off x="2104945" y="4335912"/>
            <a:ext cx="293431" cy="1503"/>
          </a:xfrm>
          <a:prstGeom prst="bentConnector3">
            <a:avLst>
              <a:gd name="adj1" fmla="val 50000"/>
            </a:avLst>
          </a:prstGeom>
          <a:ln w="38100">
            <a:solidFill>
              <a:srgbClr val="FFC100"/>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Conector angular 143"/>
          <p:cNvCxnSpPr>
            <a:stCxn id="41" idx="2"/>
            <a:endCxn id="38" idx="2"/>
          </p:cNvCxnSpPr>
          <p:nvPr/>
        </p:nvCxnSpPr>
        <p:spPr>
          <a:xfrm rot="5400000">
            <a:off x="4480137" y="1261394"/>
            <a:ext cx="1782" cy="6507254"/>
          </a:xfrm>
          <a:prstGeom prst="bentConnector3">
            <a:avLst>
              <a:gd name="adj1" fmla="val 12928283"/>
            </a:avLst>
          </a:prstGeom>
          <a:ln w="38100">
            <a:solidFill>
              <a:srgbClr val="FFC10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Conector recto de flecha 161"/>
          <p:cNvCxnSpPr>
            <a:stCxn id="40" idx="3"/>
            <a:endCxn id="41" idx="1"/>
          </p:cNvCxnSpPr>
          <p:nvPr/>
        </p:nvCxnSpPr>
        <p:spPr>
          <a:xfrm>
            <a:off x="6329165" y="4334131"/>
            <a:ext cx="320065" cy="0"/>
          </a:xfrm>
          <a:prstGeom prst="straightConnector1">
            <a:avLst/>
          </a:prstGeom>
          <a:ln w="38100">
            <a:solidFill>
              <a:srgbClr val="FFC100"/>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Conector angular 163"/>
          <p:cNvCxnSpPr>
            <a:stCxn id="38" idx="1"/>
            <a:endCxn id="18" idx="1"/>
          </p:cNvCxnSpPr>
          <p:nvPr/>
        </p:nvCxnSpPr>
        <p:spPr>
          <a:xfrm rot="10800000">
            <a:off x="304945" y="1331302"/>
            <a:ext cx="44912" cy="3004611"/>
          </a:xfrm>
          <a:prstGeom prst="bentConnector3">
            <a:avLst>
              <a:gd name="adj1" fmla="val 608995"/>
            </a:avLst>
          </a:prstGeom>
          <a:ln w="38100">
            <a:solidFill>
              <a:srgbClr val="FFC10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Conector angular 167"/>
          <p:cNvCxnSpPr>
            <a:stCxn id="30" idx="2"/>
            <a:endCxn id="23" idx="3"/>
          </p:cNvCxnSpPr>
          <p:nvPr/>
        </p:nvCxnSpPr>
        <p:spPr>
          <a:xfrm rot="5400000">
            <a:off x="4639204" y="1163359"/>
            <a:ext cx="730198" cy="1611854"/>
          </a:xfrm>
          <a:prstGeom prst="bentConnector2">
            <a:avLst/>
          </a:prstGeom>
          <a:ln w="38100">
            <a:solidFill>
              <a:srgbClr val="8BC34A"/>
            </a:solidFill>
            <a:tailEnd type="triangle"/>
          </a:ln>
        </p:spPr>
        <p:style>
          <a:lnRef idx="1">
            <a:schemeClr val="accent1"/>
          </a:lnRef>
          <a:fillRef idx="0">
            <a:schemeClr val="accent1"/>
          </a:fillRef>
          <a:effectRef idx="0">
            <a:schemeClr val="accent1"/>
          </a:effectRef>
          <a:fontRef idx="minor">
            <a:schemeClr val="tx1"/>
          </a:fontRef>
        </p:style>
      </p:cxnSp>
      <p:grpSp>
        <p:nvGrpSpPr>
          <p:cNvPr id="61" name="Grupo 60"/>
          <p:cNvGrpSpPr>
            <a:grpSpLocks noChangeAspect="1"/>
          </p:cNvGrpSpPr>
          <p:nvPr/>
        </p:nvGrpSpPr>
        <p:grpSpPr>
          <a:xfrm>
            <a:off x="8685025" y="90000"/>
            <a:ext cx="360000" cy="360000"/>
            <a:chOff x="1206545" y="649239"/>
            <a:chExt cx="844010" cy="828000"/>
          </a:xfrm>
        </p:grpSpPr>
        <p:sp>
          <p:nvSpPr>
            <p:cNvPr id="62" name="Elipse 61"/>
            <p:cNvSpPr>
              <a:spLocks noChangeAspect="1"/>
            </p:cNvSpPr>
            <p:nvPr/>
          </p:nvSpPr>
          <p:spPr>
            <a:xfrm>
              <a:off x="1206545" y="649239"/>
              <a:ext cx="844010" cy="828000"/>
            </a:xfrm>
            <a:prstGeom prst="ellipse">
              <a:avLst/>
            </a:prstGeom>
            <a:solidFill>
              <a:srgbClr val="84D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63" name="Imagen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3532" y="818221"/>
              <a:ext cx="490036" cy="490036"/>
            </a:xfrm>
            <a:prstGeom prst="rect">
              <a:avLst/>
            </a:prstGeom>
            <a:ln>
              <a:noFill/>
            </a:ln>
          </p:spPr>
        </p:pic>
      </p:grpSp>
      <p:pic>
        <p:nvPicPr>
          <p:cNvPr id="64" name="Picture 2" descr="Imagen integrada 1"/>
          <p:cNvPicPr>
            <a:picLocks noChangeAspect="1" noChangeArrowheads="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9529" y="3772789"/>
            <a:ext cx="336433" cy="345936"/>
          </a:xfrm>
          <a:prstGeom prst="rect">
            <a:avLst/>
          </a:prstGeom>
          <a:noFill/>
          <a:extLst>
            <a:ext uri="{909E8E84-426E-40DD-AFC4-6F175D3DCCD1}">
              <a14:hiddenFill xmlns:a14="http://schemas.microsoft.com/office/drawing/2010/main">
                <a:solidFill>
                  <a:srgbClr val="FFFFFF"/>
                </a:solidFill>
              </a14:hiddenFill>
            </a:ext>
          </a:extLst>
        </p:spPr>
      </p:pic>
      <p:grpSp>
        <p:nvGrpSpPr>
          <p:cNvPr id="70" name="Grupo 69"/>
          <p:cNvGrpSpPr/>
          <p:nvPr/>
        </p:nvGrpSpPr>
        <p:grpSpPr>
          <a:xfrm>
            <a:off x="0" y="4852608"/>
            <a:ext cx="9144000" cy="290892"/>
            <a:chOff x="0" y="4852608"/>
            <a:chExt cx="9144000" cy="290892"/>
          </a:xfrm>
        </p:grpSpPr>
        <p:sp>
          <p:nvSpPr>
            <p:cNvPr id="71" name="Rectángulo 70"/>
            <p:cNvSpPr/>
            <p:nvPr/>
          </p:nvSpPr>
          <p:spPr>
            <a:xfrm>
              <a:off x="0" y="4852608"/>
              <a:ext cx="9144000" cy="290892"/>
            </a:xfrm>
            <a:prstGeom prst="rect">
              <a:avLst/>
            </a:prstGeom>
            <a:solidFill>
              <a:srgbClr val="4F5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latin typeface="Roboto" panose="02000000000000000000" pitchFamily="2" charset="0"/>
                <a:ea typeface="Roboto" panose="02000000000000000000" pitchFamily="2" charset="0"/>
              </a:endParaRPr>
            </a:p>
          </p:txBody>
        </p:sp>
        <p:pic>
          <p:nvPicPr>
            <p:cNvPr id="72" name="Shape 144" descr="Imagen integrada 1"/>
            <p:cNvPicPr preferRelativeResize="0"/>
            <p:nvPr/>
          </p:nvPicPr>
          <p:blipFill rotWithShape="1">
            <a:blip r:embed="rId5">
              <a:alphaModFix/>
            </a:blip>
            <a:srcRect/>
            <a:stretch/>
          </p:blipFill>
          <p:spPr>
            <a:xfrm>
              <a:off x="4349892" y="4939392"/>
              <a:ext cx="454054" cy="117265"/>
            </a:xfrm>
            <a:prstGeom prst="rect">
              <a:avLst/>
            </a:prstGeom>
            <a:noFill/>
            <a:ln>
              <a:noFill/>
            </a:ln>
          </p:spPr>
        </p:pic>
      </p:grpSp>
      <p:sp>
        <p:nvSpPr>
          <p:cNvPr id="73" name="Rectángulo redondeado 46"/>
          <p:cNvSpPr/>
          <p:nvPr/>
        </p:nvSpPr>
        <p:spPr>
          <a:xfrm>
            <a:off x="2952000" y="180000"/>
            <a:ext cx="3240000" cy="489257"/>
          </a:xfrm>
          <a:prstGeom prst="roundRect">
            <a:avLst/>
          </a:prstGeom>
          <a:noFill/>
          <a:ln w="28575">
            <a:solidFill>
              <a:srgbClr val="4F5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200" dirty="0">
                <a:solidFill>
                  <a:srgbClr val="4F5D73"/>
                </a:solidFill>
                <a:latin typeface="Roboto" panose="02000000000000000000" pitchFamily="2" charset="0"/>
                <a:ea typeface="Roboto" panose="02000000000000000000" pitchFamily="2" charset="0"/>
              </a:rPr>
              <a:t>ACTOR</a:t>
            </a:r>
          </a:p>
        </p:txBody>
      </p:sp>
    </p:spTree>
    <p:extLst>
      <p:ext uri="{BB962C8B-B14F-4D97-AF65-F5344CB8AC3E}">
        <p14:creationId xmlns:p14="http://schemas.microsoft.com/office/powerpoint/2010/main" val="22276971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withEffect">
                                  <p:stCondLst>
                                    <p:cond delay="0"/>
                                  </p:stCondLst>
                                  <p:childTnLst>
                                    <p:animClr clrSpc="rgb" dir="cw">
                                      <p:cBhvr>
                                        <p:cTn id="6" dur="500" fill="hold"/>
                                        <p:tgtEl>
                                          <p:spTgt spid="130"/>
                                        </p:tgtEl>
                                        <p:attrNameLst>
                                          <p:attrName>stroke.color</p:attrName>
                                        </p:attrNameLst>
                                      </p:cBhvr>
                                      <p:to>
                                        <a:srgbClr val="BFBFBF"/>
                                      </p:to>
                                    </p:animClr>
                                    <p:set>
                                      <p:cBhvr>
                                        <p:cTn id="7" dur="500" fill="hold"/>
                                        <p:tgtEl>
                                          <p:spTgt spid="130"/>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500" fill="hold"/>
                                        <p:tgtEl>
                                          <p:spTgt spid="136"/>
                                        </p:tgtEl>
                                        <p:attrNameLst>
                                          <p:attrName>stroke.color</p:attrName>
                                        </p:attrNameLst>
                                      </p:cBhvr>
                                      <p:to>
                                        <a:srgbClr val="BFBFBF"/>
                                      </p:to>
                                    </p:animClr>
                                    <p:set>
                                      <p:cBhvr>
                                        <p:cTn id="10" dur="500" fill="hold"/>
                                        <p:tgtEl>
                                          <p:spTgt spid="136"/>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500" fill="hold"/>
                                        <p:tgtEl>
                                          <p:spTgt spid="162"/>
                                        </p:tgtEl>
                                        <p:attrNameLst>
                                          <p:attrName>stroke.color</p:attrName>
                                        </p:attrNameLst>
                                      </p:cBhvr>
                                      <p:to>
                                        <a:srgbClr val="BFBFBF"/>
                                      </p:to>
                                    </p:animClr>
                                    <p:set>
                                      <p:cBhvr>
                                        <p:cTn id="13" dur="500" fill="hold"/>
                                        <p:tgtEl>
                                          <p:spTgt spid="162"/>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mph" presetSubtype="2" fill="hold" grpId="1" nodeType="clickEffect">
                                  <p:stCondLst>
                                    <p:cond delay="0"/>
                                  </p:stCondLst>
                                  <p:childTnLst>
                                    <p:animClr clrSpc="rgb" dir="cw">
                                      <p:cBhvr>
                                        <p:cTn id="17" dur="500" fill="hold"/>
                                        <p:tgtEl>
                                          <p:spTgt spid="21"/>
                                        </p:tgtEl>
                                        <p:attrNameLst>
                                          <p:attrName>fillcolor</p:attrName>
                                        </p:attrNameLst>
                                      </p:cBhvr>
                                      <p:to>
                                        <a:srgbClr val="A5A5A5"/>
                                      </p:to>
                                    </p:animClr>
                                    <p:set>
                                      <p:cBhvr>
                                        <p:cTn id="18" dur="500" fill="hold"/>
                                        <p:tgtEl>
                                          <p:spTgt spid="21"/>
                                        </p:tgtEl>
                                        <p:attrNameLst>
                                          <p:attrName>fill.type</p:attrName>
                                        </p:attrNameLst>
                                      </p:cBhvr>
                                      <p:to>
                                        <p:strVal val="solid"/>
                                      </p:to>
                                    </p:set>
                                    <p:set>
                                      <p:cBhvr>
                                        <p:cTn id="19" dur="500" fill="hold"/>
                                        <p:tgtEl>
                                          <p:spTgt spid="21"/>
                                        </p:tgtEl>
                                        <p:attrNameLst>
                                          <p:attrName>fill.on</p:attrName>
                                        </p:attrNameLst>
                                      </p:cBhvr>
                                      <p:to>
                                        <p:strVal val="true"/>
                                      </p:to>
                                    </p:set>
                                  </p:childTnLst>
                                </p:cTn>
                              </p:par>
                              <p:par>
                                <p:cTn id="20" presetID="1" presetClass="emph" presetSubtype="2" fill="hold" grpId="1" nodeType="withEffect">
                                  <p:stCondLst>
                                    <p:cond delay="0"/>
                                  </p:stCondLst>
                                  <p:childTnLst>
                                    <p:animClr clrSpc="rgb" dir="cw">
                                      <p:cBhvr>
                                        <p:cTn id="21" dur="500" fill="hold"/>
                                        <p:tgtEl>
                                          <p:spTgt spid="23"/>
                                        </p:tgtEl>
                                        <p:attrNameLst>
                                          <p:attrName>fillcolor</p:attrName>
                                        </p:attrNameLst>
                                      </p:cBhvr>
                                      <p:to>
                                        <a:srgbClr val="A5A5A5"/>
                                      </p:to>
                                    </p:animClr>
                                    <p:set>
                                      <p:cBhvr>
                                        <p:cTn id="22" dur="500" fill="hold"/>
                                        <p:tgtEl>
                                          <p:spTgt spid="23"/>
                                        </p:tgtEl>
                                        <p:attrNameLst>
                                          <p:attrName>fill.type</p:attrName>
                                        </p:attrNameLst>
                                      </p:cBhvr>
                                      <p:to>
                                        <p:strVal val="solid"/>
                                      </p:to>
                                    </p:set>
                                    <p:set>
                                      <p:cBhvr>
                                        <p:cTn id="23" dur="500" fill="hold"/>
                                        <p:tgtEl>
                                          <p:spTgt spid="23"/>
                                        </p:tgtEl>
                                        <p:attrNameLst>
                                          <p:attrName>fill.on</p:attrName>
                                        </p:attrNameLst>
                                      </p:cBhvr>
                                      <p:to>
                                        <p:strVal val="true"/>
                                      </p:to>
                                    </p:set>
                                  </p:childTnLst>
                                </p:cTn>
                              </p:par>
                              <p:par>
                                <p:cTn id="24" presetID="1" presetClass="emph" presetSubtype="2" fill="hold" grpId="1" nodeType="withEffect">
                                  <p:stCondLst>
                                    <p:cond delay="0"/>
                                  </p:stCondLst>
                                  <p:childTnLst>
                                    <p:animClr clrSpc="rgb" dir="cw">
                                      <p:cBhvr>
                                        <p:cTn id="25" dur="500" fill="hold"/>
                                        <p:tgtEl>
                                          <p:spTgt spid="30"/>
                                        </p:tgtEl>
                                        <p:attrNameLst>
                                          <p:attrName>fillcolor</p:attrName>
                                        </p:attrNameLst>
                                      </p:cBhvr>
                                      <p:to>
                                        <a:srgbClr val="A5A5A5"/>
                                      </p:to>
                                    </p:animClr>
                                    <p:set>
                                      <p:cBhvr>
                                        <p:cTn id="26" dur="500" fill="hold"/>
                                        <p:tgtEl>
                                          <p:spTgt spid="30"/>
                                        </p:tgtEl>
                                        <p:attrNameLst>
                                          <p:attrName>fill.type</p:attrName>
                                        </p:attrNameLst>
                                      </p:cBhvr>
                                      <p:to>
                                        <p:strVal val="solid"/>
                                      </p:to>
                                    </p:set>
                                    <p:set>
                                      <p:cBhvr>
                                        <p:cTn id="27" dur="500" fill="hold"/>
                                        <p:tgtEl>
                                          <p:spTgt spid="30"/>
                                        </p:tgtEl>
                                        <p:attrNameLst>
                                          <p:attrName>fill.on</p:attrName>
                                        </p:attrNameLst>
                                      </p:cBhvr>
                                      <p:to>
                                        <p:strVal val="true"/>
                                      </p:to>
                                    </p:set>
                                  </p:childTnLst>
                                </p:cTn>
                              </p:par>
                              <p:par>
                                <p:cTn id="28" presetID="1" presetClass="emph" presetSubtype="2" fill="hold" grpId="1" nodeType="withEffect">
                                  <p:stCondLst>
                                    <p:cond delay="0"/>
                                  </p:stCondLst>
                                  <p:childTnLst>
                                    <p:animClr clrSpc="rgb" dir="cw">
                                      <p:cBhvr>
                                        <p:cTn id="29" dur="500" fill="hold"/>
                                        <p:tgtEl>
                                          <p:spTgt spid="31"/>
                                        </p:tgtEl>
                                        <p:attrNameLst>
                                          <p:attrName>fillcolor</p:attrName>
                                        </p:attrNameLst>
                                      </p:cBhvr>
                                      <p:to>
                                        <a:srgbClr val="A5A5A5"/>
                                      </p:to>
                                    </p:animClr>
                                    <p:set>
                                      <p:cBhvr>
                                        <p:cTn id="30" dur="500" fill="hold"/>
                                        <p:tgtEl>
                                          <p:spTgt spid="31"/>
                                        </p:tgtEl>
                                        <p:attrNameLst>
                                          <p:attrName>fill.type</p:attrName>
                                        </p:attrNameLst>
                                      </p:cBhvr>
                                      <p:to>
                                        <p:strVal val="solid"/>
                                      </p:to>
                                    </p:set>
                                    <p:set>
                                      <p:cBhvr>
                                        <p:cTn id="31" dur="500" fill="hold"/>
                                        <p:tgtEl>
                                          <p:spTgt spid="31"/>
                                        </p:tgtEl>
                                        <p:attrNameLst>
                                          <p:attrName>fill.on</p:attrName>
                                        </p:attrNameLst>
                                      </p:cBhvr>
                                      <p:to>
                                        <p:strVal val="true"/>
                                      </p:to>
                                    </p:set>
                                  </p:childTnLst>
                                </p:cTn>
                              </p:par>
                              <p:par>
                                <p:cTn id="32" presetID="1" presetClass="emph" presetSubtype="2" fill="hold" grpId="1" nodeType="withEffect">
                                  <p:stCondLst>
                                    <p:cond delay="0"/>
                                  </p:stCondLst>
                                  <p:childTnLst>
                                    <p:animClr clrSpc="rgb" dir="cw">
                                      <p:cBhvr>
                                        <p:cTn id="33" dur="500" fill="hold"/>
                                        <p:tgtEl>
                                          <p:spTgt spid="32"/>
                                        </p:tgtEl>
                                        <p:attrNameLst>
                                          <p:attrName>fillcolor</p:attrName>
                                        </p:attrNameLst>
                                      </p:cBhvr>
                                      <p:to>
                                        <a:srgbClr val="A5A5A5"/>
                                      </p:to>
                                    </p:animClr>
                                    <p:set>
                                      <p:cBhvr>
                                        <p:cTn id="34" dur="500" fill="hold"/>
                                        <p:tgtEl>
                                          <p:spTgt spid="32"/>
                                        </p:tgtEl>
                                        <p:attrNameLst>
                                          <p:attrName>fill.type</p:attrName>
                                        </p:attrNameLst>
                                      </p:cBhvr>
                                      <p:to>
                                        <p:strVal val="solid"/>
                                      </p:to>
                                    </p:set>
                                    <p:set>
                                      <p:cBhvr>
                                        <p:cTn id="35" dur="500" fill="hold"/>
                                        <p:tgtEl>
                                          <p:spTgt spid="32"/>
                                        </p:tgtEl>
                                        <p:attrNameLst>
                                          <p:attrName>fill.on</p:attrName>
                                        </p:attrNameLst>
                                      </p:cBhvr>
                                      <p:to>
                                        <p:strVal val="true"/>
                                      </p:to>
                                    </p:set>
                                  </p:childTnLst>
                                </p:cTn>
                              </p:par>
                              <p:par>
                                <p:cTn id="36" presetID="1" presetClass="emph" presetSubtype="2" fill="hold" grpId="1" nodeType="withEffect">
                                  <p:stCondLst>
                                    <p:cond delay="0"/>
                                  </p:stCondLst>
                                  <p:childTnLst>
                                    <p:animClr clrSpc="rgb" dir="cw">
                                      <p:cBhvr>
                                        <p:cTn id="37" dur="500" fill="hold"/>
                                        <p:tgtEl>
                                          <p:spTgt spid="22"/>
                                        </p:tgtEl>
                                        <p:attrNameLst>
                                          <p:attrName>fillcolor</p:attrName>
                                        </p:attrNameLst>
                                      </p:cBhvr>
                                      <p:to>
                                        <a:srgbClr val="A5A5A5"/>
                                      </p:to>
                                    </p:animClr>
                                    <p:set>
                                      <p:cBhvr>
                                        <p:cTn id="38" dur="500" fill="hold"/>
                                        <p:tgtEl>
                                          <p:spTgt spid="22"/>
                                        </p:tgtEl>
                                        <p:attrNameLst>
                                          <p:attrName>fill.type</p:attrName>
                                        </p:attrNameLst>
                                      </p:cBhvr>
                                      <p:to>
                                        <p:strVal val="solid"/>
                                      </p:to>
                                    </p:set>
                                    <p:set>
                                      <p:cBhvr>
                                        <p:cTn id="39" dur="500" fill="hold"/>
                                        <p:tgtEl>
                                          <p:spTgt spid="22"/>
                                        </p:tgtEl>
                                        <p:attrNameLst>
                                          <p:attrName>fill.on</p:attrName>
                                        </p:attrNameLst>
                                      </p:cBhvr>
                                      <p:to>
                                        <p:strVal val="true"/>
                                      </p:to>
                                    </p:set>
                                  </p:childTnLst>
                                </p:cTn>
                              </p:par>
                              <p:par>
                                <p:cTn id="40" presetID="1" presetClass="emph" presetSubtype="2" fill="hold" grpId="1" nodeType="withEffect">
                                  <p:stCondLst>
                                    <p:cond delay="0"/>
                                  </p:stCondLst>
                                  <p:childTnLst>
                                    <p:animClr clrSpc="rgb" dir="cw">
                                      <p:cBhvr>
                                        <p:cTn id="41" dur="500" fill="hold"/>
                                        <p:tgtEl>
                                          <p:spTgt spid="27"/>
                                        </p:tgtEl>
                                        <p:attrNameLst>
                                          <p:attrName>fillcolor</p:attrName>
                                        </p:attrNameLst>
                                      </p:cBhvr>
                                      <p:to>
                                        <a:srgbClr val="A5A5A5"/>
                                      </p:to>
                                    </p:animClr>
                                    <p:set>
                                      <p:cBhvr>
                                        <p:cTn id="42" dur="500" fill="hold"/>
                                        <p:tgtEl>
                                          <p:spTgt spid="27"/>
                                        </p:tgtEl>
                                        <p:attrNameLst>
                                          <p:attrName>fill.type</p:attrName>
                                        </p:attrNameLst>
                                      </p:cBhvr>
                                      <p:to>
                                        <p:strVal val="solid"/>
                                      </p:to>
                                    </p:set>
                                    <p:set>
                                      <p:cBhvr>
                                        <p:cTn id="43" dur="500" fill="hold"/>
                                        <p:tgtEl>
                                          <p:spTgt spid="27"/>
                                        </p:tgtEl>
                                        <p:attrNameLst>
                                          <p:attrName>fill.on</p:attrName>
                                        </p:attrNameLst>
                                      </p:cBhvr>
                                      <p:to>
                                        <p:strVal val="true"/>
                                      </p:to>
                                    </p:set>
                                  </p:childTnLst>
                                </p:cTn>
                              </p:par>
                              <p:par>
                                <p:cTn id="44" presetID="1" presetClass="emph" presetSubtype="2" fill="hold" grpId="1" nodeType="withEffect">
                                  <p:stCondLst>
                                    <p:cond delay="0"/>
                                  </p:stCondLst>
                                  <p:childTnLst>
                                    <p:animClr clrSpc="rgb" dir="cw">
                                      <p:cBhvr>
                                        <p:cTn id="45" dur="500" fill="hold"/>
                                        <p:tgtEl>
                                          <p:spTgt spid="28"/>
                                        </p:tgtEl>
                                        <p:attrNameLst>
                                          <p:attrName>fillcolor</p:attrName>
                                        </p:attrNameLst>
                                      </p:cBhvr>
                                      <p:to>
                                        <a:srgbClr val="A5A5A5"/>
                                      </p:to>
                                    </p:animClr>
                                    <p:set>
                                      <p:cBhvr>
                                        <p:cTn id="46" dur="500" fill="hold"/>
                                        <p:tgtEl>
                                          <p:spTgt spid="28"/>
                                        </p:tgtEl>
                                        <p:attrNameLst>
                                          <p:attrName>fill.type</p:attrName>
                                        </p:attrNameLst>
                                      </p:cBhvr>
                                      <p:to>
                                        <p:strVal val="solid"/>
                                      </p:to>
                                    </p:set>
                                    <p:set>
                                      <p:cBhvr>
                                        <p:cTn id="47" dur="500" fill="hold"/>
                                        <p:tgtEl>
                                          <p:spTgt spid="28"/>
                                        </p:tgtEl>
                                        <p:attrNameLst>
                                          <p:attrName>fill.on</p:attrName>
                                        </p:attrNameLst>
                                      </p:cBhvr>
                                      <p:to>
                                        <p:strVal val="true"/>
                                      </p:to>
                                    </p:set>
                                  </p:childTnLst>
                                </p:cTn>
                              </p:par>
                              <p:par>
                                <p:cTn id="48" presetID="1" presetClass="emph" presetSubtype="2" fill="hold" grpId="1" nodeType="withEffect">
                                  <p:stCondLst>
                                    <p:cond delay="0"/>
                                  </p:stCondLst>
                                  <p:childTnLst>
                                    <p:animClr clrSpc="rgb" dir="cw">
                                      <p:cBhvr>
                                        <p:cTn id="49" dur="500" fill="hold"/>
                                        <p:tgtEl>
                                          <p:spTgt spid="34"/>
                                        </p:tgtEl>
                                        <p:attrNameLst>
                                          <p:attrName>fillcolor</p:attrName>
                                        </p:attrNameLst>
                                      </p:cBhvr>
                                      <p:to>
                                        <a:srgbClr val="A5A5A5"/>
                                      </p:to>
                                    </p:animClr>
                                    <p:set>
                                      <p:cBhvr>
                                        <p:cTn id="50" dur="500" fill="hold"/>
                                        <p:tgtEl>
                                          <p:spTgt spid="34"/>
                                        </p:tgtEl>
                                        <p:attrNameLst>
                                          <p:attrName>fill.type</p:attrName>
                                        </p:attrNameLst>
                                      </p:cBhvr>
                                      <p:to>
                                        <p:strVal val="solid"/>
                                      </p:to>
                                    </p:set>
                                    <p:set>
                                      <p:cBhvr>
                                        <p:cTn id="51" dur="500" fill="hold"/>
                                        <p:tgtEl>
                                          <p:spTgt spid="3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1" animBg="1"/>
      <p:bldP spid="22" grpId="1" animBg="1"/>
      <p:bldP spid="23" grpId="1" animBg="1"/>
      <p:bldP spid="27" grpId="1" animBg="1"/>
      <p:bldP spid="28" grpId="1" animBg="1"/>
      <p:bldP spid="30" grpId="1" animBg="1"/>
      <p:bldP spid="31" grpId="1" animBg="1"/>
      <p:bldP spid="32" grpId="1" animBg="1"/>
      <p:bldP spid="34"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ángulo redondeado 64"/>
          <p:cNvSpPr/>
          <p:nvPr/>
        </p:nvSpPr>
        <p:spPr>
          <a:xfrm>
            <a:off x="1114759" y="1705055"/>
            <a:ext cx="7392566" cy="2002823"/>
          </a:xfrm>
          <a:prstGeom prst="roundRect">
            <a:avLst/>
          </a:prstGeom>
          <a:solidFill>
            <a:schemeClr val="bg1"/>
          </a:solidFill>
          <a:ln w="28575">
            <a:solidFill>
              <a:srgbClr val="4F5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400" dirty="0">
              <a:solidFill>
                <a:srgbClr val="4F5D73"/>
              </a:solidFill>
              <a:latin typeface="Roboto" panose="02000000000000000000" pitchFamily="2" charset="0"/>
              <a:ea typeface="Roboto" panose="02000000000000000000" pitchFamily="2" charset="0"/>
            </a:endParaRPr>
          </a:p>
        </p:txBody>
      </p:sp>
      <p:sp>
        <p:nvSpPr>
          <p:cNvPr id="63" name="Rectángulo redondeado 62"/>
          <p:cNvSpPr/>
          <p:nvPr/>
        </p:nvSpPr>
        <p:spPr>
          <a:xfrm>
            <a:off x="984575" y="1806946"/>
            <a:ext cx="7392566" cy="2086967"/>
          </a:xfrm>
          <a:prstGeom prst="roundRect">
            <a:avLst/>
          </a:prstGeom>
          <a:solidFill>
            <a:schemeClr val="bg1"/>
          </a:solidFill>
          <a:ln w="28575">
            <a:solidFill>
              <a:srgbClr val="4F5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400" dirty="0">
              <a:solidFill>
                <a:srgbClr val="4F5D73"/>
              </a:solidFill>
              <a:latin typeface="Roboto" panose="02000000000000000000" pitchFamily="2" charset="0"/>
              <a:ea typeface="Roboto" panose="02000000000000000000" pitchFamily="2" charset="0"/>
            </a:endParaRPr>
          </a:p>
        </p:txBody>
      </p:sp>
      <p:grpSp>
        <p:nvGrpSpPr>
          <p:cNvPr id="52" name="Grupo 51"/>
          <p:cNvGrpSpPr/>
          <p:nvPr/>
        </p:nvGrpSpPr>
        <p:grpSpPr>
          <a:xfrm>
            <a:off x="837453" y="1899817"/>
            <a:ext cx="7392566" cy="2102135"/>
            <a:chOff x="880995" y="2015929"/>
            <a:chExt cx="7392566" cy="2415860"/>
          </a:xfrm>
          <a:solidFill>
            <a:schemeClr val="bg1"/>
          </a:solidFill>
        </p:grpSpPr>
        <p:sp>
          <p:nvSpPr>
            <p:cNvPr id="5" name="Rectángulo redondeado 4"/>
            <p:cNvSpPr/>
            <p:nvPr/>
          </p:nvSpPr>
          <p:spPr>
            <a:xfrm>
              <a:off x="880995" y="2024949"/>
              <a:ext cx="7392566" cy="2406840"/>
            </a:xfrm>
            <a:prstGeom prst="roundRect">
              <a:avLst/>
            </a:prstGeom>
            <a:grpFill/>
            <a:ln w="28575">
              <a:solidFill>
                <a:srgbClr val="4F5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400" dirty="0">
                <a:solidFill>
                  <a:srgbClr val="4F5D73"/>
                </a:solidFill>
                <a:latin typeface="Roboto" panose="02000000000000000000" pitchFamily="2" charset="0"/>
                <a:ea typeface="Roboto" panose="02000000000000000000" pitchFamily="2" charset="0"/>
              </a:endParaRPr>
            </a:p>
          </p:txBody>
        </p:sp>
        <p:sp>
          <p:nvSpPr>
            <p:cNvPr id="51" name="CuadroTexto 50"/>
            <p:cNvSpPr txBox="1"/>
            <p:nvPr/>
          </p:nvSpPr>
          <p:spPr>
            <a:xfrm>
              <a:off x="880995" y="2015929"/>
              <a:ext cx="7392566" cy="389080"/>
            </a:xfrm>
            <a:prstGeom prst="rect">
              <a:avLst/>
            </a:prstGeom>
            <a:noFill/>
          </p:spPr>
          <p:txBody>
            <a:bodyPr wrap="square" rtlCol="0">
              <a:spAutoFit/>
            </a:bodyPr>
            <a:lstStyle/>
            <a:p>
              <a:pPr algn="ctr"/>
              <a:r>
                <a:rPr lang="es-419" sz="1600" b="1" i="1" dirty="0">
                  <a:solidFill>
                    <a:srgbClr val="4F5D73"/>
                  </a:solidFill>
                  <a:latin typeface="Roboto" panose="02000000000000000000" pitchFamily="2" charset="0"/>
                  <a:ea typeface="Roboto" panose="02000000000000000000" pitchFamily="2" charset="0"/>
                </a:rPr>
                <a:t>Standard Module</a:t>
              </a:r>
            </a:p>
          </p:txBody>
        </p:sp>
      </p:grpSp>
      <p:sp>
        <p:nvSpPr>
          <p:cNvPr id="11" name="Rectángulo redondeado 10"/>
          <p:cNvSpPr/>
          <p:nvPr/>
        </p:nvSpPr>
        <p:spPr>
          <a:xfrm>
            <a:off x="4895957" y="3167878"/>
            <a:ext cx="1260000" cy="540000"/>
          </a:xfrm>
          <a:prstGeom prst="roundRect">
            <a:avLst/>
          </a:prstGeom>
          <a:solidFill>
            <a:srgbClr val="FFC100"/>
          </a:solidFill>
          <a:ln>
            <a:solidFill>
              <a:srgbClr val="FFC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i="1" dirty="0">
                <a:solidFill>
                  <a:schemeClr val="tx1"/>
                </a:solidFill>
                <a:latin typeface="Roboto" panose="02000000000000000000" pitchFamily="2" charset="0"/>
                <a:ea typeface="Roboto" panose="02000000000000000000" pitchFamily="2" charset="0"/>
              </a:rPr>
              <a:t>Controller</a:t>
            </a:r>
          </a:p>
        </p:txBody>
      </p:sp>
      <p:sp>
        <p:nvSpPr>
          <p:cNvPr id="13" name="Rectángulo redondeado 12"/>
          <p:cNvSpPr/>
          <p:nvPr/>
        </p:nvSpPr>
        <p:spPr>
          <a:xfrm>
            <a:off x="2978868" y="2300473"/>
            <a:ext cx="1260000" cy="540000"/>
          </a:xfrm>
          <a:prstGeom prst="roundRect">
            <a:avLst/>
          </a:prstGeom>
          <a:solidFill>
            <a:srgbClr val="F473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i="1" dirty="0">
                <a:solidFill>
                  <a:schemeClr val="tx1"/>
                </a:solidFill>
                <a:latin typeface="Roboto" panose="02000000000000000000" pitchFamily="2" charset="0"/>
                <a:ea typeface="Roboto" panose="02000000000000000000" pitchFamily="2" charset="0"/>
              </a:rPr>
              <a:t>Local Context</a:t>
            </a:r>
          </a:p>
        </p:txBody>
      </p:sp>
      <p:cxnSp>
        <p:nvCxnSpPr>
          <p:cNvPr id="14" name="Conector angular 13"/>
          <p:cNvCxnSpPr>
            <a:stCxn id="13" idx="3"/>
            <a:endCxn id="11" idx="0"/>
          </p:cNvCxnSpPr>
          <p:nvPr/>
        </p:nvCxnSpPr>
        <p:spPr>
          <a:xfrm>
            <a:off x="4238868" y="2570473"/>
            <a:ext cx="1287089" cy="597405"/>
          </a:xfrm>
          <a:prstGeom prst="bentConnector2">
            <a:avLst/>
          </a:prstGeom>
          <a:ln w="38100">
            <a:solidFill>
              <a:srgbClr val="F4735D"/>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p:cNvCxnSpPr/>
          <p:nvPr/>
        </p:nvCxnSpPr>
        <p:spPr>
          <a:xfrm>
            <a:off x="6155957" y="3338879"/>
            <a:ext cx="589921" cy="4489"/>
          </a:xfrm>
          <a:prstGeom prst="straightConnector1">
            <a:avLst/>
          </a:prstGeom>
          <a:ln w="38100">
            <a:solidFill>
              <a:srgbClr val="FFC1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p:cNvCxnSpPr/>
          <p:nvPr/>
        </p:nvCxnSpPr>
        <p:spPr>
          <a:xfrm flipH="1" flipV="1">
            <a:off x="6166758" y="3549108"/>
            <a:ext cx="623140" cy="7625"/>
          </a:xfrm>
          <a:prstGeom prst="straightConnector1">
            <a:avLst/>
          </a:prstGeom>
          <a:ln w="38100">
            <a:solidFill>
              <a:srgbClr val="FFC100"/>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upo 42"/>
          <p:cNvGrpSpPr/>
          <p:nvPr/>
        </p:nvGrpSpPr>
        <p:grpSpPr>
          <a:xfrm>
            <a:off x="7108194" y="1374018"/>
            <a:ext cx="184639" cy="1785634"/>
            <a:chOff x="7394268" y="2419013"/>
            <a:chExt cx="184639" cy="1785634"/>
          </a:xfrm>
        </p:grpSpPr>
        <p:sp>
          <p:nvSpPr>
            <p:cNvPr id="39" name="Elipse 38"/>
            <p:cNvSpPr/>
            <p:nvPr/>
          </p:nvSpPr>
          <p:spPr>
            <a:xfrm>
              <a:off x="7394268" y="2419013"/>
              <a:ext cx="184639" cy="184639"/>
            </a:xfrm>
            <a:prstGeom prst="ellipse">
              <a:avLst/>
            </a:prstGeom>
            <a:solidFill>
              <a:srgbClr val="2196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latin typeface="Roboto" panose="02000000000000000000" pitchFamily="2" charset="0"/>
                <a:ea typeface="Roboto" panose="02000000000000000000" pitchFamily="2" charset="0"/>
              </a:endParaRPr>
            </a:p>
          </p:txBody>
        </p:sp>
        <p:cxnSp>
          <p:nvCxnSpPr>
            <p:cNvPr id="41" name="Conector recto 40"/>
            <p:cNvCxnSpPr>
              <a:stCxn id="39" idx="4"/>
            </p:cNvCxnSpPr>
            <p:nvPr/>
          </p:nvCxnSpPr>
          <p:spPr>
            <a:xfrm flipH="1">
              <a:off x="7486587" y="2603652"/>
              <a:ext cx="1" cy="1600995"/>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grpSp>
      <p:grpSp>
        <p:nvGrpSpPr>
          <p:cNvPr id="57" name="Grupo 56"/>
          <p:cNvGrpSpPr/>
          <p:nvPr/>
        </p:nvGrpSpPr>
        <p:grpSpPr>
          <a:xfrm flipV="1">
            <a:off x="7545118" y="1271507"/>
            <a:ext cx="243709" cy="1888145"/>
            <a:chOff x="7365629" y="655791"/>
            <a:chExt cx="243709" cy="1888145"/>
          </a:xfrm>
        </p:grpSpPr>
        <p:cxnSp>
          <p:nvCxnSpPr>
            <p:cNvPr id="58" name="Conector recto 57"/>
            <p:cNvCxnSpPr/>
            <p:nvPr/>
          </p:nvCxnSpPr>
          <p:spPr>
            <a:xfrm flipH="1">
              <a:off x="7486587" y="655791"/>
              <a:ext cx="896" cy="1665389"/>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sp>
          <p:nvSpPr>
            <p:cNvPr id="59" name="Arco 58"/>
            <p:cNvSpPr/>
            <p:nvPr/>
          </p:nvSpPr>
          <p:spPr>
            <a:xfrm>
              <a:off x="7365629" y="2316411"/>
              <a:ext cx="243709" cy="227525"/>
            </a:xfrm>
            <a:prstGeom prst="arc">
              <a:avLst>
                <a:gd name="adj1" fmla="val 10800000"/>
                <a:gd name="adj2" fmla="val 0"/>
              </a:avLst>
            </a:prstGeom>
            <a:ln w="38100">
              <a:solidFill>
                <a:srgbClr val="2196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latin typeface="Roboto" panose="02000000000000000000" pitchFamily="2" charset="0"/>
                <a:ea typeface="Roboto" panose="02000000000000000000" pitchFamily="2" charset="0"/>
              </a:endParaRPr>
            </a:p>
          </p:txBody>
        </p:sp>
      </p:grpSp>
      <p:grpSp>
        <p:nvGrpSpPr>
          <p:cNvPr id="78" name="Grupo 77"/>
          <p:cNvGrpSpPr/>
          <p:nvPr/>
        </p:nvGrpSpPr>
        <p:grpSpPr>
          <a:xfrm>
            <a:off x="6761835" y="3698446"/>
            <a:ext cx="654603" cy="648634"/>
            <a:chOff x="6805377" y="3814558"/>
            <a:chExt cx="654603" cy="648634"/>
          </a:xfrm>
        </p:grpSpPr>
        <p:grpSp>
          <p:nvGrpSpPr>
            <p:cNvPr id="69" name="Grupo 68"/>
            <p:cNvGrpSpPr/>
            <p:nvPr/>
          </p:nvGrpSpPr>
          <p:grpSpPr>
            <a:xfrm rot="16200000" flipV="1">
              <a:off x="7010824" y="4014036"/>
              <a:ext cx="243709" cy="654603"/>
              <a:chOff x="7365629" y="1889333"/>
              <a:chExt cx="243709" cy="654603"/>
            </a:xfrm>
          </p:grpSpPr>
          <p:cxnSp>
            <p:nvCxnSpPr>
              <p:cNvPr id="70" name="Conector recto 69"/>
              <p:cNvCxnSpPr/>
              <p:nvPr/>
            </p:nvCxnSpPr>
            <p:spPr>
              <a:xfrm rot="16200000" flipH="1">
                <a:off x="7270080" y="2104674"/>
                <a:ext cx="431847" cy="1165"/>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sp>
            <p:nvSpPr>
              <p:cNvPr id="71" name="Arco 70"/>
              <p:cNvSpPr/>
              <p:nvPr/>
            </p:nvSpPr>
            <p:spPr>
              <a:xfrm>
                <a:off x="7365629" y="2316411"/>
                <a:ext cx="243709" cy="227525"/>
              </a:xfrm>
              <a:prstGeom prst="arc">
                <a:avLst>
                  <a:gd name="adj1" fmla="val 10800000"/>
                  <a:gd name="adj2" fmla="val 0"/>
                </a:avLst>
              </a:prstGeom>
              <a:ln w="38100">
                <a:solidFill>
                  <a:srgbClr val="2196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latin typeface="Roboto" panose="02000000000000000000" pitchFamily="2" charset="0"/>
                  <a:ea typeface="Roboto" panose="02000000000000000000" pitchFamily="2" charset="0"/>
                </a:endParaRPr>
              </a:p>
            </p:txBody>
          </p:sp>
        </p:grpSp>
        <p:cxnSp>
          <p:nvCxnSpPr>
            <p:cNvPr id="74" name="Conector recto 73"/>
            <p:cNvCxnSpPr/>
            <p:nvPr/>
          </p:nvCxnSpPr>
          <p:spPr>
            <a:xfrm>
              <a:off x="7436037" y="3814558"/>
              <a:ext cx="12151" cy="519410"/>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grpSp>
      <p:grpSp>
        <p:nvGrpSpPr>
          <p:cNvPr id="86" name="Grupo 85"/>
          <p:cNvGrpSpPr/>
          <p:nvPr/>
        </p:nvGrpSpPr>
        <p:grpSpPr>
          <a:xfrm>
            <a:off x="6314396" y="4012976"/>
            <a:ext cx="608311" cy="312339"/>
            <a:chOff x="6357938" y="4129088"/>
            <a:chExt cx="608311" cy="312339"/>
          </a:xfrm>
        </p:grpSpPr>
        <p:grpSp>
          <p:nvGrpSpPr>
            <p:cNvPr id="66" name="Grupo 65"/>
            <p:cNvGrpSpPr/>
            <p:nvPr/>
          </p:nvGrpSpPr>
          <p:grpSpPr>
            <a:xfrm rot="16200000" flipV="1">
              <a:off x="6573805" y="4048983"/>
              <a:ext cx="184639" cy="600249"/>
              <a:chOff x="7394268" y="2419013"/>
              <a:chExt cx="184639" cy="600249"/>
            </a:xfrm>
          </p:grpSpPr>
          <p:sp>
            <p:nvSpPr>
              <p:cNvPr id="67" name="Elipse 66"/>
              <p:cNvSpPr/>
              <p:nvPr/>
            </p:nvSpPr>
            <p:spPr>
              <a:xfrm>
                <a:off x="7394268" y="2419013"/>
                <a:ext cx="184639" cy="184639"/>
              </a:xfrm>
              <a:prstGeom prst="ellipse">
                <a:avLst/>
              </a:prstGeom>
              <a:solidFill>
                <a:srgbClr val="2196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latin typeface="Roboto" panose="02000000000000000000" pitchFamily="2" charset="0"/>
                  <a:ea typeface="Roboto" panose="02000000000000000000" pitchFamily="2" charset="0"/>
                </a:endParaRPr>
              </a:p>
            </p:txBody>
          </p:sp>
          <p:cxnSp>
            <p:nvCxnSpPr>
              <p:cNvPr id="68" name="Conector recto 67"/>
              <p:cNvCxnSpPr>
                <a:stCxn id="67" idx="4"/>
              </p:cNvCxnSpPr>
              <p:nvPr/>
            </p:nvCxnSpPr>
            <p:spPr>
              <a:xfrm rot="16200000" flipH="1" flipV="1">
                <a:off x="7278783" y="2811457"/>
                <a:ext cx="415610" cy="0"/>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grpSp>
        <p:cxnSp>
          <p:nvCxnSpPr>
            <p:cNvPr id="79" name="Conector recto 78"/>
            <p:cNvCxnSpPr/>
            <p:nvPr/>
          </p:nvCxnSpPr>
          <p:spPr>
            <a:xfrm>
              <a:off x="6357938" y="4129088"/>
              <a:ext cx="8062" cy="220019"/>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grpSp>
      <p:grpSp>
        <p:nvGrpSpPr>
          <p:cNvPr id="45" name="Grupo 44"/>
          <p:cNvGrpSpPr>
            <a:grpSpLocks noChangeAspect="1"/>
          </p:cNvGrpSpPr>
          <p:nvPr/>
        </p:nvGrpSpPr>
        <p:grpSpPr>
          <a:xfrm>
            <a:off x="8685025" y="90000"/>
            <a:ext cx="360000" cy="360000"/>
            <a:chOff x="1206545" y="649239"/>
            <a:chExt cx="844010" cy="828000"/>
          </a:xfrm>
        </p:grpSpPr>
        <p:sp>
          <p:nvSpPr>
            <p:cNvPr id="46" name="Elipse 45"/>
            <p:cNvSpPr>
              <a:spLocks noChangeAspect="1"/>
            </p:cNvSpPr>
            <p:nvPr/>
          </p:nvSpPr>
          <p:spPr>
            <a:xfrm>
              <a:off x="1206545" y="649239"/>
              <a:ext cx="844010" cy="828000"/>
            </a:xfrm>
            <a:prstGeom prst="ellipse">
              <a:avLst/>
            </a:prstGeom>
            <a:solidFill>
              <a:srgbClr val="84D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53" name="Imagen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3532" y="818221"/>
              <a:ext cx="490036" cy="490036"/>
            </a:xfrm>
            <a:prstGeom prst="rect">
              <a:avLst/>
            </a:prstGeom>
            <a:ln>
              <a:noFill/>
            </a:ln>
          </p:spPr>
        </p:pic>
      </p:grpSp>
      <p:grpSp>
        <p:nvGrpSpPr>
          <p:cNvPr id="64" name="Grupo 63"/>
          <p:cNvGrpSpPr/>
          <p:nvPr/>
        </p:nvGrpSpPr>
        <p:grpSpPr>
          <a:xfrm>
            <a:off x="0" y="4852608"/>
            <a:ext cx="9144000" cy="290892"/>
            <a:chOff x="0" y="4852608"/>
            <a:chExt cx="9144000" cy="290892"/>
          </a:xfrm>
        </p:grpSpPr>
        <p:sp>
          <p:nvSpPr>
            <p:cNvPr id="72" name="Rectángulo 71"/>
            <p:cNvSpPr/>
            <p:nvPr/>
          </p:nvSpPr>
          <p:spPr>
            <a:xfrm>
              <a:off x="0" y="4852608"/>
              <a:ext cx="9144000" cy="290892"/>
            </a:xfrm>
            <a:prstGeom prst="rect">
              <a:avLst/>
            </a:prstGeom>
            <a:solidFill>
              <a:srgbClr val="4F5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latin typeface="Roboto" panose="02000000000000000000" pitchFamily="2" charset="0"/>
                <a:ea typeface="Roboto" panose="02000000000000000000" pitchFamily="2" charset="0"/>
              </a:endParaRPr>
            </a:p>
          </p:txBody>
        </p:sp>
        <p:pic>
          <p:nvPicPr>
            <p:cNvPr id="73" name="Shape 144" descr="Imagen integrada 1"/>
            <p:cNvPicPr preferRelativeResize="0"/>
            <p:nvPr/>
          </p:nvPicPr>
          <p:blipFill rotWithShape="1">
            <a:blip r:embed="rId4">
              <a:alphaModFix/>
            </a:blip>
            <a:srcRect/>
            <a:stretch/>
          </p:blipFill>
          <p:spPr>
            <a:xfrm>
              <a:off x="4349892" y="4939392"/>
              <a:ext cx="454054" cy="117265"/>
            </a:xfrm>
            <a:prstGeom prst="rect">
              <a:avLst/>
            </a:prstGeom>
            <a:noFill/>
            <a:ln>
              <a:noFill/>
            </a:ln>
          </p:spPr>
        </p:pic>
      </p:grpSp>
      <p:sp>
        <p:nvSpPr>
          <p:cNvPr id="75" name="Rectángulo redondeado 46"/>
          <p:cNvSpPr/>
          <p:nvPr/>
        </p:nvSpPr>
        <p:spPr>
          <a:xfrm>
            <a:off x="2952000" y="180000"/>
            <a:ext cx="3240000" cy="734400"/>
          </a:xfrm>
          <a:prstGeom prst="roundRect">
            <a:avLst/>
          </a:prstGeom>
          <a:noFill/>
          <a:ln w="28575">
            <a:solidFill>
              <a:srgbClr val="4F5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200" dirty="0">
                <a:solidFill>
                  <a:srgbClr val="4F5D73"/>
                </a:solidFill>
                <a:latin typeface="Roboto" panose="02000000000000000000" pitchFamily="2" charset="0"/>
                <a:ea typeface="Roboto" panose="02000000000000000000" pitchFamily="2" charset="0"/>
              </a:rPr>
              <a:t>MÓDULO</a:t>
            </a:r>
          </a:p>
        </p:txBody>
      </p:sp>
      <p:sp>
        <p:nvSpPr>
          <p:cNvPr id="12" name="Rectángulo redondeado 11"/>
          <p:cNvSpPr/>
          <p:nvPr/>
        </p:nvSpPr>
        <p:spPr>
          <a:xfrm>
            <a:off x="6738068" y="3167878"/>
            <a:ext cx="1334978" cy="540000"/>
          </a:xfrm>
          <a:prstGeom prst="roundRect">
            <a:avLst/>
          </a:prstGeom>
          <a:solidFill>
            <a:srgbClr val="FFC100"/>
          </a:solidFill>
          <a:ln>
            <a:solidFill>
              <a:srgbClr val="FFC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i="1" dirty="0">
                <a:solidFill>
                  <a:schemeClr val="tx1"/>
                </a:solidFill>
                <a:latin typeface="Roboto" panose="02000000000000000000" pitchFamily="2" charset="0"/>
                <a:ea typeface="Roboto" panose="02000000000000000000" pitchFamily="2" charset="0"/>
              </a:rPr>
              <a:t>Communication Channel</a:t>
            </a:r>
          </a:p>
        </p:txBody>
      </p:sp>
      <p:grpSp>
        <p:nvGrpSpPr>
          <p:cNvPr id="29" name="Grupo 28"/>
          <p:cNvGrpSpPr/>
          <p:nvPr/>
        </p:nvGrpSpPr>
        <p:grpSpPr>
          <a:xfrm>
            <a:off x="1061779" y="3066501"/>
            <a:ext cx="1384897" cy="641377"/>
            <a:chOff x="1061779" y="3066501"/>
            <a:chExt cx="1384897" cy="641377"/>
          </a:xfrm>
        </p:grpSpPr>
        <p:sp>
          <p:nvSpPr>
            <p:cNvPr id="77" name="Rectángulo redondeado 9"/>
            <p:cNvSpPr/>
            <p:nvPr/>
          </p:nvSpPr>
          <p:spPr>
            <a:xfrm>
              <a:off x="1186676" y="3066501"/>
              <a:ext cx="1260000" cy="540000"/>
            </a:xfrm>
            <a:prstGeom prst="roundRect">
              <a:avLst/>
            </a:prstGeom>
            <a:solidFill>
              <a:srgbClr val="808FA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sz="1200" i="1" dirty="0">
                <a:solidFill>
                  <a:schemeClr val="tx1"/>
                </a:solidFill>
                <a:latin typeface="Roboto" panose="02000000000000000000" pitchFamily="2" charset="0"/>
                <a:ea typeface="Roboto" panose="02000000000000000000" pitchFamily="2" charset="0"/>
              </a:endParaRPr>
            </a:p>
          </p:txBody>
        </p:sp>
        <p:sp>
          <p:nvSpPr>
            <p:cNvPr id="76" name="Rectángulo redondeado 9"/>
            <p:cNvSpPr/>
            <p:nvPr/>
          </p:nvSpPr>
          <p:spPr>
            <a:xfrm>
              <a:off x="1122707" y="3114964"/>
              <a:ext cx="1260000" cy="540000"/>
            </a:xfrm>
            <a:prstGeom prst="roundRect">
              <a:avLst/>
            </a:prstGeom>
            <a:solidFill>
              <a:srgbClr val="808FA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sz="1200" i="1" dirty="0">
                <a:solidFill>
                  <a:schemeClr val="tx1"/>
                </a:solidFill>
                <a:latin typeface="Roboto" panose="02000000000000000000" pitchFamily="2" charset="0"/>
                <a:ea typeface="Roboto" panose="02000000000000000000" pitchFamily="2" charset="0"/>
              </a:endParaRPr>
            </a:p>
          </p:txBody>
        </p:sp>
        <p:sp>
          <p:nvSpPr>
            <p:cNvPr id="10" name="Rectángulo redondeado 9"/>
            <p:cNvSpPr/>
            <p:nvPr/>
          </p:nvSpPr>
          <p:spPr>
            <a:xfrm>
              <a:off x="1061779" y="3167878"/>
              <a:ext cx="1260000" cy="540000"/>
            </a:xfrm>
            <a:prstGeom prst="roundRect">
              <a:avLst/>
            </a:prstGeom>
            <a:solidFill>
              <a:srgbClr val="808FA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i="1" dirty="0">
                  <a:solidFill>
                    <a:schemeClr val="tx1"/>
                  </a:solidFill>
                  <a:latin typeface="Roboto" panose="02000000000000000000" pitchFamily="2" charset="0"/>
                  <a:ea typeface="Roboto" panose="02000000000000000000" pitchFamily="2" charset="0"/>
                </a:rPr>
                <a:t>Driver Primitive Action</a:t>
              </a:r>
            </a:p>
          </p:txBody>
        </p:sp>
      </p:grpSp>
      <p:cxnSp>
        <p:nvCxnSpPr>
          <p:cNvPr id="27" name="Conector recto de flecha 26"/>
          <p:cNvCxnSpPr>
            <a:stCxn id="9" idx="2"/>
            <a:endCxn id="10" idx="0"/>
          </p:cNvCxnSpPr>
          <p:nvPr/>
        </p:nvCxnSpPr>
        <p:spPr>
          <a:xfrm>
            <a:off x="1691779" y="2852854"/>
            <a:ext cx="0" cy="315024"/>
          </a:xfrm>
          <a:prstGeom prst="straightConnector1">
            <a:avLst/>
          </a:prstGeom>
          <a:ln w="38100">
            <a:solidFill>
              <a:srgbClr val="FFC1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a:stCxn id="11" idx="1"/>
            <a:endCxn id="10" idx="3"/>
          </p:cNvCxnSpPr>
          <p:nvPr/>
        </p:nvCxnSpPr>
        <p:spPr>
          <a:xfrm flipH="1">
            <a:off x="2321779" y="3437878"/>
            <a:ext cx="2574178" cy="0"/>
          </a:xfrm>
          <a:prstGeom prst="straightConnector1">
            <a:avLst/>
          </a:prstGeom>
          <a:ln w="38100">
            <a:solidFill>
              <a:srgbClr val="FFC100"/>
            </a:solidFill>
            <a:tailEnd type="triangle"/>
          </a:ln>
        </p:spPr>
        <p:style>
          <a:lnRef idx="1">
            <a:schemeClr val="accent1"/>
          </a:lnRef>
          <a:fillRef idx="0">
            <a:schemeClr val="accent1"/>
          </a:fillRef>
          <a:effectRef idx="0">
            <a:schemeClr val="accent1"/>
          </a:effectRef>
          <a:fontRef idx="minor">
            <a:schemeClr val="tx1"/>
          </a:fontRef>
        </p:style>
      </p:cxnSp>
      <p:grpSp>
        <p:nvGrpSpPr>
          <p:cNvPr id="28" name="Grupo 27"/>
          <p:cNvGrpSpPr/>
          <p:nvPr/>
        </p:nvGrpSpPr>
        <p:grpSpPr>
          <a:xfrm>
            <a:off x="1061779" y="2219647"/>
            <a:ext cx="1359140" cy="633207"/>
            <a:chOff x="1061779" y="2219647"/>
            <a:chExt cx="1359140" cy="633207"/>
          </a:xfrm>
        </p:grpSpPr>
        <p:sp>
          <p:nvSpPr>
            <p:cNvPr id="81" name="Rectángulo redondeado 8"/>
            <p:cNvSpPr/>
            <p:nvPr/>
          </p:nvSpPr>
          <p:spPr>
            <a:xfrm>
              <a:off x="1160919" y="2219647"/>
              <a:ext cx="1260000" cy="540000"/>
            </a:xfrm>
            <a:prstGeom prst="roundRect">
              <a:avLst/>
            </a:prstGeom>
            <a:solidFill>
              <a:srgbClr val="00B49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sz="1200" i="1" dirty="0">
                <a:solidFill>
                  <a:schemeClr val="tx1"/>
                </a:solidFill>
                <a:latin typeface="Roboto" panose="02000000000000000000" pitchFamily="2" charset="0"/>
                <a:ea typeface="Roboto" panose="02000000000000000000" pitchFamily="2" charset="0"/>
              </a:endParaRPr>
            </a:p>
          </p:txBody>
        </p:sp>
        <p:sp>
          <p:nvSpPr>
            <p:cNvPr id="80" name="Rectángulo redondeado 8"/>
            <p:cNvSpPr/>
            <p:nvPr/>
          </p:nvSpPr>
          <p:spPr>
            <a:xfrm>
              <a:off x="1107939" y="2268110"/>
              <a:ext cx="1260000" cy="540000"/>
            </a:xfrm>
            <a:prstGeom prst="roundRect">
              <a:avLst/>
            </a:prstGeom>
            <a:solidFill>
              <a:srgbClr val="00B49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sz="1200" i="1" dirty="0">
                <a:solidFill>
                  <a:schemeClr val="tx1"/>
                </a:solidFill>
                <a:latin typeface="Roboto" panose="02000000000000000000" pitchFamily="2" charset="0"/>
                <a:ea typeface="Roboto" panose="02000000000000000000" pitchFamily="2" charset="0"/>
              </a:endParaRPr>
            </a:p>
          </p:txBody>
        </p:sp>
        <p:sp>
          <p:nvSpPr>
            <p:cNvPr id="9" name="Rectángulo redondeado 8"/>
            <p:cNvSpPr/>
            <p:nvPr/>
          </p:nvSpPr>
          <p:spPr>
            <a:xfrm>
              <a:off x="1061779" y="2312854"/>
              <a:ext cx="1260000" cy="540000"/>
            </a:xfrm>
            <a:prstGeom prst="roundRect">
              <a:avLst/>
            </a:prstGeom>
            <a:solidFill>
              <a:srgbClr val="00B49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i="1" dirty="0">
                  <a:solidFill>
                    <a:schemeClr val="tx1"/>
                  </a:solidFill>
                  <a:latin typeface="Roboto" panose="02000000000000000000" pitchFamily="2" charset="0"/>
                  <a:ea typeface="Roboto" panose="02000000000000000000" pitchFamily="2" charset="0"/>
                </a:rPr>
                <a:t>Sensory Capture</a:t>
              </a:r>
            </a:p>
          </p:txBody>
        </p:sp>
      </p:grpSp>
      <p:cxnSp>
        <p:nvCxnSpPr>
          <p:cNvPr id="20" name="Conector recto de flecha 19"/>
          <p:cNvCxnSpPr>
            <a:stCxn id="9" idx="3"/>
            <a:endCxn id="13" idx="1"/>
          </p:cNvCxnSpPr>
          <p:nvPr/>
        </p:nvCxnSpPr>
        <p:spPr>
          <a:xfrm flipV="1">
            <a:off x="2321779" y="2570473"/>
            <a:ext cx="657089" cy="12381"/>
          </a:xfrm>
          <a:prstGeom prst="straightConnector1">
            <a:avLst/>
          </a:prstGeom>
          <a:ln w="38100">
            <a:solidFill>
              <a:srgbClr val="FFC1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28340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par>
                                <p:cTn id="27" presetID="10"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10"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7"/>
                                        </p:tgtEl>
                                        <p:attrNameLst>
                                          <p:attrName>style.visibility</p:attrName>
                                        </p:attrNameLst>
                                      </p:cBhvr>
                                      <p:to>
                                        <p:strVal val="visible"/>
                                      </p:to>
                                    </p:set>
                                    <p:animEffect transition="in" filter="fade">
                                      <p:cBhvr>
                                        <p:cTn id="53" dur="500"/>
                                        <p:tgtEl>
                                          <p:spTgt spid="5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78"/>
                                        </p:tgtEl>
                                        <p:attrNameLst>
                                          <p:attrName>style.visibility</p:attrName>
                                        </p:attrNameLst>
                                      </p:cBhvr>
                                      <p:to>
                                        <p:strVal val="visible"/>
                                      </p:to>
                                    </p:set>
                                    <p:animEffect transition="in" filter="fade">
                                      <p:cBhvr>
                                        <p:cTn id="58" dur="500"/>
                                        <p:tgtEl>
                                          <p:spTgt spid="78"/>
                                        </p:tgtEl>
                                      </p:cBhvr>
                                    </p:animEffect>
                                  </p:childTnLst>
                                </p:cTn>
                              </p:par>
                              <p:par>
                                <p:cTn id="59" presetID="10" presetClass="entr" presetSubtype="0" fill="hold" nodeType="withEffect">
                                  <p:stCondLst>
                                    <p:cond delay="0"/>
                                  </p:stCondLst>
                                  <p:childTnLst>
                                    <p:set>
                                      <p:cBhvr>
                                        <p:cTn id="60" dur="1" fill="hold">
                                          <p:stCondLst>
                                            <p:cond delay="0"/>
                                          </p:stCondLst>
                                        </p:cTn>
                                        <p:tgtEl>
                                          <p:spTgt spid="86"/>
                                        </p:tgtEl>
                                        <p:attrNameLst>
                                          <p:attrName>style.visibility</p:attrName>
                                        </p:attrNameLst>
                                      </p:cBhvr>
                                      <p:to>
                                        <p:strVal val="visible"/>
                                      </p:to>
                                    </p:set>
                                    <p:animEffect transition="in" filter="fade">
                                      <p:cBhvr>
                                        <p:cTn id="61" dur="500"/>
                                        <p:tgtEl>
                                          <p:spTgt spid="8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Effect transition="in" filter="fade">
                                      <p:cBhvr>
                                        <p:cTn id="64" dur="500"/>
                                        <p:tgtEl>
                                          <p:spTgt spid="6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3" grpId="0" animBg="1"/>
      <p:bldP spid="11" grpId="0" animBg="1"/>
      <p:bldP spid="13"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redondeado 19"/>
          <p:cNvSpPr/>
          <p:nvPr/>
        </p:nvSpPr>
        <p:spPr>
          <a:xfrm>
            <a:off x="2685299" y="3736507"/>
            <a:ext cx="3867901" cy="534430"/>
          </a:xfrm>
          <a:prstGeom prst="roundRect">
            <a:avLst>
              <a:gd name="adj" fmla="val 21053"/>
            </a:avLst>
          </a:prstGeom>
          <a:solidFill>
            <a:schemeClr val="bg1"/>
          </a:solidFill>
          <a:ln w="28575">
            <a:solidFill>
              <a:srgbClr val="4F5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rgbClr val="4F5D73"/>
              </a:solidFill>
              <a:latin typeface="Roboto" panose="02000000000000000000" pitchFamily="2" charset="0"/>
              <a:ea typeface="Roboto" panose="02000000000000000000" pitchFamily="2" charset="0"/>
            </a:endParaRPr>
          </a:p>
        </p:txBody>
      </p:sp>
      <p:sp>
        <p:nvSpPr>
          <p:cNvPr id="18" name="Rectángulo redondeado 17"/>
          <p:cNvSpPr/>
          <p:nvPr/>
        </p:nvSpPr>
        <p:spPr>
          <a:xfrm>
            <a:off x="2611124" y="3812966"/>
            <a:ext cx="3884925" cy="534430"/>
          </a:xfrm>
          <a:prstGeom prst="roundRect">
            <a:avLst>
              <a:gd name="adj" fmla="val 21053"/>
            </a:avLst>
          </a:prstGeom>
          <a:solidFill>
            <a:schemeClr val="bg1"/>
          </a:solidFill>
          <a:ln w="28575">
            <a:solidFill>
              <a:srgbClr val="4F5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rgbClr val="4F5D73"/>
              </a:solidFill>
              <a:latin typeface="Roboto" panose="02000000000000000000" pitchFamily="2" charset="0"/>
              <a:ea typeface="Roboto" panose="02000000000000000000" pitchFamily="2" charset="0"/>
            </a:endParaRPr>
          </a:p>
        </p:txBody>
      </p:sp>
      <p:grpSp>
        <p:nvGrpSpPr>
          <p:cNvPr id="7" name="Grupo 6"/>
          <p:cNvGrpSpPr/>
          <p:nvPr/>
        </p:nvGrpSpPr>
        <p:grpSpPr>
          <a:xfrm>
            <a:off x="2520824" y="3871555"/>
            <a:ext cx="3910125" cy="554561"/>
            <a:chOff x="1130175" y="4084915"/>
            <a:chExt cx="4632450" cy="554561"/>
          </a:xfrm>
          <a:solidFill>
            <a:schemeClr val="bg1"/>
          </a:solidFill>
        </p:grpSpPr>
        <p:sp>
          <p:nvSpPr>
            <p:cNvPr id="8" name="Rectángulo redondeado 7"/>
            <p:cNvSpPr/>
            <p:nvPr/>
          </p:nvSpPr>
          <p:spPr>
            <a:xfrm>
              <a:off x="1130175" y="4105046"/>
              <a:ext cx="4632450" cy="534430"/>
            </a:xfrm>
            <a:prstGeom prst="roundRect">
              <a:avLst>
                <a:gd name="adj" fmla="val 21053"/>
              </a:avLst>
            </a:prstGeom>
            <a:grpFill/>
            <a:ln w="28575">
              <a:solidFill>
                <a:srgbClr val="4F5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rgbClr val="4F5D73"/>
                </a:solidFill>
                <a:latin typeface="Roboto" panose="02000000000000000000" pitchFamily="2" charset="0"/>
                <a:ea typeface="Roboto" panose="02000000000000000000" pitchFamily="2" charset="0"/>
              </a:endParaRPr>
            </a:p>
          </p:txBody>
        </p:sp>
        <p:sp>
          <p:nvSpPr>
            <p:cNvPr id="9" name="CuadroTexto 8"/>
            <p:cNvSpPr txBox="1"/>
            <p:nvPr/>
          </p:nvSpPr>
          <p:spPr>
            <a:xfrm>
              <a:off x="1130175" y="4084915"/>
              <a:ext cx="4632450" cy="338554"/>
            </a:xfrm>
            <a:prstGeom prst="rect">
              <a:avLst/>
            </a:prstGeom>
            <a:noFill/>
          </p:spPr>
          <p:txBody>
            <a:bodyPr wrap="square" rtlCol="0">
              <a:spAutoFit/>
            </a:bodyPr>
            <a:lstStyle/>
            <a:p>
              <a:pPr algn="ctr"/>
              <a:r>
                <a:rPr lang="es-419" sz="1600" b="1" i="1" dirty="0">
                  <a:solidFill>
                    <a:srgbClr val="4F5D73"/>
                  </a:solidFill>
                  <a:latin typeface="Roboto" panose="02000000000000000000" pitchFamily="2" charset="0"/>
                  <a:ea typeface="Roboto" panose="02000000000000000000" pitchFamily="2" charset="0"/>
                </a:rPr>
                <a:t>Standard Module</a:t>
              </a:r>
            </a:p>
          </p:txBody>
        </p:sp>
      </p:grpSp>
      <p:grpSp>
        <p:nvGrpSpPr>
          <p:cNvPr id="10" name="Grupo 9"/>
          <p:cNvGrpSpPr/>
          <p:nvPr/>
        </p:nvGrpSpPr>
        <p:grpSpPr>
          <a:xfrm>
            <a:off x="2625600" y="2303715"/>
            <a:ext cx="3805350" cy="1143377"/>
            <a:chOff x="1130175" y="4084915"/>
            <a:chExt cx="4632450" cy="554561"/>
          </a:xfrm>
          <a:solidFill>
            <a:schemeClr val="bg1"/>
          </a:solidFill>
        </p:grpSpPr>
        <p:sp>
          <p:nvSpPr>
            <p:cNvPr id="11" name="Rectángulo redondeado 10"/>
            <p:cNvSpPr/>
            <p:nvPr/>
          </p:nvSpPr>
          <p:spPr>
            <a:xfrm>
              <a:off x="1130175" y="4105046"/>
              <a:ext cx="4632450" cy="534430"/>
            </a:xfrm>
            <a:prstGeom prst="roundRect">
              <a:avLst>
                <a:gd name="adj" fmla="val 8086"/>
              </a:avLst>
            </a:prstGeom>
            <a:grpFill/>
            <a:ln w="28575">
              <a:solidFill>
                <a:srgbClr val="4F5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rgbClr val="4F5D73"/>
                </a:solidFill>
                <a:latin typeface="Roboto" panose="02000000000000000000" pitchFamily="2" charset="0"/>
                <a:ea typeface="Roboto" panose="02000000000000000000" pitchFamily="2" charset="0"/>
              </a:endParaRPr>
            </a:p>
          </p:txBody>
        </p:sp>
        <p:sp>
          <p:nvSpPr>
            <p:cNvPr id="12" name="CuadroTexto 11"/>
            <p:cNvSpPr txBox="1"/>
            <p:nvPr/>
          </p:nvSpPr>
          <p:spPr>
            <a:xfrm>
              <a:off x="1130175" y="4084915"/>
              <a:ext cx="4632450" cy="338554"/>
            </a:xfrm>
            <a:prstGeom prst="rect">
              <a:avLst/>
            </a:prstGeom>
            <a:noFill/>
          </p:spPr>
          <p:txBody>
            <a:bodyPr wrap="square" rtlCol="0">
              <a:spAutoFit/>
            </a:bodyPr>
            <a:lstStyle/>
            <a:p>
              <a:pPr algn="ctr"/>
              <a:r>
                <a:rPr lang="es-419" sz="1600" b="1" i="1" dirty="0">
                  <a:solidFill>
                    <a:srgbClr val="4F5D73"/>
                  </a:solidFill>
                  <a:latin typeface="Roboto" panose="02000000000000000000" pitchFamily="2" charset="0"/>
                  <a:ea typeface="Roboto" panose="02000000000000000000" pitchFamily="2" charset="0"/>
                </a:rPr>
                <a:t>Actor</a:t>
              </a:r>
            </a:p>
          </p:txBody>
        </p:sp>
      </p:grpSp>
      <p:sp>
        <p:nvSpPr>
          <p:cNvPr id="16" name="Rectángulo redondeado 15"/>
          <p:cNvSpPr/>
          <p:nvPr/>
        </p:nvSpPr>
        <p:spPr>
          <a:xfrm>
            <a:off x="2694075" y="2661866"/>
            <a:ext cx="198000" cy="720000"/>
          </a:xfrm>
          <a:prstGeom prst="roundRect">
            <a:avLst/>
          </a:prstGeom>
          <a:solidFill>
            <a:srgbClr val="2196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i="1" dirty="0">
              <a:solidFill>
                <a:srgbClr val="FFFFFF"/>
              </a:solidFill>
              <a:latin typeface="Roboto" panose="02000000000000000000" pitchFamily="2" charset="0"/>
              <a:ea typeface="Roboto" panose="02000000000000000000" pitchFamily="2" charset="0"/>
            </a:endParaRPr>
          </a:p>
        </p:txBody>
      </p:sp>
      <p:grpSp>
        <p:nvGrpSpPr>
          <p:cNvPr id="21" name="Grupo 20"/>
          <p:cNvGrpSpPr/>
          <p:nvPr/>
        </p:nvGrpSpPr>
        <p:grpSpPr>
          <a:xfrm>
            <a:off x="2625600" y="1051409"/>
            <a:ext cx="1517775" cy="1143377"/>
            <a:chOff x="1130175" y="4084915"/>
            <a:chExt cx="4632450" cy="554561"/>
          </a:xfrm>
          <a:solidFill>
            <a:schemeClr val="bg1"/>
          </a:solidFill>
        </p:grpSpPr>
        <p:sp>
          <p:nvSpPr>
            <p:cNvPr id="22" name="Rectángulo redondeado 21"/>
            <p:cNvSpPr/>
            <p:nvPr/>
          </p:nvSpPr>
          <p:spPr>
            <a:xfrm>
              <a:off x="1130175" y="4105046"/>
              <a:ext cx="4632450" cy="534430"/>
            </a:xfrm>
            <a:prstGeom prst="roundRect">
              <a:avLst>
                <a:gd name="adj" fmla="val 8086"/>
              </a:avLst>
            </a:prstGeom>
            <a:grpFill/>
            <a:ln w="28575">
              <a:solidFill>
                <a:srgbClr val="4F5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rgbClr val="4F5D73"/>
                </a:solidFill>
                <a:latin typeface="Roboto" panose="02000000000000000000" pitchFamily="2" charset="0"/>
                <a:ea typeface="Roboto" panose="02000000000000000000" pitchFamily="2" charset="0"/>
              </a:endParaRPr>
            </a:p>
          </p:txBody>
        </p:sp>
        <p:sp>
          <p:nvSpPr>
            <p:cNvPr id="23" name="CuadroTexto 22"/>
            <p:cNvSpPr txBox="1"/>
            <p:nvPr/>
          </p:nvSpPr>
          <p:spPr>
            <a:xfrm>
              <a:off x="1130175" y="4084915"/>
              <a:ext cx="4632450" cy="164206"/>
            </a:xfrm>
            <a:prstGeom prst="rect">
              <a:avLst/>
            </a:prstGeom>
            <a:noFill/>
          </p:spPr>
          <p:txBody>
            <a:bodyPr wrap="square" rtlCol="0">
              <a:spAutoFit/>
            </a:bodyPr>
            <a:lstStyle/>
            <a:p>
              <a:pPr algn="ctr"/>
              <a:r>
                <a:rPr lang="es-419" sz="1600" b="1" i="1" dirty="0">
                  <a:solidFill>
                    <a:srgbClr val="4F5D73"/>
                  </a:solidFill>
                  <a:latin typeface="Roboto" panose="02000000000000000000" pitchFamily="2" charset="0"/>
                  <a:ea typeface="Roboto" panose="02000000000000000000" pitchFamily="2" charset="0"/>
                </a:rPr>
                <a:t>Director</a:t>
              </a:r>
            </a:p>
          </p:txBody>
        </p:sp>
      </p:grpSp>
      <p:sp>
        <p:nvSpPr>
          <p:cNvPr id="24" name="Rectángulo redondeado 23"/>
          <p:cNvSpPr/>
          <p:nvPr/>
        </p:nvSpPr>
        <p:spPr>
          <a:xfrm>
            <a:off x="2694075" y="1413067"/>
            <a:ext cx="198000" cy="720000"/>
          </a:xfrm>
          <a:prstGeom prst="roundRect">
            <a:avLst/>
          </a:prstGeom>
          <a:solidFill>
            <a:srgbClr val="2196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i="1" dirty="0">
              <a:solidFill>
                <a:srgbClr val="FFFFFF"/>
              </a:solidFill>
              <a:latin typeface="Roboto" panose="02000000000000000000" pitchFamily="2" charset="0"/>
              <a:ea typeface="Roboto" panose="02000000000000000000" pitchFamily="2" charset="0"/>
            </a:endParaRPr>
          </a:p>
        </p:txBody>
      </p:sp>
      <p:sp>
        <p:nvSpPr>
          <p:cNvPr id="25" name="Rectángulo redondeado 24"/>
          <p:cNvSpPr/>
          <p:nvPr/>
        </p:nvSpPr>
        <p:spPr>
          <a:xfrm>
            <a:off x="3148783" y="1553703"/>
            <a:ext cx="938602" cy="540000"/>
          </a:xfrm>
          <a:prstGeom prst="roundRect">
            <a:avLst/>
          </a:prstGeom>
          <a:solidFill>
            <a:srgbClr val="8BC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i="1" dirty="0">
                <a:latin typeface="Roboto" panose="02000000000000000000" pitchFamily="2" charset="0"/>
                <a:ea typeface="Roboto" panose="02000000000000000000" pitchFamily="2" charset="0"/>
              </a:rPr>
              <a:t>Script Descriptor</a:t>
            </a:r>
          </a:p>
        </p:txBody>
      </p:sp>
      <p:grpSp>
        <p:nvGrpSpPr>
          <p:cNvPr id="26" name="Grupo 25"/>
          <p:cNvGrpSpPr/>
          <p:nvPr/>
        </p:nvGrpSpPr>
        <p:grpSpPr>
          <a:xfrm>
            <a:off x="4292987" y="1051409"/>
            <a:ext cx="2137961" cy="1143377"/>
            <a:chOff x="1130175" y="4084915"/>
            <a:chExt cx="4632450" cy="554561"/>
          </a:xfrm>
          <a:solidFill>
            <a:schemeClr val="bg1"/>
          </a:solidFill>
        </p:grpSpPr>
        <p:sp>
          <p:nvSpPr>
            <p:cNvPr id="27" name="Rectángulo redondeado 26"/>
            <p:cNvSpPr/>
            <p:nvPr/>
          </p:nvSpPr>
          <p:spPr>
            <a:xfrm>
              <a:off x="1130175" y="4105046"/>
              <a:ext cx="4632450" cy="534430"/>
            </a:xfrm>
            <a:prstGeom prst="roundRect">
              <a:avLst>
                <a:gd name="adj" fmla="val 8086"/>
              </a:avLst>
            </a:prstGeom>
            <a:grpFill/>
            <a:ln w="28575">
              <a:solidFill>
                <a:srgbClr val="4F5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rgbClr val="4F5D73"/>
                </a:solidFill>
                <a:latin typeface="Roboto" panose="02000000000000000000" pitchFamily="2" charset="0"/>
                <a:ea typeface="Roboto" panose="02000000000000000000" pitchFamily="2" charset="0"/>
              </a:endParaRPr>
            </a:p>
          </p:txBody>
        </p:sp>
        <p:sp>
          <p:nvSpPr>
            <p:cNvPr id="28" name="CuadroTexto 27"/>
            <p:cNvSpPr txBox="1"/>
            <p:nvPr/>
          </p:nvSpPr>
          <p:spPr>
            <a:xfrm>
              <a:off x="1130175" y="4084915"/>
              <a:ext cx="4632450" cy="164206"/>
            </a:xfrm>
            <a:prstGeom prst="rect">
              <a:avLst/>
            </a:prstGeom>
            <a:noFill/>
          </p:spPr>
          <p:txBody>
            <a:bodyPr wrap="square" rtlCol="0">
              <a:spAutoFit/>
            </a:bodyPr>
            <a:lstStyle/>
            <a:p>
              <a:pPr algn="ctr"/>
              <a:r>
                <a:rPr lang="es-419" sz="1600" b="1" i="1" dirty="0">
                  <a:solidFill>
                    <a:srgbClr val="4F5D73"/>
                  </a:solidFill>
                  <a:latin typeface="Roboto" panose="02000000000000000000" pitchFamily="2" charset="0"/>
                  <a:ea typeface="Roboto" panose="02000000000000000000" pitchFamily="2" charset="0"/>
                </a:rPr>
                <a:t>Play Generator</a:t>
              </a:r>
            </a:p>
          </p:txBody>
        </p:sp>
      </p:grpSp>
      <p:sp>
        <p:nvSpPr>
          <p:cNvPr id="29" name="Rectángulo redondeado 28"/>
          <p:cNvSpPr/>
          <p:nvPr/>
        </p:nvSpPr>
        <p:spPr>
          <a:xfrm>
            <a:off x="4382193" y="1557542"/>
            <a:ext cx="922624" cy="540000"/>
          </a:xfrm>
          <a:prstGeom prst="roundRect">
            <a:avLst/>
          </a:pr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i="1" dirty="0">
                <a:latin typeface="Roboto" panose="02000000000000000000" pitchFamily="2" charset="0"/>
                <a:ea typeface="Roboto" panose="02000000000000000000" pitchFamily="2" charset="0"/>
              </a:rPr>
              <a:t>Script Generator</a:t>
            </a:r>
          </a:p>
        </p:txBody>
      </p:sp>
      <p:sp>
        <p:nvSpPr>
          <p:cNvPr id="30" name="Rectángulo redondeado 29"/>
          <p:cNvSpPr/>
          <p:nvPr/>
        </p:nvSpPr>
        <p:spPr>
          <a:xfrm>
            <a:off x="5580575" y="1557542"/>
            <a:ext cx="782544" cy="540000"/>
          </a:xfrm>
          <a:prstGeom prst="roundRect">
            <a:avLst/>
          </a:pr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i="1" dirty="0">
                <a:latin typeface="Roboto" panose="02000000000000000000" pitchFamily="2" charset="0"/>
                <a:ea typeface="Roboto" panose="02000000000000000000" pitchFamily="2" charset="0"/>
              </a:rPr>
              <a:t>Script</a:t>
            </a:r>
          </a:p>
          <a:p>
            <a:pPr algn="ctr"/>
            <a:r>
              <a:rPr lang="es-419" sz="1200" i="1" dirty="0">
                <a:latin typeface="Roboto" panose="02000000000000000000" pitchFamily="2" charset="0"/>
                <a:ea typeface="Roboto" panose="02000000000000000000" pitchFamily="2" charset="0"/>
              </a:rPr>
              <a:t>GUI</a:t>
            </a:r>
          </a:p>
        </p:txBody>
      </p:sp>
      <p:sp>
        <p:nvSpPr>
          <p:cNvPr id="31" name="Rectángulo redondeado 30"/>
          <p:cNvSpPr/>
          <p:nvPr/>
        </p:nvSpPr>
        <p:spPr>
          <a:xfrm>
            <a:off x="2960550" y="3082908"/>
            <a:ext cx="3421619" cy="288552"/>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i="1" dirty="0">
              <a:latin typeface="Roboto" panose="02000000000000000000" pitchFamily="2" charset="0"/>
              <a:ea typeface="Roboto" panose="02000000000000000000" pitchFamily="2" charset="0"/>
            </a:endParaRPr>
          </a:p>
        </p:txBody>
      </p:sp>
      <p:grpSp>
        <p:nvGrpSpPr>
          <p:cNvPr id="73" name="Grupo 72"/>
          <p:cNvGrpSpPr/>
          <p:nvPr/>
        </p:nvGrpSpPr>
        <p:grpSpPr>
          <a:xfrm>
            <a:off x="5976070" y="3286956"/>
            <a:ext cx="243709" cy="963748"/>
            <a:chOff x="5982825" y="3151416"/>
            <a:chExt cx="243709" cy="963748"/>
          </a:xfrm>
        </p:grpSpPr>
        <p:grpSp>
          <p:nvGrpSpPr>
            <p:cNvPr id="35" name="Grupo 34"/>
            <p:cNvGrpSpPr/>
            <p:nvPr/>
          </p:nvGrpSpPr>
          <p:grpSpPr>
            <a:xfrm rot="10800000">
              <a:off x="5982825" y="3505035"/>
              <a:ext cx="243709" cy="610129"/>
              <a:chOff x="7365629" y="1933807"/>
              <a:chExt cx="243709" cy="610129"/>
            </a:xfrm>
          </p:grpSpPr>
          <p:cxnSp>
            <p:nvCxnSpPr>
              <p:cNvPr id="36" name="Conector recto 35"/>
              <p:cNvCxnSpPr/>
              <p:nvPr/>
            </p:nvCxnSpPr>
            <p:spPr>
              <a:xfrm rot="10800000" flipH="1" flipV="1">
                <a:off x="7476129" y="1933807"/>
                <a:ext cx="10458" cy="387373"/>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sp>
            <p:nvSpPr>
              <p:cNvPr id="37" name="Arco 36"/>
              <p:cNvSpPr/>
              <p:nvPr/>
            </p:nvSpPr>
            <p:spPr>
              <a:xfrm>
                <a:off x="7365629" y="2316411"/>
                <a:ext cx="243709" cy="227525"/>
              </a:xfrm>
              <a:prstGeom prst="arc">
                <a:avLst>
                  <a:gd name="adj1" fmla="val 10800000"/>
                  <a:gd name="adj2" fmla="val 0"/>
                </a:avLst>
              </a:prstGeom>
              <a:ln w="38100">
                <a:solidFill>
                  <a:srgbClr val="2196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latin typeface="Roboto" panose="02000000000000000000" pitchFamily="2" charset="0"/>
                  <a:ea typeface="Roboto" panose="02000000000000000000" pitchFamily="2" charset="0"/>
                </a:endParaRPr>
              </a:p>
            </p:txBody>
          </p:sp>
        </p:grpSp>
        <p:grpSp>
          <p:nvGrpSpPr>
            <p:cNvPr id="40" name="Grupo 39"/>
            <p:cNvGrpSpPr/>
            <p:nvPr/>
          </p:nvGrpSpPr>
          <p:grpSpPr>
            <a:xfrm rot="10800000">
              <a:off x="6007361" y="3151416"/>
              <a:ext cx="184639" cy="520930"/>
              <a:chOff x="7394268" y="2419013"/>
              <a:chExt cx="184639" cy="520930"/>
            </a:xfrm>
          </p:grpSpPr>
          <p:sp>
            <p:nvSpPr>
              <p:cNvPr id="41" name="Elipse 40"/>
              <p:cNvSpPr/>
              <p:nvPr/>
            </p:nvSpPr>
            <p:spPr>
              <a:xfrm>
                <a:off x="7394268" y="2419013"/>
                <a:ext cx="184639" cy="184639"/>
              </a:xfrm>
              <a:prstGeom prst="ellipse">
                <a:avLst/>
              </a:prstGeom>
              <a:solidFill>
                <a:srgbClr val="2196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latin typeface="Roboto" panose="02000000000000000000" pitchFamily="2" charset="0"/>
                  <a:ea typeface="Roboto" panose="02000000000000000000" pitchFamily="2" charset="0"/>
                </a:endParaRPr>
              </a:p>
            </p:txBody>
          </p:sp>
          <p:cxnSp>
            <p:nvCxnSpPr>
              <p:cNvPr id="42" name="Conector recto 41"/>
              <p:cNvCxnSpPr>
                <a:stCxn id="41" idx="4"/>
              </p:cNvCxnSpPr>
              <p:nvPr/>
            </p:nvCxnSpPr>
            <p:spPr>
              <a:xfrm flipH="1">
                <a:off x="7486587" y="2603652"/>
                <a:ext cx="1" cy="336291"/>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grpSp>
      </p:grpSp>
      <p:grpSp>
        <p:nvGrpSpPr>
          <p:cNvPr id="72" name="Grupo 71"/>
          <p:cNvGrpSpPr/>
          <p:nvPr/>
        </p:nvGrpSpPr>
        <p:grpSpPr>
          <a:xfrm>
            <a:off x="5587847" y="3393072"/>
            <a:ext cx="243709" cy="813400"/>
            <a:chOff x="5589142" y="3309938"/>
            <a:chExt cx="243709" cy="813400"/>
          </a:xfrm>
        </p:grpSpPr>
        <p:grpSp>
          <p:nvGrpSpPr>
            <p:cNvPr id="32" name="Grupo 31"/>
            <p:cNvGrpSpPr/>
            <p:nvPr/>
          </p:nvGrpSpPr>
          <p:grpSpPr>
            <a:xfrm>
              <a:off x="5620990" y="3602408"/>
              <a:ext cx="184639" cy="520930"/>
              <a:chOff x="7394268" y="2419013"/>
              <a:chExt cx="184639" cy="520930"/>
            </a:xfrm>
          </p:grpSpPr>
          <p:sp>
            <p:nvSpPr>
              <p:cNvPr id="33" name="Elipse 32"/>
              <p:cNvSpPr/>
              <p:nvPr/>
            </p:nvSpPr>
            <p:spPr>
              <a:xfrm>
                <a:off x="7394268" y="2419013"/>
                <a:ext cx="184639" cy="184639"/>
              </a:xfrm>
              <a:prstGeom prst="ellipse">
                <a:avLst/>
              </a:prstGeom>
              <a:solidFill>
                <a:srgbClr val="2196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latin typeface="Roboto" panose="02000000000000000000" pitchFamily="2" charset="0"/>
                  <a:ea typeface="Roboto" panose="02000000000000000000" pitchFamily="2" charset="0"/>
                </a:endParaRPr>
              </a:p>
            </p:txBody>
          </p:sp>
          <p:cxnSp>
            <p:nvCxnSpPr>
              <p:cNvPr id="34" name="Conector recto 33"/>
              <p:cNvCxnSpPr>
                <a:stCxn id="33" idx="4"/>
              </p:cNvCxnSpPr>
              <p:nvPr/>
            </p:nvCxnSpPr>
            <p:spPr>
              <a:xfrm flipH="1">
                <a:off x="7486587" y="2603652"/>
                <a:ext cx="1" cy="336291"/>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grpSp>
        <p:grpSp>
          <p:nvGrpSpPr>
            <p:cNvPr id="43" name="Grupo 42"/>
            <p:cNvGrpSpPr/>
            <p:nvPr/>
          </p:nvGrpSpPr>
          <p:grpSpPr>
            <a:xfrm>
              <a:off x="5589142" y="3309938"/>
              <a:ext cx="243709" cy="462158"/>
              <a:chOff x="7365629" y="2081778"/>
              <a:chExt cx="243709" cy="462158"/>
            </a:xfrm>
          </p:grpSpPr>
          <p:cxnSp>
            <p:nvCxnSpPr>
              <p:cNvPr id="44" name="Conector recto 43"/>
              <p:cNvCxnSpPr/>
              <p:nvPr/>
            </p:nvCxnSpPr>
            <p:spPr>
              <a:xfrm>
                <a:off x="7481962" y="2081778"/>
                <a:ext cx="4625" cy="239402"/>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sp>
            <p:nvSpPr>
              <p:cNvPr id="45" name="Arco 44"/>
              <p:cNvSpPr/>
              <p:nvPr/>
            </p:nvSpPr>
            <p:spPr>
              <a:xfrm>
                <a:off x="7365629" y="2316411"/>
                <a:ext cx="243709" cy="227525"/>
              </a:xfrm>
              <a:prstGeom prst="arc">
                <a:avLst>
                  <a:gd name="adj1" fmla="val 10800000"/>
                  <a:gd name="adj2" fmla="val 0"/>
                </a:avLst>
              </a:prstGeom>
              <a:ln w="38100">
                <a:solidFill>
                  <a:srgbClr val="2196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latin typeface="Roboto" panose="02000000000000000000" pitchFamily="2" charset="0"/>
                  <a:ea typeface="Roboto" panose="02000000000000000000" pitchFamily="2" charset="0"/>
                </a:endParaRPr>
              </a:p>
            </p:txBody>
          </p:sp>
        </p:grpSp>
      </p:grpSp>
      <p:pic>
        <p:nvPicPr>
          <p:cNvPr id="2050" name="Picture 2" descr="http://previews.123rf.com/images/vectorikart/vectorikart1403/vectorikart140300008/26977633-Set-of-round-flat-avatars-of-different-boys-and-girls-Stock-Vector.jpg"/>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0" b="34692" l="0" r="38692">
                        <a14:foregroundMark x1="13923" y1="16692" x2="18385" y2="20077"/>
                        <a14:foregroundMark x1="20077" y1="15308" x2="20231" y2="21154"/>
                      </a14:backgroundRemoval>
                    </a14:imgEffect>
                  </a14:imgLayer>
                </a14:imgProps>
              </a:ext>
              <a:ext uri="{28A0092B-C50C-407E-A947-70E740481C1C}">
                <a14:useLocalDpi xmlns:a14="http://schemas.microsoft.com/office/drawing/2010/main" val="0"/>
              </a:ext>
            </a:extLst>
          </a:blip>
          <a:srcRect l="1689" t="1757" r="66926" b="67474"/>
          <a:stretch/>
        </p:blipFill>
        <p:spPr bwMode="auto">
          <a:xfrm>
            <a:off x="6728377" y="1472152"/>
            <a:ext cx="717164" cy="703102"/>
          </a:xfrm>
          <a:prstGeom prst="rect">
            <a:avLst/>
          </a:prstGeom>
          <a:noFill/>
          <a:extLst>
            <a:ext uri="{909E8E84-426E-40DD-AFC4-6F175D3DCCD1}">
              <a14:hiddenFill xmlns:a14="http://schemas.microsoft.com/office/drawing/2010/main">
                <a:solidFill>
                  <a:srgbClr val="FFFFFF"/>
                </a:solidFill>
              </a14:hiddenFill>
            </a:ext>
          </a:extLst>
        </p:spPr>
      </p:pic>
      <p:cxnSp>
        <p:nvCxnSpPr>
          <p:cNvPr id="63" name="Conector recto de flecha 62"/>
          <p:cNvCxnSpPr>
            <a:stCxn id="2050" idx="1"/>
            <a:endCxn id="30" idx="3"/>
          </p:cNvCxnSpPr>
          <p:nvPr/>
        </p:nvCxnSpPr>
        <p:spPr>
          <a:xfrm flipH="1">
            <a:off x="6363119" y="1823703"/>
            <a:ext cx="365258" cy="3839"/>
          </a:xfrm>
          <a:prstGeom prst="straightConnector1">
            <a:avLst/>
          </a:prstGeom>
          <a:ln w="38100">
            <a:solidFill>
              <a:srgbClr val="FFC1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ector recto de flecha 67"/>
          <p:cNvCxnSpPr>
            <a:stCxn id="30" idx="1"/>
          </p:cNvCxnSpPr>
          <p:nvPr/>
        </p:nvCxnSpPr>
        <p:spPr>
          <a:xfrm flipH="1" flipV="1">
            <a:off x="5304817" y="1823703"/>
            <a:ext cx="275758" cy="3839"/>
          </a:xfrm>
          <a:prstGeom prst="straightConnector1">
            <a:avLst/>
          </a:prstGeom>
          <a:ln w="38100">
            <a:solidFill>
              <a:srgbClr val="FFC100"/>
            </a:solidFill>
            <a:tailEnd type="triangle"/>
          </a:ln>
        </p:spPr>
        <p:style>
          <a:lnRef idx="1">
            <a:schemeClr val="accent1"/>
          </a:lnRef>
          <a:fillRef idx="0">
            <a:schemeClr val="accent1"/>
          </a:fillRef>
          <a:effectRef idx="0">
            <a:schemeClr val="accent1"/>
          </a:effectRef>
          <a:fontRef idx="minor">
            <a:schemeClr val="tx1"/>
          </a:fontRef>
        </p:style>
      </p:cxnSp>
      <p:sp>
        <p:nvSpPr>
          <p:cNvPr id="91" name="Rectángulo redondeado 136"/>
          <p:cNvSpPr/>
          <p:nvPr/>
        </p:nvSpPr>
        <p:spPr>
          <a:xfrm>
            <a:off x="4626795" y="2637003"/>
            <a:ext cx="720000" cy="360000"/>
          </a:xfrm>
          <a:prstGeom prst="roundRect">
            <a:avLst/>
          </a:prstGeom>
          <a:solidFill>
            <a:srgbClr val="F57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sz="1200" i="1" dirty="0">
              <a:solidFill>
                <a:schemeClr val="tx1"/>
              </a:solidFill>
              <a:latin typeface="Roboto" panose="02000000000000000000" pitchFamily="2" charset="0"/>
              <a:ea typeface="Roboto" panose="02000000000000000000" pitchFamily="2" charset="0"/>
            </a:endParaRPr>
          </a:p>
        </p:txBody>
      </p:sp>
      <p:cxnSp>
        <p:nvCxnSpPr>
          <p:cNvPr id="71" name="Conector recto de flecha 70"/>
          <p:cNvCxnSpPr>
            <a:stCxn id="25" idx="1"/>
          </p:cNvCxnSpPr>
          <p:nvPr/>
        </p:nvCxnSpPr>
        <p:spPr>
          <a:xfrm flipH="1">
            <a:off x="2873027" y="1823703"/>
            <a:ext cx="275756" cy="0"/>
          </a:xfrm>
          <a:prstGeom prst="straightConnector1">
            <a:avLst/>
          </a:prstGeom>
          <a:ln w="38100">
            <a:solidFill>
              <a:srgbClr val="8BC34A"/>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ector recto de flecha 77"/>
          <p:cNvCxnSpPr>
            <a:stCxn id="29" idx="1"/>
            <a:endCxn id="25" idx="3"/>
          </p:cNvCxnSpPr>
          <p:nvPr/>
        </p:nvCxnSpPr>
        <p:spPr>
          <a:xfrm flipH="1" flipV="1">
            <a:off x="4087385" y="1823703"/>
            <a:ext cx="294808" cy="3839"/>
          </a:xfrm>
          <a:prstGeom prst="straightConnector1">
            <a:avLst/>
          </a:prstGeom>
          <a:ln w="38100">
            <a:solidFill>
              <a:srgbClr val="FFC100"/>
            </a:solidFill>
            <a:tailEnd type="triangle"/>
          </a:ln>
        </p:spPr>
        <p:style>
          <a:lnRef idx="1">
            <a:schemeClr val="accent1"/>
          </a:lnRef>
          <a:fillRef idx="0">
            <a:schemeClr val="accent1"/>
          </a:fillRef>
          <a:effectRef idx="0">
            <a:schemeClr val="accent1"/>
          </a:effectRef>
          <a:fontRef idx="minor">
            <a:schemeClr val="tx1"/>
          </a:fontRef>
        </p:style>
      </p:cxnSp>
      <p:sp>
        <p:nvSpPr>
          <p:cNvPr id="13" name="Rectángulo redondeado 12"/>
          <p:cNvSpPr/>
          <p:nvPr/>
        </p:nvSpPr>
        <p:spPr>
          <a:xfrm>
            <a:off x="5530950" y="3183866"/>
            <a:ext cx="720000" cy="198000"/>
          </a:xfrm>
          <a:prstGeom prst="roundRect">
            <a:avLst/>
          </a:prstGeom>
          <a:solidFill>
            <a:srgbClr val="FFC100"/>
          </a:solidFill>
          <a:ln>
            <a:solidFill>
              <a:srgbClr val="FFC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sz="1200" i="1" dirty="0">
              <a:solidFill>
                <a:schemeClr val="tx1"/>
              </a:solidFill>
              <a:latin typeface="Roboto" panose="02000000000000000000" pitchFamily="2" charset="0"/>
              <a:ea typeface="Roboto" panose="02000000000000000000" pitchFamily="2" charset="0"/>
            </a:endParaRPr>
          </a:p>
        </p:txBody>
      </p:sp>
      <p:grpSp>
        <p:nvGrpSpPr>
          <p:cNvPr id="2079" name="Grupo 2078"/>
          <p:cNvGrpSpPr/>
          <p:nvPr/>
        </p:nvGrpSpPr>
        <p:grpSpPr>
          <a:xfrm>
            <a:off x="2367415" y="1954133"/>
            <a:ext cx="333064" cy="956312"/>
            <a:chOff x="2367415" y="1773158"/>
            <a:chExt cx="333064" cy="956312"/>
          </a:xfrm>
        </p:grpSpPr>
        <p:cxnSp>
          <p:nvCxnSpPr>
            <p:cNvPr id="101" name="Conector recto 100"/>
            <p:cNvCxnSpPr/>
            <p:nvPr/>
          </p:nvCxnSpPr>
          <p:spPr>
            <a:xfrm flipH="1">
              <a:off x="2482904" y="2707863"/>
              <a:ext cx="217575" cy="1369"/>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cxnSp>
          <p:nvCxnSpPr>
            <p:cNvPr id="104" name="Conector recto 103"/>
            <p:cNvCxnSpPr/>
            <p:nvPr/>
          </p:nvCxnSpPr>
          <p:spPr>
            <a:xfrm flipH="1">
              <a:off x="2475988" y="1792117"/>
              <a:ext cx="218087" cy="0"/>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grpSp>
          <p:nvGrpSpPr>
            <p:cNvPr id="107" name="Grupo 106"/>
            <p:cNvGrpSpPr/>
            <p:nvPr/>
          </p:nvGrpSpPr>
          <p:grpSpPr>
            <a:xfrm>
              <a:off x="2367415" y="1773158"/>
              <a:ext cx="243709" cy="627462"/>
              <a:chOff x="7365629" y="1916474"/>
              <a:chExt cx="243709" cy="627462"/>
            </a:xfrm>
          </p:grpSpPr>
          <p:cxnSp>
            <p:nvCxnSpPr>
              <p:cNvPr id="108" name="Conector recto 107"/>
              <p:cNvCxnSpPr/>
              <p:nvPr/>
            </p:nvCxnSpPr>
            <p:spPr>
              <a:xfrm>
                <a:off x="7474182" y="1916474"/>
                <a:ext cx="4720" cy="394833"/>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sp>
            <p:nvSpPr>
              <p:cNvPr id="109" name="Arco 108"/>
              <p:cNvSpPr/>
              <p:nvPr/>
            </p:nvSpPr>
            <p:spPr>
              <a:xfrm>
                <a:off x="7365629" y="2316411"/>
                <a:ext cx="243709" cy="227525"/>
              </a:xfrm>
              <a:prstGeom prst="arc">
                <a:avLst>
                  <a:gd name="adj1" fmla="val 10800000"/>
                  <a:gd name="adj2" fmla="val 0"/>
                </a:avLst>
              </a:prstGeom>
              <a:ln w="38100">
                <a:solidFill>
                  <a:srgbClr val="2196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latin typeface="Roboto" panose="02000000000000000000" pitchFamily="2" charset="0"/>
                  <a:ea typeface="Roboto" panose="02000000000000000000" pitchFamily="2" charset="0"/>
                </a:endParaRPr>
              </a:p>
            </p:txBody>
          </p:sp>
        </p:grpSp>
        <p:grpSp>
          <p:nvGrpSpPr>
            <p:cNvPr id="110" name="Grupo 109"/>
            <p:cNvGrpSpPr/>
            <p:nvPr/>
          </p:nvGrpSpPr>
          <p:grpSpPr>
            <a:xfrm>
              <a:off x="2395749" y="2231033"/>
              <a:ext cx="184639" cy="498437"/>
              <a:chOff x="7394268" y="2419013"/>
              <a:chExt cx="184639" cy="498437"/>
            </a:xfrm>
          </p:grpSpPr>
          <p:sp>
            <p:nvSpPr>
              <p:cNvPr id="111" name="Elipse 110"/>
              <p:cNvSpPr/>
              <p:nvPr/>
            </p:nvSpPr>
            <p:spPr>
              <a:xfrm>
                <a:off x="7394268" y="2419013"/>
                <a:ext cx="184639" cy="184639"/>
              </a:xfrm>
              <a:prstGeom prst="ellipse">
                <a:avLst/>
              </a:prstGeom>
              <a:solidFill>
                <a:srgbClr val="2196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latin typeface="Roboto" panose="02000000000000000000" pitchFamily="2" charset="0"/>
                  <a:ea typeface="Roboto" panose="02000000000000000000" pitchFamily="2" charset="0"/>
                </a:endParaRPr>
              </a:p>
            </p:txBody>
          </p:sp>
          <p:cxnSp>
            <p:nvCxnSpPr>
              <p:cNvPr id="112" name="Conector recto 111"/>
              <p:cNvCxnSpPr>
                <a:stCxn id="111" idx="4"/>
              </p:cNvCxnSpPr>
              <p:nvPr/>
            </p:nvCxnSpPr>
            <p:spPr>
              <a:xfrm>
                <a:off x="7486588" y="2603652"/>
                <a:ext cx="0" cy="313798"/>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grpSp>
      </p:grpSp>
      <p:grpSp>
        <p:nvGrpSpPr>
          <p:cNvPr id="70" name="Grupo 69"/>
          <p:cNvGrpSpPr/>
          <p:nvPr/>
        </p:nvGrpSpPr>
        <p:grpSpPr>
          <a:xfrm>
            <a:off x="2027603" y="1567992"/>
            <a:ext cx="672877" cy="1704693"/>
            <a:chOff x="2027603" y="1387017"/>
            <a:chExt cx="672877" cy="1704693"/>
          </a:xfrm>
        </p:grpSpPr>
        <p:cxnSp>
          <p:nvCxnSpPr>
            <p:cNvPr id="115" name="Conector recto 114"/>
            <p:cNvCxnSpPr/>
            <p:nvPr/>
          </p:nvCxnSpPr>
          <p:spPr>
            <a:xfrm flipH="1" flipV="1">
              <a:off x="2157595" y="3069779"/>
              <a:ext cx="542885" cy="1"/>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cxnSp>
          <p:nvCxnSpPr>
            <p:cNvPr id="117" name="Conector recto 116"/>
            <p:cNvCxnSpPr/>
            <p:nvPr/>
          </p:nvCxnSpPr>
          <p:spPr>
            <a:xfrm flipH="1" flipV="1">
              <a:off x="2145808" y="1404647"/>
              <a:ext cx="554672" cy="1"/>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grpSp>
          <p:nvGrpSpPr>
            <p:cNvPr id="118" name="Grupo 117"/>
            <p:cNvGrpSpPr/>
            <p:nvPr/>
          </p:nvGrpSpPr>
          <p:grpSpPr>
            <a:xfrm rot="10800000">
              <a:off x="2027603" y="2177870"/>
              <a:ext cx="243709" cy="913840"/>
              <a:chOff x="7365629" y="1630096"/>
              <a:chExt cx="243709" cy="913840"/>
            </a:xfrm>
          </p:grpSpPr>
          <p:cxnSp>
            <p:nvCxnSpPr>
              <p:cNvPr id="119" name="Conector recto 118"/>
              <p:cNvCxnSpPr/>
              <p:nvPr/>
            </p:nvCxnSpPr>
            <p:spPr>
              <a:xfrm rot="10800000" flipV="1">
                <a:off x="7478902" y="1630096"/>
                <a:ext cx="0" cy="681210"/>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sp>
            <p:nvSpPr>
              <p:cNvPr id="120" name="Arco 119"/>
              <p:cNvSpPr/>
              <p:nvPr/>
            </p:nvSpPr>
            <p:spPr>
              <a:xfrm>
                <a:off x="7365629" y="2316411"/>
                <a:ext cx="243709" cy="227525"/>
              </a:xfrm>
              <a:prstGeom prst="arc">
                <a:avLst>
                  <a:gd name="adj1" fmla="val 10800000"/>
                  <a:gd name="adj2" fmla="val 0"/>
                </a:avLst>
              </a:prstGeom>
              <a:ln w="38100">
                <a:solidFill>
                  <a:srgbClr val="2196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latin typeface="Roboto" panose="02000000000000000000" pitchFamily="2" charset="0"/>
                  <a:ea typeface="Roboto" panose="02000000000000000000" pitchFamily="2" charset="0"/>
                </a:endParaRPr>
              </a:p>
            </p:txBody>
          </p:sp>
        </p:grpSp>
        <p:grpSp>
          <p:nvGrpSpPr>
            <p:cNvPr id="122" name="Grupo 121"/>
            <p:cNvGrpSpPr/>
            <p:nvPr/>
          </p:nvGrpSpPr>
          <p:grpSpPr>
            <a:xfrm rot="10800000">
              <a:off x="2058252" y="1387017"/>
              <a:ext cx="184639" cy="964679"/>
              <a:chOff x="7394268" y="2419013"/>
              <a:chExt cx="184639" cy="964679"/>
            </a:xfrm>
          </p:grpSpPr>
          <p:sp>
            <p:nvSpPr>
              <p:cNvPr id="123" name="Elipse 122"/>
              <p:cNvSpPr/>
              <p:nvPr/>
            </p:nvSpPr>
            <p:spPr>
              <a:xfrm>
                <a:off x="7394268" y="2419013"/>
                <a:ext cx="184639" cy="184639"/>
              </a:xfrm>
              <a:prstGeom prst="ellipse">
                <a:avLst/>
              </a:prstGeom>
              <a:solidFill>
                <a:srgbClr val="2196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latin typeface="Roboto" panose="02000000000000000000" pitchFamily="2" charset="0"/>
                  <a:ea typeface="Roboto" panose="02000000000000000000" pitchFamily="2" charset="0"/>
                </a:endParaRPr>
              </a:p>
            </p:txBody>
          </p:sp>
          <p:cxnSp>
            <p:nvCxnSpPr>
              <p:cNvPr id="124" name="Conector recto 123"/>
              <p:cNvCxnSpPr>
                <a:stCxn id="123" idx="4"/>
              </p:cNvCxnSpPr>
              <p:nvPr/>
            </p:nvCxnSpPr>
            <p:spPr>
              <a:xfrm rot="10800000" flipV="1">
                <a:off x="7486588" y="2603652"/>
                <a:ext cx="0" cy="780040"/>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grpSp>
      </p:grpSp>
      <p:sp>
        <p:nvSpPr>
          <p:cNvPr id="15" name="Rectángulo redondeado 14"/>
          <p:cNvSpPr/>
          <p:nvPr/>
        </p:nvSpPr>
        <p:spPr>
          <a:xfrm>
            <a:off x="5530950" y="4164723"/>
            <a:ext cx="720000" cy="187200"/>
          </a:xfrm>
          <a:prstGeom prst="roundRect">
            <a:avLst/>
          </a:prstGeom>
          <a:solidFill>
            <a:srgbClr val="FFC100"/>
          </a:solidFill>
          <a:ln>
            <a:solidFill>
              <a:srgbClr val="FFC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sz="1200" i="1" dirty="0">
              <a:solidFill>
                <a:schemeClr val="tx1"/>
              </a:solidFill>
              <a:latin typeface="Roboto" panose="02000000000000000000" pitchFamily="2" charset="0"/>
              <a:ea typeface="Roboto" panose="02000000000000000000" pitchFamily="2" charset="0"/>
            </a:endParaRPr>
          </a:p>
        </p:txBody>
      </p:sp>
      <p:sp>
        <p:nvSpPr>
          <p:cNvPr id="133" name="Rectángulo redondeado 132"/>
          <p:cNvSpPr/>
          <p:nvPr/>
        </p:nvSpPr>
        <p:spPr>
          <a:xfrm>
            <a:off x="2625600" y="3992260"/>
            <a:ext cx="720000" cy="180000"/>
          </a:xfrm>
          <a:prstGeom prst="roundRect">
            <a:avLst/>
          </a:prstGeom>
          <a:solidFill>
            <a:srgbClr val="007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sz="1200" i="1" dirty="0">
              <a:solidFill>
                <a:schemeClr val="tx1"/>
              </a:solidFill>
              <a:latin typeface="Roboto" panose="02000000000000000000" pitchFamily="2" charset="0"/>
              <a:ea typeface="Roboto" panose="02000000000000000000" pitchFamily="2" charset="0"/>
            </a:endParaRPr>
          </a:p>
        </p:txBody>
      </p:sp>
      <p:sp>
        <p:nvSpPr>
          <p:cNvPr id="134" name="Rectángulo redondeado 133"/>
          <p:cNvSpPr/>
          <p:nvPr/>
        </p:nvSpPr>
        <p:spPr>
          <a:xfrm>
            <a:off x="2625600" y="4206787"/>
            <a:ext cx="720000" cy="180000"/>
          </a:xfrm>
          <a:prstGeom prst="roundRect">
            <a:avLst/>
          </a:prstGeom>
          <a:solidFill>
            <a:srgbClr val="4F5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sz="1200" i="1" dirty="0">
              <a:solidFill>
                <a:schemeClr val="tx1"/>
              </a:solidFill>
              <a:latin typeface="Roboto" panose="02000000000000000000" pitchFamily="2" charset="0"/>
              <a:ea typeface="Roboto" panose="02000000000000000000" pitchFamily="2" charset="0"/>
            </a:endParaRPr>
          </a:p>
        </p:txBody>
      </p:sp>
      <p:sp>
        <p:nvSpPr>
          <p:cNvPr id="135" name="Rectángulo redondeado 134"/>
          <p:cNvSpPr/>
          <p:nvPr/>
        </p:nvSpPr>
        <p:spPr>
          <a:xfrm>
            <a:off x="4078275" y="4177775"/>
            <a:ext cx="720000" cy="180000"/>
          </a:xfrm>
          <a:prstGeom prst="roundRect">
            <a:avLst/>
          </a:prstGeom>
          <a:solidFill>
            <a:srgbClr val="F473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sz="1200" i="1" dirty="0">
              <a:solidFill>
                <a:schemeClr val="tx1"/>
              </a:solidFill>
              <a:latin typeface="Roboto" panose="02000000000000000000" pitchFamily="2" charset="0"/>
              <a:ea typeface="Roboto" panose="02000000000000000000" pitchFamily="2" charset="0"/>
            </a:endParaRPr>
          </a:p>
        </p:txBody>
      </p:sp>
      <p:sp>
        <p:nvSpPr>
          <p:cNvPr id="136" name="Rectángulo redondeado 135"/>
          <p:cNvSpPr/>
          <p:nvPr/>
        </p:nvSpPr>
        <p:spPr>
          <a:xfrm>
            <a:off x="2960276" y="2644498"/>
            <a:ext cx="720000" cy="360000"/>
          </a:xfrm>
          <a:prstGeom prst="roundRect">
            <a:avLst/>
          </a:prstGeom>
          <a:solidFill>
            <a:srgbClr val="F473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sz="1200" i="1" dirty="0">
              <a:solidFill>
                <a:schemeClr val="tx1"/>
              </a:solidFill>
              <a:latin typeface="Roboto" panose="02000000000000000000" pitchFamily="2" charset="0"/>
              <a:ea typeface="Roboto" panose="02000000000000000000" pitchFamily="2" charset="0"/>
            </a:endParaRPr>
          </a:p>
        </p:txBody>
      </p:sp>
      <p:sp>
        <p:nvSpPr>
          <p:cNvPr id="137" name="Rectángulo redondeado 136"/>
          <p:cNvSpPr/>
          <p:nvPr/>
        </p:nvSpPr>
        <p:spPr>
          <a:xfrm>
            <a:off x="3783375" y="2641735"/>
            <a:ext cx="720000" cy="360000"/>
          </a:xfrm>
          <a:prstGeom prst="roundRect">
            <a:avLst/>
          </a:prstGeom>
          <a:solidFill>
            <a:srgbClr val="8BC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sz="1200" i="1" dirty="0">
              <a:solidFill>
                <a:schemeClr val="tx1"/>
              </a:solidFill>
              <a:latin typeface="Roboto" panose="02000000000000000000" pitchFamily="2" charset="0"/>
              <a:ea typeface="Roboto" panose="02000000000000000000" pitchFamily="2" charset="0"/>
            </a:endParaRPr>
          </a:p>
        </p:txBody>
      </p:sp>
      <p:grpSp>
        <p:nvGrpSpPr>
          <p:cNvPr id="93" name="Grupo 92"/>
          <p:cNvGrpSpPr>
            <a:grpSpLocks noChangeAspect="1"/>
          </p:cNvGrpSpPr>
          <p:nvPr/>
        </p:nvGrpSpPr>
        <p:grpSpPr>
          <a:xfrm>
            <a:off x="8685025" y="90000"/>
            <a:ext cx="360000" cy="360000"/>
            <a:chOff x="1206545" y="649239"/>
            <a:chExt cx="844010" cy="828000"/>
          </a:xfrm>
        </p:grpSpPr>
        <p:sp>
          <p:nvSpPr>
            <p:cNvPr id="94" name="Elipse 93"/>
            <p:cNvSpPr>
              <a:spLocks noChangeAspect="1"/>
            </p:cNvSpPr>
            <p:nvPr/>
          </p:nvSpPr>
          <p:spPr>
            <a:xfrm>
              <a:off x="1206545" y="649239"/>
              <a:ext cx="844010" cy="828000"/>
            </a:xfrm>
            <a:prstGeom prst="ellipse">
              <a:avLst/>
            </a:prstGeom>
            <a:solidFill>
              <a:srgbClr val="84D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95" name="Imagen 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83532" y="818221"/>
              <a:ext cx="490036" cy="490036"/>
            </a:xfrm>
            <a:prstGeom prst="rect">
              <a:avLst/>
            </a:prstGeom>
            <a:ln>
              <a:noFill/>
            </a:ln>
          </p:spPr>
        </p:pic>
      </p:grpSp>
      <p:grpSp>
        <p:nvGrpSpPr>
          <p:cNvPr id="121" name="Grupo 120"/>
          <p:cNvGrpSpPr/>
          <p:nvPr/>
        </p:nvGrpSpPr>
        <p:grpSpPr>
          <a:xfrm>
            <a:off x="0" y="4852608"/>
            <a:ext cx="9144000" cy="290892"/>
            <a:chOff x="0" y="4852608"/>
            <a:chExt cx="9144000" cy="290892"/>
          </a:xfrm>
        </p:grpSpPr>
        <p:sp>
          <p:nvSpPr>
            <p:cNvPr id="125" name="Rectángulo 124"/>
            <p:cNvSpPr/>
            <p:nvPr/>
          </p:nvSpPr>
          <p:spPr>
            <a:xfrm>
              <a:off x="0" y="4852608"/>
              <a:ext cx="9144000" cy="290892"/>
            </a:xfrm>
            <a:prstGeom prst="rect">
              <a:avLst/>
            </a:prstGeom>
            <a:solidFill>
              <a:srgbClr val="4F5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latin typeface="Roboto" panose="02000000000000000000" pitchFamily="2" charset="0"/>
                <a:ea typeface="Roboto" panose="02000000000000000000" pitchFamily="2" charset="0"/>
              </a:endParaRPr>
            </a:p>
          </p:txBody>
        </p:sp>
        <p:pic>
          <p:nvPicPr>
            <p:cNvPr id="126" name="Shape 144" descr="Imagen integrada 1"/>
            <p:cNvPicPr preferRelativeResize="0"/>
            <p:nvPr/>
          </p:nvPicPr>
          <p:blipFill rotWithShape="1">
            <a:blip r:embed="rId6">
              <a:alphaModFix/>
            </a:blip>
            <a:srcRect/>
            <a:stretch/>
          </p:blipFill>
          <p:spPr>
            <a:xfrm>
              <a:off x="4349892" y="4939392"/>
              <a:ext cx="454054" cy="117265"/>
            </a:xfrm>
            <a:prstGeom prst="rect">
              <a:avLst/>
            </a:prstGeom>
            <a:noFill/>
            <a:ln>
              <a:noFill/>
            </a:ln>
          </p:spPr>
        </p:pic>
      </p:grpSp>
      <p:sp>
        <p:nvSpPr>
          <p:cNvPr id="127" name="Rectángulo redondeado 46"/>
          <p:cNvSpPr/>
          <p:nvPr/>
        </p:nvSpPr>
        <p:spPr>
          <a:xfrm>
            <a:off x="2952000" y="180000"/>
            <a:ext cx="3240000" cy="734400"/>
          </a:xfrm>
          <a:prstGeom prst="roundRect">
            <a:avLst/>
          </a:prstGeom>
          <a:noFill/>
          <a:ln w="28575">
            <a:solidFill>
              <a:srgbClr val="4F5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200" dirty="0">
                <a:solidFill>
                  <a:srgbClr val="4F5D73"/>
                </a:solidFill>
                <a:latin typeface="Roboto" panose="02000000000000000000" pitchFamily="2" charset="0"/>
                <a:ea typeface="Roboto" panose="02000000000000000000" pitchFamily="2" charset="0"/>
              </a:rPr>
              <a:t>SISTEMA</a:t>
            </a:r>
          </a:p>
        </p:txBody>
      </p:sp>
    </p:spTree>
    <p:extLst>
      <p:ext uri="{BB962C8B-B14F-4D97-AF65-F5344CB8AC3E}">
        <p14:creationId xmlns:p14="http://schemas.microsoft.com/office/powerpoint/2010/main" val="36107636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6"/>
                                        </p:tgtEl>
                                        <p:attrNameLst>
                                          <p:attrName>style.visibility</p:attrName>
                                        </p:attrNameLst>
                                      </p:cBhvr>
                                      <p:to>
                                        <p:strVal val="visible"/>
                                      </p:to>
                                    </p:set>
                                    <p:animEffect transition="in" filter="fade">
                                      <p:cBhvr>
                                        <p:cTn id="19" dur="500"/>
                                        <p:tgtEl>
                                          <p:spTgt spid="13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7"/>
                                        </p:tgtEl>
                                        <p:attrNameLst>
                                          <p:attrName>style.visibility</p:attrName>
                                        </p:attrNameLst>
                                      </p:cBhvr>
                                      <p:to>
                                        <p:strVal val="visible"/>
                                      </p:to>
                                    </p:set>
                                    <p:animEffect transition="in" filter="fade">
                                      <p:cBhvr>
                                        <p:cTn id="22" dur="500"/>
                                        <p:tgtEl>
                                          <p:spTgt spid="1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1"/>
                                        </p:tgtEl>
                                        <p:attrNameLst>
                                          <p:attrName>style.visibility</p:attrName>
                                        </p:attrNameLst>
                                      </p:cBhvr>
                                      <p:to>
                                        <p:strVal val="visible"/>
                                      </p:to>
                                    </p:set>
                                    <p:animEffect transition="in" filter="fade">
                                      <p:cBhvr>
                                        <p:cTn id="25" dur="500"/>
                                        <p:tgtEl>
                                          <p:spTgt spid="9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3"/>
                                        </p:tgtEl>
                                        <p:attrNameLst>
                                          <p:attrName>style.visibility</p:attrName>
                                        </p:attrNameLst>
                                      </p:cBhvr>
                                      <p:to>
                                        <p:strVal val="visible"/>
                                      </p:to>
                                    </p:set>
                                    <p:animEffect transition="in" filter="fade">
                                      <p:cBhvr>
                                        <p:cTn id="30" dur="500"/>
                                        <p:tgtEl>
                                          <p:spTgt spid="73"/>
                                        </p:tgtEl>
                                      </p:cBhvr>
                                    </p:animEffect>
                                  </p:childTnLst>
                                </p:cTn>
                              </p:par>
                              <p:par>
                                <p:cTn id="31" presetID="10" presetClass="entr" presetSubtype="0" fill="hold" nodeType="withEffect">
                                  <p:stCondLst>
                                    <p:cond delay="0"/>
                                  </p:stCondLst>
                                  <p:childTnLst>
                                    <p:set>
                                      <p:cBhvr>
                                        <p:cTn id="32" dur="1" fill="hold">
                                          <p:stCondLst>
                                            <p:cond delay="0"/>
                                          </p:stCondLst>
                                        </p:cTn>
                                        <p:tgtEl>
                                          <p:spTgt spid="72"/>
                                        </p:tgtEl>
                                        <p:attrNameLst>
                                          <p:attrName>style.visibility</p:attrName>
                                        </p:attrNameLst>
                                      </p:cBhvr>
                                      <p:to>
                                        <p:strVal val="visible"/>
                                      </p:to>
                                    </p:set>
                                    <p:animEffect transition="in" filter="fade">
                                      <p:cBhvr>
                                        <p:cTn id="33" dur="500"/>
                                        <p:tgtEl>
                                          <p:spTgt spid="7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par>
                                <p:cTn id="37" presetID="10"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34"/>
                                        </p:tgtEl>
                                        <p:attrNameLst>
                                          <p:attrName>style.visibility</p:attrName>
                                        </p:attrNameLst>
                                      </p:cBhvr>
                                      <p:to>
                                        <p:strVal val="visible"/>
                                      </p:to>
                                    </p:set>
                                    <p:animEffect transition="in" filter="fade">
                                      <p:cBhvr>
                                        <p:cTn id="48" dur="500"/>
                                        <p:tgtEl>
                                          <p:spTgt spid="13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33"/>
                                        </p:tgtEl>
                                        <p:attrNameLst>
                                          <p:attrName>style.visibility</p:attrName>
                                        </p:attrNameLst>
                                      </p:cBhvr>
                                      <p:to>
                                        <p:strVal val="visible"/>
                                      </p:to>
                                    </p:set>
                                    <p:animEffect transition="in" filter="fade">
                                      <p:cBhvr>
                                        <p:cTn id="51" dur="500"/>
                                        <p:tgtEl>
                                          <p:spTgt spid="13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35"/>
                                        </p:tgtEl>
                                        <p:attrNameLst>
                                          <p:attrName>style.visibility</p:attrName>
                                        </p:attrNameLst>
                                      </p:cBhvr>
                                      <p:to>
                                        <p:strVal val="visible"/>
                                      </p:to>
                                    </p:set>
                                    <p:animEffect transition="in" filter="fade">
                                      <p:cBhvr>
                                        <p:cTn id="54" dur="500"/>
                                        <p:tgtEl>
                                          <p:spTgt spid="135"/>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2050"/>
                                        </p:tgtEl>
                                        <p:attrNameLst>
                                          <p:attrName>style.visibility</p:attrName>
                                        </p:attrNameLst>
                                      </p:cBhvr>
                                      <p:to>
                                        <p:strVal val="visible"/>
                                      </p:to>
                                    </p:set>
                                    <p:animEffect transition="in" filter="fade">
                                      <p:cBhvr>
                                        <p:cTn id="69" dur="500"/>
                                        <p:tgtEl>
                                          <p:spTgt spid="2050"/>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63"/>
                                        </p:tgtEl>
                                        <p:attrNameLst>
                                          <p:attrName>style.visibility</p:attrName>
                                        </p:attrNameLst>
                                      </p:cBhvr>
                                      <p:to>
                                        <p:strVal val="visible"/>
                                      </p:to>
                                    </p:set>
                                    <p:animEffect transition="in" filter="fade">
                                      <p:cBhvr>
                                        <p:cTn id="74" dur="500"/>
                                        <p:tgtEl>
                                          <p:spTgt spid="63"/>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fade">
                                      <p:cBhvr>
                                        <p:cTn id="77" dur="500"/>
                                        <p:tgtEl>
                                          <p:spTgt spid="3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68"/>
                                        </p:tgtEl>
                                        <p:attrNameLst>
                                          <p:attrName>style.visibility</p:attrName>
                                        </p:attrNameLst>
                                      </p:cBhvr>
                                      <p:to>
                                        <p:strVal val="visible"/>
                                      </p:to>
                                    </p:set>
                                    <p:animEffect transition="in" filter="fade">
                                      <p:cBhvr>
                                        <p:cTn id="82" dur="500"/>
                                        <p:tgtEl>
                                          <p:spTgt spid="68"/>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fade">
                                      <p:cBhvr>
                                        <p:cTn id="85" dur="500"/>
                                        <p:tgtEl>
                                          <p:spTgt spid="29"/>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78"/>
                                        </p:tgtEl>
                                        <p:attrNameLst>
                                          <p:attrName>style.visibility</p:attrName>
                                        </p:attrNameLst>
                                      </p:cBhvr>
                                      <p:to>
                                        <p:strVal val="visible"/>
                                      </p:to>
                                    </p:set>
                                    <p:animEffect transition="in" filter="fade">
                                      <p:cBhvr>
                                        <p:cTn id="90" dur="500"/>
                                        <p:tgtEl>
                                          <p:spTgt spid="7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5"/>
                                        </p:tgtEl>
                                        <p:attrNameLst>
                                          <p:attrName>style.visibility</p:attrName>
                                        </p:attrNameLst>
                                      </p:cBhvr>
                                      <p:to>
                                        <p:strVal val="visible"/>
                                      </p:to>
                                    </p:set>
                                    <p:animEffect transition="in" filter="fade">
                                      <p:cBhvr>
                                        <p:cTn id="93" dur="500"/>
                                        <p:tgtEl>
                                          <p:spTgt spid="25"/>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71"/>
                                        </p:tgtEl>
                                        <p:attrNameLst>
                                          <p:attrName>style.visibility</p:attrName>
                                        </p:attrNameLst>
                                      </p:cBhvr>
                                      <p:to>
                                        <p:strVal val="visible"/>
                                      </p:to>
                                    </p:set>
                                    <p:animEffect transition="in" filter="fade">
                                      <p:cBhvr>
                                        <p:cTn id="98" dur="500"/>
                                        <p:tgtEl>
                                          <p:spTgt spid="71"/>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24"/>
                                        </p:tgtEl>
                                        <p:attrNameLst>
                                          <p:attrName>style.visibility</p:attrName>
                                        </p:attrNameLst>
                                      </p:cBhvr>
                                      <p:to>
                                        <p:strVal val="visible"/>
                                      </p:to>
                                    </p:set>
                                    <p:animEffect transition="in" filter="fade">
                                      <p:cBhvr>
                                        <p:cTn id="101" dur="500"/>
                                        <p:tgtEl>
                                          <p:spTgt spid="24"/>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2079"/>
                                        </p:tgtEl>
                                        <p:attrNameLst>
                                          <p:attrName>style.visibility</p:attrName>
                                        </p:attrNameLst>
                                      </p:cBhvr>
                                      <p:to>
                                        <p:strVal val="visible"/>
                                      </p:to>
                                    </p:set>
                                    <p:animEffect transition="in" filter="fade">
                                      <p:cBhvr>
                                        <p:cTn id="106" dur="500"/>
                                        <p:tgtEl>
                                          <p:spTgt spid="2079"/>
                                        </p:tgtEl>
                                      </p:cBhvr>
                                    </p:animEffect>
                                  </p:childTnLst>
                                </p:cTn>
                              </p:par>
                              <p:par>
                                <p:cTn id="107" presetID="10" presetClass="entr" presetSubtype="0" fill="hold" nodeType="withEffect">
                                  <p:stCondLst>
                                    <p:cond delay="0"/>
                                  </p:stCondLst>
                                  <p:childTnLst>
                                    <p:set>
                                      <p:cBhvr>
                                        <p:cTn id="108" dur="1" fill="hold">
                                          <p:stCondLst>
                                            <p:cond delay="0"/>
                                          </p:stCondLst>
                                        </p:cTn>
                                        <p:tgtEl>
                                          <p:spTgt spid="70"/>
                                        </p:tgtEl>
                                        <p:attrNameLst>
                                          <p:attrName>style.visibility</p:attrName>
                                        </p:attrNameLst>
                                      </p:cBhvr>
                                      <p:to>
                                        <p:strVal val="visible"/>
                                      </p:to>
                                    </p:set>
                                    <p:animEffect transition="in" filter="fade">
                                      <p:cBhvr>
                                        <p:cTn id="10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8" grpId="0" animBg="1"/>
      <p:bldP spid="16" grpId="0" animBg="1"/>
      <p:bldP spid="24" grpId="0" animBg="1"/>
      <p:bldP spid="25" grpId="0" animBg="1"/>
      <p:bldP spid="29" grpId="0" animBg="1"/>
      <p:bldP spid="30" grpId="0" animBg="1"/>
      <p:bldP spid="31" grpId="0" animBg="1"/>
      <p:bldP spid="91" grpId="0" animBg="1"/>
      <p:bldP spid="13" grpId="0" animBg="1"/>
      <p:bldP spid="15" grpId="0" animBg="1"/>
      <p:bldP spid="133" grpId="0" animBg="1"/>
      <p:bldP spid="134" grpId="0" animBg="1"/>
      <p:bldP spid="135" grpId="0" animBg="1"/>
      <p:bldP spid="136" grpId="0" animBg="1"/>
      <p:bldP spid="13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upo 71"/>
          <p:cNvGrpSpPr/>
          <p:nvPr/>
        </p:nvGrpSpPr>
        <p:grpSpPr>
          <a:xfrm>
            <a:off x="2006474" y="4044824"/>
            <a:ext cx="5289676" cy="704515"/>
            <a:chOff x="1701674" y="3934961"/>
            <a:chExt cx="5889190" cy="704515"/>
          </a:xfrm>
        </p:grpSpPr>
        <p:sp>
          <p:nvSpPr>
            <p:cNvPr id="32" name="Rectángulo redondeado 70"/>
            <p:cNvSpPr/>
            <p:nvPr/>
          </p:nvSpPr>
          <p:spPr>
            <a:xfrm>
              <a:off x="1914487" y="3934961"/>
              <a:ext cx="5676377" cy="534430"/>
            </a:xfrm>
            <a:prstGeom prst="roundRect">
              <a:avLst>
                <a:gd name="adj" fmla="val 21053"/>
              </a:avLst>
            </a:prstGeom>
            <a:solidFill>
              <a:schemeClr val="bg1"/>
            </a:solidFill>
            <a:ln w="28575">
              <a:solidFill>
                <a:srgbClr val="4F5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rgbClr val="4F5D73"/>
                </a:solidFill>
                <a:latin typeface="Roboto" panose="02000000000000000000" pitchFamily="2" charset="0"/>
                <a:ea typeface="Roboto" panose="02000000000000000000" pitchFamily="2" charset="0"/>
              </a:endParaRPr>
            </a:p>
          </p:txBody>
        </p:sp>
        <p:sp>
          <p:nvSpPr>
            <p:cNvPr id="33" name="Rectángulo redondeado 68"/>
            <p:cNvSpPr/>
            <p:nvPr/>
          </p:nvSpPr>
          <p:spPr>
            <a:xfrm>
              <a:off x="1809712" y="4020686"/>
              <a:ext cx="5676937" cy="534430"/>
            </a:xfrm>
            <a:prstGeom prst="roundRect">
              <a:avLst>
                <a:gd name="adj" fmla="val 21053"/>
              </a:avLst>
            </a:prstGeom>
            <a:solidFill>
              <a:schemeClr val="bg1"/>
            </a:solidFill>
            <a:ln w="28575">
              <a:solidFill>
                <a:srgbClr val="4F5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rgbClr val="4F5D73"/>
                </a:solidFill>
                <a:latin typeface="Roboto" panose="02000000000000000000" pitchFamily="2" charset="0"/>
                <a:ea typeface="Roboto" panose="02000000000000000000" pitchFamily="2" charset="0"/>
              </a:endParaRPr>
            </a:p>
          </p:txBody>
        </p:sp>
        <p:grpSp>
          <p:nvGrpSpPr>
            <p:cNvPr id="56" name="Grupo 55"/>
            <p:cNvGrpSpPr/>
            <p:nvPr/>
          </p:nvGrpSpPr>
          <p:grpSpPr>
            <a:xfrm>
              <a:off x="1701674" y="4084915"/>
              <a:ext cx="5676959" cy="554561"/>
              <a:chOff x="1130175" y="4084915"/>
              <a:chExt cx="4632450" cy="554561"/>
            </a:xfrm>
            <a:solidFill>
              <a:schemeClr val="bg1"/>
            </a:solidFill>
          </p:grpSpPr>
          <p:sp>
            <p:nvSpPr>
              <p:cNvPr id="57" name="Rectángulo redondeado 27"/>
              <p:cNvSpPr/>
              <p:nvPr/>
            </p:nvSpPr>
            <p:spPr>
              <a:xfrm>
                <a:off x="1130175" y="4105046"/>
                <a:ext cx="4632450" cy="534430"/>
              </a:xfrm>
              <a:prstGeom prst="roundRect">
                <a:avLst>
                  <a:gd name="adj" fmla="val 21053"/>
                </a:avLst>
              </a:prstGeom>
              <a:grpFill/>
              <a:ln w="28575">
                <a:solidFill>
                  <a:srgbClr val="4F5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rgbClr val="4F5D73"/>
                  </a:solidFill>
                  <a:latin typeface="Roboto" panose="02000000000000000000" pitchFamily="2" charset="0"/>
                  <a:ea typeface="Roboto" panose="02000000000000000000" pitchFamily="2" charset="0"/>
                </a:endParaRPr>
              </a:p>
            </p:txBody>
          </p:sp>
          <p:sp>
            <p:nvSpPr>
              <p:cNvPr id="58" name="CuadroTexto 57"/>
              <p:cNvSpPr txBox="1"/>
              <p:nvPr/>
            </p:nvSpPr>
            <p:spPr>
              <a:xfrm>
                <a:off x="1130175" y="4084915"/>
                <a:ext cx="4632450" cy="338554"/>
              </a:xfrm>
              <a:prstGeom prst="rect">
                <a:avLst/>
              </a:prstGeom>
              <a:noFill/>
            </p:spPr>
            <p:txBody>
              <a:bodyPr wrap="square" rtlCol="0">
                <a:spAutoFit/>
              </a:bodyPr>
              <a:lstStyle/>
              <a:p>
                <a:pPr algn="ctr"/>
                <a:r>
                  <a:rPr lang="es-419" sz="1600" b="1" i="1" dirty="0">
                    <a:solidFill>
                      <a:srgbClr val="4F5D73"/>
                    </a:solidFill>
                    <a:latin typeface="Roboto" panose="02000000000000000000" pitchFamily="2" charset="0"/>
                    <a:ea typeface="Roboto" panose="02000000000000000000" pitchFamily="2" charset="0"/>
                  </a:rPr>
                  <a:t>Standard Module</a:t>
                </a:r>
              </a:p>
            </p:txBody>
          </p:sp>
        </p:grpSp>
      </p:grpSp>
      <p:grpSp>
        <p:nvGrpSpPr>
          <p:cNvPr id="27" name="Grupo 26"/>
          <p:cNvGrpSpPr/>
          <p:nvPr/>
        </p:nvGrpSpPr>
        <p:grpSpPr>
          <a:xfrm>
            <a:off x="2016672" y="1629372"/>
            <a:ext cx="5279478" cy="2192262"/>
            <a:chOff x="1130175" y="881405"/>
            <a:chExt cx="4632450" cy="2423702"/>
          </a:xfrm>
        </p:grpSpPr>
        <p:sp>
          <p:nvSpPr>
            <p:cNvPr id="28" name="Rectángulo redondeado 75"/>
            <p:cNvSpPr/>
            <p:nvPr/>
          </p:nvSpPr>
          <p:spPr>
            <a:xfrm>
              <a:off x="1130175" y="881405"/>
              <a:ext cx="4632450" cy="2423702"/>
            </a:xfrm>
            <a:prstGeom prst="roundRect">
              <a:avLst>
                <a:gd name="adj" fmla="val 6795"/>
              </a:avLst>
            </a:prstGeom>
            <a:solidFill>
              <a:schemeClr val="bg1"/>
            </a:solidFill>
            <a:ln w="28575">
              <a:solidFill>
                <a:srgbClr val="4F5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400" dirty="0">
                <a:solidFill>
                  <a:srgbClr val="4F5D73"/>
                </a:solidFill>
                <a:latin typeface="Roboto" panose="02000000000000000000" pitchFamily="2" charset="0"/>
                <a:ea typeface="Roboto" panose="02000000000000000000" pitchFamily="2" charset="0"/>
              </a:endParaRPr>
            </a:p>
          </p:txBody>
        </p:sp>
        <p:sp>
          <p:nvSpPr>
            <p:cNvPr id="29" name="CuadroTexto 28"/>
            <p:cNvSpPr txBox="1"/>
            <p:nvPr/>
          </p:nvSpPr>
          <p:spPr>
            <a:xfrm>
              <a:off x="1130175" y="881405"/>
              <a:ext cx="4632450" cy="338554"/>
            </a:xfrm>
            <a:prstGeom prst="rect">
              <a:avLst/>
            </a:prstGeom>
            <a:noFill/>
          </p:spPr>
          <p:txBody>
            <a:bodyPr wrap="square" rtlCol="0">
              <a:spAutoFit/>
            </a:bodyPr>
            <a:lstStyle/>
            <a:p>
              <a:pPr algn="ctr"/>
              <a:r>
                <a:rPr lang="es-419" sz="1600" b="1" i="1" dirty="0">
                  <a:solidFill>
                    <a:srgbClr val="4F5D73"/>
                  </a:solidFill>
                  <a:latin typeface="Roboto" panose="02000000000000000000" pitchFamily="2" charset="0"/>
                  <a:ea typeface="Roboto" panose="02000000000000000000" pitchFamily="2" charset="0"/>
                </a:rPr>
                <a:t>Processing Module</a:t>
              </a:r>
            </a:p>
          </p:txBody>
        </p:sp>
      </p:grpSp>
      <p:sp>
        <p:nvSpPr>
          <p:cNvPr id="34" name="Rectángulo redondeado 5"/>
          <p:cNvSpPr/>
          <p:nvPr/>
        </p:nvSpPr>
        <p:spPr>
          <a:xfrm>
            <a:off x="2160986" y="2021966"/>
            <a:ext cx="1800000" cy="540000"/>
          </a:xfrm>
          <a:prstGeom prst="roundRect">
            <a:avLst/>
          </a:prstGeom>
          <a:solidFill>
            <a:srgbClr val="F473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i="1" dirty="0">
              <a:latin typeface="Roboto" panose="02000000000000000000" pitchFamily="2" charset="0"/>
              <a:ea typeface="Roboto" panose="02000000000000000000" pitchFamily="2" charset="0"/>
            </a:endParaRPr>
          </a:p>
        </p:txBody>
      </p:sp>
      <p:sp>
        <p:nvSpPr>
          <p:cNvPr id="35" name="Rectángulo redondeado 6"/>
          <p:cNvSpPr/>
          <p:nvPr/>
        </p:nvSpPr>
        <p:spPr>
          <a:xfrm>
            <a:off x="4142865" y="2013956"/>
            <a:ext cx="1800000" cy="540000"/>
          </a:xfrm>
          <a:prstGeom prst="roundRect">
            <a:avLst/>
          </a:prstGeom>
          <a:solidFill>
            <a:srgbClr val="8BC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i="1" dirty="0">
              <a:latin typeface="Roboto" panose="02000000000000000000" pitchFamily="2" charset="0"/>
              <a:ea typeface="Roboto" panose="02000000000000000000" pitchFamily="2" charset="0"/>
            </a:endParaRPr>
          </a:p>
        </p:txBody>
      </p:sp>
      <p:sp>
        <p:nvSpPr>
          <p:cNvPr id="36" name="Rectángulo redondeado 7"/>
          <p:cNvSpPr/>
          <p:nvPr/>
        </p:nvSpPr>
        <p:spPr>
          <a:xfrm>
            <a:off x="2150633" y="2665235"/>
            <a:ext cx="1800000" cy="540000"/>
          </a:xfrm>
          <a:prstGeom prst="roundRect">
            <a:avLst/>
          </a:prstGeom>
          <a:solidFill>
            <a:srgbClr val="2196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i="1" dirty="0">
              <a:solidFill>
                <a:srgbClr val="FFFFFF"/>
              </a:solidFill>
              <a:latin typeface="Roboto" panose="02000000000000000000" pitchFamily="2" charset="0"/>
              <a:ea typeface="Roboto" panose="02000000000000000000" pitchFamily="2" charset="0"/>
            </a:endParaRPr>
          </a:p>
        </p:txBody>
      </p:sp>
      <p:sp>
        <p:nvSpPr>
          <p:cNvPr id="37" name="Rectángulo redondeado 8"/>
          <p:cNvSpPr/>
          <p:nvPr/>
        </p:nvSpPr>
        <p:spPr>
          <a:xfrm>
            <a:off x="4132512" y="2673344"/>
            <a:ext cx="1800000" cy="540000"/>
          </a:xfrm>
          <a:prstGeom prst="roundRect">
            <a:avLst/>
          </a:prstGeom>
          <a:solidFill>
            <a:srgbClr val="F57C00"/>
          </a:solidFill>
          <a:ln>
            <a:solidFill>
              <a:srgbClr val="F57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i="1" dirty="0">
              <a:solidFill>
                <a:srgbClr val="FFFFFF"/>
              </a:solidFill>
              <a:latin typeface="Roboto" panose="02000000000000000000" pitchFamily="2" charset="0"/>
              <a:ea typeface="Roboto" panose="02000000000000000000" pitchFamily="2" charset="0"/>
            </a:endParaRPr>
          </a:p>
        </p:txBody>
      </p:sp>
      <p:grpSp>
        <p:nvGrpSpPr>
          <p:cNvPr id="21" name="Grupo 20"/>
          <p:cNvGrpSpPr>
            <a:grpSpLocks noChangeAspect="1"/>
          </p:cNvGrpSpPr>
          <p:nvPr/>
        </p:nvGrpSpPr>
        <p:grpSpPr>
          <a:xfrm>
            <a:off x="8685025" y="90000"/>
            <a:ext cx="360000" cy="360000"/>
            <a:chOff x="1206545" y="649239"/>
            <a:chExt cx="844010" cy="828000"/>
          </a:xfrm>
        </p:grpSpPr>
        <p:sp>
          <p:nvSpPr>
            <p:cNvPr id="22" name="Elipse 21"/>
            <p:cNvSpPr>
              <a:spLocks noChangeAspect="1"/>
            </p:cNvSpPr>
            <p:nvPr/>
          </p:nvSpPr>
          <p:spPr>
            <a:xfrm>
              <a:off x="1206545" y="649239"/>
              <a:ext cx="844010" cy="828000"/>
            </a:xfrm>
            <a:prstGeom prst="ellipse">
              <a:avLst/>
            </a:prstGeom>
            <a:solidFill>
              <a:srgbClr val="84D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3" name="Imagen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3532" y="818221"/>
              <a:ext cx="490036" cy="490036"/>
            </a:xfrm>
            <a:prstGeom prst="rect">
              <a:avLst/>
            </a:prstGeom>
            <a:ln>
              <a:noFill/>
            </a:ln>
          </p:spPr>
        </p:pic>
      </p:grpSp>
      <p:grpSp>
        <p:nvGrpSpPr>
          <p:cNvPr id="85" name="Grupo 84"/>
          <p:cNvGrpSpPr/>
          <p:nvPr/>
        </p:nvGrpSpPr>
        <p:grpSpPr>
          <a:xfrm>
            <a:off x="685900" y="844538"/>
            <a:ext cx="7740198" cy="849600"/>
            <a:chOff x="669116" y="792016"/>
            <a:chExt cx="7740198" cy="849600"/>
          </a:xfrm>
        </p:grpSpPr>
        <p:pic>
          <p:nvPicPr>
            <p:cNvPr id="84" name="Imagen 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9116" y="792016"/>
              <a:ext cx="849600" cy="849600"/>
            </a:xfrm>
            <a:prstGeom prst="rect">
              <a:avLst/>
            </a:prstGeom>
          </p:spPr>
        </p:pic>
        <p:sp>
          <p:nvSpPr>
            <p:cNvPr id="26" name="Rectángulo 25"/>
            <p:cNvSpPr/>
            <p:nvPr/>
          </p:nvSpPr>
          <p:spPr>
            <a:xfrm>
              <a:off x="1619764" y="856962"/>
              <a:ext cx="6789550" cy="707886"/>
            </a:xfrm>
            <a:prstGeom prst="rect">
              <a:avLst/>
            </a:prstGeom>
          </p:spPr>
          <p:txBody>
            <a:bodyPr wrap="square">
              <a:spAutoFit/>
            </a:bodyPr>
            <a:lstStyle/>
            <a:p>
              <a:r>
                <a:rPr lang="es-419" sz="2000" dirty="0">
                  <a:solidFill>
                    <a:srgbClr val="4F5D73"/>
                  </a:solidFill>
                  <a:latin typeface="Roboto" panose="02000000000000000000"/>
                </a:rPr>
                <a:t>¿Cómo utilizar estructuras de control usando composición de servicios?</a:t>
              </a:r>
              <a:endParaRPr lang="es-CO" sz="2000" dirty="0">
                <a:solidFill>
                  <a:srgbClr val="4F5D73"/>
                </a:solidFill>
                <a:latin typeface="Roboto" panose="02000000000000000000"/>
              </a:endParaRPr>
            </a:p>
          </p:txBody>
        </p:sp>
      </p:grpSp>
      <p:grpSp>
        <p:nvGrpSpPr>
          <p:cNvPr id="7" name="Grupo 6"/>
          <p:cNvGrpSpPr/>
          <p:nvPr/>
        </p:nvGrpSpPr>
        <p:grpSpPr>
          <a:xfrm>
            <a:off x="6434801" y="2287572"/>
            <a:ext cx="746035" cy="1405413"/>
            <a:chOff x="5975719" y="1734924"/>
            <a:chExt cx="746035" cy="1952799"/>
          </a:xfrm>
        </p:grpSpPr>
        <p:sp>
          <p:nvSpPr>
            <p:cNvPr id="30" name="Rectángulo redondeado 72"/>
            <p:cNvSpPr/>
            <p:nvPr/>
          </p:nvSpPr>
          <p:spPr>
            <a:xfrm>
              <a:off x="6181754" y="1734924"/>
              <a:ext cx="540000" cy="1785879"/>
            </a:xfrm>
            <a:prstGeom prst="roundRect">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s-419" sz="1600" i="1" dirty="0">
                <a:latin typeface="Roboto" panose="02000000000000000000" pitchFamily="2" charset="0"/>
                <a:ea typeface="Roboto" panose="02000000000000000000" pitchFamily="2" charset="0"/>
              </a:endParaRPr>
            </a:p>
          </p:txBody>
        </p:sp>
        <p:sp>
          <p:nvSpPr>
            <p:cNvPr id="31" name="Rectángulo redondeado 71"/>
            <p:cNvSpPr/>
            <p:nvPr/>
          </p:nvSpPr>
          <p:spPr>
            <a:xfrm>
              <a:off x="6081834" y="1820373"/>
              <a:ext cx="540000" cy="1772234"/>
            </a:xfrm>
            <a:prstGeom prst="roundRect">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s-419" sz="1600" i="1" dirty="0">
                <a:latin typeface="Roboto" panose="02000000000000000000" pitchFamily="2" charset="0"/>
                <a:ea typeface="Roboto" panose="02000000000000000000" pitchFamily="2" charset="0"/>
              </a:endParaRPr>
            </a:p>
          </p:txBody>
        </p:sp>
        <p:sp>
          <p:nvSpPr>
            <p:cNvPr id="42" name="Rectángulo redondeado 31"/>
            <p:cNvSpPr/>
            <p:nvPr/>
          </p:nvSpPr>
          <p:spPr>
            <a:xfrm>
              <a:off x="5975719" y="1906098"/>
              <a:ext cx="540000" cy="1781625"/>
            </a:xfrm>
            <a:prstGeom prst="roundRect">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s-419" sz="1600" i="1" dirty="0">
                  <a:solidFill>
                    <a:schemeClr val="bg1">
                      <a:lumMod val="50000"/>
                    </a:schemeClr>
                  </a:solidFill>
                  <a:latin typeface="Roboto" panose="02000000000000000000" pitchFamily="2" charset="0"/>
                  <a:ea typeface="Roboto" panose="02000000000000000000" pitchFamily="2" charset="0"/>
                </a:rPr>
                <a:t>Customized modules</a:t>
              </a:r>
            </a:p>
          </p:txBody>
        </p:sp>
      </p:grpSp>
      <p:grpSp>
        <p:nvGrpSpPr>
          <p:cNvPr id="73" name="Grupo 72"/>
          <p:cNvGrpSpPr/>
          <p:nvPr/>
        </p:nvGrpSpPr>
        <p:grpSpPr>
          <a:xfrm>
            <a:off x="5042865" y="3732082"/>
            <a:ext cx="243709" cy="494630"/>
            <a:chOff x="5067579" y="3610416"/>
            <a:chExt cx="243709" cy="494630"/>
          </a:xfrm>
        </p:grpSpPr>
        <p:grpSp>
          <p:nvGrpSpPr>
            <p:cNvPr id="43" name="Grupo 42"/>
            <p:cNvGrpSpPr/>
            <p:nvPr/>
          </p:nvGrpSpPr>
          <p:grpSpPr>
            <a:xfrm>
              <a:off x="5097115" y="3830839"/>
              <a:ext cx="184639" cy="274207"/>
              <a:chOff x="7394268" y="2419013"/>
              <a:chExt cx="184639" cy="274207"/>
            </a:xfrm>
          </p:grpSpPr>
          <p:sp>
            <p:nvSpPr>
              <p:cNvPr id="44" name="Elipse 43"/>
              <p:cNvSpPr/>
              <p:nvPr/>
            </p:nvSpPr>
            <p:spPr>
              <a:xfrm>
                <a:off x="7394268" y="2419013"/>
                <a:ext cx="184639" cy="184639"/>
              </a:xfrm>
              <a:prstGeom prst="ellipse">
                <a:avLst/>
              </a:prstGeom>
              <a:solidFill>
                <a:srgbClr val="2196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latin typeface="Roboto" panose="02000000000000000000" pitchFamily="2" charset="0"/>
                  <a:ea typeface="Roboto" panose="02000000000000000000" pitchFamily="2" charset="0"/>
                </a:endParaRPr>
              </a:p>
            </p:txBody>
          </p:sp>
          <p:cxnSp>
            <p:nvCxnSpPr>
              <p:cNvPr id="45" name="Conector recto 44"/>
              <p:cNvCxnSpPr>
                <a:stCxn id="44" idx="4"/>
              </p:cNvCxnSpPr>
              <p:nvPr/>
            </p:nvCxnSpPr>
            <p:spPr>
              <a:xfrm flipH="1">
                <a:off x="7486587" y="2603652"/>
                <a:ext cx="1" cy="89568"/>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grpSp>
        <p:grpSp>
          <p:nvGrpSpPr>
            <p:cNvPr id="46" name="Grupo 45"/>
            <p:cNvGrpSpPr/>
            <p:nvPr/>
          </p:nvGrpSpPr>
          <p:grpSpPr>
            <a:xfrm>
              <a:off x="5067579" y="3610416"/>
              <a:ext cx="243709" cy="383696"/>
              <a:chOff x="7365629" y="2160240"/>
              <a:chExt cx="243709" cy="383696"/>
            </a:xfrm>
          </p:grpSpPr>
          <p:cxnSp>
            <p:nvCxnSpPr>
              <p:cNvPr id="47" name="Conector recto 46"/>
              <p:cNvCxnSpPr/>
              <p:nvPr/>
            </p:nvCxnSpPr>
            <p:spPr>
              <a:xfrm flipH="1">
                <a:off x="7486587" y="2160240"/>
                <a:ext cx="896" cy="160941"/>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sp>
            <p:nvSpPr>
              <p:cNvPr id="48" name="Arco 47"/>
              <p:cNvSpPr/>
              <p:nvPr/>
            </p:nvSpPr>
            <p:spPr>
              <a:xfrm>
                <a:off x="7365629" y="2316411"/>
                <a:ext cx="243709" cy="227525"/>
              </a:xfrm>
              <a:prstGeom prst="arc">
                <a:avLst>
                  <a:gd name="adj1" fmla="val 10800000"/>
                  <a:gd name="adj2" fmla="val 0"/>
                </a:avLst>
              </a:prstGeom>
              <a:ln w="38100">
                <a:solidFill>
                  <a:srgbClr val="2196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latin typeface="Roboto" panose="02000000000000000000" pitchFamily="2" charset="0"/>
                  <a:ea typeface="Roboto" panose="02000000000000000000" pitchFamily="2" charset="0"/>
                </a:endParaRPr>
              </a:p>
            </p:txBody>
          </p:sp>
        </p:grpSp>
      </p:grpSp>
      <p:grpSp>
        <p:nvGrpSpPr>
          <p:cNvPr id="74" name="Grupo 73"/>
          <p:cNvGrpSpPr/>
          <p:nvPr/>
        </p:nvGrpSpPr>
        <p:grpSpPr>
          <a:xfrm>
            <a:off x="5427887" y="3725659"/>
            <a:ext cx="243709" cy="485714"/>
            <a:chOff x="5516212" y="3661909"/>
            <a:chExt cx="243709" cy="485714"/>
          </a:xfrm>
        </p:grpSpPr>
        <p:grpSp>
          <p:nvGrpSpPr>
            <p:cNvPr id="50" name="Grupo 49"/>
            <p:cNvGrpSpPr/>
            <p:nvPr/>
          </p:nvGrpSpPr>
          <p:grpSpPr>
            <a:xfrm rot="10800000">
              <a:off x="5545748" y="3661909"/>
              <a:ext cx="184639" cy="274207"/>
              <a:chOff x="7394268" y="2419013"/>
              <a:chExt cx="184639" cy="274207"/>
            </a:xfrm>
          </p:grpSpPr>
          <p:sp>
            <p:nvSpPr>
              <p:cNvPr id="51" name="Elipse 50"/>
              <p:cNvSpPr/>
              <p:nvPr/>
            </p:nvSpPr>
            <p:spPr>
              <a:xfrm>
                <a:off x="7394268" y="2419013"/>
                <a:ext cx="184639" cy="184639"/>
              </a:xfrm>
              <a:prstGeom prst="ellipse">
                <a:avLst/>
              </a:prstGeom>
              <a:solidFill>
                <a:srgbClr val="2196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latin typeface="Roboto" panose="02000000000000000000" pitchFamily="2" charset="0"/>
                  <a:ea typeface="Roboto" panose="02000000000000000000" pitchFamily="2" charset="0"/>
                </a:endParaRPr>
              </a:p>
            </p:txBody>
          </p:sp>
          <p:cxnSp>
            <p:nvCxnSpPr>
              <p:cNvPr id="52" name="Conector recto 51"/>
              <p:cNvCxnSpPr>
                <a:stCxn id="51" idx="4"/>
              </p:cNvCxnSpPr>
              <p:nvPr/>
            </p:nvCxnSpPr>
            <p:spPr>
              <a:xfrm flipH="1">
                <a:off x="7486587" y="2603652"/>
                <a:ext cx="1" cy="89568"/>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grpSp>
        <p:grpSp>
          <p:nvGrpSpPr>
            <p:cNvPr id="53" name="Grupo 52"/>
            <p:cNvGrpSpPr/>
            <p:nvPr/>
          </p:nvGrpSpPr>
          <p:grpSpPr>
            <a:xfrm rot="10800000">
              <a:off x="5516212" y="3763927"/>
              <a:ext cx="243709" cy="383696"/>
              <a:chOff x="7365629" y="2160240"/>
              <a:chExt cx="243709" cy="383696"/>
            </a:xfrm>
          </p:grpSpPr>
          <p:cxnSp>
            <p:nvCxnSpPr>
              <p:cNvPr id="54" name="Conector recto 53"/>
              <p:cNvCxnSpPr/>
              <p:nvPr/>
            </p:nvCxnSpPr>
            <p:spPr>
              <a:xfrm flipH="1">
                <a:off x="7486587" y="2160240"/>
                <a:ext cx="896" cy="160941"/>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sp>
            <p:nvSpPr>
              <p:cNvPr id="55" name="Arco 54"/>
              <p:cNvSpPr/>
              <p:nvPr/>
            </p:nvSpPr>
            <p:spPr>
              <a:xfrm>
                <a:off x="7365629" y="2316411"/>
                <a:ext cx="243709" cy="227525"/>
              </a:xfrm>
              <a:prstGeom prst="arc">
                <a:avLst>
                  <a:gd name="adj1" fmla="val 10800000"/>
                  <a:gd name="adj2" fmla="val 0"/>
                </a:avLst>
              </a:prstGeom>
              <a:ln w="38100">
                <a:solidFill>
                  <a:srgbClr val="2196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latin typeface="Roboto" panose="02000000000000000000" pitchFamily="2" charset="0"/>
                  <a:ea typeface="Roboto" panose="02000000000000000000" pitchFamily="2" charset="0"/>
                </a:endParaRPr>
              </a:p>
            </p:txBody>
          </p:sp>
        </p:grpSp>
      </p:grpSp>
      <p:grpSp>
        <p:nvGrpSpPr>
          <p:cNvPr id="11" name="Grupo 10"/>
          <p:cNvGrpSpPr/>
          <p:nvPr/>
        </p:nvGrpSpPr>
        <p:grpSpPr>
          <a:xfrm>
            <a:off x="5942366" y="3236940"/>
            <a:ext cx="482207" cy="243709"/>
            <a:chOff x="6181754" y="3140852"/>
            <a:chExt cx="482207" cy="243709"/>
          </a:xfrm>
        </p:grpSpPr>
        <p:grpSp>
          <p:nvGrpSpPr>
            <p:cNvPr id="59" name="Grupo 58"/>
            <p:cNvGrpSpPr/>
            <p:nvPr/>
          </p:nvGrpSpPr>
          <p:grpSpPr>
            <a:xfrm rot="5400000">
              <a:off x="6226538" y="3126397"/>
              <a:ext cx="184639" cy="274207"/>
              <a:chOff x="7394268" y="2419013"/>
              <a:chExt cx="184639" cy="274207"/>
            </a:xfrm>
          </p:grpSpPr>
          <p:sp>
            <p:nvSpPr>
              <p:cNvPr id="60" name="Elipse 59"/>
              <p:cNvSpPr/>
              <p:nvPr/>
            </p:nvSpPr>
            <p:spPr>
              <a:xfrm>
                <a:off x="7394268" y="2419013"/>
                <a:ext cx="184639" cy="184639"/>
              </a:xfrm>
              <a:prstGeom prst="ellipse">
                <a:avLst/>
              </a:prstGeom>
              <a:solidFill>
                <a:srgbClr val="2196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latin typeface="Roboto" panose="02000000000000000000" pitchFamily="2" charset="0"/>
                  <a:ea typeface="Roboto" panose="02000000000000000000" pitchFamily="2" charset="0"/>
                </a:endParaRPr>
              </a:p>
            </p:txBody>
          </p:sp>
          <p:cxnSp>
            <p:nvCxnSpPr>
              <p:cNvPr id="61" name="Conector recto 60"/>
              <p:cNvCxnSpPr>
                <a:stCxn id="60" idx="4"/>
              </p:cNvCxnSpPr>
              <p:nvPr/>
            </p:nvCxnSpPr>
            <p:spPr>
              <a:xfrm flipH="1">
                <a:off x="7486587" y="2603652"/>
                <a:ext cx="1" cy="89568"/>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grpSp>
        <p:grpSp>
          <p:nvGrpSpPr>
            <p:cNvPr id="62" name="Grupo 61"/>
            <p:cNvGrpSpPr/>
            <p:nvPr/>
          </p:nvGrpSpPr>
          <p:grpSpPr>
            <a:xfrm rot="5400000">
              <a:off x="6350258" y="3070859"/>
              <a:ext cx="243709" cy="383696"/>
              <a:chOff x="7365629" y="2160240"/>
              <a:chExt cx="243709" cy="383696"/>
            </a:xfrm>
          </p:grpSpPr>
          <p:cxnSp>
            <p:nvCxnSpPr>
              <p:cNvPr id="63" name="Conector recto 62"/>
              <p:cNvCxnSpPr/>
              <p:nvPr/>
            </p:nvCxnSpPr>
            <p:spPr>
              <a:xfrm flipH="1">
                <a:off x="7486587" y="2160240"/>
                <a:ext cx="896" cy="160941"/>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sp>
            <p:nvSpPr>
              <p:cNvPr id="64" name="Arco 63"/>
              <p:cNvSpPr/>
              <p:nvPr/>
            </p:nvSpPr>
            <p:spPr>
              <a:xfrm>
                <a:off x="7365629" y="2316411"/>
                <a:ext cx="243709" cy="227525"/>
              </a:xfrm>
              <a:prstGeom prst="arc">
                <a:avLst>
                  <a:gd name="adj1" fmla="val 10800000"/>
                  <a:gd name="adj2" fmla="val 0"/>
                </a:avLst>
              </a:prstGeom>
              <a:ln w="38100">
                <a:solidFill>
                  <a:srgbClr val="2196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latin typeface="Roboto" panose="02000000000000000000" pitchFamily="2" charset="0"/>
                  <a:ea typeface="Roboto" panose="02000000000000000000" pitchFamily="2" charset="0"/>
                </a:endParaRPr>
              </a:p>
            </p:txBody>
          </p:sp>
        </p:grpSp>
      </p:grpSp>
      <p:grpSp>
        <p:nvGrpSpPr>
          <p:cNvPr id="83" name="Grupo 82"/>
          <p:cNvGrpSpPr/>
          <p:nvPr/>
        </p:nvGrpSpPr>
        <p:grpSpPr>
          <a:xfrm>
            <a:off x="5932513" y="3525078"/>
            <a:ext cx="481783" cy="243709"/>
            <a:chOff x="5932513" y="3525078"/>
            <a:chExt cx="481783" cy="243709"/>
          </a:xfrm>
        </p:grpSpPr>
        <p:grpSp>
          <p:nvGrpSpPr>
            <p:cNvPr id="65" name="Grupo 64"/>
            <p:cNvGrpSpPr/>
            <p:nvPr/>
          </p:nvGrpSpPr>
          <p:grpSpPr>
            <a:xfrm rot="16200000">
              <a:off x="6184873" y="3514038"/>
              <a:ext cx="184639" cy="274207"/>
              <a:chOff x="7394268" y="2419013"/>
              <a:chExt cx="184639" cy="274207"/>
            </a:xfrm>
          </p:grpSpPr>
          <p:sp>
            <p:nvSpPr>
              <p:cNvPr id="66" name="Elipse 65"/>
              <p:cNvSpPr/>
              <p:nvPr/>
            </p:nvSpPr>
            <p:spPr>
              <a:xfrm>
                <a:off x="7394268" y="2419013"/>
                <a:ext cx="184639" cy="184639"/>
              </a:xfrm>
              <a:prstGeom prst="ellipse">
                <a:avLst/>
              </a:prstGeom>
              <a:solidFill>
                <a:srgbClr val="2196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latin typeface="Roboto" panose="02000000000000000000" pitchFamily="2" charset="0"/>
                  <a:ea typeface="Roboto" panose="02000000000000000000" pitchFamily="2" charset="0"/>
                </a:endParaRPr>
              </a:p>
            </p:txBody>
          </p:sp>
          <p:cxnSp>
            <p:nvCxnSpPr>
              <p:cNvPr id="67" name="Conector recto 66"/>
              <p:cNvCxnSpPr>
                <a:stCxn id="66" idx="4"/>
              </p:cNvCxnSpPr>
              <p:nvPr/>
            </p:nvCxnSpPr>
            <p:spPr>
              <a:xfrm flipH="1">
                <a:off x="7486587" y="2603652"/>
                <a:ext cx="1" cy="89568"/>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grpSp>
        <p:grpSp>
          <p:nvGrpSpPr>
            <p:cNvPr id="68" name="Grupo 67"/>
            <p:cNvGrpSpPr/>
            <p:nvPr/>
          </p:nvGrpSpPr>
          <p:grpSpPr>
            <a:xfrm rot="16200000">
              <a:off x="6002506" y="3455085"/>
              <a:ext cx="243709" cy="383696"/>
              <a:chOff x="7365629" y="2160240"/>
              <a:chExt cx="243709" cy="383696"/>
            </a:xfrm>
          </p:grpSpPr>
          <p:cxnSp>
            <p:nvCxnSpPr>
              <p:cNvPr id="69" name="Conector recto 68"/>
              <p:cNvCxnSpPr/>
              <p:nvPr/>
            </p:nvCxnSpPr>
            <p:spPr>
              <a:xfrm flipH="1">
                <a:off x="7486587" y="2160240"/>
                <a:ext cx="896" cy="160941"/>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sp>
            <p:nvSpPr>
              <p:cNvPr id="70" name="Arco 69"/>
              <p:cNvSpPr/>
              <p:nvPr/>
            </p:nvSpPr>
            <p:spPr>
              <a:xfrm>
                <a:off x="7365629" y="2316411"/>
                <a:ext cx="243709" cy="227525"/>
              </a:xfrm>
              <a:prstGeom prst="arc">
                <a:avLst>
                  <a:gd name="adj1" fmla="val 10800000"/>
                  <a:gd name="adj2" fmla="val 0"/>
                </a:avLst>
              </a:prstGeom>
              <a:ln w="38100">
                <a:solidFill>
                  <a:srgbClr val="2196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latin typeface="Roboto" panose="02000000000000000000" pitchFamily="2" charset="0"/>
                  <a:ea typeface="Roboto" panose="02000000000000000000" pitchFamily="2" charset="0"/>
                </a:endParaRPr>
              </a:p>
            </p:txBody>
          </p:sp>
        </p:grpSp>
      </p:grpSp>
      <p:sp>
        <p:nvSpPr>
          <p:cNvPr id="75" name="Rectángulo redondeado 6"/>
          <p:cNvSpPr/>
          <p:nvPr/>
        </p:nvSpPr>
        <p:spPr>
          <a:xfrm>
            <a:off x="6010836" y="1746128"/>
            <a:ext cx="1191708" cy="432000"/>
          </a:xfrm>
          <a:prstGeom prst="round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600" i="1" dirty="0">
                <a:latin typeface="Roboto" panose="02000000000000000000" pitchFamily="2" charset="0"/>
                <a:ea typeface="Roboto" panose="02000000000000000000" pitchFamily="2" charset="0"/>
              </a:rPr>
              <a:t>Factory</a:t>
            </a:r>
          </a:p>
        </p:txBody>
      </p:sp>
      <p:cxnSp>
        <p:nvCxnSpPr>
          <p:cNvPr id="77" name="Conector: angular 76"/>
          <p:cNvCxnSpPr>
            <a:endCxn id="42" idx="1"/>
          </p:cNvCxnSpPr>
          <p:nvPr/>
        </p:nvCxnSpPr>
        <p:spPr>
          <a:xfrm rot="16200000" flipH="1">
            <a:off x="5859201" y="2476275"/>
            <a:ext cx="908398" cy="242801"/>
          </a:xfrm>
          <a:prstGeom prst="bentConnector2">
            <a:avLst/>
          </a:prstGeom>
          <a:ln w="57150">
            <a:solidFill>
              <a:srgbClr val="A6A6A6"/>
            </a:solidFill>
            <a:tailEnd type="triangle"/>
          </a:ln>
        </p:spPr>
        <p:style>
          <a:lnRef idx="1">
            <a:schemeClr val="accent1"/>
          </a:lnRef>
          <a:fillRef idx="0">
            <a:schemeClr val="accent1"/>
          </a:fillRef>
          <a:effectRef idx="0">
            <a:schemeClr val="accent1"/>
          </a:effectRef>
          <a:fontRef idx="minor">
            <a:schemeClr val="tx1"/>
          </a:fontRef>
        </p:style>
      </p:cxnSp>
      <p:grpSp>
        <p:nvGrpSpPr>
          <p:cNvPr id="88" name="Grupo 87"/>
          <p:cNvGrpSpPr/>
          <p:nvPr/>
        </p:nvGrpSpPr>
        <p:grpSpPr>
          <a:xfrm rot="16200000">
            <a:off x="6428070" y="1475311"/>
            <a:ext cx="357241" cy="184639"/>
            <a:chOff x="6601041" y="1419388"/>
            <a:chExt cx="357241" cy="184639"/>
          </a:xfrm>
        </p:grpSpPr>
        <p:sp>
          <p:nvSpPr>
            <p:cNvPr id="86" name="Elipse 85"/>
            <p:cNvSpPr/>
            <p:nvPr/>
          </p:nvSpPr>
          <p:spPr>
            <a:xfrm rot="4500000">
              <a:off x="6773643" y="1419388"/>
              <a:ext cx="184639" cy="184639"/>
            </a:xfrm>
            <a:prstGeom prst="ellipse">
              <a:avLst/>
            </a:prstGeom>
            <a:solidFill>
              <a:srgbClr val="2196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latin typeface="Roboto" panose="02000000000000000000" pitchFamily="2" charset="0"/>
                <a:ea typeface="Roboto" panose="02000000000000000000" pitchFamily="2" charset="0"/>
              </a:endParaRPr>
            </a:p>
          </p:txBody>
        </p:sp>
        <p:cxnSp>
          <p:nvCxnSpPr>
            <p:cNvPr id="87" name="Conector recto 86"/>
            <p:cNvCxnSpPr/>
            <p:nvPr/>
          </p:nvCxnSpPr>
          <p:spPr>
            <a:xfrm rot="5400000" flipH="1">
              <a:off x="6692107" y="1424302"/>
              <a:ext cx="1480" cy="183611"/>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grpSp>
      <p:grpSp>
        <p:nvGrpSpPr>
          <p:cNvPr id="2" name="Grupo 1"/>
          <p:cNvGrpSpPr/>
          <p:nvPr/>
        </p:nvGrpSpPr>
        <p:grpSpPr>
          <a:xfrm>
            <a:off x="2162116" y="3298574"/>
            <a:ext cx="3770397" cy="432000"/>
            <a:chOff x="2162116" y="3298574"/>
            <a:chExt cx="3770397" cy="432000"/>
          </a:xfrm>
        </p:grpSpPr>
        <p:sp>
          <p:nvSpPr>
            <p:cNvPr id="49" name="Rectángulo redondeado 9"/>
            <p:cNvSpPr/>
            <p:nvPr/>
          </p:nvSpPr>
          <p:spPr>
            <a:xfrm>
              <a:off x="2162116" y="3298574"/>
              <a:ext cx="3770397" cy="4320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i="1" dirty="0">
                <a:latin typeface="Roboto" panose="02000000000000000000" pitchFamily="2" charset="0"/>
                <a:ea typeface="Roboto" panose="02000000000000000000" pitchFamily="2" charset="0"/>
              </a:endParaRPr>
            </a:p>
          </p:txBody>
        </p:sp>
        <p:pic>
          <p:nvPicPr>
            <p:cNvPr id="71" name="Picture 2" descr="Imagen integrada 1"/>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07562" y="3341345"/>
              <a:ext cx="221168" cy="22741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0" name="Grupo 79"/>
          <p:cNvGrpSpPr/>
          <p:nvPr/>
        </p:nvGrpSpPr>
        <p:grpSpPr>
          <a:xfrm>
            <a:off x="0" y="4852608"/>
            <a:ext cx="9144000" cy="290892"/>
            <a:chOff x="0" y="4852608"/>
            <a:chExt cx="9144000" cy="290892"/>
          </a:xfrm>
        </p:grpSpPr>
        <p:sp>
          <p:nvSpPr>
            <p:cNvPr id="81" name="Rectángulo 80"/>
            <p:cNvSpPr/>
            <p:nvPr/>
          </p:nvSpPr>
          <p:spPr>
            <a:xfrm>
              <a:off x="0" y="4852608"/>
              <a:ext cx="9144000" cy="290892"/>
            </a:xfrm>
            <a:prstGeom prst="rect">
              <a:avLst/>
            </a:prstGeom>
            <a:solidFill>
              <a:srgbClr val="4F5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latin typeface="Roboto" panose="02000000000000000000" pitchFamily="2" charset="0"/>
                <a:ea typeface="Roboto" panose="02000000000000000000" pitchFamily="2" charset="0"/>
              </a:endParaRPr>
            </a:p>
          </p:txBody>
        </p:sp>
        <p:pic>
          <p:nvPicPr>
            <p:cNvPr id="82" name="Shape 144" descr="Imagen integrada 1"/>
            <p:cNvPicPr preferRelativeResize="0"/>
            <p:nvPr/>
          </p:nvPicPr>
          <p:blipFill rotWithShape="1">
            <a:blip r:embed="rId6">
              <a:alphaModFix/>
            </a:blip>
            <a:srcRect/>
            <a:stretch/>
          </p:blipFill>
          <p:spPr>
            <a:xfrm>
              <a:off x="4349892" y="4939392"/>
              <a:ext cx="454054" cy="117265"/>
            </a:xfrm>
            <a:prstGeom prst="rect">
              <a:avLst/>
            </a:prstGeom>
            <a:noFill/>
            <a:ln>
              <a:noFill/>
            </a:ln>
          </p:spPr>
        </p:pic>
      </p:grpSp>
      <p:sp>
        <p:nvSpPr>
          <p:cNvPr id="89" name="Rectángulo redondeado 46"/>
          <p:cNvSpPr/>
          <p:nvPr/>
        </p:nvSpPr>
        <p:spPr>
          <a:xfrm>
            <a:off x="2952000" y="180000"/>
            <a:ext cx="3240000" cy="734400"/>
          </a:xfrm>
          <a:prstGeom prst="roundRect">
            <a:avLst/>
          </a:prstGeom>
          <a:noFill/>
          <a:ln w="28575">
            <a:solidFill>
              <a:srgbClr val="4F5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200" dirty="0">
                <a:solidFill>
                  <a:srgbClr val="4F5D73"/>
                </a:solidFill>
                <a:latin typeface="Roboto" panose="02000000000000000000" pitchFamily="2" charset="0"/>
                <a:ea typeface="Roboto" panose="02000000000000000000" pitchFamily="2" charset="0"/>
              </a:rPr>
              <a:t>NUEVO RETO</a:t>
            </a:r>
          </a:p>
        </p:txBody>
      </p:sp>
    </p:spTree>
    <p:extLst>
      <p:ext uri="{BB962C8B-B14F-4D97-AF65-F5344CB8AC3E}">
        <p14:creationId xmlns:p14="http://schemas.microsoft.com/office/powerpoint/2010/main" val="31877308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10" presetClass="entr" presetSubtype="0" fill="hold" nodeType="with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fade">
                                      <p:cBhvr>
                                        <p:cTn id="27" dur="500"/>
                                        <p:tgtEl>
                                          <p:spTgt spid="74"/>
                                        </p:tgtEl>
                                      </p:cBhvr>
                                    </p:animEffect>
                                  </p:childTnLst>
                                </p:cTn>
                              </p:par>
                              <p:par>
                                <p:cTn id="28" presetID="10" presetClass="entr" presetSubtype="0" fill="hold" nodeType="withEffect">
                                  <p:stCondLst>
                                    <p:cond delay="0"/>
                                  </p:stCondLst>
                                  <p:childTnLst>
                                    <p:set>
                                      <p:cBhvr>
                                        <p:cTn id="29" dur="1" fill="hold">
                                          <p:stCondLst>
                                            <p:cond delay="0"/>
                                          </p:stCondLst>
                                        </p:cTn>
                                        <p:tgtEl>
                                          <p:spTgt spid="73"/>
                                        </p:tgtEl>
                                        <p:attrNameLst>
                                          <p:attrName>style.visibility</p:attrName>
                                        </p:attrNameLst>
                                      </p:cBhvr>
                                      <p:to>
                                        <p:strVal val="visible"/>
                                      </p:to>
                                    </p:set>
                                    <p:animEffect transition="in" filter="fade">
                                      <p:cBhvr>
                                        <p:cTn id="30" dur="500"/>
                                        <p:tgtEl>
                                          <p:spTgt spid="73"/>
                                        </p:tgtEl>
                                      </p:cBhvr>
                                    </p:animEffect>
                                  </p:childTnLst>
                                </p:cTn>
                              </p:par>
                              <p:par>
                                <p:cTn id="31" presetID="10" presetClass="entr" presetSubtype="0" fill="hold" nodeType="withEffect">
                                  <p:stCondLst>
                                    <p:cond delay="0"/>
                                  </p:stCondLst>
                                  <p:childTnLst>
                                    <p:set>
                                      <p:cBhvr>
                                        <p:cTn id="32" dur="1" fill="hold">
                                          <p:stCondLst>
                                            <p:cond delay="0"/>
                                          </p:stCondLst>
                                        </p:cTn>
                                        <p:tgtEl>
                                          <p:spTgt spid="72"/>
                                        </p:tgtEl>
                                        <p:attrNameLst>
                                          <p:attrName>style.visibility</p:attrName>
                                        </p:attrNameLst>
                                      </p:cBhvr>
                                      <p:to>
                                        <p:strVal val="visible"/>
                                      </p:to>
                                    </p:set>
                                    <p:animEffect transition="in" filter="fade">
                                      <p:cBhvr>
                                        <p:cTn id="33" dur="500"/>
                                        <p:tgtEl>
                                          <p:spTgt spid="72"/>
                                        </p:tgtEl>
                                      </p:cBhvr>
                                    </p:animEffect>
                                  </p:childTnLst>
                                </p:cTn>
                              </p:par>
                              <p:par>
                                <p:cTn id="34" presetID="10" presetClass="entr" presetSubtype="0" fill="hold"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83"/>
                                        </p:tgtEl>
                                        <p:attrNameLst>
                                          <p:attrName>style.visibility</p:attrName>
                                        </p:attrNameLst>
                                      </p:cBhvr>
                                      <p:to>
                                        <p:strVal val="visible"/>
                                      </p:to>
                                    </p:set>
                                    <p:animEffect transition="in" filter="fade">
                                      <p:cBhvr>
                                        <p:cTn id="46" dur="500"/>
                                        <p:tgtEl>
                                          <p:spTgt spid="83"/>
                                        </p:tgtEl>
                                      </p:cBhvr>
                                    </p:animEffect>
                                  </p:childTnLst>
                                </p:cTn>
                              </p:par>
                              <p:par>
                                <p:cTn id="47" presetID="10" presetClass="entr" presetSubtype="0"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fade">
                                      <p:cBhvr>
                                        <p:cTn id="54" dur="500"/>
                                        <p:tgtEl>
                                          <p:spTgt spid="75"/>
                                        </p:tgtEl>
                                      </p:cBhvr>
                                    </p:animEffect>
                                  </p:childTnLst>
                                </p:cTn>
                              </p:par>
                              <p:par>
                                <p:cTn id="55" presetID="10" presetClass="entr" presetSubtype="0" fill="hold" nodeType="with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fade">
                                      <p:cBhvr>
                                        <p:cTn id="57" dur="500"/>
                                        <p:tgtEl>
                                          <p:spTgt spid="77"/>
                                        </p:tgtEl>
                                      </p:cBhvr>
                                    </p:animEffect>
                                  </p:childTnLst>
                                </p:cTn>
                              </p:par>
                              <p:par>
                                <p:cTn id="58" presetID="10" presetClass="entr" presetSubtype="0" fill="hold" nodeType="withEffect">
                                  <p:stCondLst>
                                    <p:cond delay="0"/>
                                  </p:stCondLst>
                                  <p:childTnLst>
                                    <p:set>
                                      <p:cBhvr>
                                        <p:cTn id="59" dur="1" fill="hold">
                                          <p:stCondLst>
                                            <p:cond delay="0"/>
                                          </p:stCondLst>
                                        </p:cTn>
                                        <p:tgtEl>
                                          <p:spTgt spid="88"/>
                                        </p:tgtEl>
                                        <p:attrNameLst>
                                          <p:attrName>style.visibility</p:attrName>
                                        </p:attrNameLst>
                                      </p:cBhvr>
                                      <p:to>
                                        <p:strVal val="visible"/>
                                      </p:to>
                                    </p:set>
                                    <p:animEffect transition="in" filter="fade">
                                      <p:cBhvr>
                                        <p:cTn id="60"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7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redondeado 19"/>
          <p:cNvSpPr/>
          <p:nvPr/>
        </p:nvSpPr>
        <p:spPr>
          <a:xfrm>
            <a:off x="2685299" y="3736507"/>
            <a:ext cx="3867901" cy="534430"/>
          </a:xfrm>
          <a:prstGeom prst="roundRect">
            <a:avLst>
              <a:gd name="adj" fmla="val 21053"/>
            </a:avLst>
          </a:prstGeom>
          <a:solidFill>
            <a:schemeClr val="bg1"/>
          </a:solidFill>
          <a:ln w="28575">
            <a:solidFill>
              <a:srgbClr val="4F5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rgbClr val="4F5D73"/>
              </a:solidFill>
              <a:latin typeface="Roboto" panose="02000000000000000000" pitchFamily="2" charset="0"/>
              <a:ea typeface="Roboto" panose="02000000000000000000" pitchFamily="2" charset="0"/>
            </a:endParaRPr>
          </a:p>
        </p:txBody>
      </p:sp>
      <p:sp>
        <p:nvSpPr>
          <p:cNvPr id="18" name="Rectángulo redondeado 17"/>
          <p:cNvSpPr/>
          <p:nvPr/>
        </p:nvSpPr>
        <p:spPr>
          <a:xfrm>
            <a:off x="2611124" y="3812966"/>
            <a:ext cx="3884925" cy="534430"/>
          </a:xfrm>
          <a:prstGeom prst="roundRect">
            <a:avLst>
              <a:gd name="adj" fmla="val 21053"/>
            </a:avLst>
          </a:prstGeom>
          <a:solidFill>
            <a:schemeClr val="bg1"/>
          </a:solidFill>
          <a:ln w="28575">
            <a:solidFill>
              <a:srgbClr val="4F5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rgbClr val="4F5D73"/>
              </a:solidFill>
              <a:latin typeface="Roboto" panose="02000000000000000000" pitchFamily="2" charset="0"/>
              <a:ea typeface="Roboto" panose="02000000000000000000" pitchFamily="2" charset="0"/>
            </a:endParaRPr>
          </a:p>
        </p:txBody>
      </p:sp>
      <p:grpSp>
        <p:nvGrpSpPr>
          <p:cNvPr id="7" name="Grupo 6"/>
          <p:cNvGrpSpPr/>
          <p:nvPr/>
        </p:nvGrpSpPr>
        <p:grpSpPr>
          <a:xfrm>
            <a:off x="2520824" y="3871555"/>
            <a:ext cx="3910125" cy="554561"/>
            <a:chOff x="1130175" y="4084915"/>
            <a:chExt cx="4632450" cy="554561"/>
          </a:xfrm>
          <a:solidFill>
            <a:schemeClr val="bg1"/>
          </a:solidFill>
        </p:grpSpPr>
        <p:sp>
          <p:nvSpPr>
            <p:cNvPr id="8" name="Rectángulo redondeado 7"/>
            <p:cNvSpPr/>
            <p:nvPr/>
          </p:nvSpPr>
          <p:spPr>
            <a:xfrm>
              <a:off x="1130175" y="4105046"/>
              <a:ext cx="4632450" cy="534430"/>
            </a:xfrm>
            <a:prstGeom prst="roundRect">
              <a:avLst>
                <a:gd name="adj" fmla="val 21053"/>
              </a:avLst>
            </a:prstGeom>
            <a:grpFill/>
            <a:ln w="28575">
              <a:solidFill>
                <a:srgbClr val="4F5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rgbClr val="4F5D73"/>
                </a:solidFill>
                <a:latin typeface="Roboto" panose="02000000000000000000" pitchFamily="2" charset="0"/>
                <a:ea typeface="Roboto" panose="02000000000000000000" pitchFamily="2" charset="0"/>
              </a:endParaRPr>
            </a:p>
          </p:txBody>
        </p:sp>
        <p:sp>
          <p:nvSpPr>
            <p:cNvPr id="9" name="CuadroTexto 8"/>
            <p:cNvSpPr txBox="1"/>
            <p:nvPr/>
          </p:nvSpPr>
          <p:spPr>
            <a:xfrm>
              <a:off x="1130175" y="4084915"/>
              <a:ext cx="4632450" cy="338554"/>
            </a:xfrm>
            <a:prstGeom prst="rect">
              <a:avLst/>
            </a:prstGeom>
            <a:noFill/>
          </p:spPr>
          <p:txBody>
            <a:bodyPr wrap="square" rtlCol="0">
              <a:spAutoFit/>
            </a:bodyPr>
            <a:lstStyle/>
            <a:p>
              <a:pPr algn="ctr"/>
              <a:r>
                <a:rPr lang="es-419" sz="1600" b="1" i="1" dirty="0">
                  <a:solidFill>
                    <a:srgbClr val="4F5D73"/>
                  </a:solidFill>
                  <a:latin typeface="Roboto" panose="02000000000000000000" pitchFamily="2" charset="0"/>
                  <a:ea typeface="Roboto" panose="02000000000000000000" pitchFamily="2" charset="0"/>
                </a:rPr>
                <a:t>Standard Module</a:t>
              </a:r>
            </a:p>
          </p:txBody>
        </p:sp>
      </p:grpSp>
      <p:grpSp>
        <p:nvGrpSpPr>
          <p:cNvPr id="10" name="Grupo 9"/>
          <p:cNvGrpSpPr/>
          <p:nvPr/>
        </p:nvGrpSpPr>
        <p:grpSpPr>
          <a:xfrm>
            <a:off x="2625600" y="2303715"/>
            <a:ext cx="3805350" cy="1143377"/>
            <a:chOff x="1130175" y="4084915"/>
            <a:chExt cx="4632450" cy="554561"/>
          </a:xfrm>
          <a:solidFill>
            <a:schemeClr val="bg1"/>
          </a:solidFill>
        </p:grpSpPr>
        <p:sp>
          <p:nvSpPr>
            <p:cNvPr id="11" name="Rectángulo redondeado 10"/>
            <p:cNvSpPr/>
            <p:nvPr/>
          </p:nvSpPr>
          <p:spPr>
            <a:xfrm>
              <a:off x="1130175" y="4105046"/>
              <a:ext cx="4632450" cy="534430"/>
            </a:xfrm>
            <a:prstGeom prst="roundRect">
              <a:avLst>
                <a:gd name="adj" fmla="val 8086"/>
              </a:avLst>
            </a:prstGeom>
            <a:grpFill/>
            <a:ln w="28575">
              <a:solidFill>
                <a:srgbClr val="4F5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rgbClr val="4F5D73"/>
                </a:solidFill>
                <a:latin typeface="Roboto" panose="02000000000000000000" pitchFamily="2" charset="0"/>
                <a:ea typeface="Roboto" panose="02000000000000000000" pitchFamily="2" charset="0"/>
              </a:endParaRPr>
            </a:p>
          </p:txBody>
        </p:sp>
        <p:sp>
          <p:nvSpPr>
            <p:cNvPr id="12" name="CuadroTexto 11"/>
            <p:cNvSpPr txBox="1"/>
            <p:nvPr/>
          </p:nvSpPr>
          <p:spPr>
            <a:xfrm>
              <a:off x="1130175" y="4084915"/>
              <a:ext cx="4632450" cy="338554"/>
            </a:xfrm>
            <a:prstGeom prst="rect">
              <a:avLst/>
            </a:prstGeom>
            <a:noFill/>
          </p:spPr>
          <p:txBody>
            <a:bodyPr wrap="square" rtlCol="0">
              <a:spAutoFit/>
            </a:bodyPr>
            <a:lstStyle/>
            <a:p>
              <a:pPr algn="ctr"/>
              <a:r>
                <a:rPr lang="es-419" sz="1600" b="1" i="1" dirty="0">
                  <a:solidFill>
                    <a:srgbClr val="4F5D73"/>
                  </a:solidFill>
                  <a:latin typeface="Roboto" panose="02000000000000000000" pitchFamily="2" charset="0"/>
                  <a:ea typeface="Roboto" panose="02000000000000000000" pitchFamily="2" charset="0"/>
                </a:rPr>
                <a:t>Actor</a:t>
              </a:r>
            </a:p>
          </p:txBody>
        </p:sp>
      </p:grpSp>
      <p:sp>
        <p:nvSpPr>
          <p:cNvPr id="16" name="Rectángulo redondeado 15"/>
          <p:cNvSpPr/>
          <p:nvPr/>
        </p:nvSpPr>
        <p:spPr>
          <a:xfrm>
            <a:off x="2694075" y="2661866"/>
            <a:ext cx="198000" cy="720000"/>
          </a:xfrm>
          <a:prstGeom prst="roundRect">
            <a:avLst/>
          </a:prstGeom>
          <a:solidFill>
            <a:srgbClr val="2196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i="1" dirty="0">
              <a:solidFill>
                <a:srgbClr val="FFFFFF"/>
              </a:solidFill>
              <a:latin typeface="Roboto" panose="02000000000000000000" pitchFamily="2" charset="0"/>
              <a:ea typeface="Roboto" panose="02000000000000000000" pitchFamily="2" charset="0"/>
            </a:endParaRPr>
          </a:p>
        </p:txBody>
      </p:sp>
      <p:grpSp>
        <p:nvGrpSpPr>
          <p:cNvPr id="21" name="Grupo 20"/>
          <p:cNvGrpSpPr/>
          <p:nvPr/>
        </p:nvGrpSpPr>
        <p:grpSpPr>
          <a:xfrm>
            <a:off x="2625600" y="1051409"/>
            <a:ext cx="1517775" cy="1143377"/>
            <a:chOff x="1130175" y="4084915"/>
            <a:chExt cx="4632450" cy="554561"/>
          </a:xfrm>
          <a:solidFill>
            <a:schemeClr val="bg1"/>
          </a:solidFill>
        </p:grpSpPr>
        <p:sp>
          <p:nvSpPr>
            <p:cNvPr id="22" name="Rectángulo redondeado 21"/>
            <p:cNvSpPr/>
            <p:nvPr/>
          </p:nvSpPr>
          <p:spPr>
            <a:xfrm>
              <a:off x="1130175" y="4105046"/>
              <a:ext cx="4632450" cy="534430"/>
            </a:xfrm>
            <a:prstGeom prst="roundRect">
              <a:avLst>
                <a:gd name="adj" fmla="val 8086"/>
              </a:avLst>
            </a:prstGeom>
            <a:grpFill/>
            <a:ln w="28575">
              <a:solidFill>
                <a:srgbClr val="4F5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rgbClr val="4F5D73"/>
                </a:solidFill>
                <a:latin typeface="Roboto" panose="02000000000000000000" pitchFamily="2" charset="0"/>
                <a:ea typeface="Roboto" panose="02000000000000000000" pitchFamily="2" charset="0"/>
              </a:endParaRPr>
            </a:p>
          </p:txBody>
        </p:sp>
        <p:sp>
          <p:nvSpPr>
            <p:cNvPr id="23" name="CuadroTexto 22"/>
            <p:cNvSpPr txBox="1"/>
            <p:nvPr/>
          </p:nvSpPr>
          <p:spPr>
            <a:xfrm>
              <a:off x="1130175" y="4084915"/>
              <a:ext cx="4632450" cy="164206"/>
            </a:xfrm>
            <a:prstGeom prst="rect">
              <a:avLst/>
            </a:prstGeom>
            <a:noFill/>
          </p:spPr>
          <p:txBody>
            <a:bodyPr wrap="square" rtlCol="0">
              <a:spAutoFit/>
            </a:bodyPr>
            <a:lstStyle/>
            <a:p>
              <a:pPr algn="ctr"/>
              <a:r>
                <a:rPr lang="es-419" sz="1600" b="1" i="1" dirty="0">
                  <a:solidFill>
                    <a:srgbClr val="4F5D73"/>
                  </a:solidFill>
                  <a:latin typeface="Roboto" panose="02000000000000000000" pitchFamily="2" charset="0"/>
                  <a:ea typeface="Roboto" panose="02000000000000000000" pitchFamily="2" charset="0"/>
                </a:rPr>
                <a:t>Director</a:t>
              </a:r>
            </a:p>
          </p:txBody>
        </p:sp>
      </p:grpSp>
      <p:sp>
        <p:nvSpPr>
          <p:cNvPr id="24" name="Rectángulo redondeado 23"/>
          <p:cNvSpPr/>
          <p:nvPr/>
        </p:nvSpPr>
        <p:spPr>
          <a:xfrm>
            <a:off x="2694075" y="1413067"/>
            <a:ext cx="198000" cy="720000"/>
          </a:xfrm>
          <a:prstGeom prst="roundRect">
            <a:avLst/>
          </a:prstGeom>
          <a:solidFill>
            <a:srgbClr val="2196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i="1" dirty="0">
              <a:solidFill>
                <a:srgbClr val="FFFFFF"/>
              </a:solidFill>
              <a:latin typeface="Roboto" panose="02000000000000000000" pitchFamily="2" charset="0"/>
              <a:ea typeface="Roboto" panose="02000000000000000000" pitchFamily="2" charset="0"/>
            </a:endParaRPr>
          </a:p>
        </p:txBody>
      </p:sp>
      <p:sp>
        <p:nvSpPr>
          <p:cNvPr id="25" name="Rectángulo redondeado 24"/>
          <p:cNvSpPr/>
          <p:nvPr/>
        </p:nvSpPr>
        <p:spPr>
          <a:xfrm>
            <a:off x="3148783" y="1553703"/>
            <a:ext cx="938602" cy="540000"/>
          </a:xfrm>
          <a:prstGeom prst="roundRect">
            <a:avLst/>
          </a:prstGeom>
          <a:solidFill>
            <a:srgbClr val="8BC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i="1" dirty="0">
                <a:latin typeface="Roboto" panose="02000000000000000000" pitchFamily="2" charset="0"/>
                <a:ea typeface="Roboto" panose="02000000000000000000" pitchFamily="2" charset="0"/>
              </a:rPr>
              <a:t>Script Descriptor</a:t>
            </a:r>
          </a:p>
        </p:txBody>
      </p:sp>
      <p:grpSp>
        <p:nvGrpSpPr>
          <p:cNvPr id="26" name="Grupo 25"/>
          <p:cNvGrpSpPr/>
          <p:nvPr/>
        </p:nvGrpSpPr>
        <p:grpSpPr>
          <a:xfrm>
            <a:off x="4292987" y="1051409"/>
            <a:ext cx="2137961" cy="1143377"/>
            <a:chOff x="1130175" y="4084915"/>
            <a:chExt cx="4632450" cy="554561"/>
          </a:xfrm>
          <a:solidFill>
            <a:schemeClr val="bg1"/>
          </a:solidFill>
        </p:grpSpPr>
        <p:sp>
          <p:nvSpPr>
            <p:cNvPr id="27" name="Rectángulo redondeado 26"/>
            <p:cNvSpPr/>
            <p:nvPr/>
          </p:nvSpPr>
          <p:spPr>
            <a:xfrm>
              <a:off x="1130175" y="4105046"/>
              <a:ext cx="4632450" cy="534430"/>
            </a:xfrm>
            <a:prstGeom prst="roundRect">
              <a:avLst>
                <a:gd name="adj" fmla="val 8086"/>
              </a:avLst>
            </a:prstGeom>
            <a:grpFill/>
            <a:ln w="28575">
              <a:solidFill>
                <a:srgbClr val="4F5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rgbClr val="4F5D73"/>
                </a:solidFill>
                <a:latin typeface="Roboto" panose="02000000000000000000" pitchFamily="2" charset="0"/>
                <a:ea typeface="Roboto" panose="02000000000000000000" pitchFamily="2" charset="0"/>
              </a:endParaRPr>
            </a:p>
          </p:txBody>
        </p:sp>
        <p:sp>
          <p:nvSpPr>
            <p:cNvPr id="28" name="CuadroTexto 27"/>
            <p:cNvSpPr txBox="1"/>
            <p:nvPr/>
          </p:nvSpPr>
          <p:spPr>
            <a:xfrm>
              <a:off x="1130175" y="4084915"/>
              <a:ext cx="4632450" cy="164206"/>
            </a:xfrm>
            <a:prstGeom prst="rect">
              <a:avLst/>
            </a:prstGeom>
            <a:noFill/>
          </p:spPr>
          <p:txBody>
            <a:bodyPr wrap="square" rtlCol="0">
              <a:spAutoFit/>
            </a:bodyPr>
            <a:lstStyle/>
            <a:p>
              <a:pPr algn="ctr"/>
              <a:r>
                <a:rPr lang="es-419" sz="1600" b="1" i="1" dirty="0">
                  <a:solidFill>
                    <a:srgbClr val="4F5D73"/>
                  </a:solidFill>
                  <a:latin typeface="Roboto" panose="02000000000000000000" pitchFamily="2" charset="0"/>
                  <a:ea typeface="Roboto" panose="02000000000000000000" pitchFamily="2" charset="0"/>
                </a:rPr>
                <a:t>Play Generator</a:t>
              </a:r>
            </a:p>
          </p:txBody>
        </p:sp>
      </p:grpSp>
      <p:sp>
        <p:nvSpPr>
          <p:cNvPr id="29" name="Rectángulo redondeado 28"/>
          <p:cNvSpPr/>
          <p:nvPr/>
        </p:nvSpPr>
        <p:spPr>
          <a:xfrm>
            <a:off x="4382193" y="1557542"/>
            <a:ext cx="922624" cy="540000"/>
          </a:xfrm>
          <a:prstGeom prst="roundRect">
            <a:avLst/>
          </a:pr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i="1" dirty="0">
                <a:latin typeface="Roboto" panose="02000000000000000000" pitchFamily="2" charset="0"/>
                <a:ea typeface="Roboto" panose="02000000000000000000" pitchFamily="2" charset="0"/>
              </a:rPr>
              <a:t>Script Generator</a:t>
            </a:r>
          </a:p>
        </p:txBody>
      </p:sp>
      <p:sp>
        <p:nvSpPr>
          <p:cNvPr id="30" name="Rectángulo redondeado 29"/>
          <p:cNvSpPr/>
          <p:nvPr/>
        </p:nvSpPr>
        <p:spPr>
          <a:xfrm>
            <a:off x="5580575" y="1557542"/>
            <a:ext cx="782544" cy="540000"/>
          </a:xfrm>
          <a:prstGeom prst="roundRect">
            <a:avLst/>
          </a:pr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i="1" dirty="0">
                <a:latin typeface="Roboto" panose="02000000000000000000" pitchFamily="2" charset="0"/>
                <a:ea typeface="Roboto" panose="02000000000000000000" pitchFamily="2" charset="0"/>
              </a:rPr>
              <a:t>Script</a:t>
            </a:r>
          </a:p>
          <a:p>
            <a:pPr algn="ctr"/>
            <a:r>
              <a:rPr lang="es-419" sz="1200" i="1" dirty="0">
                <a:latin typeface="Roboto" panose="02000000000000000000" pitchFamily="2" charset="0"/>
                <a:ea typeface="Roboto" panose="02000000000000000000" pitchFamily="2" charset="0"/>
              </a:rPr>
              <a:t>GUI</a:t>
            </a:r>
          </a:p>
        </p:txBody>
      </p:sp>
      <p:sp>
        <p:nvSpPr>
          <p:cNvPr id="31" name="Rectángulo redondeado 30"/>
          <p:cNvSpPr/>
          <p:nvPr/>
        </p:nvSpPr>
        <p:spPr>
          <a:xfrm>
            <a:off x="2960550" y="3082908"/>
            <a:ext cx="3421619" cy="288552"/>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i="1" dirty="0">
              <a:latin typeface="Roboto" panose="02000000000000000000" pitchFamily="2" charset="0"/>
              <a:ea typeface="Roboto" panose="02000000000000000000" pitchFamily="2" charset="0"/>
            </a:endParaRPr>
          </a:p>
        </p:txBody>
      </p:sp>
      <p:grpSp>
        <p:nvGrpSpPr>
          <p:cNvPr id="73" name="Grupo 72"/>
          <p:cNvGrpSpPr/>
          <p:nvPr/>
        </p:nvGrpSpPr>
        <p:grpSpPr>
          <a:xfrm>
            <a:off x="5976070" y="3286956"/>
            <a:ext cx="243709" cy="963748"/>
            <a:chOff x="5982825" y="3151416"/>
            <a:chExt cx="243709" cy="963748"/>
          </a:xfrm>
        </p:grpSpPr>
        <p:grpSp>
          <p:nvGrpSpPr>
            <p:cNvPr id="35" name="Grupo 34"/>
            <p:cNvGrpSpPr/>
            <p:nvPr/>
          </p:nvGrpSpPr>
          <p:grpSpPr>
            <a:xfrm rot="10800000">
              <a:off x="5982825" y="3505035"/>
              <a:ext cx="243709" cy="610129"/>
              <a:chOff x="7365629" y="1933807"/>
              <a:chExt cx="243709" cy="610129"/>
            </a:xfrm>
          </p:grpSpPr>
          <p:cxnSp>
            <p:nvCxnSpPr>
              <p:cNvPr id="36" name="Conector recto 35"/>
              <p:cNvCxnSpPr/>
              <p:nvPr/>
            </p:nvCxnSpPr>
            <p:spPr>
              <a:xfrm rot="10800000" flipH="1" flipV="1">
                <a:off x="7476129" y="1933807"/>
                <a:ext cx="10458" cy="387373"/>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sp>
            <p:nvSpPr>
              <p:cNvPr id="37" name="Arco 36"/>
              <p:cNvSpPr/>
              <p:nvPr/>
            </p:nvSpPr>
            <p:spPr>
              <a:xfrm>
                <a:off x="7365629" y="2316411"/>
                <a:ext cx="243709" cy="227525"/>
              </a:xfrm>
              <a:prstGeom prst="arc">
                <a:avLst>
                  <a:gd name="adj1" fmla="val 10800000"/>
                  <a:gd name="adj2" fmla="val 0"/>
                </a:avLst>
              </a:prstGeom>
              <a:ln w="38100">
                <a:solidFill>
                  <a:srgbClr val="2196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latin typeface="Roboto" panose="02000000000000000000" pitchFamily="2" charset="0"/>
                  <a:ea typeface="Roboto" panose="02000000000000000000" pitchFamily="2" charset="0"/>
                </a:endParaRPr>
              </a:p>
            </p:txBody>
          </p:sp>
        </p:grpSp>
        <p:grpSp>
          <p:nvGrpSpPr>
            <p:cNvPr id="40" name="Grupo 39"/>
            <p:cNvGrpSpPr/>
            <p:nvPr/>
          </p:nvGrpSpPr>
          <p:grpSpPr>
            <a:xfrm rot="10800000">
              <a:off x="6007361" y="3151416"/>
              <a:ext cx="184639" cy="520930"/>
              <a:chOff x="7394268" y="2419013"/>
              <a:chExt cx="184639" cy="520930"/>
            </a:xfrm>
          </p:grpSpPr>
          <p:sp>
            <p:nvSpPr>
              <p:cNvPr id="41" name="Elipse 40"/>
              <p:cNvSpPr/>
              <p:nvPr/>
            </p:nvSpPr>
            <p:spPr>
              <a:xfrm>
                <a:off x="7394268" y="2419013"/>
                <a:ext cx="184639" cy="184639"/>
              </a:xfrm>
              <a:prstGeom prst="ellipse">
                <a:avLst/>
              </a:prstGeom>
              <a:solidFill>
                <a:srgbClr val="2196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latin typeface="Roboto" panose="02000000000000000000" pitchFamily="2" charset="0"/>
                  <a:ea typeface="Roboto" panose="02000000000000000000" pitchFamily="2" charset="0"/>
                </a:endParaRPr>
              </a:p>
            </p:txBody>
          </p:sp>
          <p:cxnSp>
            <p:nvCxnSpPr>
              <p:cNvPr id="42" name="Conector recto 41"/>
              <p:cNvCxnSpPr>
                <a:stCxn id="41" idx="4"/>
              </p:cNvCxnSpPr>
              <p:nvPr/>
            </p:nvCxnSpPr>
            <p:spPr>
              <a:xfrm flipH="1">
                <a:off x="7486587" y="2603652"/>
                <a:ext cx="1" cy="336291"/>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grpSp>
      </p:grpSp>
      <p:grpSp>
        <p:nvGrpSpPr>
          <p:cNvPr id="72" name="Grupo 71"/>
          <p:cNvGrpSpPr/>
          <p:nvPr/>
        </p:nvGrpSpPr>
        <p:grpSpPr>
          <a:xfrm>
            <a:off x="5587847" y="3393072"/>
            <a:ext cx="243709" cy="813400"/>
            <a:chOff x="5589142" y="3309938"/>
            <a:chExt cx="243709" cy="813400"/>
          </a:xfrm>
        </p:grpSpPr>
        <p:grpSp>
          <p:nvGrpSpPr>
            <p:cNvPr id="32" name="Grupo 31"/>
            <p:cNvGrpSpPr/>
            <p:nvPr/>
          </p:nvGrpSpPr>
          <p:grpSpPr>
            <a:xfrm>
              <a:off x="5620990" y="3602408"/>
              <a:ext cx="184639" cy="520930"/>
              <a:chOff x="7394268" y="2419013"/>
              <a:chExt cx="184639" cy="520930"/>
            </a:xfrm>
          </p:grpSpPr>
          <p:sp>
            <p:nvSpPr>
              <p:cNvPr id="33" name="Elipse 32"/>
              <p:cNvSpPr/>
              <p:nvPr/>
            </p:nvSpPr>
            <p:spPr>
              <a:xfrm>
                <a:off x="7394268" y="2419013"/>
                <a:ext cx="184639" cy="184639"/>
              </a:xfrm>
              <a:prstGeom prst="ellipse">
                <a:avLst/>
              </a:prstGeom>
              <a:solidFill>
                <a:srgbClr val="2196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latin typeface="Roboto" panose="02000000000000000000" pitchFamily="2" charset="0"/>
                  <a:ea typeface="Roboto" panose="02000000000000000000" pitchFamily="2" charset="0"/>
                </a:endParaRPr>
              </a:p>
            </p:txBody>
          </p:sp>
          <p:cxnSp>
            <p:nvCxnSpPr>
              <p:cNvPr id="34" name="Conector recto 33"/>
              <p:cNvCxnSpPr>
                <a:stCxn id="33" idx="4"/>
              </p:cNvCxnSpPr>
              <p:nvPr/>
            </p:nvCxnSpPr>
            <p:spPr>
              <a:xfrm flipH="1">
                <a:off x="7486587" y="2603652"/>
                <a:ext cx="1" cy="336291"/>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grpSp>
        <p:grpSp>
          <p:nvGrpSpPr>
            <p:cNvPr id="43" name="Grupo 42"/>
            <p:cNvGrpSpPr/>
            <p:nvPr/>
          </p:nvGrpSpPr>
          <p:grpSpPr>
            <a:xfrm>
              <a:off x="5589142" y="3309938"/>
              <a:ext cx="243709" cy="462158"/>
              <a:chOff x="7365629" y="2081778"/>
              <a:chExt cx="243709" cy="462158"/>
            </a:xfrm>
          </p:grpSpPr>
          <p:cxnSp>
            <p:nvCxnSpPr>
              <p:cNvPr id="44" name="Conector recto 43"/>
              <p:cNvCxnSpPr/>
              <p:nvPr/>
            </p:nvCxnSpPr>
            <p:spPr>
              <a:xfrm>
                <a:off x="7481962" y="2081778"/>
                <a:ext cx="4625" cy="239402"/>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sp>
            <p:nvSpPr>
              <p:cNvPr id="45" name="Arco 44"/>
              <p:cNvSpPr/>
              <p:nvPr/>
            </p:nvSpPr>
            <p:spPr>
              <a:xfrm>
                <a:off x="7365629" y="2316411"/>
                <a:ext cx="243709" cy="227525"/>
              </a:xfrm>
              <a:prstGeom prst="arc">
                <a:avLst>
                  <a:gd name="adj1" fmla="val 10800000"/>
                  <a:gd name="adj2" fmla="val 0"/>
                </a:avLst>
              </a:prstGeom>
              <a:ln w="38100">
                <a:solidFill>
                  <a:srgbClr val="2196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latin typeface="Roboto" panose="02000000000000000000" pitchFamily="2" charset="0"/>
                  <a:ea typeface="Roboto" panose="02000000000000000000" pitchFamily="2" charset="0"/>
                </a:endParaRPr>
              </a:p>
            </p:txBody>
          </p:sp>
        </p:grpSp>
      </p:grpSp>
      <p:pic>
        <p:nvPicPr>
          <p:cNvPr id="2050" name="Picture 2" descr="http://previews.123rf.com/images/vectorikart/vectorikart1403/vectorikart140300008/26977633-Set-of-round-flat-avatars-of-different-boys-and-girls-Stock-Vector.jpg"/>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0" b="34692" l="0" r="38692">
                        <a14:foregroundMark x1="13923" y1="16692" x2="18385" y2="20077"/>
                        <a14:foregroundMark x1="20077" y1="15308" x2="20231" y2="21154"/>
                      </a14:backgroundRemoval>
                    </a14:imgEffect>
                  </a14:imgLayer>
                </a14:imgProps>
              </a:ext>
              <a:ext uri="{28A0092B-C50C-407E-A947-70E740481C1C}">
                <a14:useLocalDpi xmlns:a14="http://schemas.microsoft.com/office/drawing/2010/main" val="0"/>
              </a:ext>
            </a:extLst>
          </a:blip>
          <a:srcRect l="1689" t="1757" r="66926" b="67474"/>
          <a:stretch/>
        </p:blipFill>
        <p:spPr bwMode="auto">
          <a:xfrm>
            <a:off x="6728377" y="1472152"/>
            <a:ext cx="717164" cy="703102"/>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upo 1"/>
          <p:cNvGrpSpPr/>
          <p:nvPr/>
        </p:nvGrpSpPr>
        <p:grpSpPr>
          <a:xfrm>
            <a:off x="5580575" y="2749995"/>
            <a:ext cx="243709" cy="449414"/>
            <a:chOff x="5580575" y="2749995"/>
            <a:chExt cx="243709" cy="449414"/>
          </a:xfrm>
        </p:grpSpPr>
        <p:grpSp>
          <p:nvGrpSpPr>
            <p:cNvPr id="48" name="Grupo 47"/>
            <p:cNvGrpSpPr/>
            <p:nvPr/>
          </p:nvGrpSpPr>
          <p:grpSpPr>
            <a:xfrm>
              <a:off x="5610111" y="2938311"/>
              <a:ext cx="184639" cy="261098"/>
              <a:chOff x="7269090" y="1421541"/>
              <a:chExt cx="184639" cy="261098"/>
            </a:xfrm>
          </p:grpSpPr>
          <p:sp>
            <p:nvSpPr>
              <p:cNvPr id="49" name="Elipse 48"/>
              <p:cNvSpPr/>
              <p:nvPr/>
            </p:nvSpPr>
            <p:spPr>
              <a:xfrm>
                <a:off x="7269090" y="1421541"/>
                <a:ext cx="184639" cy="184639"/>
              </a:xfrm>
              <a:prstGeom prst="ellipse">
                <a:avLst/>
              </a:prstGeom>
              <a:solidFill>
                <a:srgbClr val="2196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latin typeface="Roboto" panose="02000000000000000000" pitchFamily="2" charset="0"/>
                  <a:ea typeface="Roboto" panose="02000000000000000000" pitchFamily="2" charset="0"/>
                </a:endParaRPr>
              </a:p>
            </p:txBody>
          </p:sp>
          <p:cxnSp>
            <p:nvCxnSpPr>
              <p:cNvPr id="50" name="Conector recto 49"/>
              <p:cNvCxnSpPr>
                <a:stCxn id="49" idx="4"/>
              </p:cNvCxnSpPr>
              <p:nvPr/>
            </p:nvCxnSpPr>
            <p:spPr>
              <a:xfrm>
                <a:off x="7361410" y="1606180"/>
                <a:ext cx="0" cy="76459"/>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grpSp>
        <p:grpSp>
          <p:nvGrpSpPr>
            <p:cNvPr id="52" name="Grupo 51"/>
            <p:cNvGrpSpPr/>
            <p:nvPr/>
          </p:nvGrpSpPr>
          <p:grpSpPr>
            <a:xfrm>
              <a:off x="5580575" y="2749995"/>
              <a:ext cx="243709" cy="369477"/>
              <a:chOff x="7365629" y="2174459"/>
              <a:chExt cx="243709" cy="369477"/>
            </a:xfrm>
          </p:grpSpPr>
          <p:cxnSp>
            <p:nvCxnSpPr>
              <p:cNvPr id="53" name="Conector recto 52"/>
              <p:cNvCxnSpPr/>
              <p:nvPr/>
            </p:nvCxnSpPr>
            <p:spPr>
              <a:xfrm flipH="1">
                <a:off x="7486587" y="2174459"/>
                <a:ext cx="896" cy="146721"/>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sp>
            <p:nvSpPr>
              <p:cNvPr id="54" name="Arco 53"/>
              <p:cNvSpPr/>
              <p:nvPr/>
            </p:nvSpPr>
            <p:spPr>
              <a:xfrm>
                <a:off x="7365629" y="2316411"/>
                <a:ext cx="243709" cy="227525"/>
              </a:xfrm>
              <a:prstGeom prst="arc">
                <a:avLst>
                  <a:gd name="adj1" fmla="val 10800000"/>
                  <a:gd name="adj2" fmla="val 0"/>
                </a:avLst>
              </a:prstGeom>
              <a:ln w="38100">
                <a:solidFill>
                  <a:srgbClr val="2196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latin typeface="Roboto" panose="02000000000000000000" pitchFamily="2" charset="0"/>
                  <a:ea typeface="Roboto" panose="02000000000000000000" pitchFamily="2" charset="0"/>
                </a:endParaRPr>
              </a:p>
            </p:txBody>
          </p:sp>
        </p:grpSp>
      </p:grpSp>
      <p:grpSp>
        <p:nvGrpSpPr>
          <p:cNvPr id="55" name="Grupo 54"/>
          <p:cNvGrpSpPr/>
          <p:nvPr/>
        </p:nvGrpSpPr>
        <p:grpSpPr>
          <a:xfrm rot="10800000">
            <a:off x="5976070" y="2770962"/>
            <a:ext cx="243709" cy="449414"/>
            <a:chOff x="5732975" y="2721420"/>
            <a:chExt cx="243709" cy="449414"/>
          </a:xfrm>
        </p:grpSpPr>
        <p:grpSp>
          <p:nvGrpSpPr>
            <p:cNvPr id="56" name="Grupo 55"/>
            <p:cNvGrpSpPr/>
            <p:nvPr/>
          </p:nvGrpSpPr>
          <p:grpSpPr>
            <a:xfrm>
              <a:off x="5762511" y="2909736"/>
              <a:ext cx="184639" cy="261098"/>
              <a:chOff x="7269090" y="1421541"/>
              <a:chExt cx="184639" cy="261098"/>
            </a:xfrm>
          </p:grpSpPr>
          <p:sp>
            <p:nvSpPr>
              <p:cNvPr id="57" name="Elipse 56"/>
              <p:cNvSpPr/>
              <p:nvPr/>
            </p:nvSpPr>
            <p:spPr>
              <a:xfrm>
                <a:off x="7269090" y="1421541"/>
                <a:ext cx="184639" cy="184639"/>
              </a:xfrm>
              <a:prstGeom prst="ellipse">
                <a:avLst/>
              </a:prstGeom>
              <a:solidFill>
                <a:srgbClr val="2196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latin typeface="Roboto" panose="02000000000000000000" pitchFamily="2" charset="0"/>
                  <a:ea typeface="Roboto" panose="02000000000000000000" pitchFamily="2" charset="0"/>
                </a:endParaRPr>
              </a:p>
            </p:txBody>
          </p:sp>
          <p:cxnSp>
            <p:nvCxnSpPr>
              <p:cNvPr id="58" name="Conector recto 57"/>
              <p:cNvCxnSpPr>
                <a:stCxn id="57" idx="4"/>
              </p:cNvCxnSpPr>
              <p:nvPr/>
            </p:nvCxnSpPr>
            <p:spPr>
              <a:xfrm>
                <a:off x="7361410" y="1606180"/>
                <a:ext cx="0" cy="76459"/>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grpSp>
        <p:grpSp>
          <p:nvGrpSpPr>
            <p:cNvPr id="59" name="Grupo 58"/>
            <p:cNvGrpSpPr/>
            <p:nvPr/>
          </p:nvGrpSpPr>
          <p:grpSpPr>
            <a:xfrm>
              <a:off x="5732975" y="2721420"/>
              <a:ext cx="243709" cy="369477"/>
              <a:chOff x="7365629" y="2174459"/>
              <a:chExt cx="243709" cy="369477"/>
            </a:xfrm>
          </p:grpSpPr>
          <p:cxnSp>
            <p:nvCxnSpPr>
              <p:cNvPr id="60" name="Conector recto 59"/>
              <p:cNvCxnSpPr/>
              <p:nvPr/>
            </p:nvCxnSpPr>
            <p:spPr>
              <a:xfrm flipH="1">
                <a:off x="7486587" y="2174459"/>
                <a:ext cx="896" cy="146721"/>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sp>
            <p:nvSpPr>
              <p:cNvPr id="61" name="Arco 60"/>
              <p:cNvSpPr/>
              <p:nvPr/>
            </p:nvSpPr>
            <p:spPr>
              <a:xfrm>
                <a:off x="7365629" y="2316411"/>
                <a:ext cx="243709" cy="227525"/>
              </a:xfrm>
              <a:prstGeom prst="arc">
                <a:avLst>
                  <a:gd name="adj1" fmla="val 10800000"/>
                  <a:gd name="adj2" fmla="val 0"/>
                </a:avLst>
              </a:prstGeom>
              <a:ln w="38100">
                <a:solidFill>
                  <a:srgbClr val="2196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latin typeface="Roboto" panose="02000000000000000000" pitchFamily="2" charset="0"/>
                  <a:ea typeface="Roboto" panose="02000000000000000000" pitchFamily="2" charset="0"/>
                </a:endParaRPr>
              </a:p>
            </p:txBody>
          </p:sp>
        </p:grpSp>
      </p:grpSp>
      <p:sp>
        <p:nvSpPr>
          <p:cNvPr id="47" name="Rectángulo redondeado 46"/>
          <p:cNvSpPr/>
          <p:nvPr/>
        </p:nvSpPr>
        <p:spPr>
          <a:xfrm>
            <a:off x="5530950" y="2431669"/>
            <a:ext cx="720000" cy="334592"/>
          </a:xfrm>
          <a:prstGeom prst="roundRect">
            <a:avLst/>
          </a:prstGeom>
          <a:solidFill>
            <a:schemeClr val="bg1">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s-419" i="1" dirty="0">
              <a:solidFill>
                <a:schemeClr val="bg1">
                  <a:lumMod val="50000"/>
                </a:schemeClr>
              </a:solidFill>
              <a:latin typeface="Roboto" panose="02000000000000000000" pitchFamily="2" charset="0"/>
              <a:ea typeface="Roboto" panose="02000000000000000000" pitchFamily="2" charset="0"/>
            </a:endParaRPr>
          </a:p>
        </p:txBody>
      </p:sp>
      <p:cxnSp>
        <p:nvCxnSpPr>
          <p:cNvPr id="63" name="Conector recto de flecha 62"/>
          <p:cNvCxnSpPr>
            <a:stCxn id="2050" idx="1"/>
            <a:endCxn id="30" idx="3"/>
          </p:cNvCxnSpPr>
          <p:nvPr/>
        </p:nvCxnSpPr>
        <p:spPr>
          <a:xfrm flipH="1">
            <a:off x="6363119" y="1823703"/>
            <a:ext cx="365258" cy="3839"/>
          </a:xfrm>
          <a:prstGeom prst="straightConnector1">
            <a:avLst/>
          </a:prstGeom>
          <a:ln w="38100">
            <a:solidFill>
              <a:srgbClr val="FFC1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ector recto de flecha 67"/>
          <p:cNvCxnSpPr>
            <a:stCxn id="30" idx="1"/>
          </p:cNvCxnSpPr>
          <p:nvPr/>
        </p:nvCxnSpPr>
        <p:spPr>
          <a:xfrm flipH="1" flipV="1">
            <a:off x="5304817" y="1823703"/>
            <a:ext cx="275758" cy="3839"/>
          </a:xfrm>
          <a:prstGeom prst="straightConnector1">
            <a:avLst/>
          </a:prstGeom>
          <a:ln w="38100">
            <a:solidFill>
              <a:srgbClr val="FFC100"/>
            </a:solidFill>
            <a:tailEnd type="triangle"/>
          </a:ln>
        </p:spPr>
        <p:style>
          <a:lnRef idx="1">
            <a:schemeClr val="accent1"/>
          </a:lnRef>
          <a:fillRef idx="0">
            <a:schemeClr val="accent1"/>
          </a:fillRef>
          <a:effectRef idx="0">
            <a:schemeClr val="accent1"/>
          </a:effectRef>
          <a:fontRef idx="minor">
            <a:schemeClr val="tx1"/>
          </a:fontRef>
        </p:style>
      </p:cxnSp>
      <p:sp>
        <p:nvSpPr>
          <p:cNvPr id="91" name="Rectángulo redondeado 136"/>
          <p:cNvSpPr/>
          <p:nvPr/>
        </p:nvSpPr>
        <p:spPr>
          <a:xfrm>
            <a:off x="4626795" y="2637003"/>
            <a:ext cx="720000" cy="360000"/>
          </a:xfrm>
          <a:prstGeom prst="roundRect">
            <a:avLst/>
          </a:prstGeom>
          <a:solidFill>
            <a:srgbClr val="F57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sz="1200" i="1" dirty="0">
              <a:solidFill>
                <a:schemeClr val="tx1"/>
              </a:solidFill>
              <a:latin typeface="Roboto" panose="02000000000000000000" pitchFamily="2" charset="0"/>
              <a:ea typeface="Roboto" panose="02000000000000000000" pitchFamily="2" charset="0"/>
            </a:endParaRPr>
          </a:p>
        </p:txBody>
      </p:sp>
      <p:cxnSp>
        <p:nvCxnSpPr>
          <p:cNvPr id="71" name="Conector recto de flecha 70"/>
          <p:cNvCxnSpPr>
            <a:stCxn id="25" idx="1"/>
          </p:cNvCxnSpPr>
          <p:nvPr/>
        </p:nvCxnSpPr>
        <p:spPr>
          <a:xfrm flipH="1">
            <a:off x="2873027" y="1823703"/>
            <a:ext cx="275756" cy="0"/>
          </a:xfrm>
          <a:prstGeom prst="straightConnector1">
            <a:avLst/>
          </a:prstGeom>
          <a:ln w="38100">
            <a:solidFill>
              <a:srgbClr val="8BC34A"/>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ector recto de flecha 77"/>
          <p:cNvCxnSpPr>
            <a:stCxn id="29" idx="1"/>
            <a:endCxn id="25" idx="3"/>
          </p:cNvCxnSpPr>
          <p:nvPr/>
        </p:nvCxnSpPr>
        <p:spPr>
          <a:xfrm flipH="1" flipV="1">
            <a:off x="4087385" y="1823703"/>
            <a:ext cx="294808" cy="3839"/>
          </a:xfrm>
          <a:prstGeom prst="straightConnector1">
            <a:avLst/>
          </a:prstGeom>
          <a:ln w="38100">
            <a:solidFill>
              <a:srgbClr val="FFC100"/>
            </a:solidFill>
            <a:tailEnd type="triangle"/>
          </a:ln>
        </p:spPr>
        <p:style>
          <a:lnRef idx="1">
            <a:schemeClr val="accent1"/>
          </a:lnRef>
          <a:fillRef idx="0">
            <a:schemeClr val="accent1"/>
          </a:fillRef>
          <a:effectRef idx="0">
            <a:schemeClr val="accent1"/>
          </a:effectRef>
          <a:fontRef idx="minor">
            <a:schemeClr val="tx1"/>
          </a:fontRef>
        </p:style>
      </p:cxnSp>
      <p:sp>
        <p:nvSpPr>
          <p:cNvPr id="13" name="Rectángulo redondeado 12"/>
          <p:cNvSpPr/>
          <p:nvPr/>
        </p:nvSpPr>
        <p:spPr>
          <a:xfrm>
            <a:off x="5530950" y="3183866"/>
            <a:ext cx="720000" cy="198000"/>
          </a:xfrm>
          <a:prstGeom prst="roundRect">
            <a:avLst/>
          </a:prstGeom>
          <a:solidFill>
            <a:srgbClr val="FFC100"/>
          </a:solidFill>
          <a:ln>
            <a:solidFill>
              <a:srgbClr val="FFC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sz="1200" i="1" dirty="0">
              <a:solidFill>
                <a:schemeClr val="tx1"/>
              </a:solidFill>
              <a:latin typeface="Roboto" panose="02000000000000000000" pitchFamily="2" charset="0"/>
              <a:ea typeface="Roboto" panose="02000000000000000000" pitchFamily="2" charset="0"/>
            </a:endParaRPr>
          </a:p>
        </p:txBody>
      </p:sp>
      <p:grpSp>
        <p:nvGrpSpPr>
          <p:cNvPr id="2079" name="Grupo 2078"/>
          <p:cNvGrpSpPr/>
          <p:nvPr/>
        </p:nvGrpSpPr>
        <p:grpSpPr>
          <a:xfrm>
            <a:off x="2367415" y="1954133"/>
            <a:ext cx="333064" cy="956312"/>
            <a:chOff x="2367415" y="1773158"/>
            <a:chExt cx="333064" cy="956312"/>
          </a:xfrm>
        </p:grpSpPr>
        <p:cxnSp>
          <p:nvCxnSpPr>
            <p:cNvPr id="101" name="Conector recto 100"/>
            <p:cNvCxnSpPr/>
            <p:nvPr/>
          </p:nvCxnSpPr>
          <p:spPr>
            <a:xfrm flipH="1">
              <a:off x="2482904" y="2707863"/>
              <a:ext cx="217575" cy="1369"/>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cxnSp>
          <p:nvCxnSpPr>
            <p:cNvPr id="104" name="Conector recto 103"/>
            <p:cNvCxnSpPr/>
            <p:nvPr/>
          </p:nvCxnSpPr>
          <p:spPr>
            <a:xfrm flipH="1">
              <a:off x="2475988" y="1792117"/>
              <a:ext cx="218087" cy="0"/>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grpSp>
          <p:nvGrpSpPr>
            <p:cNvPr id="107" name="Grupo 106"/>
            <p:cNvGrpSpPr/>
            <p:nvPr/>
          </p:nvGrpSpPr>
          <p:grpSpPr>
            <a:xfrm>
              <a:off x="2367415" y="1773158"/>
              <a:ext cx="243709" cy="627462"/>
              <a:chOff x="7365629" y="1916474"/>
              <a:chExt cx="243709" cy="627462"/>
            </a:xfrm>
          </p:grpSpPr>
          <p:cxnSp>
            <p:nvCxnSpPr>
              <p:cNvPr id="108" name="Conector recto 107"/>
              <p:cNvCxnSpPr/>
              <p:nvPr/>
            </p:nvCxnSpPr>
            <p:spPr>
              <a:xfrm>
                <a:off x="7474182" y="1916474"/>
                <a:ext cx="4720" cy="394833"/>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sp>
            <p:nvSpPr>
              <p:cNvPr id="109" name="Arco 108"/>
              <p:cNvSpPr/>
              <p:nvPr/>
            </p:nvSpPr>
            <p:spPr>
              <a:xfrm>
                <a:off x="7365629" y="2316411"/>
                <a:ext cx="243709" cy="227525"/>
              </a:xfrm>
              <a:prstGeom prst="arc">
                <a:avLst>
                  <a:gd name="adj1" fmla="val 10800000"/>
                  <a:gd name="adj2" fmla="val 0"/>
                </a:avLst>
              </a:prstGeom>
              <a:ln w="38100">
                <a:solidFill>
                  <a:srgbClr val="2196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latin typeface="Roboto" panose="02000000000000000000" pitchFamily="2" charset="0"/>
                  <a:ea typeface="Roboto" panose="02000000000000000000" pitchFamily="2" charset="0"/>
                </a:endParaRPr>
              </a:p>
            </p:txBody>
          </p:sp>
        </p:grpSp>
        <p:grpSp>
          <p:nvGrpSpPr>
            <p:cNvPr id="110" name="Grupo 109"/>
            <p:cNvGrpSpPr/>
            <p:nvPr/>
          </p:nvGrpSpPr>
          <p:grpSpPr>
            <a:xfrm>
              <a:off x="2395749" y="2231033"/>
              <a:ext cx="184639" cy="498437"/>
              <a:chOff x="7394268" y="2419013"/>
              <a:chExt cx="184639" cy="498437"/>
            </a:xfrm>
          </p:grpSpPr>
          <p:sp>
            <p:nvSpPr>
              <p:cNvPr id="111" name="Elipse 110"/>
              <p:cNvSpPr/>
              <p:nvPr/>
            </p:nvSpPr>
            <p:spPr>
              <a:xfrm>
                <a:off x="7394268" y="2419013"/>
                <a:ext cx="184639" cy="184639"/>
              </a:xfrm>
              <a:prstGeom prst="ellipse">
                <a:avLst/>
              </a:prstGeom>
              <a:solidFill>
                <a:srgbClr val="2196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latin typeface="Roboto" panose="02000000000000000000" pitchFamily="2" charset="0"/>
                  <a:ea typeface="Roboto" panose="02000000000000000000" pitchFamily="2" charset="0"/>
                </a:endParaRPr>
              </a:p>
            </p:txBody>
          </p:sp>
          <p:cxnSp>
            <p:nvCxnSpPr>
              <p:cNvPr id="112" name="Conector recto 111"/>
              <p:cNvCxnSpPr>
                <a:stCxn id="111" idx="4"/>
              </p:cNvCxnSpPr>
              <p:nvPr/>
            </p:nvCxnSpPr>
            <p:spPr>
              <a:xfrm>
                <a:off x="7486588" y="2603652"/>
                <a:ext cx="0" cy="313798"/>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grpSp>
      </p:grpSp>
      <p:grpSp>
        <p:nvGrpSpPr>
          <p:cNvPr id="70" name="Grupo 69"/>
          <p:cNvGrpSpPr/>
          <p:nvPr/>
        </p:nvGrpSpPr>
        <p:grpSpPr>
          <a:xfrm>
            <a:off x="2027603" y="1567992"/>
            <a:ext cx="672877" cy="1704693"/>
            <a:chOff x="2027603" y="1387017"/>
            <a:chExt cx="672877" cy="1704693"/>
          </a:xfrm>
        </p:grpSpPr>
        <p:cxnSp>
          <p:nvCxnSpPr>
            <p:cNvPr id="115" name="Conector recto 114"/>
            <p:cNvCxnSpPr/>
            <p:nvPr/>
          </p:nvCxnSpPr>
          <p:spPr>
            <a:xfrm flipH="1" flipV="1">
              <a:off x="2157595" y="3069779"/>
              <a:ext cx="542885" cy="1"/>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cxnSp>
          <p:nvCxnSpPr>
            <p:cNvPr id="117" name="Conector recto 116"/>
            <p:cNvCxnSpPr/>
            <p:nvPr/>
          </p:nvCxnSpPr>
          <p:spPr>
            <a:xfrm flipH="1" flipV="1">
              <a:off x="2145808" y="1404647"/>
              <a:ext cx="554672" cy="1"/>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grpSp>
          <p:nvGrpSpPr>
            <p:cNvPr id="118" name="Grupo 117"/>
            <p:cNvGrpSpPr/>
            <p:nvPr/>
          </p:nvGrpSpPr>
          <p:grpSpPr>
            <a:xfrm rot="10800000">
              <a:off x="2027603" y="2177870"/>
              <a:ext cx="243709" cy="913840"/>
              <a:chOff x="7365629" y="1630096"/>
              <a:chExt cx="243709" cy="913840"/>
            </a:xfrm>
          </p:grpSpPr>
          <p:cxnSp>
            <p:nvCxnSpPr>
              <p:cNvPr id="119" name="Conector recto 118"/>
              <p:cNvCxnSpPr/>
              <p:nvPr/>
            </p:nvCxnSpPr>
            <p:spPr>
              <a:xfrm rot="10800000" flipV="1">
                <a:off x="7478902" y="1630096"/>
                <a:ext cx="0" cy="681210"/>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sp>
            <p:nvSpPr>
              <p:cNvPr id="120" name="Arco 119"/>
              <p:cNvSpPr/>
              <p:nvPr/>
            </p:nvSpPr>
            <p:spPr>
              <a:xfrm>
                <a:off x="7365629" y="2316411"/>
                <a:ext cx="243709" cy="227525"/>
              </a:xfrm>
              <a:prstGeom prst="arc">
                <a:avLst>
                  <a:gd name="adj1" fmla="val 10800000"/>
                  <a:gd name="adj2" fmla="val 0"/>
                </a:avLst>
              </a:prstGeom>
              <a:ln w="38100">
                <a:solidFill>
                  <a:srgbClr val="2196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latin typeface="Roboto" panose="02000000000000000000" pitchFamily="2" charset="0"/>
                  <a:ea typeface="Roboto" panose="02000000000000000000" pitchFamily="2" charset="0"/>
                </a:endParaRPr>
              </a:p>
            </p:txBody>
          </p:sp>
        </p:grpSp>
        <p:grpSp>
          <p:nvGrpSpPr>
            <p:cNvPr id="122" name="Grupo 121"/>
            <p:cNvGrpSpPr/>
            <p:nvPr/>
          </p:nvGrpSpPr>
          <p:grpSpPr>
            <a:xfrm rot="10800000">
              <a:off x="2058252" y="1387017"/>
              <a:ext cx="184639" cy="964679"/>
              <a:chOff x="7394268" y="2419013"/>
              <a:chExt cx="184639" cy="964679"/>
            </a:xfrm>
          </p:grpSpPr>
          <p:sp>
            <p:nvSpPr>
              <p:cNvPr id="123" name="Elipse 122"/>
              <p:cNvSpPr/>
              <p:nvPr/>
            </p:nvSpPr>
            <p:spPr>
              <a:xfrm>
                <a:off x="7394268" y="2419013"/>
                <a:ext cx="184639" cy="184639"/>
              </a:xfrm>
              <a:prstGeom prst="ellipse">
                <a:avLst/>
              </a:prstGeom>
              <a:solidFill>
                <a:srgbClr val="2196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latin typeface="Roboto" panose="02000000000000000000" pitchFamily="2" charset="0"/>
                  <a:ea typeface="Roboto" panose="02000000000000000000" pitchFamily="2" charset="0"/>
                </a:endParaRPr>
              </a:p>
            </p:txBody>
          </p:sp>
          <p:cxnSp>
            <p:nvCxnSpPr>
              <p:cNvPr id="124" name="Conector recto 123"/>
              <p:cNvCxnSpPr>
                <a:stCxn id="123" idx="4"/>
              </p:cNvCxnSpPr>
              <p:nvPr/>
            </p:nvCxnSpPr>
            <p:spPr>
              <a:xfrm rot="10800000" flipV="1">
                <a:off x="7486588" y="2603652"/>
                <a:ext cx="0" cy="780040"/>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grpSp>
      </p:grpSp>
      <p:sp>
        <p:nvSpPr>
          <p:cNvPr id="15" name="Rectángulo redondeado 14"/>
          <p:cNvSpPr/>
          <p:nvPr/>
        </p:nvSpPr>
        <p:spPr>
          <a:xfrm>
            <a:off x="5530950" y="4164723"/>
            <a:ext cx="720000" cy="187200"/>
          </a:xfrm>
          <a:prstGeom prst="roundRect">
            <a:avLst/>
          </a:prstGeom>
          <a:solidFill>
            <a:srgbClr val="FFC100"/>
          </a:solidFill>
          <a:ln>
            <a:solidFill>
              <a:srgbClr val="FFC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sz="1200" i="1" dirty="0">
              <a:solidFill>
                <a:schemeClr val="tx1"/>
              </a:solidFill>
              <a:latin typeface="Roboto" panose="02000000000000000000" pitchFamily="2" charset="0"/>
              <a:ea typeface="Roboto" panose="02000000000000000000" pitchFamily="2" charset="0"/>
            </a:endParaRPr>
          </a:p>
        </p:txBody>
      </p:sp>
      <p:sp>
        <p:nvSpPr>
          <p:cNvPr id="133" name="Rectángulo redondeado 132"/>
          <p:cNvSpPr/>
          <p:nvPr/>
        </p:nvSpPr>
        <p:spPr>
          <a:xfrm>
            <a:off x="2625600" y="3992260"/>
            <a:ext cx="720000" cy="180000"/>
          </a:xfrm>
          <a:prstGeom prst="roundRect">
            <a:avLst/>
          </a:prstGeom>
          <a:solidFill>
            <a:srgbClr val="007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sz="1200" i="1" dirty="0">
              <a:solidFill>
                <a:schemeClr val="tx1"/>
              </a:solidFill>
              <a:latin typeface="Roboto" panose="02000000000000000000" pitchFamily="2" charset="0"/>
              <a:ea typeface="Roboto" panose="02000000000000000000" pitchFamily="2" charset="0"/>
            </a:endParaRPr>
          </a:p>
        </p:txBody>
      </p:sp>
      <p:sp>
        <p:nvSpPr>
          <p:cNvPr id="134" name="Rectángulo redondeado 133"/>
          <p:cNvSpPr/>
          <p:nvPr/>
        </p:nvSpPr>
        <p:spPr>
          <a:xfrm>
            <a:off x="2625600" y="4206787"/>
            <a:ext cx="720000" cy="180000"/>
          </a:xfrm>
          <a:prstGeom prst="roundRect">
            <a:avLst/>
          </a:prstGeom>
          <a:solidFill>
            <a:srgbClr val="4F5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sz="1200" i="1" dirty="0">
              <a:solidFill>
                <a:schemeClr val="tx1"/>
              </a:solidFill>
              <a:latin typeface="Roboto" panose="02000000000000000000" pitchFamily="2" charset="0"/>
              <a:ea typeface="Roboto" panose="02000000000000000000" pitchFamily="2" charset="0"/>
            </a:endParaRPr>
          </a:p>
        </p:txBody>
      </p:sp>
      <p:sp>
        <p:nvSpPr>
          <p:cNvPr id="135" name="Rectángulo redondeado 134"/>
          <p:cNvSpPr/>
          <p:nvPr/>
        </p:nvSpPr>
        <p:spPr>
          <a:xfrm>
            <a:off x="4078275" y="4177775"/>
            <a:ext cx="720000" cy="180000"/>
          </a:xfrm>
          <a:prstGeom prst="roundRect">
            <a:avLst/>
          </a:prstGeom>
          <a:solidFill>
            <a:srgbClr val="F473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sz="1200" i="1" dirty="0">
              <a:solidFill>
                <a:schemeClr val="tx1"/>
              </a:solidFill>
              <a:latin typeface="Roboto" panose="02000000000000000000" pitchFamily="2" charset="0"/>
              <a:ea typeface="Roboto" panose="02000000000000000000" pitchFamily="2" charset="0"/>
            </a:endParaRPr>
          </a:p>
        </p:txBody>
      </p:sp>
      <p:sp>
        <p:nvSpPr>
          <p:cNvPr id="136" name="Rectángulo redondeado 135"/>
          <p:cNvSpPr/>
          <p:nvPr/>
        </p:nvSpPr>
        <p:spPr>
          <a:xfrm>
            <a:off x="2960276" y="2644498"/>
            <a:ext cx="720000" cy="360000"/>
          </a:xfrm>
          <a:prstGeom prst="roundRect">
            <a:avLst/>
          </a:prstGeom>
          <a:solidFill>
            <a:srgbClr val="F473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sz="1200" i="1" dirty="0">
              <a:solidFill>
                <a:schemeClr val="tx1"/>
              </a:solidFill>
              <a:latin typeface="Roboto" panose="02000000000000000000" pitchFamily="2" charset="0"/>
              <a:ea typeface="Roboto" panose="02000000000000000000" pitchFamily="2" charset="0"/>
            </a:endParaRPr>
          </a:p>
        </p:txBody>
      </p:sp>
      <p:sp>
        <p:nvSpPr>
          <p:cNvPr id="137" name="Rectángulo redondeado 136"/>
          <p:cNvSpPr/>
          <p:nvPr/>
        </p:nvSpPr>
        <p:spPr>
          <a:xfrm>
            <a:off x="3783375" y="2641735"/>
            <a:ext cx="720000" cy="360000"/>
          </a:xfrm>
          <a:prstGeom prst="roundRect">
            <a:avLst/>
          </a:prstGeom>
          <a:solidFill>
            <a:srgbClr val="8BC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sz="1200" i="1" dirty="0">
              <a:solidFill>
                <a:schemeClr val="tx1"/>
              </a:solidFill>
              <a:latin typeface="Roboto" panose="02000000000000000000" pitchFamily="2" charset="0"/>
              <a:ea typeface="Roboto" panose="02000000000000000000" pitchFamily="2" charset="0"/>
            </a:endParaRPr>
          </a:p>
        </p:txBody>
      </p:sp>
      <p:grpSp>
        <p:nvGrpSpPr>
          <p:cNvPr id="93" name="Grupo 92"/>
          <p:cNvGrpSpPr>
            <a:grpSpLocks noChangeAspect="1"/>
          </p:cNvGrpSpPr>
          <p:nvPr/>
        </p:nvGrpSpPr>
        <p:grpSpPr>
          <a:xfrm>
            <a:off x="8685025" y="90000"/>
            <a:ext cx="360000" cy="360000"/>
            <a:chOff x="1206545" y="649239"/>
            <a:chExt cx="844010" cy="828000"/>
          </a:xfrm>
        </p:grpSpPr>
        <p:sp>
          <p:nvSpPr>
            <p:cNvPr id="94" name="Elipse 93"/>
            <p:cNvSpPr>
              <a:spLocks noChangeAspect="1"/>
            </p:cNvSpPr>
            <p:nvPr/>
          </p:nvSpPr>
          <p:spPr>
            <a:xfrm>
              <a:off x="1206545" y="649239"/>
              <a:ext cx="844010" cy="828000"/>
            </a:xfrm>
            <a:prstGeom prst="ellipse">
              <a:avLst/>
            </a:prstGeom>
            <a:solidFill>
              <a:srgbClr val="84D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95" name="Imagen 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83532" y="818221"/>
              <a:ext cx="490036" cy="490036"/>
            </a:xfrm>
            <a:prstGeom prst="rect">
              <a:avLst/>
            </a:prstGeom>
            <a:ln>
              <a:noFill/>
            </a:ln>
          </p:spPr>
        </p:pic>
      </p:grpSp>
      <p:grpSp>
        <p:nvGrpSpPr>
          <p:cNvPr id="2048" name="Grupo 2047"/>
          <p:cNvGrpSpPr/>
          <p:nvPr/>
        </p:nvGrpSpPr>
        <p:grpSpPr>
          <a:xfrm>
            <a:off x="4721239" y="2101850"/>
            <a:ext cx="1169735" cy="329813"/>
            <a:chOff x="4721239" y="1920875"/>
            <a:chExt cx="1169735" cy="329813"/>
          </a:xfrm>
        </p:grpSpPr>
        <p:grpSp>
          <p:nvGrpSpPr>
            <p:cNvPr id="96" name="Grupo 95"/>
            <p:cNvGrpSpPr/>
            <p:nvPr/>
          </p:nvGrpSpPr>
          <p:grpSpPr>
            <a:xfrm rot="16200000">
              <a:off x="5167418" y="1527131"/>
              <a:ext cx="277378" cy="1169735"/>
              <a:chOff x="4701283" y="1926090"/>
              <a:chExt cx="277378" cy="1169735"/>
            </a:xfrm>
          </p:grpSpPr>
          <p:grpSp>
            <p:nvGrpSpPr>
              <p:cNvPr id="97" name="Grupo 96"/>
              <p:cNvGrpSpPr/>
              <p:nvPr/>
            </p:nvGrpSpPr>
            <p:grpSpPr>
              <a:xfrm>
                <a:off x="4759732" y="2358465"/>
                <a:ext cx="184639" cy="733666"/>
                <a:chOff x="7394266" y="2412665"/>
                <a:chExt cx="184639" cy="733666"/>
              </a:xfrm>
            </p:grpSpPr>
            <p:sp>
              <p:nvSpPr>
                <p:cNvPr id="105" name="Elipse 104"/>
                <p:cNvSpPr/>
                <p:nvPr/>
              </p:nvSpPr>
              <p:spPr>
                <a:xfrm>
                  <a:off x="7394266" y="2412665"/>
                  <a:ext cx="184639" cy="184639"/>
                </a:xfrm>
                <a:prstGeom prst="ellipse">
                  <a:avLst/>
                </a:prstGeom>
                <a:solidFill>
                  <a:srgbClr val="2196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latin typeface="Roboto" panose="02000000000000000000" pitchFamily="2" charset="0"/>
                    <a:ea typeface="Roboto" panose="02000000000000000000" pitchFamily="2" charset="0"/>
                  </a:endParaRPr>
                </a:p>
              </p:txBody>
            </p:sp>
            <p:cxnSp>
              <p:nvCxnSpPr>
                <p:cNvPr id="106" name="Conector recto 105"/>
                <p:cNvCxnSpPr>
                  <a:stCxn id="105" idx="4"/>
                </p:cNvCxnSpPr>
                <p:nvPr/>
              </p:nvCxnSpPr>
              <p:spPr>
                <a:xfrm>
                  <a:off x="7486589" y="2597304"/>
                  <a:ext cx="0" cy="549027"/>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grpSp>
          <p:grpSp>
            <p:nvGrpSpPr>
              <p:cNvPr id="99" name="Grupo 98"/>
              <p:cNvGrpSpPr/>
              <p:nvPr/>
            </p:nvGrpSpPr>
            <p:grpSpPr>
              <a:xfrm>
                <a:off x="4734952" y="1926090"/>
                <a:ext cx="243709" cy="617939"/>
                <a:chOff x="7365629" y="1925997"/>
                <a:chExt cx="243709" cy="617939"/>
              </a:xfrm>
            </p:grpSpPr>
            <p:cxnSp>
              <p:nvCxnSpPr>
                <p:cNvPr id="102" name="Conector recto 101"/>
                <p:cNvCxnSpPr/>
                <p:nvPr/>
              </p:nvCxnSpPr>
              <p:spPr>
                <a:xfrm rot="5400000" flipV="1">
                  <a:off x="7295126" y="2118007"/>
                  <a:ext cx="385310" cy="1290"/>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sp>
              <p:nvSpPr>
                <p:cNvPr id="103" name="Arco 102"/>
                <p:cNvSpPr/>
                <p:nvPr/>
              </p:nvSpPr>
              <p:spPr>
                <a:xfrm>
                  <a:off x="7365629" y="2316411"/>
                  <a:ext cx="243709" cy="227525"/>
                </a:xfrm>
                <a:prstGeom prst="arc">
                  <a:avLst>
                    <a:gd name="adj1" fmla="val 10800000"/>
                    <a:gd name="adj2" fmla="val 0"/>
                  </a:avLst>
                </a:prstGeom>
                <a:ln w="38100">
                  <a:solidFill>
                    <a:srgbClr val="2196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latin typeface="Roboto" panose="02000000000000000000" pitchFamily="2" charset="0"/>
                    <a:ea typeface="Roboto" panose="02000000000000000000" pitchFamily="2" charset="0"/>
                  </a:endParaRPr>
                </a:p>
              </p:txBody>
            </p:sp>
          </p:grpSp>
          <p:cxnSp>
            <p:nvCxnSpPr>
              <p:cNvPr id="100" name="Conector recto 99"/>
              <p:cNvCxnSpPr/>
              <p:nvPr/>
            </p:nvCxnSpPr>
            <p:spPr>
              <a:xfrm rot="5400000" flipH="1" flipV="1">
                <a:off x="4782027" y="3011402"/>
                <a:ext cx="3679" cy="165168"/>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grpSp>
        <p:cxnSp>
          <p:nvCxnSpPr>
            <p:cNvPr id="113" name="Conector recto 112"/>
            <p:cNvCxnSpPr/>
            <p:nvPr/>
          </p:nvCxnSpPr>
          <p:spPr>
            <a:xfrm flipH="1" flipV="1">
              <a:off x="4733925" y="1920875"/>
              <a:ext cx="4502" cy="190119"/>
            </a:xfrm>
            <a:prstGeom prst="line">
              <a:avLst/>
            </a:prstGeom>
            <a:ln w="38100">
              <a:solidFill>
                <a:srgbClr val="2196F3"/>
              </a:solidFill>
            </a:ln>
          </p:spPr>
          <p:style>
            <a:lnRef idx="1">
              <a:schemeClr val="accent1"/>
            </a:lnRef>
            <a:fillRef idx="0">
              <a:schemeClr val="accent1"/>
            </a:fillRef>
            <a:effectRef idx="0">
              <a:schemeClr val="accent1"/>
            </a:effectRef>
            <a:fontRef idx="minor">
              <a:schemeClr val="tx1"/>
            </a:fontRef>
          </p:style>
        </p:cxnSp>
      </p:grpSp>
      <p:grpSp>
        <p:nvGrpSpPr>
          <p:cNvPr id="121" name="Grupo 120"/>
          <p:cNvGrpSpPr/>
          <p:nvPr/>
        </p:nvGrpSpPr>
        <p:grpSpPr>
          <a:xfrm>
            <a:off x="0" y="4852608"/>
            <a:ext cx="9144000" cy="290892"/>
            <a:chOff x="0" y="4852608"/>
            <a:chExt cx="9144000" cy="290892"/>
          </a:xfrm>
        </p:grpSpPr>
        <p:sp>
          <p:nvSpPr>
            <p:cNvPr id="125" name="Rectángulo 124"/>
            <p:cNvSpPr/>
            <p:nvPr/>
          </p:nvSpPr>
          <p:spPr>
            <a:xfrm>
              <a:off x="0" y="4852608"/>
              <a:ext cx="9144000" cy="290892"/>
            </a:xfrm>
            <a:prstGeom prst="rect">
              <a:avLst/>
            </a:prstGeom>
            <a:solidFill>
              <a:srgbClr val="4F5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latin typeface="Roboto" panose="02000000000000000000" pitchFamily="2" charset="0"/>
                <a:ea typeface="Roboto" panose="02000000000000000000" pitchFamily="2" charset="0"/>
              </a:endParaRPr>
            </a:p>
          </p:txBody>
        </p:sp>
        <p:pic>
          <p:nvPicPr>
            <p:cNvPr id="126" name="Shape 144" descr="Imagen integrada 1"/>
            <p:cNvPicPr preferRelativeResize="0"/>
            <p:nvPr/>
          </p:nvPicPr>
          <p:blipFill rotWithShape="1">
            <a:blip r:embed="rId6">
              <a:alphaModFix/>
            </a:blip>
            <a:srcRect/>
            <a:stretch/>
          </p:blipFill>
          <p:spPr>
            <a:xfrm>
              <a:off x="4349892" y="4939392"/>
              <a:ext cx="454054" cy="117265"/>
            </a:xfrm>
            <a:prstGeom prst="rect">
              <a:avLst/>
            </a:prstGeom>
            <a:noFill/>
            <a:ln>
              <a:noFill/>
            </a:ln>
          </p:spPr>
        </p:pic>
      </p:grpSp>
      <p:sp>
        <p:nvSpPr>
          <p:cNvPr id="127" name="Rectángulo redondeado 46"/>
          <p:cNvSpPr/>
          <p:nvPr/>
        </p:nvSpPr>
        <p:spPr>
          <a:xfrm>
            <a:off x="2952000" y="180000"/>
            <a:ext cx="3240000" cy="734400"/>
          </a:xfrm>
          <a:prstGeom prst="roundRect">
            <a:avLst/>
          </a:prstGeom>
          <a:noFill/>
          <a:ln w="28575">
            <a:solidFill>
              <a:srgbClr val="4F5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200" dirty="0">
                <a:solidFill>
                  <a:srgbClr val="4F5D73"/>
                </a:solidFill>
                <a:latin typeface="Roboto" panose="02000000000000000000" pitchFamily="2" charset="0"/>
                <a:ea typeface="Roboto" panose="02000000000000000000" pitchFamily="2" charset="0"/>
              </a:rPr>
              <a:t>SISTEMA</a:t>
            </a:r>
          </a:p>
        </p:txBody>
      </p:sp>
    </p:spTree>
    <p:extLst>
      <p:ext uri="{BB962C8B-B14F-4D97-AF65-F5344CB8AC3E}">
        <p14:creationId xmlns:p14="http://schemas.microsoft.com/office/powerpoint/2010/main" val="31660792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10" presetClass="entr" presetSubtype="0" fill="hold" nodeType="withEffect">
                                  <p:stCondLst>
                                    <p:cond delay="0"/>
                                  </p:stCondLst>
                                  <p:childTnLst>
                                    <p:set>
                                      <p:cBhvr>
                                        <p:cTn id="9" dur="1" fill="hold">
                                          <p:stCondLst>
                                            <p:cond delay="0"/>
                                          </p:stCondLst>
                                        </p:cTn>
                                        <p:tgtEl>
                                          <p:spTgt spid="2048"/>
                                        </p:tgtEl>
                                        <p:attrNameLst>
                                          <p:attrName>style.visibility</p:attrName>
                                        </p:attrNameLst>
                                      </p:cBhvr>
                                      <p:to>
                                        <p:strVal val="visible"/>
                                      </p:to>
                                    </p:set>
                                    <p:animEffect transition="in" filter="fade">
                                      <p:cBhvr>
                                        <p:cTn id="10" dur="500"/>
                                        <p:tgtEl>
                                          <p:spTgt spid="204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par>
                                <p:cTn id="16" presetID="10" presetClass="entr" presetSubtype="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12077" y="1150513"/>
            <a:ext cx="763011" cy="763011"/>
          </a:xfrm>
          <a:prstGeom prst="rect">
            <a:avLst/>
          </a:prstGeom>
        </p:spPr>
      </p:pic>
      <p:sp>
        <p:nvSpPr>
          <p:cNvPr id="3" name="Rectángulo 2"/>
          <p:cNvSpPr/>
          <p:nvPr/>
        </p:nvSpPr>
        <p:spPr>
          <a:xfrm>
            <a:off x="3075088" y="1205578"/>
            <a:ext cx="4613438" cy="646331"/>
          </a:xfrm>
          <a:prstGeom prst="rect">
            <a:avLst/>
          </a:prstGeom>
        </p:spPr>
        <p:txBody>
          <a:bodyPr wrap="square">
            <a:spAutoFit/>
          </a:bodyPr>
          <a:lstStyle/>
          <a:p>
            <a:pPr algn="ctr"/>
            <a:r>
              <a:rPr lang="es-CO" b="1" dirty="0">
                <a:solidFill>
                  <a:srgbClr val="4F5D73"/>
                </a:solidFill>
                <a:latin typeface="Roboto" panose="02000000000000000000"/>
              </a:rPr>
              <a:t>Desarrollar una plataforma robótica modular orientada a la dramatización</a:t>
            </a:r>
            <a:endParaRPr lang="es-CO" b="1" dirty="0">
              <a:solidFill>
                <a:srgbClr val="4F5D73"/>
              </a:solidFill>
              <a:latin typeface="Roboto" panose="02000000000000000000"/>
              <a:ea typeface="Roboto" panose="02000000000000000000" pitchFamily="2" charset="0"/>
            </a:endParaRPr>
          </a:p>
        </p:txBody>
      </p:sp>
      <p:grpSp>
        <p:nvGrpSpPr>
          <p:cNvPr id="36" name="Grupo 35"/>
          <p:cNvGrpSpPr/>
          <p:nvPr/>
        </p:nvGrpSpPr>
        <p:grpSpPr>
          <a:xfrm>
            <a:off x="1322160" y="2285824"/>
            <a:ext cx="7365081" cy="360000"/>
            <a:chOff x="3807927" y="2138087"/>
            <a:chExt cx="7365081" cy="360000"/>
          </a:xfrm>
        </p:grpSpPr>
        <p:sp>
          <p:nvSpPr>
            <p:cNvPr id="5" name="Rectángulo 4"/>
            <p:cNvSpPr/>
            <p:nvPr/>
          </p:nvSpPr>
          <p:spPr>
            <a:xfrm>
              <a:off x="4221394" y="2164929"/>
              <a:ext cx="6951614" cy="307777"/>
            </a:xfrm>
            <a:prstGeom prst="rect">
              <a:avLst/>
            </a:prstGeom>
          </p:spPr>
          <p:txBody>
            <a:bodyPr wrap="square">
              <a:spAutoFit/>
            </a:bodyPr>
            <a:lstStyle/>
            <a:p>
              <a:pPr lvl="0" algn="just"/>
              <a:r>
                <a:rPr lang="es-CO" sz="1400" dirty="0">
                  <a:solidFill>
                    <a:srgbClr val="4F5D73"/>
                  </a:solidFill>
                  <a:latin typeface="Roboto" panose="02000000000000000000"/>
                </a:rPr>
                <a:t>Diseñar una arquitectura lógica y física basada en el modelo BDI</a:t>
              </a:r>
              <a:endParaRPr lang="es-419" sz="1400" dirty="0">
                <a:solidFill>
                  <a:srgbClr val="4F5D73"/>
                </a:solidFill>
                <a:latin typeface="Roboto" panose="02000000000000000000"/>
              </a:endParaRPr>
            </a:p>
          </p:txBody>
        </p:sp>
        <p:grpSp>
          <p:nvGrpSpPr>
            <p:cNvPr id="23" name="Grupo 22"/>
            <p:cNvGrpSpPr>
              <a:grpSpLocks noChangeAspect="1"/>
            </p:cNvGrpSpPr>
            <p:nvPr/>
          </p:nvGrpSpPr>
          <p:grpSpPr>
            <a:xfrm>
              <a:off x="3807927" y="2138087"/>
              <a:ext cx="360000" cy="360000"/>
              <a:chOff x="1206545" y="649239"/>
              <a:chExt cx="844010" cy="828000"/>
            </a:xfrm>
          </p:grpSpPr>
          <p:sp>
            <p:nvSpPr>
              <p:cNvPr id="24" name="Elipse 23"/>
              <p:cNvSpPr>
                <a:spLocks noChangeAspect="1"/>
              </p:cNvSpPr>
              <p:nvPr/>
            </p:nvSpPr>
            <p:spPr>
              <a:xfrm>
                <a:off x="1206545" y="649239"/>
                <a:ext cx="844010" cy="828000"/>
              </a:xfrm>
              <a:prstGeom prst="ellipse">
                <a:avLst/>
              </a:prstGeom>
              <a:solidFill>
                <a:srgbClr val="84D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5" name="Imagen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83532" y="818221"/>
                <a:ext cx="490036" cy="490036"/>
              </a:xfrm>
              <a:prstGeom prst="rect">
                <a:avLst/>
              </a:prstGeom>
              <a:ln>
                <a:noFill/>
              </a:ln>
            </p:spPr>
          </p:pic>
        </p:grpSp>
      </p:grpSp>
      <p:grpSp>
        <p:nvGrpSpPr>
          <p:cNvPr id="33" name="Grupo 32"/>
          <p:cNvGrpSpPr/>
          <p:nvPr/>
        </p:nvGrpSpPr>
        <p:grpSpPr>
          <a:xfrm>
            <a:off x="4602680" y="2822553"/>
            <a:ext cx="2531416" cy="360000"/>
            <a:chOff x="3807927" y="2652084"/>
            <a:chExt cx="2531416" cy="360000"/>
          </a:xfrm>
        </p:grpSpPr>
        <p:sp>
          <p:nvSpPr>
            <p:cNvPr id="10" name="Rectángulo 9"/>
            <p:cNvSpPr/>
            <p:nvPr/>
          </p:nvSpPr>
          <p:spPr>
            <a:xfrm>
              <a:off x="4215044" y="2678195"/>
              <a:ext cx="2124299" cy="307777"/>
            </a:xfrm>
            <a:prstGeom prst="rect">
              <a:avLst/>
            </a:prstGeom>
          </p:spPr>
          <p:txBody>
            <a:bodyPr wrap="none">
              <a:spAutoFit/>
            </a:bodyPr>
            <a:lstStyle/>
            <a:p>
              <a:r>
                <a:rPr lang="es-419" sz="1400" dirty="0">
                  <a:solidFill>
                    <a:srgbClr val="4F5D73"/>
                  </a:solidFill>
                  <a:latin typeface="Roboto" panose="02000000000000000000"/>
                </a:rPr>
                <a:t>Módulo</a:t>
              </a:r>
              <a:r>
                <a:rPr lang="es-CO" sz="1400" dirty="0">
                  <a:solidFill>
                    <a:srgbClr val="4F5D73"/>
                  </a:solidFill>
                  <a:latin typeface="Roboto" panose="02000000000000000000"/>
                </a:rPr>
                <a:t> de manipulación</a:t>
              </a:r>
            </a:p>
          </p:txBody>
        </p:sp>
        <p:pic>
          <p:nvPicPr>
            <p:cNvPr id="11"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07927" y="2652084"/>
              <a:ext cx="360000" cy="360000"/>
            </a:xfrm>
            <a:prstGeom prst="rect">
              <a:avLst/>
            </a:prstGeom>
          </p:spPr>
        </p:pic>
      </p:grpSp>
      <p:grpSp>
        <p:nvGrpSpPr>
          <p:cNvPr id="32" name="Grupo 31"/>
          <p:cNvGrpSpPr/>
          <p:nvPr/>
        </p:nvGrpSpPr>
        <p:grpSpPr>
          <a:xfrm>
            <a:off x="1331982" y="3366276"/>
            <a:ext cx="2130604" cy="360000"/>
            <a:chOff x="3807927" y="3166738"/>
            <a:chExt cx="2130604" cy="360000"/>
          </a:xfrm>
        </p:grpSpPr>
        <p:sp>
          <p:nvSpPr>
            <p:cNvPr id="27" name="Rectángulo 26"/>
            <p:cNvSpPr/>
            <p:nvPr/>
          </p:nvSpPr>
          <p:spPr>
            <a:xfrm>
              <a:off x="4221394" y="3202504"/>
              <a:ext cx="1717137" cy="307777"/>
            </a:xfrm>
            <a:prstGeom prst="rect">
              <a:avLst/>
            </a:prstGeom>
          </p:spPr>
          <p:txBody>
            <a:bodyPr wrap="none">
              <a:spAutoFit/>
            </a:bodyPr>
            <a:lstStyle/>
            <a:p>
              <a:r>
                <a:rPr lang="es-419" sz="1400" dirty="0">
                  <a:solidFill>
                    <a:srgbClr val="4F5D73"/>
                  </a:solidFill>
                  <a:latin typeface="Roboto" panose="02000000000000000000"/>
                </a:rPr>
                <a:t>Módulo</a:t>
              </a:r>
              <a:r>
                <a:rPr lang="es-CO" sz="1400" dirty="0">
                  <a:solidFill>
                    <a:srgbClr val="4F5D73"/>
                  </a:solidFill>
                  <a:latin typeface="Roboto" panose="02000000000000000000"/>
                </a:rPr>
                <a:t> audiovisual</a:t>
              </a:r>
            </a:p>
          </p:txBody>
        </p:sp>
        <p:pic>
          <p:nvPicPr>
            <p:cNvPr id="14" name="Imagen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07927" y="3166738"/>
              <a:ext cx="360000" cy="360000"/>
            </a:xfrm>
            <a:prstGeom prst="rect">
              <a:avLst/>
            </a:prstGeom>
          </p:spPr>
        </p:pic>
      </p:grpSp>
      <p:grpSp>
        <p:nvGrpSpPr>
          <p:cNvPr id="34" name="Grupo 33"/>
          <p:cNvGrpSpPr/>
          <p:nvPr/>
        </p:nvGrpSpPr>
        <p:grpSpPr>
          <a:xfrm>
            <a:off x="1331982" y="3920699"/>
            <a:ext cx="2286096" cy="360000"/>
            <a:chOff x="3807927" y="3678049"/>
            <a:chExt cx="2286096" cy="360000"/>
          </a:xfrm>
        </p:grpSpPr>
        <p:sp>
          <p:nvSpPr>
            <p:cNvPr id="28" name="Rectángulo 27"/>
            <p:cNvSpPr/>
            <p:nvPr/>
          </p:nvSpPr>
          <p:spPr>
            <a:xfrm>
              <a:off x="4221394" y="3704160"/>
              <a:ext cx="1872629" cy="307777"/>
            </a:xfrm>
            <a:prstGeom prst="rect">
              <a:avLst/>
            </a:prstGeom>
          </p:spPr>
          <p:txBody>
            <a:bodyPr wrap="none">
              <a:spAutoFit/>
            </a:bodyPr>
            <a:lstStyle/>
            <a:p>
              <a:r>
                <a:rPr lang="es-419" sz="1400" dirty="0">
                  <a:solidFill>
                    <a:srgbClr val="4F5D73"/>
                  </a:solidFill>
                  <a:latin typeface="Roboto" panose="02000000000000000000"/>
                </a:rPr>
                <a:t>Módulo</a:t>
              </a:r>
              <a:r>
                <a:rPr lang="es-CO" sz="1400" dirty="0">
                  <a:solidFill>
                    <a:srgbClr val="4F5D73"/>
                  </a:solidFill>
                  <a:latin typeface="Roboto" panose="02000000000000000000"/>
                </a:rPr>
                <a:t> de movilidad</a:t>
              </a:r>
            </a:p>
          </p:txBody>
        </p:sp>
        <p:pic>
          <p:nvPicPr>
            <p:cNvPr id="15" name="Imagen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07927" y="3678049"/>
              <a:ext cx="360000" cy="360000"/>
            </a:xfrm>
            <a:prstGeom prst="rect">
              <a:avLst/>
            </a:prstGeom>
          </p:spPr>
        </p:pic>
      </p:grpSp>
      <p:grpSp>
        <p:nvGrpSpPr>
          <p:cNvPr id="35" name="Grupo 34"/>
          <p:cNvGrpSpPr/>
          <p:nvPr/>
        </p:nvGrpSpPr>
        <p:grpSpPr>
          <a:xfrm>
            <a:off x="1331982" y="2822553"/>
            <a:ext cx="2656389" cy="360000"/>
            <a:chOff x="3807927" y="4185051"/>
            <a:chExt cx="2656389" cy="360000"/>
          </a:xfrm>
        </p:grpSpPr>
        <p:sp>
          <p:nvSpPr>
            <p:cNvPr id="30" name="Rectángulo 29"/>
            <p:cNvSpPr/>
            <p:nvPr/>
          </p:nvSpPr>
          <p:spPr>
            <a:xfrm>
              <a:off x="4221394" y="4205816"/>
              <a:ext cx="2242922" cy="307777"/>
            </a:xfrm>
            <a:prstGeom prst="rect">
              <a:avLst/>
            </a:prstGeom>
          </p:spPr>
          <p:txBody>
            <a:bodyPr wrap="none">
              <a:spAutoFit/>
            </a:bodyPr>
            <a:lstStyle/>
            <a:p>
              <a:r>
                <a:rPr lang="es-419" sz="1400" dirty="0">
                  <a:solidFill>
                    <a:srgbClr val="4F5D73"/>
                  </a:solidFill>
                  <a:latin typeface="Roboto" panose="02000000000000000000"/>
                </a:rPr>
                <a:t>Módulo</a:t>
              </a:r>
              <a:r>
                <a:rPr lang="es-CO" sz="1400" dirty="0">
                  <a:solidFill>
                    <a:srgbClr val="4F5D73"/>
                  </a:solidFill>
                  <a:latin typeface="Roboto" panose="02000000000000000000"/>
                </a:rPr>
                <a:t> de procesamiento</a:t>
              </a:r>
            </a:p>
          </p:txBody>
        </p:sp>
        <p:pic>
          <p:nvPicPr>
            <p:cNvPr id="16" name="Imagen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07927" y="4185051"/>
              <a:ext cx="360000" cy="360000"/>
            </a:xfrm>
            <a:prstGeom prst="rect">
              <a:avLst/>
            </a:prstGeom>
          </p:spPr>
        </p:pic>
      </p:grpSp>
      <p:grpSp>
        <p:nvGrpSpPr>
          <p:cNvPr id="42" name="Grupo 41"/>
          <p:cNvGrpSpPr/>
          <p:nvPr/>
        </p:nvGrpSpPr>
        <p:grpSpPr>
          <a:xfrm>
            <a:off x="4612567" y="3969507"/>
            <a:ext cx="3232559" cy="360000"/>
            <a:chOff x="3810441" y="4084012"/>
            <a:chExt cx="3232559" cy="360000"/>
          </a:xfrm>
        </p:grpSpPr>
        <p:sp>
          <p:nvSpPr>
            <p:cNvPr id="38" name="Rectángulo 37"/>
            <p:cNvSpPr/>
            <p:nvPr/>
          </p:nvSpPr>
          <p:spPr>
            <a:xfrm>
              <a:off x="4221394" y="4104416"/>
              <a:ext cx="2821606" cy="307777"/>
            </a:xfrm>
            <a:prstGeom prst="rect">
              <a:avLst/>
            </a:prstGeom>
          </p:spPr>
          <p:txBody>
            <a:bodyPr wrap="none">
              <a:spAutoFit/>
            </a:bodyPr>
            <a:lstStyle/>
            <a:p>
              <a:r>
                <a:rPr lang="es-CO" sz="1400" dirty="0">
                  <a:solidFill>
                    <a:srgbClr val="4F5D73"/>
                  </a:solidFill>
                  <a:latin typeface="Roboto" panose="02000000000000000000"/>
                </a:rPr>
                <a:t>Realizar una validación operativa</a:t>
              </a:r>
            </a:p>
          </p:txBody>
        </p:sp>
        <p:pic>
          <p:nvPicPr>
            <p:cNvPr id="39" name="Imagen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10441" y="4084012"/>
              <a:ext cx="360000" cy="360000"/>
            </a:xfrm>
            <a:prstGeom prst="rect">
              <a:avLst/>
            </a:prstGeom>
          </p:spPr>
        </p:pic>
      </p:grpSp>
      <p:grpSp>
        <p:nvGrpSpPr>
          <p:cNvPr id="41" name="Grupo 40"/>
          <p:cNvGrpSpPr/>
          <p:nvPr/>
        </p:nvGrpSpPr>
        <p:grpSpPr>
          <a:xfrm>
            <a:off x="4602680" y="3396030"/>
            <a:ext cx="3907885" cy="360000"/>
            <a:chOff x="3809979" y="3638797"/>
            <a:chExt cx="3907885" cy="360000"/>
          </a:xfrm>
        </p:grpSpPr>
        <p:sp>
          <p:nvSpPr>
            <p:cNvPr id="37" name="Rectángulo 36"/>
            <p:cNvSpPr/>
            <p:nvPr/>
          </p:nvSpPr>
          <p:spPr>
            <a:xfrm>
              <a:off x="4221394" y="3664002"/>
              <a:ext cx="3496470" cy="307777"/>
            </a:xfrm>
            <a:prstGeom prst="rect">
              <a:avLst/>
            </a:prstGeom>
          </p:spPr>
          <p:txBody>
            <a:bodyPr wrap="none">
              <a:spAutoFit/>
            </a:bodyPr>
            <a:lstStyle/>
            <a:p>
              <a:r>
                <a:rPr lang="es-CO" sz="1400" dirty="0">
                  <a:solidFill>
                    <a:srgbClr val="4F5D73"/>
                  </a:solidFill>
                  <a:latin typeface="Roboto" panose="02000000000000000000"/>
                </a:rPr>
                <a:t>Diseñar y ejecutar pruebas de integración</a:t>
              </a:r>
            </a:p>
          </p:txBody>
        </p:sp>
        <p:pic>
          <p:nvPicPr>
            <p:cNvPr id="40" name="Imagen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809979" y="3638797"/>
              <a:ext cx="360000" cy="360000"/>
            </a:xfrm>
            <a:prstGeom prst="rect">
              <a:avLst/>
            </a:prstGeom>
          </p:spPr>
        </p:pic>
      </p:grpSp>
      <p:sp>
        <p:nvSpPr>
          <p:cNvPr id="43" name="Rectángulo 42"/>
          <p:cNvSpPr/>
          <p:nvPr/>
        </p:nvSpPr>
        <p:spPr>
          <a:xfrm>
            <a:off x="1735627" y="2303804"/>
            <a:ext cx="6951614" cy="307777"/>
          </a:xfrm>
          <a:prstGeom prst="rect">
            <a:avLst/>
          </a:prstGeom>
        </p:spPr>
        <p:txBody>
          <a:bodyPr wrap="square">
            <a:spAutoFit/>
          </a:bodyPr>
          <a:lstStyle/>
          <a:p>
            <a:pPr lvl="0" algn="just"/>
            <a:r>
              <a:rPr lang="es-CO" sz="1400" b="1" dirty="0">
                <a:solidFill>
                  <a:srgbClr val="A5D76E"/>
                </a:solidFill>
                <a:latin typeface="Roboto" panose="02000000000000000000"/>
              </a:rPr>
              <a:t>Diseñar una arquitectura lógica y física basada en el modelo BDI</a:t>
            </a:r>
            <a:endParaRPr lang="es-419" sz="1400" b="1" dirty="0">
              <a:solidFill>
                <a:srgbClr val="A5D76E"/>
              </a:solidFill>
              <a:latin typeface="Roboto" panose="02000000000000000000"/>
            </a:endParaRPr>
          </a:p>
        </p:txBody>
      </p:sp>
      <p:pic>
        <p:nvPicPr>
          <p:cNvPr id="6" name="Imagen 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22160" y="2271648"/>
            <a:ext cx="360000" cy="360000"/>
          </a:xfrm>
          <a:prstGeom prst="rect">
            <a:avLst/>
          </a:prstGeom>
        </p:spPr>
      </p:pic>
      <p:grpSp>
        <p:nvGrpSpPr>
          <p:cNvPr id="44" name="Grupo 43"/>
          <p:cNvGrpSpPr>
            <a:grpSpLocks noChangeAspect="1"/>
          </p:cNvGrpSpPr>
          <p:nvPr/>
        </p:nvGrpSpPr>
        <p:grpSpPr>
          <a:xfrm>
            <a:off x="8685025" y="90000"/>
            <a:ext cx="360000" cy="360000"/>
            <a:chOff x="1206545" y="649239"/>
            <a:chExt cx="844010" cy="828000"/>
          </a:xfrm>
        </p:grpSpPr>
        <p:sp>
          <p:nvSpPr>
            <p:cNvPr id="45" name="Elipse 44"/>
            <p:cNvSpPr>
              <a:spLocks noChangeAspect="1"/>
            </p:cNvSpPr>
            <p:nvPr/>
          </p:nvSpPr>
          <p:spPr>
            <a:xfrm>
              <a:off x="1206545" y="649239"/>
              <a:ext cx="844010" cy="828000"/>
            </a:xfrm>
            <a:prstGeom prst="ellipse">
              <a:avLst/>
            </a:prstGeom>
            <a:solidFill>
              <a:srgbClr val="84D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46" name="Imagen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83532" y="818221"/>
              <a:ext cx="490036" cy="490036"/>
            </a:xfrm>
            <a:prstGeom prst="rect">
              <a:avLst/>
            </a:prstGeom>
            <a:ln>
              <a:noFill/>
            </a:ln>
          </p:spPr>
        </p:pic>
      </p:grpSp>
      <p:grpSp>
        <p:nvGrpSpPr>
          <p:cNvPr id="50" name="Grupo 49"/>
          <p:cNvGrpSpPr/>
          <p:nvPr/>
        </p:nvGrpSpPr>
        <p:grpSpPr>
          <a:xfrm>
            <a:off x="0" y="4852608"/>
            <a:ext cx="9144000" cy="290892"/>
            <a:chOff x="0" y="4852608"/>
            <a:chExt cx="9144000" cy="290892"/>
          </a:xfrm>
        </p:grpSpPr>
        <p:sp>
          <p:nvSpPr>
            <p:cNvPr id="51" name="Rectángulo 50"/>
            <p:cNvSpPr/>
            <p:nvPr/>
          </p:nvSpPr>
          <p:spPr>
            <a:xfrm>
              <a:off x="0" y="4852608"/>
              <a:ext cx="9144000" cy="290892"/>
            </a:xfrm>
            <a:prstGeom prst="rect">
              <a:avLst/>
            </a:prstGeom>
            <a:solidFill>
              <a:srgbClr val="4F5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latin typeface="Roboto" panose="02000000000000000000" pitchFamily="2" charset="0"/>
                <a:ea typeface="Roboto" panose="02000000000000000000" pitchFamily="2" charset="0"/>
              </a:endParaRPr>
            </a:p>
          </p:txBody>
        </p:sp>
        <p:pic>
          <p:nvPicPr>
            <p:cNvPr id="52" name="Shape 144" descr="Imagen integrada 1"/>
            <p:cNvPicPr preferRelativeResize="0"/>
            <p:nvPr/>
          </p:nvPicPr>
          <p:blipFill rotWithShape="1">
            <a:blip r:embed="rId12">
              <a:alphaModFix/>
            </a:blip>
            <a:srcRect/>
            <a:stretch/>
          </p:blipFill>
          <p:spPr>
            <a:xfrm>
              <a:off x="4349892" y="4939392"/>
              <a:ext cx="454054" cy="117265"/>
            </a:xfrm>
            <a:prstGeom prst="rect">
              <a:avLst/>
            </a:prstGeom>
            <a:noFill/>
            <a:ln>
              <a:noFill/>
            </a:ln>
          </p:spPr>
        </p:pic>
      </p:grpSp>
      <p:sp>
        <p:nvSpPr>
          <p:cNvPr id="53" name="Rectángulo redondeado 46"/>
          <p:cNvSpPr/>
          <p:nvPr/>
        </p:nvSpPr>
        <p:spPr>
          <a:xfrm>
            <a:off x="2952000" y="180000"/>
            <a:ext cx="3240000" cy="734400"/>
          </a:xfrm>
          <a:prstGeom prst="roundRect">
            <a:avLst/>
          </a:prstGeom>
          <a:noFill/>
          <a:ln w="28575">
            <a:solidFill>
              <a:srgbClr val="4F5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200" dirty="0">
                <a:solidFill>
                  <a:srgbClr val="4F5D73"/>
                </a:solidFill>
                <a:latin typeface="Roboto" panose="02000000000000000000" pitchFamily="2" charset="0"/>
                <a:ea typeface="Roboto" panose="02000000000000000000" pitchFamily="2" charset="0"/>
              </a:rPr>
              <a:t>OBJETIVOS</a:t>
            </a:r>
          </a:p>
        </p:txBody>
      </p:sp>
    </p:spTree>
    <p:extLst>
      <p:ext uri="{BB962C8B-B14F-4D97-AF65-F5344CB8AC3E}">
        <p14:creationId xmlns:p14="http://schemas.microsoft.com/office/powerpoint/2010/main" val="13152679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xit" presetSubtype="0" fill="hold" nodeType="withEffect">
                                  <p:stCondLst>
                                    <p:cond delay="0"/>
                                  </p:stCondLst>
                                  <p:childTnLst>
                                    <p:animEffect transition="out" filter="fade">
                                      <p:cBhvr>
                                        <p:cTn id="9" dur="500"/>
                                        <p:tgtEl>
                                          <p:spTgt spid="36"/>
                                        </p:tgtEl>
                                      </p:cBhvr>
                                    </p:animEffect>
                                    <p:set>
                                      <p:cBhvr>
                                        <p:cTn id="10" dur="1" fill="hold">
                                          <p:stCondLst>
                                            <p:cond delay="499"/>
                                          </p:stCondLst>
                                        </p:cTn>
                                        <p:tgtEl>
                                          <p:spTgt spid="36"/>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0582F"/>
        </a:solidFill>
        <a:effectLst/>
      </p:bgPr>
    </p:bg>
    <p:spTree>
      <p:nvGrpSpPr>
        <p:cNvPr id="1" name=""/>
        <p:cNvGrpSpPr/>
        <p:nvPr/>
      </p:nvGrpSpPr>
      <p:grpSpPr>
        <a:xfrm>
          <a:off x="0" y="0"/>
          <a:ext cx="0" cy="0"/>
          <a:chOff x="0" y="0"/>
          <a:chExt cx="0" cy="0"/>
        </a:xfrm>
      </p:grpSpPr>
      <p:sp>
        <p:nvSpPr>
          <p:cNvPr id="4" name="CuadroTexto 3"/>
          <p:cNvSpPr txBox="1"/>
          <p:nvPr/>
        </p:nvSpPr>
        <p:spPr>
          <a:xfrm>
            <a:off x="-1" y="4197807"/>
            <a:ext cx="9143999" cy="707886"/>
          </a:xfrm>
          <a:prstGeom prst="rect">
            <a:avLst/>
          </a:prstGeom>
          <a:noFill/>
        </p:spPr>
        <p:txBody>
          <a:bodyPr wrap="square" rtlCol="0">
            <a:spAutoFit/>
          </a:bodyPr>
          <a:lstStyle/>
          <a:p>
            <a:pPr algn="ctr"/>
            <a:r>
              <a:rPr lang="es-CO" sz="4000" dirty="0">
                <a:solidFill>
                  <a:schemeClr val="bg1"/>
                </a:solidFill>
                <a:latin typeface="Roboto" panose="02000000000000000000" pitchFamily="2" charset="0"/>
                <a:ea typeface="Roboto" panose="02000000000000000000" pitchFamily="2" charset="0"/>
              </a:rPr>
              <a:t>PROTOTIPO</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998" y="360000"/>
            <a:ext cx="3600000" cy="3600000"/>
          </a:xfrm>
          <a:prstGeom prst="rect">
            <a:avLst/>
          </a:prstGeom>
        </p:spPr>
      </p:pic>
    </p:spTree>
    <p:extLst>
      <p:ext uri="{BB962C8B-B14F-4D97-AF65-F5344CB8AC3E}">
        <p14:creationId xmlns:p14="http://schemas.microsoft.com/office/powerpoint/2010/main" val="24485325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grpSp>
        <p:nvGrpSpPr>
          <p:cNvPr id="935" name="Shape 935"/>
          <p:cNvGrpSpPr/>
          <p:nvPr/>
        </p:nvGrpSpPr>
        <p:grpSpPr>
          <a:xfrm>
            <a:off x="6807902" y="3161776"/>
            <a:ext cx="1678339" cy="1366331"/>
            <a:chOff x="2795503" y="2216911"/>
            <a:chExt cx="1678339" cy="1366331"/>
          </a:xfrm>
        </p:grpSpPr>
        <p:pic>
          <p:nvPicPr>
            <p:cNvPr id="936" name="Shape 936" descr="https://thumbs.dreamstime.com/z/iconos-planos-de-la-comunicacin-mvil-fijados-34704988.jpg"/>
            <p:cNvPicPr preferRelativeResize="0"/>
            <p:nvPr/>
          </p:nvPicPr>
          <p:blipFill rotWithShape="1">
            <a:blip r:embed="rId3">
              <a:alphaModFix/>
            </a:blip>
            <a:srcRect l="5398" t="4782" r="66771" b="68824"/>
            <a:stretch/>
          </p:blipFill>
          <p:spPr>
            <a:xfrm>
              <a:off x="3279675" y="2216911"/>
              <a:ext cx="709999" cy="719999"/>
            </a:xfrm>
            <a:prstGeom prst="rect">
              <a:avLst/>
            </a:prstGeom>
            <a:noFill/>
            <a:ln>
              <a:noFill/>
            </a:ln>
          </p:spPr>
        </p:pic>
        <p:sp>
          <p:nvSpPr>
            <p:cNvPr id="937" name="Shape 937"/>
            <p:cNvSpPr txBox="1"/>
            <p:nvPr/>
          </p:nvSpPr>
          <p:spPr>
            <a:xfrm>
              <a:off x="2795503" y="2936911"/>
              <a:ext cx="1678339"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O" sz="1800">
                  <a:solidFill>
                    <a:srgbClr val="4F5D73"/>
                  </a:solidFill>
                  <a:latin typeface="Roboto"/>
                  <a:ea typeface="Roboto"/>
                  <a:cs typeface="Roboto"/>
                  <a:sym typeface="Roboto"/>
                </a:rPr>
                <a:t>Comunicación Táctil</a:t>
              </a:r>
            </a:p>
          </p:txBody>
        </p:sp>
      </p:grpSp>
      <p:grpSp>
        <p:nvGrpSpPr>
          <p:cNvPr id="938" name="Shape 938"/>
          <p:cNvGrpSpPr/>
          <p:nvPr/>
        </p:nvGrpSpPr>
        <p:grpSpPr>
          <a:xfrm>
            <a:off x="6807903" y="1353281"/>
            <a:ext cx="1678339" cy="1366331"/>
            <a:chOff x="4613494" y="2216911"/>
            <a:chExt cx="1678339" cy="1366331"/>
          </a:xfrm>
        </p:grpSpPr>
        <p:pic>
          <p:nvPicPr>
            <p:cNvPr id="939" name="Shape 939" descr="https://s-media-cache-ak0.pinimg.com/236x/82/da/46/82da467057cea210bdffb1d7384b81fa.jpg"/>
            <p:cNvPicPr preferRelativeResize="0"/>
            <p:nvPr/>
          </p:nvPicPr>
          <p:blipFill rotWithShape="1">
            <a:blip r:embed="rId4">
              <a:alphaModFix/>
            </a:blip>
            <a:srcRect/>
            <a:stretch/>
          </p:blipFill>
          <p:spPr>
            <a:xfrm>
              <a:off x="5092664" y="2216911"/>
              <a:ext cx="719999" cy="719999"/>
            </a:xfrm>
            <a:prstGeom prst="rect">
              <a:avLst/>
            </a:prstGeom>
            <a:noFill/>
            <a:ln>
              <a:noFill/>
            </a:ln>
          </p:spPr>
        </p:pic>
        <p:sp>
          <p:nvSpPr>
            <p:cNvPr id="940" name="Shape 940"/>
            <p:cNvSpPr txBox="1"/>
            <p:nvPr/>
          </p:nvSpPr>
          <p:spPr>
            <a:xfrm>
              <a:off x="4613494" y="2936911"/>
              <a:ext cx="1678339"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O" sz="1800">
                  <a:solidFill>
                    <a:srgbClr val="4F5D73"/>
                  </a:solidFill>
                  <a:latin typeface="Roboto"/>
                  <a:ea typeface="Roboto"/>
                  <a:cs typeface="Roboto"/>
                  <a:sym typeface="Roboto"/>
                </a:rPr>
                <a:t>Comunicación Oral</a:t>
              </a:r>
            </a:p>
          </p:txBody>
        </p:sp>
      </p:grpSp>
      <p:grpSp>
        <p:nvGrpSpPr>
          <p:cNvPr id="941" name="Shape 941"/>
          <p:cNvGrpSpPr/>
          <p:nvPr/>
        </p:nvGrpSpPr>
        <p:grpSpPr>
          <a:xfrm>
            <a:off x="3715832" y="3161776"/>
            <a:ext cx="1678339" cy="1071110"/>
            <a:chOff x="6914602" y="2082830"/>
            <a:chExt cx="1678339" cy="1071110"/>
          </a:xfrm>
        </p:grpSpPr>
        <p:sp>
          <p:nvSpPr>
            <p:cNvPr id="942" name="Shape 942"/>
            <p:cNvSpPr txBox="1"/>
            <p:nvPr/>
          </p:nvSpPr>
          <p:spPr>
            <a:xfrm>
              <a:off x="6914602" y="2784608"/>
              <a:ext cx="167833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O" sz="1800">
                  <a:solidFill>
                    <a:srgbClr val="4F5D73"/>
                  </a:solidFill>
                  <a:latin typeface="Roboto"/>
                  <a:ea typeface="Roboto"/>
                  <a:cs typeface="Roboto"/>
                  <a:sym typeface="Roboto"/>
                </a:rPr>
                <a:t>Manipulador</a:t>
              </a:r>
            </a:p>
          </p:txBody>
        </p:sp>
        <p:grpSp>
          <p:nvGrpSpPr>
            <p:cNvPr id="943" name="Shape 943"/>
            <p:cNvGrpSpPr/>
            <p:nvPr/>
          </p:nvGrpSpPr>
          <p:grpSpPr>
            <a:xfrm>
              <a:off x="7393771" y="2082830"/>
              <a:ext cx="719999" cy="719999"/>
              <a:chOff x="2519000" y="288562"/>
              <a:chExt cx="719999" cy="719999"/>
            </a:xfrm>
          </p:grpSpPr>
          <p:sp>
            <p:nvSpPr>
              <p:cNvPr id="944" name="Shape 944"/>
              <p:cNvSpPr/>
              <p:nvPr/>
            </p:nvSpPr>
            <p:spPr>
              <a:xfrm>
                <a:off x="2519000" y="288562"/>
                <a:ext cx="719999" cy="719999"/>
              </a:xfrm>
              <a:prstGeom prst="ellipse">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a:solidFill>
                    <a:srgbClr val="4F5D73"/>
                  </a:solidFill>
                  <a:latin typeface="Calibri"/>
                  <a:ea typeface="Calibri"/>
                  <a:cs typeface="Calibri"/>
                  <a:sym typeface="Calibri"/>
                </a:endParaRPr>
              </a:p>
            </p:txBody>
          </p:sp>
          <p:pic>
            <p:nvPicPr>
              <p:cNvPr id="945" name="Shape 945" descr="https://www.iconexperience.com/_img/g_collection_png/standard/512x512/industrial_robot.png"/>
              <p:cNvPicPr preferRelativeResize="0"/>
              <p:nvPr/>
            </p:nvPicPr>
            <p:blipFill rotWithShape="1">
              <a:blip r:embed="rId5">
                <a:alphaModFix/>
              </a:blip>
              <a:srcRect/>
              <a:stretch/>
            </p:blipFill>
            <p:spPr>
              <a:xfrm>
                <a:off x="2645000" y="384082"/>
                <a:ext cx="468000" cy="468000"/>
              </a:xfrm>
              <a:prstGeom prst="rect">
                <a:avLst/>
              </a:prstGeom>
              <a:noFill/>
              <a:ln>
                <a:noFill/>
              </a:ln>
            </p:spPr>
          </p:pic>
        </p:grpSp>
      </p:grpSp>
      <p:grpSp>
        <p:nvGrpSpPr>
          <p:cNvPr id="946" name="Shape 946"/>
          <p:cNvGrpSpPr/>
          <p:nvPr/>
        </p:nvGrpSpPr>
        <p:grpSpPr>
          <a:xfrm>
            <a:off x="580929" y="1351185"/>
            <a:ext cx="1713867" cy="1366330"/>
            <a:chOff x="388726" y="3210263"/>
            <a:chExt cx="1713867" cy="1366330"/>
          </a:xfrm>
        </p:grpSpPr>
        <p:sp>
          <p:nvSpPr>
            <p:cNvPr id="947" name="Shape 947"/>
            <p:cNvSpPr txBox="1"/>
            <p:nvPr/>
          </p:nvSpPr>
          <p:spPr>
            <a:xfrm>
              <a:off x="388726" y="3930262"/>
              <a:ext cx="1713867"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O" sz="1800">
                  <a:solidFill>
                    <a:srgbClr val="4F5D73"/>
                  </a:solidFill>
                  <a:latin typeface="Roboto"/>
                  <a:ea typeface="Roboto"/>
                  <a:cs typeface="Roboto"/>
                  <a:sym typeface="Roboto"/>
                </a:rPr>
                <a:t>Apariencia caricaturesca</a:t>
              </a:r>
            </a:p>
          </p:txBody>
        </p:sp>
        <p:pic>
          <p:nvPicPr>
            <p:cNvPr id="948" name="Shape 948" descr="https://www.makewonder.com/assets/images/product_icons/Dash.png"/>
            <p:cNvPicPr preferRelativeResize="0"/>
            <p:nvPr/>
          </p:nvPicPr>
          <p:blipFill rotWithShape="1">
            <a:blip r:embed="rId6">
              <a:alphaModFix/>
            </a:blip>
            <a:srcRect/>
            <a:stretch/>
          </p:blipFill>
          <p:spPr>
            <a:xfrm>
              <a:off x="885658" y="3210263"/>
              <a:ext cx="719999" cy="719999"/>
            </a:xfrm>
            <a:prstGeom prst="rect">
              <a:avLst/>
            </a:prstGeom>
            <a:noFill/>
            <a:ln>
              <a:noFill/>
            </a:ln>
          </p:spPr>
        </p:pic>
      </p:grpSp>
      <p:grpSp>
        <p:nvGrpSpPr>
          <p:cNvPr id="949" name="Shape 949"/>
          <p:cNvGrpSpPr/>
          <p:nvPr/>
        </p:nvGrpSpPr>
        <p:grpSpPr>
          <a:xfrm>
            <a:off x="616456" y="3160352"/>
            <a:ext cx="1678339" cy="1102915"/>
            <a:chOff x="6931893" y="3179783"/>
            <a:chExt cx="1678339" cy="1102915"/>
          </a:xfrm>
        </p:grpSpPr>
        <p:pic>
          <p:nvPicPr>
            <p:cNvPr id="950" name="Shape 950" descr="https://cdn0.iconfinder.com/data/icons/transportation-icons-rounded/110/Tire-128.png"/>
            <p:cNvPicPr preferRelativeResize="0"/>
            <p:nvPr/>
          </p:nvPicPr>
          <p:blipFill rotWithShape="1">
            <a:blip r:embed="rId7">
              <a:alphaModFix/>
            </a:blip>
            <a:srcRect/>
            <a:stretch/>
          </p:blipFill>
          <p:spPr>
            <a:xfrm>
              <a:off x="7411063" y="3179783"/>
              <a:ext cx="719999" cy="719999"/>
            </a:xfrm>
            <a:prstGeom prst="rect">
              <a:avLst/>
            </a:prstGeom>
            <a:noFill/>
            <a:ln>
              <a:noFill/>
            </a:ln>
          </p:spPr>
        </p:pic>
        <p:sp>
          <p:nvSpPr>
            <p:cNvPr id="951" name="Shape 951"/>
            <p:cNvSpPr txBox="1"/>
            <p:nvPr/>
          </p:nvSpPr>
          <p:spPr>
            <a:xfrm>
              <a:off x="6931893" y="3913366"/>
              <a:ext cx="167833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O" sz="1800">
                  <a:solidFill>
                    <a:srgbClr val="4F5D73"/>
                  </a:solidFill>
                  <a:latin typeface="Roboto"/>
                  <a:ea typeface="Roboto"/>
                  <a:cs typeface="Roboto"/>
                  <a:sym typeface="Roboto"/>
                </a:rPr>
                <a:t>Movilidad</a:t>
              </a:r>
            </a:p>
          </p:txBody>
        </p:sp>
      </p:grpSp>
      <p:sp>
        <p:nvSpPr>
          <p:cNvPr id="952" name="Shape 952"/>
          <p:cNvSpPr/>
          <p:nvPr/>
        </p:nvSpPr>
        <p:spPr>
          <a:xfrm>
            <a:off x="2728300" y="180000"/>
            <a:ext cx="3712200" cy="540000"/>
          </a:xfrm>
          <a:prstGeom prst="roundRect">
            <a:avLst>
              <a:gd name="adj" fmla="val 16667"/>
            </a:avLst>
          </a:prstGeom>
          <a:noFill/>
          <a:ln w="28575" cap="flat" cmpd="sng">
            <a:solidFill>
              <a:srgbClr val="4F5D73"/>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O" sz="1600">
                <a:solidFill>
                  <a:srgbClr val="4F5D73"/>
                </a:solidFill>
                <a:latin typeface="Roboto"/>
                <a:ea typeface="Roboto"/>
                <a:cs typeface="Roboto"/>
                <a:sym typeface="Roboto"/>
              </a:rPr>
              <a:t>REQUERIMIENTOS SIGNIFICATIVOS</a:t>
            </a:r>
          </a:p>
        </p:txBody>
      </p:sp>
      <p:pic>
        <p:nvPicPr>
          <p:cNvPr id="953" name="Shape 953"/>
          <p:cNvPicPr preferRelativeResize="0"/>
          <p:nvPr/>
        </p:nvPicPr>
        <p:blipFill rotWithShape="1">
          <a:blip r:embed="rId8">
            <a:alphaModFix/>
          </a:blip>
          <a:srcRect/>
          <a:stretch/>
        </p:blipFill>
        <p:spPr>
          <a:xfrm>
            <a:off x="8685025" y="88603"/>
            <a:ext cx="359999" cy="359999"/>
          </a:xfrm>
          <a:prstGeom prst="rect">
            <a:avLst/>
          </a:prstGeom>
          <a:noFill/>
          <a:ln>
            <a:noFill/>
          </a:ln>
        </p:spPr>
      </p:pic>
      <p:grpSp>
        <p:nvGrpSpPr>
          <p:cNvPr id="957" name="Shape 957"/>
          <p:cNvGrpSpPr/>
          <p:nvPr/>
        </p:nvGrpSpPr>
        <p:grpSpPr>
          <a:xfrm>
            <a:off x="4116389" y="1262754"/>
            <a:ext cx="860588" cy="873840"/>
            <a:chOff x="4116389" y="1262754"/>
            <a:chExt cx="860588" cy="873840"/>
          </a:xfrm>
        </p:grpSpPr>
        <p:sp>
          <p:nvSpPr>
            <p:cNvPr id="958" name="Shape 958"/>
            <p:cNvSpPr/>
            <p:nvPr/>
          </p:nvSpPr>
          <p:spPr>
            <a:xfrm>
              <a:off x="4116389" y="1276005"/>
              <a:ext cx="860588" cy="860588"/>
            </a:xfrm>
            <a:prstGeom prst="ellipse">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959" name="Shape 959"/>
            <p:cNvPicPr preferRelativeResize="0"/>
            <p:nvPr/>
          </p:nvPicPr>
          <p:blipFill rotWithShape="1">
            <a:blip r:embed="rId9">
              <a:alphaModFix/>
            </a:blip>
            <a:srcRect/>
            <a:stretch/>
          </p:blipFill>
          <p:spPr>
            <a:xfrm>
              <a:off x="4161473" y="1262754"/>
              <a:ext cx="787055" cy="787055"/>
            </a:xfrm>
            <a:prstGeom prst="rect">
              <a:avLst/>
            </a:prstGeom>
            <a:noFill/>
            <a:ln>
              <a:noFill/>
            </a:ln>
          </p:spPr>
        </p:pic>
      </p:grpSp>
      <p:sp>
        <p:nvSpPr>
          <p:cNvPr id="960" name="Shape 960"/>
          <p:cNvSpPr txBox="1"/>
          <p:nvPr/>
        </p:nvSpPr>
        <p:spPr>
          <a:xfrm>
            <a:off x="3727919" y="2034350"/>
            <a:ext cx="1678339"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O" sz="1800">
                <a:solidFill>
                  <a:srgbClr val="4F5D73"/>
                </a:solidFill>
                <a:latin typeface="Roboto"/>
                <a:ea typeface="Roboto"/>
                <a:cs typeface="Roboto"/>
                <a:sym typeface="Roboto"/>
              </a:rPr>
              <a:t>Expresión de Emociones</a:t>
            </a:r>
          </a:p>
        </p:txBody>
      </p:sp>
      <p:grpSp>
        <p:nvGrpSpPr>
          <p:cNvPr id="28" name="Grupo 27"/>
          <p:cNvGrpSpPr/>
          <p:nvPr/>
        </p:nvGrpSpPr>
        <p:grpSpPr>
          <a:xfrm>
            <a:off x="0" y="4852608"/>
            <a:ext cx="9144000" cy="290892"/>
            <a:chOff x="0" y="4852608"/>
            <a:chExt cx="9144000" cy="290892"/>
          </a:xfrm>
        </p:grpSpPr>
        <p:sp>
          <p:nvSpPr>
            <p:cNvPr id="29" name="Rectángulo 28"/>
            <p:cNvSpPr/>
            <p:nvPr/>
          </p:nvSpPr>
          <p:spPr>
            <a:xfrm>
              <a:off x="0" y="4852608"/>
              <a:ext cx="9144000" cy="290892"/>
            </a:xfrm>
            <a:prstGeom prst="rect">
              <a:avLst/>
            </a:prstGeom>
            <a:solidFill>
              <a:srgbClr val="4F5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latin typeface="Roboto" panose="02000000000000000000" pitchFamily="2" charset="0"/>
                <a:ea typeface="Roboto" panose="02000000000000000000" pitchFamily="2" charset="0"/>
              </a:endParaRPr>
            </a:p>
          </p:txBody>
        </p:sp>
        <p:pic>
          <p:nvPicPr>
            <p:cNvPr id="30" name="Shape 144" descr="Imagen integrada 1"/>
            <p:cNvPicPr preferRelativeResize="0"/>
            <p:nvPr/>
          </p:nvPicPr>
          <p:blipFill rotWithShape="1">
            <a:blip r:embed="rId10">
              <a:alphaModFix/>
            </a:blip>
            <a:srcRect/>
            <a:stretch/>
          </p:blipFill>
          <p:spPr>
            <a:xfrm>
              <a:off x="4349892" y="4939392"/>
              <a:ext cx="454054" cy="117265"/>
            </a:xfrm>
            <a:prstGeom prst="rect">
              <a:avLst/>
            </a:prstGeom>
            <a:noFill/>
            <a:ln>
              <a:noFill/>
            </a:ln>
          </p:spPr>
        </p:pic>
      </p:grpSp>
    </p:spTree>
    <p:extLst>
      <p:ext uri="{BB962C8B-B14F-4D97-AF65-F5344CB8AC3E}">
        <p14:creationId xmlns:p14="http://schemas.microsoft.com/office/powerpoint/2010/main" val="24767496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pic>
        <p:nvPicPr>
          <p:cNvPr id="965" name="Shape 965"/>
          <p:cNvPicPr preferRelativeResize="0"/>
          <p:nvPr/>
        </p:nvPicPr>
        <p:blipFill rotWithShape="1">
          <a:blip r:embed="rId3">
            <a:alphaModFix/>
          </a:blip>
          <a:srcRect/>
          <a:stretch/>
        </p:blipFill>
        <p:spPr>
          <a:xfrm>
            <a:off x="8685025" y="88603"/>
            <a:ext cx="359999" cy="359999"/>
          </a:xfrm>
          <a:prstGeom prst="rect">
            <a:avLst/>
          </a:prstGeom>
          <a:noFill/>
          <a:ln>
            <a:noFill/>
          </a:ln>
        </p:spPr>
      </p:pic>
      <p:sp>
        <p:nvSpPr>
          <p:cNvPr id="966" name="Shape 966"/>
          <p:cNvSpPr/>
          <p:nvPr/>
        </p:nvSpPr>
        <p:spPr>
          <a:xfrm>
            <a:off x="2952000" y="180000"/>
            <a:ext cx="3240000" cy="540000"/>
          </a:xfrm>
          <a:prstGeom prst="roundRect">
            <a:avLst>
              <a:gd name="adj" fmla="val 16667"/>
            </a:avLst>
          </a:prstGeom>
          <a:noFill/>
          <a:ln w="28575" cap="flat" cmpd="sng">
            <a:solidFill>
              <a:srgbClr val="4F5D73"/>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O" sz="1600">
                <a:solidFill>
                  <a:srgbClr val="4F5D73"/>
                </a:solidFill>
                <a:latin typeface="Roboto"/>
                <a:ea typeface="Roboto"/>
                <a:cs typeface="Roboto"/>
                <a:sym typeface="Roboto"/>
              </a:rPr>
              <a:t>DESPLIEGUE</a:t>
            </a:r>
          </a:p>
        </p:txBody>
      </p:sp>
      <p:pic>
        <p:nvPicPr>
          <p:cNvPr id="970" name="Shape 970"/>
          <p:cNvPicPr preferRelativeResize="0"/>
          <p:nvPr/>
        </p:nvPicPr>
        <p:blipFill>
          <a:blip r:embed="rId4">
            <a:alphaModFix/>
          </a:blip>
          <a:stretch>
            <a:fillRect/>
          </a:stretch>
        </p:blipFill>
        <p:spPr>
          <a:xfrm>
            <a:off x="468050" y="1100375"/>
            <a:ext cx="8362950" cy="3371850"/>
          </a:xfrm>
          <a:prstGeom prst="rect">
            <a:avLst/>
          </a:prstGeom>
          <a:noFill/>
          <a:ln>
            <a:noFill/>
          </a:ln>
        </p:spPr>
      </p:pic>
      <p:grpSp>
        <p:nvGrpSpPr>
          <p:cNvPr id="8" name="Grupo 7"/>
          <p:cNvGrpSpPr/>
          <p:nvPr/>
        </p:nvGrpSpPr>
        <p:grpSpPr>
          <a:xfrm>
            <a:off x="0" y="4852608"/>
            <a:ext cx="9144000" cy="290892"/>
            <a:chOff x="0" y="4852608"/>
            <a:chExt cx="9144000" cy="290892"/>
          </a:xfrm>
        </p:grpSpPr>
        <p:sp>
          <p:nvSpPr>
            <p:cNvPr id="9" name="Rectángulo 8"/>
            <p:cNvSpPr/>
            <p:nvPr/>
          </p:nvSpPr>
          <p:spPr>
            <a:xfrm>
              <a:off x="0" y="4852608"/>
              <a:ext cx="9144000" cy="290892"/>
            </a:xfrm>
            <a:prstGeom prst="rect">
              <a:avLst/>
            </a:prstGeom>
            <a:solidFill>
              <a:srgbClr val="4F5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latin typeface="Roboto" panose="02000000000000000000" pitchFamily="2" charset="0"/>
                <a:ea typeface="Roboto" panose="02000000000000000000" pitchFamily="2" charset="0"/>
              </a:endParaRPr>
            </a:p>
          </p:txBody>
        </p:sp>
        <p:pic>
          <p:nvPicPr>
            <p:cNvPr id="10" name="Shape 144" descr="Imagen integrada 1"/>
            <p:cNvPicPr preferRelativeResize="0"/>
            <p:nvPr/>
          </p:nvPicPr>
          <p:blipFill rotWithShape="1">
            <a:blip r:embed="rId5">
              <a:alphaModFix/>
            </a:blip>
            <a:srcRect/>
            <a:stretch/>
          </p:blipFill>
          <p:spPr>
            <a:xfrm>
              <a:off x="4349892" y="4939392"/>
              <a:ext cx="454054" cy="117265"/>
            </a:xfrm>
            <a:prstGeom prst="rect">
              <a:avLst/>
            </a:prstGeom>
            <a:noFill/>
            <a:ln>
              <a:noFill/>
            </a:ln>
          </p:spPr>
        </p:pic>
      </p:grpSp>
    </p:spTree>
    <p:extLst>
      <p:ext uri="{BB962C8B-B14F-4D97-AF65-F5344CB8AC3E}">
        <p14:creationId xmlns:p14="http://schemas.microsoft.com/office/powerpoint/2010/main" val="21025662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8469"/>
        </a:solidFill>
        <a:effectLst/>
      </p:bgPr>
    </p:bg>
    <p:spTree>
      <p:nvGrpSpPr>
        <p:cNvPr id="1" name=""/>
        <p:cNvGrpSpPr/>
        <p:nvPr/>
      </p:nvGrpSpPr>
      <p:grpSpPr>
        <a:xfrm>
          <a:off x="0" y="0"/>
          <a:ext cx="0" cy="0"/>
          <a:chOff x="0" y="0"/>
          <a:chExt cx="0" cy="0"/>
        </a:xfrm>
      </p:grpSpPr>
      <p:sp>
        <p:nvSpPr>
          <p:cNvPr id="5" name="CuadroTexto 4"/>
          <p:cNvSpPr txBox="1"/>
          <p:nvPr/>
        </p:nvSpPr>
        <p:spPr>
          <a:xfrm>
            <a:off x="-1" y="4197807"/>
            <a:ext cx="9143999" cy="707886"/>
          </a:xfrm>
          <a:prstGeom prst="rect">
            <a:avLst/>
          </a:prstGeom>
          <a:noFill/>
        </p:spPr>
        <p:txBody>
          <a:bodyPr wrap="square" rtlCol="0">
            <a:spAutoFit/>
          </a:bodyPr>
          <a:lstStyle/>
          <a:p>
            <a:pPr algn="ctr"/>
            <a:r>
              <a:rPr lang="es-CO" sz="4000" dirty="0">
                <a:solidFill>
                  <a:schemeClr val="bg1"/>
                </a:solidFill>
                <a:latin typeface="Roboto" panose="02000000000000000000" pitchFamily="2" charset="0"/>
                <a:ea typeface="Roboto" panose="02000000000000000000" pitchFamily="2" charset="0"/>
              </a:rPr>
              <a:t>OPORTUNIDAD</a:t>
            </a:r>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998" y="360000"/>
            <a:ext cx="3600000" cy="3600000"/>
          </a:xfrm>
          <a:prstGeom prst="rect">
            <a:avLst/>
          </a:prstGeom>
        </p:spPr>
      </p:pic>
    </p:spTree>
    <p:extLst>
      <p:ext uri="{BB962C8B-B14F-4D97-AF65-F5344CB8AC3E}">
        <p14:creationId xmlns:p14="http://schemas.microsoft.com/office/powerpoint/2010/main" val="40026865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pic>
        <p:nvPicPr>
          <p:cNvPr id="975" name="Shape 975"/>
          <p:cNvPicPr preferRelativeResize="0"/>
          <p:nvPr/>
        </p:nvPicPr>
        <p:blipFill rotWithShape="1">
          <a:blip r:embed="rId3">
            <a:alphaModFix/>
          </a:blip>
          <a:srcRect/>
          <a:stretch/>
        </p:blipFill>
        <p:spPr>
          <a:xfrm>
            <a:off x="8685025" y="88603"/>
            <a:ext cx="360000" cy="360000"/>
          </a:xfrm>
          <a:prstGeom prst="rect">
            <a:avLst/>
          </a:prstGeom>
          <a:noFill/>
          <a:ln>
            <a:noFill/>
          </a:ln>
        </p:spPr>
      </p:pic>
      <p:pic>
        <p:nvPicPr>
          <p:cNvPr id="976" name="Shape 976"/>
          <p:cNvPicPr preferRelativeResize="0"/>
          <p:nvPr/>
        </p:nvPicPr>
        <p:blipFill rotWithShape="1">
          <a:blip r:embed="rId4">
            <a:alphaModFix/>
          </a:blip>
          <a:srcRect/>
          <a:stretch/>
        </p:blipFill>
        <p:spPr>
          <a:xfrm>
            <a:off x="632900" y="947750"/>
            <a:ext cx="4018500" cy="3677100"/>
          </a:xfrm>
          <a:prstGeom prst="rect">
            <a:avLst/>
          </a:prstGeom>
          <a:noFill/>
          <a:ln>
            <a:noFill/>
          </a:ln>
        </p:spPr>
      </p:pic>
      <p:sp>
        <p:nvSpPr>
          <p:cNvPr id="977" name="Shape 977"/>
          <p:cNvSpPr/>
          <p:nvPr/>
        </p:nvSpPr>
        <p:spPr>
          <a:xfrm>
            <a:off x="2952000" y="180000"/>
            <a:ext cx="3240000" cy="540000"/>
          </a:xfrm>
          <a:prstGeom prst="roundRect">
            <a:avLst>
              <a:gd name="adj" fmla="val 16667"/>
            </a:avLst>
          </a:prstGeom>
          <a:noFill/>
          <a:ln w="28575" cap="flat" cmpd="sng">
            <a:solidFill>
              <a:srgbClr val="4F5D73"/>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O" sz="1600">
                <a:solidFill>
                  <a:srgbClr val="4F5D73"/>
                </a:solidFill>
                <a:latin typeface="Roboto"/>
                <a:ea typeface="Roboto"/>
                <a:cs typeface="Roboto"/>
                <a:sym typeface="Roboto"/>
              </a:rPr>
              <a:t>MÓDULO DE PROCESAMIENTO</a:t>
            </a:r>
          </a:p>
        </p:txBody>
      </p:sp>
      <p:sp>
        <p:nvSpPr>
          <p:cNvPr id="981" name="Shape 981"/>
          <p:cNvSpPr txBox="1"/>
          <p:nvPr/>
        </p:nvSpPr>
        <p:spPr>
          <a:xfrm>
            <a:off x="5361425" y="2974150"/>
            <a:ext cx="3664500" cy="360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4F5D73"/>
              </a:buClr>
              <a:buSzPct val="25000"/>
              <a:buFont typeface="Calibri"/>
              <a:buNone/>
            </a:pPr>
            <a:r>
              <a:rPr lang="es-CO" sz="1800">
                <a:solidFill>
                  <a:srgbClr val="4F5D73"/>
                </a:solidFill>
                <a:latin typeface="Calibri"/>
                <a:ea typeface="Calibri"/>
                <a:cs typeface="Calibri"/>
                <a:sym typeface="Calibri"/>
              </a:rPr>
              <a:t>CARGAR DICCIONARIO SEMANTICO</a:t>
            </a:r>
          </a:p>
        </p:txBody>
      </p:sp>
      <p:sp>
        <p:nvSpPr>
          <p:cNvPr id="982" name="Shape 982"/>
          <p:cNvSpPr txBox="1"/>
          <p:nvPr/>
        </p:nvSpPr>
        <p:spPr>
          <a:xfrm>
            <a:off x="5368376" y="1075700"/>
            <a:ext cx="1951800" cy="360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4F5D73"/>
              </a:buClr>
              <a:buSzPct val="25000"/>
              <a:buFont typeface="Calibri"/>
              <a:buNone/>
            </a:pPr>
            <a:r>
              <a:rPr lang="es-CO" sz="1800" dirty="0">
                <a:solidFill>
                  <a:srgbClr val="4F5D73"/>
                </a:solidFill>
                <a:latin typeface="Calibri"/>
                <a:ea typeface="Calibri"/>
                <a:cs typeface="Calibri"/>
                <a:sym typeface="Calibri"/>
              </a:rPr>
              <a:t>EJECUTAR ESCENA</a:t>
            </a:r>
          </a:p>
        </p:txBody>
      </p:sp>
      <p:sp>
        <p:nvSpPr>
          <p:cNvPr id="983" name="Shape 983"/>
          <p:cNvSpPr txBox="1"/>
          <p:nvPr/>
        </p:nvSpPr>
        <p:spPr>
          <a:xfrm>
            <a:off x="5373575" y="4149650"/>
            <a:ext cx="2781600" cy="360000"/>
          </a:xfrm>
          <a:prstGeom prst="rect">
            <a:avLst/>
          </a:prstGeom>
          <a:noFill/>
          <a:ln>
            <a:noFill/>
          </a:ln>
        </p:spPr>
        <p:txBody>
          <a:bodyPr lIns="91425" tIns="45700" rIns="91425" bIns="45700" anchor="t" anchorCtr="0">
            <a:noAutofit/>
          </a:bodyPr>
          <a:lstStyle/>
          <a:p>
            <a:pPr marL="0" marR="0" lvl="0" indent="0" algn="l" rtl="0">
              <a:spcBef>
                <a:spcPts val="0"/>
              </a:spcBef>
              <a:buClr>
                <a:srgbClr val="4F5D73"/>
              </a:buClr>
              <a:buSzPct val="25000"/>
              <a:buFont typeface="Calibri"/>
              <a:buNone/>
            </a:pPr>
            <a:r>
              <a:rPr lang="es-CO" sz="1800">
                <a:solidFill>
                  <a:srgbClr val="4F5D73"/>
                </a:solidFill>
                <a:latin typeface="Calibri"/>
                <a:ea typeface="Calibri"/>
                <a:cs typeface="Calibri"/>
                <a:sym typeface="Calibri"/>
              </a:rPr>
              <a:t>CARGAR MALAS PALABRAS</a:t>
            </a:r>
          </a:p>
        </p:txBody>
      </p:sp>
      <p:sp>
        <p:nvSpPr>
          <p:cNvPr id="984" name="Shape 984"/>
          <p:cNvSpPr txBox="1"/>
          <p:nvPr/>
        </p:nvSpPr>
        <p:spPr>
          <a:xfrm>
            <a:off x="5380525" y="2403950"/>
            <a:ext cx="3304500" cy="291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4F5D73"/>
              </a:buClr>
              <a:buSzPct val="25000"/>
              <a:buFont typeface="Calibri"/>
              <a:buNone/>
            </a:pPr>
            <a:r>
              <a:rPr lang="es-CO" sz="1800">
                <a:solidFill>
                  <a:srgbClr val="4F5D73"/>
                </a:solidFill>
                <a:latin typeface="Calibri"/>
                <a:ea typeface="Calibri"/>
                <a:cs typeface="Calibri"/>
                <a:sym typeface="Calibri"/>
              </a:rPr>
              <a:t>CARGAR MODELO DEL MUNDO</a:t>
            </a:r>
          </a:p>
        </p:txBody>
      </p:sp>
      <p:sp>
        <p:nvSpPr>
          <p:cNvPr id="985" name="Shape 985"/>
          <p:cNvSpPr txBox="1"/>
          <p:nvPr/>
        </p:nvSpPr>
        <p:spPr>
          <a:xfrm>
            <a:off x="5380513" y="1767648"/>
            <a:ext cx="3787800" cy="360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4F5D73"/>
              </a:buClr>
              <a:buSzPct val="25000"/>
              <a:buFont typeface="Calibri"/>
              <a:buNone/>
            </a:pPr>
            <a:r>
              <a:rPr lang="es-CO" dirty="0">
                <a:solidFill>
                  <a:srgbClr val="4F5D73"/>
                </a:solidFill>
                <a:latin typeface="Calibri"/>
                <a:ea typeface="Calibri"/>
                <a:cs typeface="Calibri"/>
                <a:sym typeface="Calibri"/>
              </a:rPr>
              <a:t>CARGAR DESCRIPCIÓN DEL PERSONAJE</a:t>
            </a:r>
          </a:p>
        </p:txBody>
      </p:sp>
      <p:sp>
        <p:nvSpPr>
          <p:cNvPr id="986" name="Shape 986"/>
          <p:cNvSpPr txBox="1"/>
          <p:nvPr/>
        </p:nvSpPr>
        <p:spPr>
          <a:xfrm>
            <a:off x="5380513" y="3561875"/>
            <a:ext cx="3664500" cy="360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4F5D73"/>
              </a:buClr>
              <a:buSzPct val="25000"/>
              <a:buFont typeface="Calibri"/>
              <a:buNone/>
            </a:pPr>
            <a:r>
              <a:rPr lang="es-CO" sz="1800">
                <a:solidFill>
                  <a:srgbClr val="4F5D73"/>
                </a:solidFill>
                <a:latin typeface="Calibri"/>
                <a:ea typeface="Calibri"/>
                <a:cs typeface="Calibri"/>
                <a:sym typeface="Calibri"/>
              </a:rPr>
              <a:t>CARGAR MODULOS VIRTUALES</a:t>
            </a:r>
          </a:p>
        </p:txBody>
      </p:sp>
      <p:pic>
        <p:nvPicPr>
          <p:cNvPr id="987" name="Shape 987"/>
          <p:cNvPicPr preferRelativeResize="0"/>
          <p:nvPr/>
        </p:nvPicPr>
        <p:blipFill>
          <a:blip r:embed="rId5">
            <a:alphaModFix/>
          </a:blip>
          <a:stretch>
            <a:fillRect/>
          </a:stretch>
        </p:blipFill>
        <p:spPr>
          <a:xfrm>
            <a:off x="5013571" y="4149649"/>
            <a:ext cx="360000" cy="360000"/>
          </a:xfrm>
          <a:prstGeom prst="rect">
            <a:avLst/>
          </a:prstGeom>
          <a:noFill/>
          <a:ln>
            <a:noFill/>
          </a:ln>
        </p:spPr>
      </p:pic>
      <p:pic>
        <p:nvPicPr>
          <p:cNvPr id="988" name="Shape 988"/>
          <p:cNvPicPr preferRelativeResize="0"/>
          <p:nvPr/>
        </p:nvPicPr>
        <p:blipFill>
          <a:blip r:embed="rId5">
            <a:alphaModFix/>
          </a:blip>
          <a:stretch>
            <a:fillRect/>
          </a:stretch>
        </p:blipFill>
        <p:spPr>
          <a:xfrm>
            <a:off x="4989271" y="1062940"/>
            <a:ext cx="360000" cy="360000"/>
          </a:xfrm>
          <a:prstGeom prst="rect">
            <a:avLst/>
          </a:prstGeom>
          <a:noFill/>
          <a:ln>
            <a:noFill/>
          </a:ln>
        </p:spPr>
      </p:pic>
      <p:pic>
        <p:nvPicPr>
          <p:cNvPr id="989" name="Shape 989"/>
          <p:cNvPicPr preferRelativeResize="0"/>
          <p:nvPr/>
        </p:nvPicPr>
        <p:blipFill>
          <a:blip r:embed="rId5">
            <a:alphaModFix/>
          </a:blip>
          <a:stretch>
            <a:fillRect/>
          </a:stretch>
        </p:blipFill>
        <p:spPr>
          <a:xfrm>
            <a:off x="5001425" y="2974137"/>
            <a:ext cx="360000" cy="360000"/>
          </a:xfrm>
          <a:prstGeom prst="rect">
            <a:avLst/>
          </a:prstGeom>
          <a:noFill/>
          <a:ln>
            <a:noFill/>
          </a:ln>
        </p:spPr>
      </p:pic>
      <p:pic>
        <p:nvPicPr>
          <p:cNvPr id="990" name="Shape 990"/>
          <p:cNvPicPr preferRelativeResize="0"/>
          <p:nvPr/>
        </p:nvPicPr>
        <p:blipFill>
          <a:blip r:embed="rId5">
            <a:alphaModFix/>
          </a:blip>
          <a:stretch>
            <a:fillRect/>
          </a:stretch>
        </p:blipFill>
        <p:spPr>
          <a:xfrm>
            <a:off x="5013584" y="3561878"/>
            <a:ext cx="360000" cy="360000"/>
          </a:xfrm>
          <a:prstGeom prst="rect">
            <a:avLst/>
          </a:prstGeom>
          <a:noFill/>
          <a:ln>
            <a:noFill/>
          </a:ln>
        </p:spPr>
      </p:pic>
      <p:pic>
        <p:nvPicPr>
          <p:cNvPr id="991" name="Shape 991"/>
          <p:cNvPicPr preferRelativeResize="0"/>
          <p:nvPr/>
        </p:nvPicPr>
        <p:blipFill>
          <a:blip r:embed="rId5">
            <a:alphaModFix/>
          </a:blip>
          <a:stretch>
            <a:fillRect/>
          </a:stretch>
        </p:blipFill>
        <p:spPr>
          <a:xfrm>
            <a:off x="4989271" y="1724666"/>
            <a:ext cx="360000" cy="360000"/>
          </a:xfrm>
          <a:prstGeom prst="rect">
            <a:avLst/>
          </a:prstGeom>
          <a:noFill/>
          <a:ln>
            <a:noFill/>
          </a:ln>
        </p:spPr>
      </p:pic>
      <p:pic>
        <p:nvPicPr>
          <p:cNvPr id="992" name="Shape 992"/>
          <p:cNvPicPr preferRelativeResize="0"/>
          <p:nvPr/>
        </p:nvPicPr>
        <p:blipFill>
          <a:blip r:embed="rId5">
            <a:alphaModFix/>
          </a:blip>
          <a:stretch>
            <a:fillRect/>
          </a:stretch>
        </p:blipFill>
        <p:spPr>
          <a:xfrm>
            <a:off x="5001424" y="2386387"/>
            <a:ext cx="360000" cy="360000"/>
          </a:xfrm>
          <a:prstGeom prst="rect">
            <a:avLst/>
          </a:prstGeom>
          <a:noFill/>
          <a:ln>
            <a:noFill/>
          </a:ln>
        </p:spPr>
      </p:pic>
      <p:grpSp>
        <p:nvGrpSpPr>
          <p:cNvPr id="20" name="Grupo 19"/>
          <p:cNvGrpSpPr/>
          <p:nvPr/>
        </p:nvGrpSpPr>
        <p:grpSpPr>
          <a:xfrm>
            <a:off x="0" y="4852608"/>
            <a:ext cx="9144000" cy="290892"/>
            <a:chOff x="0" y="4852608"/>
            <a:chExt cx="9144000" cy="290892"/>
          </a:xfrm>
        </p:grpSpPr>
        <p:sp>
          <p:nvSpPr>
            <p:cNvPr id="21" name="Rectángulo 20"/>
            <p:cNvSpPr/>
            <p:nvPr/>
          </p:nvSpPr>
          <p:spPr>
            <a:xfrm>
              <a:off x="0" y="4852608"/>
              <a:ext cx="9144000" cy="290892"/>
            </a:xfrm>
            <a:prstGeom prst="rect">
              <a:avLst/>
            </a:prstGeom>
            <a:solidFill>
              <a:srgbClr val="4F5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latin typeface="Roboto" panose="02000000000000000000" pitchFamily="2" charset="0"/>
                <a:ea typeface="Roboto" panose="02000000000000000000" pitchFamily="2" charset="0"/>
              </a:endParaRPr>
            </a:p>
          </p:txBody>
        </p:sp>
        <p:pic>
          <p:nvPicPr>
            <p:cNvPr id="22" name="Shape 144" descr="Imagen integrada 1"/>
            <p:cNvPicPr preferRelativeResize="0"/>
            <p:nvPr/>
          </p:nvPicPr>
          <p:blipFill rotWithShape="1">
            <a:blip r:embed="rId6">
              <a:alphaModFix/>
            </a:blip>
            <a:srcRect/>
            <a:stretch/>
          </p:blipFill>
          <p:spPr>
            <a:xfrm>
              <a:off x="4349892" y="4939392"/>
              <a:ext cx="454054" cy="117265"/>
            </a:xfrm>
            <a:prstGeom prst="rect">
              <a:avLst/>
            </a:prstGeom>
            <a:noFill/>
            <a:ln>
              <a:noFill/>
            </a:ln>
          </p:spPr>
        </p:pic>
      </p:grpSp>
    </p:spTree>
    <p:extLst>
      <p:ext uri="{BB962C8B-B14F-4D97-AF65-F5344CB8AC3E}">
        <p14:creationId xmlns:p14="http://schemas.microsoft.com/office/powerpoint/2010/main" val="12223540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grpSp>
        <p:nvGrpSpPr>
          <p:cNvPr id="997" name="Shape 997"/>
          <p:cNvGrpSpPr/>
          <p:nvPr/>
        </p:nvGrpSpPr>
        <p:grpSpPr>
          <a:xfrm>
            <a:off x="2139973" y="1978219"/>
            <a:ext cx="2291590" cy="624311"/>
            <a:chOff x="5745525" y="1478553"/>
            <a:chExt cx="1321410" cy="359999"/>
          </a:xfrm>
        </p:grpSpPr>
        <p:sp>
          <p:nvSpPr>
            <p:cNvPr id="998" name="Shape 998"/>
            <p:cNvSpPr txBox="1"/>
            <p:nvPr/>
          </p:nvSpPr>
          <p:spPr>
            <a:xfrm>
              <a:off x="6179535" y="1556355"/>
              <a:ext cx="887400" cy="208200"/>
            </a:xfrm>
            <a:prstGeom prst="rect">
              <a:avLst/>
            </a:prstGeom>
            <a:noFill/>
            <a:ln>
              <a:noFill/>
            </a:ln>
          </p:spPr>
          <p:txBody>
            <a:bodyPr lIns="91425" tIns="45700" rIns="91425" bIns="45700" anchor="t" anchorCtr="0">
              <a:noAutofit/>
            </a:bodyPr>
            <a:lstStyle/>
            <a:p>
              <a:pPr marL="0" marR="0" lvl="0" indent="0" algn="l" rtl="0">
                <a:spcBef>
                  <a:spcPts val="0"/>
                </a:spcBef>
                <a:buClr>
                  <a:srgbClr val="4F5D73"/>
                </a:buClr>
                <a:buSzPct val="25000"/>
                <a:buFont typeface="Calibri"/>
                <a:buNone/>
              </a:pPr>
              <a:r>
                <a:rPr lang="es-CO" sz="1800">
                  <a:solidFill>
                    <a:srgbClr val="4F5D73"/>
                  </a:solidFill>
                  <a:latin typeface="Calibri"/>
                  <a:ea typeface="Calibri"/>
                  <a:cs typeface="Calibri"/>
                  <a:sym typeface="Calibri"/>
                </a:rPr>
                <a:t>Ubuntu Mate</a:t>
              </a:r>
            </a:p>
          </p:txBody>
        </p:sp>
        <p:pic>
          <p:nvPicPr>
            <p:cNvPr id="999" name="Shape 999" descr="https://upload.wikimedia.org/wikipedia/commons/thumb/0/07/Ubuntu_MATE_rondel_logo.svg/2000px-Ubuntu_MATE_rondel_logo.svg.png"/>
            <p:cNvPicPr preferRelativeResize="0"/>
            <p:nvPr/>
          </p:nvPicPr>
          <p:blipFill rotWithShape="1">
            <a:blip r:embed="rId3">
              <a:alphaModFix/>
            </a:blip>
            <a:srcRect/>
            <a:stretch/>
          </p:blipFill>
          <p:spPr>
            <a:xfrm>
              <a:off x="5745525" y="1478553"/>
              <a:ext cx="360000" cy="359999"/>
            </a:xfrm>
            <a:prstGeom prst="rect">
              <a:avLst/>
            </a:prstGeom>
            <a:noFill/>
            <a:ln>
              <a:noFill/>
            </a:ln>
          </p:spPr>
        </p:pic>
      </p:grpSp>
      <p:grpSp>
        <p:nvGrpSpPr>
          <p:cNvPr id="1000" name="Shape 1000"/>
          <p:cNvGrpSpPr/>
          <p:nvPr/>
        </p:nvGrpSpPr>
        <p:grpSpPr>
          <a:xfrm>
            <a:off x="1534393" y="1478386"/>
            <a:ext cx="1969155" cy="652245"/>
            <a:chOff x="5758241" y="1350025"/>
            <a:chExt cx="1182817" cy="391786"/>
          </a:xfrm>
        </p:grpSpPr>
        <p:sp>
          <p:nvSpPr>
            <p:cNvPr id="1001" name="Shape 1001"/>
            <p:cNvSpPr txBox="1"/>
            <p:nvPr/>
          </p:nvSpPr>
          <p:spPr>
            <a:xfrm>
              <a:off x="6143958" y="1372511"/>
              <a:ext cx="797099" cy="369300"/>
            </a:xfrm>
            <a:prstGeom prst="rect">
              <a:avLst/>
            </a:prstGeom>
            <a:noFill/>
            <a:ln>
              <a:noFill/>
            </a:ln>
          </p:spPr>
          <p:txBody>
            <a:bodyPr lIns="91425" tIns="45700" rIns="91425" bIns="45700" anchor="t" anchorCtr="0">
              <a:noAutofit/>
            </a:bodyPr>
            <a:lstStyle/>
            <a:p>
              <a:pPr marL="0" marR="0" lvl="0" indent="0" algn="l" rtl="0">
                <a:spcBef>
                  <a:spcPts val="0"/>
                </a:spcBef>
                <a:buClr>
                  <a:srgbClr val="4F5D73"/>
                </a:buClr>
                <a:buSzPct val="25000"/>
                <a:buFont typeface="Calibri"/>
                <a:buNone/>
              </a:pPr>
              <a:r>
                <a:rPr lang="es-CO" sz="1800">
                  <a:solidFill>
                    <a:srgbClr val="4F5D73"/>
                  </a:solidFill>
                  <a:latin typeface="Calibri"/>
                  <a:ea typeface="Calibri"/>
                  <a:cs typeface="Calibri"/>
                  <a:sym typeface="Calibri"/>
                </a:rPr>
                <a:t>Odroid C2</a:t>
              </a:r>
            </a:p>
          </p:txBody>
        </p:sp>
        <p:pic>
          <p:nvPicPr>
            <p:cNvPr id="1002" name="Shape 1002" descr="http://thumb1.shutterstock.com/display_pic_with_logo/2266028/339287114/stock-vector-processor-chip-icon-339287114.jpg"/>
            <p:cNvPicPr preferRelativeResize="0"/>
            <p:nvPr/>
          </p:nvPicPr>
          <p:blipFill rotWithShape="1">
            <a:blip r:embed="rId4">
              <a:alphaModFix/>
            </a:blip>
            <a:srcRect l="13440" t="12991" r="13315" b="17049"/>
            <a:stretch/>
          </p:blipFill>
          <p:spPr>
            <a:xfrm>
              <a:off x="5758241" y="1350025"/>
              <a:ext cx="324900" cy="324000"/>
            </a:xfrm>
            <a:prstGeom prst="rect">
              <a:avLst/>
            </a:prstGeom>
            <a:noFill/>
            <a:ln>
              <a:noFill/>
            </a:ln>
          </p:spPr>
        </p:pic>
      </p:grpSp>
      <p:pic>
        <p:nvPicPr>
          <p:cNvPr id="1003" name="Shape 1003"/>
          <p:cNvPicPr preferRelativeResize="0"/>
          <p:nvPr/>
        </p:nvPicPr>
        <p:blipFill rotWithShape="1">
          <a:blip r:embed="rId5">
            <a:alphaModFix/>
          </a:blip>
          <a:srcRect/>
          <a:stretch/>
        </p:blipFill>
        <p:spPr>
          <a:xfrm>
            <a:off x="8685025" y="88603"/>
            <a:ext cx="360000" cy="360000"/>
          </a:xfrm>
          <a:prstGeom prst="rect">
            <a:avLst/>
          </a:prstGeom>
          <a:noFill/>
          <a:ln>
            <a:noFill/>
          </a:ln>
        </p:spPr>
      </p:pic>
      <p:grpSp>
        <p:nvGrpSpPr>
          <p:cNvPr id="1004" name="Shape 1004"/>
          <p:cNvGrpSpPr/>
          <p:nvPr/>
        </p:nvGrpSpPr>
        <p:grpSpPr>
          <a:xfrm>
            <a:off x="2142239" y="3273075"/>
            <a:ext cx="2636230" cy="645852"/>
            <a:chOff x="6702325" y="3401407"/>
            <a:chExt cx="1594815" cy="390715"/>
          </a:xfrm>
        </p:grpSpPr>
        <p:sp>
          <p:nvSpPr>
            <p:cNvPr id="1005" name="Shape 1005"/>
            <p:cNvSpPr txBox="1"/>
            <p:nvPr/>
          </p:nvSpPr>
          <p:spPr>
            <a:xfrm>
              <a:off x="7103440" y="3401407"/>
              <a:ext cx="1193700" cy="369300"/>
            </a:xfrm>
            <a:prstGeom prst="rect">
              <a:avLst/>
            </a:prstGeom>
            <a:noFill/>
            <a:ln>
              <a:noFill/>
            </a:ln>
          </p:spPr>
          <p:txBody>
            <a:bodyPr lIns="91425" tIns="45700" rIns="91425" bIns="45700" anchor="ctr" anchorCtr="0">
              <a:noAutofit/>
            </a:bodyPr>
            <a:lstStyle/>
            <a:p>
              <a:pPr marL="0" marR="0" lvl="0" indent="0" algn="l" rtl="0">
                <a:spcBef>
                  <a:spcPts val="0"/>
                </a:spcBef>
                <a:buClr>
                  <a:srgbClr val="4F5D73"/>
                </a:buClr>
                <a:buSzPct val="25000"/>
                <a:buFont typeface="Calibri"/>
                <a:buNone/>
              </a:pPr>
              <a:r>
                <a:rPr lang="es-CO" sz="1800">
                  <a:solidFill>
                    <a:srgbClr val="4F5D73"/>
                  </a:solidFill>
                  <a:latin typeface="Calibri"/>
                  <a:ea typeface="Calibri"/>
                  <a:cs typeface="Calibri"/>
                  <a:sym typeface="Calibri"/>
                </a:rPr>
                <a:t>Procesador 1.5GHz</a:t>
              </a:r>
            </a:p>
          </p:txBody>
        </p:sp>
        <p:pic>
          <p:nvPicPr>
            <p:cNvPr id="1006" name="Shape 1006"/>
            <p:cNvPicPr preferRelativeResize="0"/>
            <p:nvPr/>
          </p:nvPicPr>
          <p:blipFill rotWithShape="1">
            <a:blip r:embed="rId6">
              <a:alphaModFix/>
            </a:blip>
            <a:srcRect/>
            <a:stretch/>
          </p:blipFill>
          <p:spPr>
            <a:xfrm>
              <a:off x="6702325" y="3432123"/>
              <a:ext cx="360000" cy="360000"/>
            </a:xfrm>
            <a:prstGeom prst="rect">
              <a:avLst/>
            </a:prstGeom>
            <a:noFill/>
            <a:ln>
              <a:noFill/>
            </a:ln>
          </p:spPr>
        </p:pic>
      </p:grpSp>
      <p:grpSp>
        <p:nvGrpSpPr>
          <p:cNvPr id="1007" name="Shape 1007"/>
          <p:cNvGrpSpPr/>
          <p:nvPr/>
        </p:nvGrpSpPr>
        <p:grpSpPr>
          <a:xfrm>
            <a:off x="2139957" y="2691972"/>
            <a:ext cx="1973308" cy="666291"/>
            <a:chOff x="4831050" y="1837625"/>
            <a:chExt cx="1651028" cy="557473"/>
          </a:xfrm>
        </p:grpSpPr>
        <p:sp>
          <p:nvSpPr>
            <p:cNvPr id="1008" name="Shape 1008"/>
            <p:cNvSpPr txBox="1"/>
            <p:nvPr/>
          </p:nvSpPr>
          <p:spPr>
            <a:xfrm>
              <a:off x="5386178" y="1884799"/>
              <a:ext cx="1095900" cy="510300"/>
            </a:xfrm>
            <a:prstGeom prst="rect">
              <a:avLst/>
            </a:prstGeom>
            <a:noFill/>
            <a:ln>
              <a:noFill/>
            </a:ln>
          </p:spPr>
          <p:txBody>
            <a:bodyPr lIns="91425" tIns="45700" rIns="91425" bIns="45700" anchor="t" anchorCtr="0">
              <a:noAutofit/>
            </a:bodyPr>
            <a:lstStyle/>
            <a:p>
              <a:pPr marL="0" marR="0" lvl="0" indent="0" algn="l" rtl="0">
                <a:spcBef>
                  <a:spcPts val="0"/>
                </a:spcBef>
                <a:buClr>
                  <a:srgbClr val="4F5D73"/>
                </a:buClr>
                <a:buSzPct val="25000"/>
                <a:buFont typeface="Calibri"/>
                <a:buNone/>
              </a:pPr>
              <a:r>
                <a:rPr lang="es-CO" sz="1800">
                  <a:solidFill>
                    <a:srgbClr val="4F5D73"/>
                  </a:solidFill>
                  <a:latin typeface="Calibri"/>
                  <a:ea typeface="Calibri"/>
                  <a:cs typeface="Calibri"/>
                  <a:sym typeface="Calibri"/>
                </a:rPr>
                <a:t>2Gb RAM</a:t>
              </a:r>
            </a:p>
          </p:txBody>
        </p:sp>
        <p:pic>
          <p:nvPicPr>
            <p:cNvPr id="1009" name="Shape 1009"/>
            <p:cNvPicPr preferRelativeResize="0"/>
            <p:nvPr/>
          </p:nvPicPr>
          <p:blipFill rotWithShape="1">
            <a:blip r:embed="rId7">
              <a:alphaModFix/>
            </a:blip>
            <a:srcRect/>
            <a:stretch/>
          </p:blipFill>
          <p:spPr>
            <a:xfrm>
              <a:off x="4831050" y="1837625"/>
              <a:ext cx="452100" cy="452100"/>
            </a:xfrm>
            <a:prstGeom prst="rect">
              <a:avLst/>
            </a:prstGeom>
            <a:noFill/>
            <a:ln>
              <a:noFill/>
            </a:ln>
          </p:spPr>
        </p:pic>
      </p:grpSp>
      <p:sp>
        <p:nvSpPr>
          <p:cNvPr id="1010" name="Shape 1010"/>
          <p:cNvSpPr/>
          <p:nvPr/>
        </p:nvSpPr>
        <p:spPr>
          <a:xfrm>
            <a:off x="2952000" y="180000"/>
            <a:ext cx="3240000" cy="540000"/>
          </a:xfrm>
          <a:prstGeom prst="roundRect">
            <a:avLst>
              <a:gd name="adj" fmla="val 16667"/>
            </a:avLst>
          </a:prstGeom>
          <a:noFill/>
          <a:ln w="28575" cap="flat" cmpd="sng">
            <a:solidFill>
              <a:srgbClr val="4F5D73"/>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O" sz="1600">
                <a:solidFill>
                  <a:srgbClr val="4F5D73"/>
                </a:solidFill>
                <a:latin typeface="Roboto"/>
                <a:ea typeface="Roboto"/>
                <a:cs typeface="Roboto"/>
                <a:sym typeface="Roboto"/>
              </a:rPr>
              <a:t>MÓDULO DE PROCESAMIENTO</a:t>
            </a:r>
          </a:p>
        </p:txBody>
      </p:sp>
      <p:pic>
        <p:nvPicPr>
          <p:cNvPr id="1011" name="Shape 1011" descr="http://www.facefare.com/imgPackCat/14.png"/>
          <p:cNvPicPr preferRelativeResize="0"/>
          <p:nvPr/>
        </p:nvPicPr>
        <p:blipFill rotWithShape="1">
          <a:blip r:embed="rId8">
            <a:alphaModFix/>
          </a:blip>
          <a:srcRect/>
          <a:stretch/>
        </p:blipFill>
        <p:spPr>
          <a:xfrm>
            <a:off x="5439658" y="1478391"/>
            <a:ext cx="625800" cy="622800"/>
          </a:xfrm>
          <a:prstGeom prst="rect">
            <a:avLst/>
          </a:prstGeom>
          <a:noFill/>
          <a:ln>
            <a:noFill/>
          </a:ln>
        </p:spPr>
      </p:pic>
      <p:sp>
        <p:nvSpPr>
          <p:cNvPr id="1012" name="Shape 1012"/>
          <p:cNvSpPr txBox="1"/>
          <p:nvPr/>
        </p:nvSpPr>
        <p:spPr>
          <a:xfrm>
            <a:off x="6188582" y="1574727"/>
            <a:ext cx="1565100" cy="426000"/>
          </a:xfrm>
          <a:prstGeom prst="rect">
            <a:avLst/>
          </a:prstGeom>
          <a:noFill/>
          <a:ln>
            <a:noFill/>
          </a:ln>
        </p:spPr>
        <p:txBody>
          <a:bodyPr lIns="91425" tIns="45700" rIns="91425" bIns="45700" anchor="t" anchorCtr="0">
            <a:noAutofit/>
          </a:bodyPr>
          <a:lstStyle/>
          <a:p>
            <a:pPr marL="0" marR="0" lvl="0" indent="0" algn="l" rtl="0">
              <a:spcBef>
                <a:spcPts val="0"/>
              </a:spcBef>
              <a:buClr>
                <a:srgbClr val="4F5D73"/>
              </a:buClr>
              <a:buSzPct val="25000"/>
              <a:buFont typeface="Calibri"/>
              <a:buNone/>
            </a:pPr>
            <a:r>
              <a:rPr lang="es-CO" sz="1800">
                <a:solidFill>
                  <a:srgbClr val="4F5D73"/>
                </a:solidFill>
                <a:latin typeface="Calibri"/>
                <a:ea typeface="Calibri"/>
                <a:cs typeface="Calibri"/>
                <a:sym typeface="Calibri"/>
              </a:rPr>
              <a:t>Java</a:t>
            </a:r>
          </a:p>
        </p:txBody>
      </p:sp>
      <p:pic>
        <p:nvPicPr>
          <p:cNvPr id="1016" name="Shape 1016"/>
          <p:cNvPicPr preferRelativeResize="0"/>
          <p:nvPr/>
        </p:nvPicPr>
        <p:blipFill>
          <a:blip r:embed="rId9">
            <a:alphaModFix/>
          </a:blip>
          <a:stretch>
            <a:fillRect/>
          </a:stretch>
        </p:blipFill>
        <p:spPr>
          <a:xfrm>
            <a:off x="6188587" y="2866365"/>
            <a:ext cx="531318" cy="539999"/>
          </a:xfrm>
          <a:prstGeom prst="rect">
            <a:avLst/>
          </a:prstGeom>
          <a:noFill/>
          <a:ln>
            <a:noFill/>
          </a:ln>
        </p:spPr>
      </p:pic>
      <p:sp>
        <p:nvSpPr>
          <p:cNvPr id="1017" name="Shape 1017"/>
          <p:cNvSpPr txBox="1"/>
          <p:nvPr/>
        </p:nvSpPr>
        <p:spPr>
          <a:xfrm>
            <a:off x="6855687" y="2956354"/>
            <a:ext cx="1305600" cy="360000"/>
          </a:xfrm>
          <a:prstGeom prst="rect">
            <a:avLst/>
          </a:prstGeom>
          <a:noFill/>
          <a:ln>
            <a:noFill/>
          </a:ln>
        </p:spPr>
        <p:txBody>
          <a:bodyPr lIns="91425" tIns="45700" rIns="91425" bIns="45700" anchor="t" anchorCtr="0">
            <a:noAutofit/>
          </a:bodyPr>
          <a:lstStyle/>
          <a:p>
            <a:pPr marL="0" marR="0" lvl="0" indent="0" algn="l" rtl="0">
              <a:spcBef>
                <a:spcPts val="0"/>
              </a:spcBef>
              <a:buClr>
                <a:srgbClr val="4F5D73"/>
              </a:buClr>
              <a:buSzPct val="25000"/>
              <a:buFont typeface="Calibri"/>
              <a:buNone/>
            </a:pPr>
            <a:r>
              <a:rPr lang="es-CO" sz="1800">
                <a:solidFill>
                  <a:srgbClr val="4F5D73"/>
                </a:solidFill>
                <a:latin typeface="Calibri"/>
                <a:ea typeface="Calibri"/>
                <a:cs typeface="Calibri"/>
                <a:sym typeface="Calibri"/>
              </a:rPr>
              <a:t>Gradle</a:t>
            </a:r>
          </a:p>
        </p:txBody>
      </p:sp>
      <p:pic>
        <p:nvPicPr>
          <p:cNvPr id="1018" name="Shape 1018"/>
          <p:cNvPicPr preferRelativeResize="0"/>
          <p:nvPr/>
        </p:nvPicPr>
        <p:blipFill rotWithShape="1">
          <a:blip r:embed="rId10">
            <a:alphaModFix/>
          </a:blip>
          <a:srcRect l="19584" t="18761" r="20489" b="20004"/>
          <a:stretch/>
        </p:blipFill>
        <p:spPr>
          <a:xfrm>
            <a:off x="6188575" y="2087849"/>
            <a:ext cx="625799" cy="639462"/>
          </a:xfrm>
          <a:prstGeom prst="rect">
            <a:avLst/>
          </a:prstGeom>
          <a:noFill/>
          <a:ln>
            <a:noFill/>
          </a:ln>
        </p:spPr>
      </p:pic>
      <p:sp>
        <p:nvSpPr>
          <p:cNvPr id="1019" name="Shape 1019"/>
          <p:cNvSpPr txBox="1"/>
          <p:nvPr/>
        </p:nvSpPr>
        <p:spPr>
          <a:xfrm>
            <a:off x="6937500" y="2177350"/>
            <a:ext cx="1166100" cy="360000"/>
          </a:xfrm>
          <a:prstGeom prst="rect">
            <a:avLst/>
          </a:prstGeom>
          <a:noFill/>
          <a:ln>
            <a:noFill/>
          </a:ln>
        </p:spPr>
        <p:txBody>
          <a:bodyPr lIns="91425" tIns="45700" rIns="91425" bIns="45700" anchor="t" anchorCtr="0">
            <a:noAutofit/>
          </a:bodyPr>
          <a:lstStyle/>
          <a:p>
            <a:pPr marL="0" marR="0" lvl="0" indent="0" algn="l" rtl="0">
              <a:spcBef>
                <a:spcPts val="0"/>
              </a:spcBef>
              <a:buClr>
                <a:srgbClr val="4F5D73"/>
              </a:buClr>
              <a:buSzPct val="25000"/>
              <a:buFont typeface="Calibri"/>
              <a:buNone/>
            </a:pPr>
            <a:r>
              <a:rPr lang="es-CO" sz="1800">
                <a:solidFill>
                  <a:srgbClr val="4F5D73"/>
                </a:solidFill>
                <a:latin typeface="Calibri"/>
                <a:ea typeface="Calibri"/>
                <a:cs typeface="Calibri"/>
                <a:sym typeface="Calibri"/>
              </a:rPr>
              <a:t>Spring</a:t>
            </a:r>
          </a:p>
        </p:txBody>
      </p:sp>
      <p:pic>
        <p:nvPicPr>
          <p:cNvPr id="1020" name="Shape 1020"/>
          <p:cNvPicPr preferRelativeResize="0"/>
          <p:nvPr/>
        </p:nvPicPr>
        <p:blipFill>
          <a:blip r:embed="rId11">
            <a:alphaModFix/>
          </a:blip>
          <a:stretch>
            <a:fillRect/>
          </a:stretch>
        </p:blipFill>
        <p:spPr>
          <a:xfrm>
            <a:off x="2142237" y="3995824"/>
            <a:ext cx="625775" cy="625775"/>
          </a:xfrm>
          <a:prstGeom prst="rect">
            <a:avLst/>
          </a:prstGeom>
          <a:noFill/>
          <a:ln>
            <a:noFill/>
          </a:ln>
        </p:spPr>
      </p:pic>
      <p:sp>
        <p:nvSpPr>
          <p:cNvPr id="1021" name="Shape 1021"/>
          <p:cNvSpPr txBox="1"/>
          <p:nvPr/>
        </p:nvSpPr>
        <p:spPr>
          <a:xfrm>
            <a:off x="2957683" y="3995825"/>
            <a:ext cx="1973099" cy="610500"/>
          </a:xfrm>
          <a:prstGeom prst="rect">
            <a:avLst/>
          </a:prstGeom>
          <a:noFill/>
          <a:ln>
            <a:noFill/>
          </a:ln>
        </p:spPr>
        <p:txBody>
          <a:bodyPr lIns="91425" tIns="45700" rIns="91425" bIns="45700" anchor="ctr" anchorCtr="0">
            <a:noAutofit/>
          </a:bodyPr>
          <a:lstStyle/>
          <a:p>
            <a:pPr marL="0" marR="0" lvl="0" indent="0" algn="l" rtl="0">
              <a:spcBef>
                <a:spcPts val="0"/>
              </a:spcBef>
              <a:buClr>
                <a:srgbClr val="4F5D73"/>
              </a:buClr>
              <a:buSzPct val="25000"/>
              <a:buFont typeface="Calibri"/>
              <a:buNone/>
            </a:pPr>
            <a:r>
              <a:rPr lang="es-CO" sz="1800">
                <a:solidFill>
                  <a:srgbClr val="4F5D73"/>
                </a:solidFill>
                <a:latin typeface="Calibri"/>
                <a:ea typeface="Calibri"/>
                <a:cs typeface="Calibri"/>
                <a:sym typeface="Calibri"/>
              </a:rPr>
              <a:t>5VDC - 2A(MAX)</a:t>
            </a:r>
          </a:p>
        </p:txBody>
      </p:sp>
      <p:sp>
        <p:nvSpPr>
          <p:cNvPr id="1022" name="Shape 1022"/>
          <p:cNvSpPr txBox="1"/>
          <p:nvPr/>
        </p:nvSpPr>
        <p:spPr>
          <a:xfrm>
            <a:off x="2898887" y="881087"/>
            <a:ext cx="3346200" cy="360000"/>
          </a:xfrm>
          <a:prstGeom prst="rect">
            <a:avLst/>
          </a:prstGeom>
          <a:noFill/>
          <a:ln>
            <a:noFill/>
          </a:ln>
        </p:spPr>
        <p:txBody>
          <a:bodyPr lIns="91425" tIns="45700" rIns="91425" bIns="45700" anchor="t" anchorCtr="0">
            <a:noAutofit/>
          </a:bodyPr>
          <a:lstStyle/>
          <a:p>
            <a:pPr lvl="0" algn="ctr" rtl="0">
              <a:spcBef>
                <a:spcPts val="0"/>
              </a:spcBef>
              <a:buClr>
                <a:srgbClr val="4F5D73"/>
              </a:buClr>
              <a:buSzPct val="25000"/>
              <a:buFont typeface="Calibri"/>
              <a:buNone/>
            </a:pPr>
            <a:r>
              <a:rPr lang="es-CO" sz="2400" b="1">
                <a:solidFill>
                  <a:srgbClr val="4F5D73"/>
                </a:solidFill>
                <a:latin typeface="Calibri"/>
                <a:ea typeface="Calibri"/>
                <a:cs typeface="Calibri"/>
                <a:sym typeface="Calibri"/>
              </a:rPr>
              <a:t>DETALLES TÉCNICOS</a:t>
            </a:r>
          </a:p>
        </p:txBody>
      </p:sp>
      <p:grpSp>
        <p:nvGrpSpPr>
          <p:cNvPr id="28" name="Grupo 27"/>
          <p:cNvGrpSpPr/>
          <p:nvPr/>
        </p:nvGrpSpPr>
        <p:grpSpPr>
          <a:xfrm>
            <a:off x="0" y="4852608"/>
            <a:ext cx="9144000" cy="290892"/>
            <a:chOff x="0" y="4852608"/>
            <a:chExt cx="9144000" cy="290892"/>
          </a:xfrm>
        </p:grpSpPr>
        <p:sp>
          <p:nvSpPr>
            <p:cNvPr id="29" name="Rectángulo 28"/>
            <p:cNvSpPr/>
            <p:nvPr/>
          </p:nvSpPr>
          <p:spPr>
            <a:xfrm>
              <a:off x="0" y="4852608"/>
              <a:ext cx="9144000" cy="290892"/>
            </a:xfrm>
            <a:prstGeom prst="rect">
              <a:avLst/>
            </a:prstGeom>
            <a:solidFill>
              <a:srgbClr val="4F5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latin typeface="Roboto" panose="02000000000000000000" pitchFamily="2" charset="0"/>
                <a:ea typeface="Roboto" panose="02000000000000000000" pitchFamily="2" charset="0"/>
              </a:endParaRPr>
            </a:p>
          </p:txBody>
        </p:sp>
        <p:pic>
          <p:nvPicPr>
            <p:cNvPr id="30" name="Shape 144" descr="Imagen integrada 1"/>
            <p:cNvPicPr preferRelativeResize="0"/>
            <p:nvPr/>
          </p:nvPicPr>
          <p:blipFill rotWithShape="1">
            <a:blip r:embed="rId12">
              <a:alphaModFix/>
            </a:blip>
            <a:srcRect/>
            <a:stretch/>
          </p:blipFill>
          <p:spPr>
            <a:xfrm>
              <a:off x="4349892" y="4939392"/>
              <a:ext cx="454054" cy="117265"/>
            </a:xfrm>
            <a:prstGeom prst="rect">
              <a:avLst/>
            </a:prstGeom>
            <a:noFill/>
            <a:ln>
              <a:noFill/>
            </a:ln>
          </p:spPr>
        </p:pic>
      </p:grpSp>
    </p:spTree>
    <p:extLst>
      <p:ext uri="{BB962C8B-B14F-4D97-AF65-F5344CB8AC3E}">
        <p14:creationId xmlns:p14="http://schemas.microsoft.com/office/powerpoint/2010/main" val="16939365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pic>
        <p:nvPicPr>
          <p:cNvPr id="1027" name="Shape 1027"/>
          <p:cNvPicPr preferRelativeResize="0"/>
          <p:nvPr/>
        </p:nvPicPr>
        <p:blipFill rotWithShape="1">
          <a:blip r:embed="rId3">
            <a:alphaModFix/>
          </a:blip>
          <a:srcRect/>
          <a:stretch/>
        </p:blipFill>
        <p:spPr>
          <a:xfrm>
            <a:off x="1331982" y="2823953"/>
            <a:ext cx="359999" cy="359999"/>
          </a:xfrm>
          <a:prstGeom prst="rect">
            <a:avLst/>
          </a:prstGeom>
          <a:noFill/>
          <a:ln>
            <a:noFill/>
          </a:ln>
        </p:spPr>
      </p:pic>
      <p:pic>
        <p:nvPicPr>
          <p:cNvPr id="1028" name="Shape 1028"/>
          <p:cNvPicPr preferRelativeResize="0"/>
          <p:nvPr/>
        </p:nvPicPr>
        <p:blipFill rotWithShape="1">
          <a:blip r:embed="rId3">
            <a:alphaModFix/>
          </a:blip>
          <a:srcRect/>
          <a:stretch/>
        </p:blipFill>
        <p:spPr>
          <a:xfrm>
            <a:off x="1331982" y="2277691"/>
            <a:ext cx="359999" cy="359999"/>
          </a:xfrm>
          <a:prstGeom prst="rect">
            <a:avLst/>
          </a:prstGeom>
          <a:noFill/>
          <a:ln>
            <a:noFill/>
          </a:ln>
        </p:spPr>
      </p:pic>
      <p:sp>
        <p:nvSpPr>
          <p:cNvPr id="1029" name="Shape 1029"/>
          <p:cNvSpPr/>
          <p:nvPr/>
        </p:nvSpPr>
        <p:spPr>
          <a:xfrm>
            <a:off x="1735626" y="2303803"/>
            <a:ext cx="6951614" cy="307777"/>
          </a:xfrm>
          <a:prstGeom prst="rect">
            <a:avLst/>
          </a:prstGeom>
          <a:noFill/>
          <a:ln>
            <a:noFill/>
          </a:ln>
        </p:spPr>
        <p:txBody>
          <a:bodyPr lIns="91425" tIns="45700" rIns="91425" bIns="45700" anchor="t" anchorCtr="0">
            <a:noAutofit/>
          </a:bodyPr>
          <a:lstStyle/>
          <a:p>
            <a:pPr marL="0" marR="0" lvl="0" indent="0" algn="just" rtl="0">
              <a:spcBef>
                <a:spcPts val="0"/>
              </a:spcBef>
              <a:buSzPct val="25000"/>
              <a:buNone/>
            </a:pPr>
            <a:r>
              <a:rPr lang="es-CO" sz="1400" b="1">
                <a:solidFill>
                  <a:srgbClr val="A5D76E"/>
                </a:solidFill>
                <a:latin typeface="Roboto"/>
                <a:ea typeface="Roboto"/>
                <a:cs typeface="Roboto"/>
                <a:sym typeface="Roboto"/>
              </a:rPr>
              <a:t>Diseñar una arquitectura lógica y física basada en el modelo BDI</a:t>
            </a:r>
          </a:p>
        </p:txBody>
      </p:sp>
      <p:sp>
        <p:nvSpPr>
          <p:cNvPr id="1030" name="Shape 1030"/>
          <p:cNvSpPr/>
          <p:nvPr/>
        </p:nvSpPr>
        <p:spPr>
          <a:xfrm>
            <a:off x="2952000" y="180000"/>
            <a:ext cx="3240000" cy="540000"/>
          </a:xfrm>
          <a:prstGeom prst="roundRect">
            <a:avLst>
              <a:gd name="adj" fmla="val 16667"/>
            </a:avLst>
          </a:prstGeom>
          <a:noFill/>
          <a:ln w="28575" cap="flat" cmpd="sng">
            <a:solidFill>
              <a:srgbClr val="4F5D73"/>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O" sz="1600">
                <a:solidFill>
                  <a:srgbClr val="4F5D73"/>
                </a:solidFill>
                <a:latin typeface="Roboto"/>
                <a:ea typeface="Roboto"/>
                <a:cs typeface="Roboto"/>
                <a:sym typeface="Roboto"/>
              </a:rPr>
              <a:t>OBJETIVOS</a:t>
            </a:r>
          </a:p>
        </p:txBody>
      </p:sp>
      <p:pic>
        <p:nvPicPr>
          <p:cNvPr id="1031" name="Shape 1031"/>
          <p:cNvPicPr preferRelativeResize="0"/>
          <p:nvPr/>
        </p:nvPicPr>
        <p:blipFill rotWithShape="1">
          <a:blip r:embed="rId4">
            <a:alphaModFix/>
          </a:blip>
          <a:srcRect/>
          <a:stretch/>
        </p:blipFill>
        <p:spPr>
          <a:xfrm>
            <a:off x="2312076" y="1150512"/>
            <a:ext cx="763011" cy="763011"/>
          </a:xfrm>
          <a:prstGeom prst="rect">
            <a:avLst/>
          </a:prstGeom>
          <a:noFill/>
          <a:ln>
            <a:noFill/>
          </a:ln>
        </p:spPr>
      </p:pic>
      <p:sp>
        <p:nvSpPr>
          <p:cNvPr id="1032" name="Shape 1032"/>
          <p:cNvSpPr/>
          <p:nvPr/>
        </p:nvSpPr>
        <p:spPr>
          <a:xfrm>
            <a:off x="3075088" y="1205578"/>
            <a:ext cx="4613438"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O" sz="1800" b="1">
                <a:solidFill>
                  <a:srgbClr val="4F5D73"/>
                </a:solidFill>
                <a:latin typeface="Roboto"/>
                <a:ea typeface="Roboto"/>
                <a:cs typeface="Roboto"/>
                <a:sym typeface="Roboto"/>
              </a:rPr>
              <a:t>Desarrollar una plataforma robótica modular orientada a la dramatización</a:t>
            </a:r>
          </a:p>
        </p:txBody>
      </p:sp>
      <p:grpSp>
        <p:nvGrpSpPr>
          <p:cNvPr id="1033" name="Shape 1033"/>
          <p:cNvGrpSpPr/>
          <p:nvPr/>
        </p:nvGrpSpPr>
        <p:grpSpPr>
          <a:xfrm>
            <a:off x="4602679" y="2822552"/>
            <a:ext cx="2531416" cy="359999"/>
            <a:chOff x="3807926" y="2652083"/>
            <a:chExt cx="2531416" cy="359999"/>
          </a:xfrm>
        </p:grpSpPr>
        <p:sp>
          <p:nvSpPr>
            <p:cNvPr id="1034" name="Shape 1034"/>
            <p:cNvSpPr/>
            <p:nvPr/>
          </p:nvSpPr>
          <p:spPr>
            <a:xfrm>
              <a:off x="4215044" y="2678194"/>
              <a:ext cx="2124298"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400">
                  <a:solidFill>
                    <a:srgbClr val="4F5D73"/>
                  </a:solidFill>
                  <a:latin typeface="Roboto"/>
                  <a:ea typeface="Roboto"/>
                  <a:cs typeface="Roboto"/>
                  <a:sym typeface="Roboto"/>
                </a:rPr>
                <a:t>Módulo de manipulación</a:t>
              </a:r>
            </a:p>
          </p:txBody>
        </p:sp>
        <p:pic>
          <p:nvPicPr>
            <p:cNvPr id="1035" name="Shape 1035"/>
            <p:cNvPicPr preferRelativeResize="0"/>
            <p:nvPr/>
          </p:nvPicPr>
          <p:blipFill rotWithShape="1">
            <a:blip r:embed="rId5">
              <a:alphaModFix/>
            </a:blip>
            <a:srcRect/>
            <a:stretch/>
          </p:blipFill>
          <p:spPr>
            <a:xfrm>
              <a:off x="3807926" y="2652083"/>
              <a:ext cx="359999" cy="359999"/>
            </a:xfrm>
            <a:prstGeom prst="rect">
              <a:avLst/>
            </a:prstGeom>
            <a:noFill/>
            <a:ln>
              <a:noFill/>
            </a:ln>
          </p:spPr>
        </p:pic>
      </p:grpSp>
      <p:grpSp>
        <p:nvGrpSpPr>
          <p:cNvPr id="1036" name="Shape 1036"/>
          <p:cNvGrpSpPr/>
          <p:nvPr/>
        </p:nvGrpSpPr>
        <p:grpSpPr>
          <a:xfrm>
            <a:off x="1331982" y="3366276"/>
            <a:ext cx="2130604" cy="359999"/>
            <a:chOff x="3807926" y="3166738"/>
            <a:chExt cx="2130604" cy="359999"/>
          </a:xfrm>
        </p:grpSpPr>
        <p:sp>
          <p:nvSpPr>
            <p:cNvPr id="1037" name="Shape 1037"/>
            <p:cNvSpPr/>
            <p:nvPr/>
          </p:nvSpPr>
          <p:spPr>
            <a:xfrm>
              <a:off x="4221394" y="3202503"/>
              <a:ext cx="1717136"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400">
                  <a:solidFill>
                    <a:srgbClr val="4F5D73"/>
                  </a:solidFill>
                  <a:latin typeface="Roboto"/>
                  <a:ea typeface="Roboto"/>
                  <a:cs typeface="Roboto"/>
                  <a:sym typeface="Roboto"/>
                </a:rPr>
                <a:t>Módulo audiovisual</a:t>
              </a:r>
            </a:p>
          </p:txBody>
        </p:sp>
        <p:pic>
          <p:nvPicPr>
            <p:cNvPr id="1038" name="Shape 1038"/>
            <p:cNvPicPr preferRelativeResize="0"/>
            <p:nvPr/>
          </p:nvPicPr>
          <p:blipFill rotWithShape="1">
            <a:blip r:embed="rId6">
              <a:alphaModFix/>
            </a:blip>
            <a:srcRect/>
            <a:stretch/>
          </p:blipFill>
          <p:spPr>
            <a:xfrm>
              <a:off x="3807926" y="3166738"/>
              <a:ext cx="359999" cy="359999"/>
            </a:xfrm>
            <a:prstGeom prst="rect">
              <a:avLst/>
            </a:prstGeom>
            <a:noFill/>
            <a:ln>
              <a:noFill/>
            </a:ln>
          </p:spPr>
        </p:pic>
      </p:grpSp>
      <p:grpSp>
        <p:nvGrpSpPr>
          <p:cNvPr id="1039" name="Shape 1039"/>
          <p:cNvGrpSpPr/>
          <p:nvPr/>
        </p:nvGrpSpPr>
        <p:grpSpPr>
          <a:xfrm>
            <a:off x="1331982" y="3920698"/>
            <a:ext cx="2286096" cy="359999"/>
            <a:chOff x="3807926" y="3678048"/>
            <a:chExt cx="2286096" cy="359999"/>
          </a:xfrm>
        </p:grpSpPr>
        <p:sp>
          <p:nvSpPr>
            <p:cNvPr id="1040" name="Shape 1040"/>
            <p:cNvSpPr/>
            <p:nvPr/>
          </p:nvSpPr>
          <p:spPr>
            <a:xfrm>
              <a:off x="4221394" y="3704160"/>
              <a:ext cx="1872628"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400">
                  <a:solidFill>
                    <a:srgbClr val="4F5D73"/>
                  </a:solidFill>
                  <a:latin typeface="Roboto"/>
                  <a:ea typeface="Roboto"/>
                  <a:cs typeface="Roboto"/>
                  <a:sym typeface="Roboto"/>
                </a:rPr>
                <a:t>Módulo de movilidad</a:t>
              </a:r>
            </a:p>
          </p:txBody>
        </p:sp>
        <p:pic>
          <p:nvPicPr>
            <p:cNvPr id="1041" name="Shape 1041"/>
            <p:cNvPicPr preferRelativeResize="0"/>
            <p:nvPr/>
          </p:nvPicPr>
          <p:blipFill rotWithShape="1">
            <a:blip r:embed="rId7">
              <a:alphaModFix/>
            </a:blip>
            <a:srcRect/>
            <a:stretch/>
          </p:blipFill>
          <p:spPr>
            <a:xfrm>
              <a:off x="3807926" y="3678048"/>
              <a:ext cx="359999" cy="359999"/>
            </a:xfrm>
            <a:prstGeom prst="rect">
              <a:avLst/>
            </a:prstGeom>
            <a:noFill/>
            <a:ln>
              <a:noFill/>
            </a:ln>
          </p:spPr>
        </p:pic>
      </p:grpSp>
      <p:grpSp>
        <p:nvGrpSpPr>
          <p:cNvPr id="1042" name="Shape 1042"/>
          <p:cNvGrpSpPr/>
          <p:nvPr/>
        </p:nvGrpSpPr>
        <p:grpSpPr>
          <a:xfrm>
            <a:off x="1331982" y="2822553"/>
            <a:ext cx="2656389" cy="359999"/>
            <a:chOff x="3807926" y="4185051"/>
            <a:chExt cx="2656389" cy="359999"/>
          </a:xfrm>
        </p:grpSpPr>
        <p:pic>
          <p:nvPicPr>
            <p:cNvPr id="1043" name="Shape 1043"/>
            <p:cNvPicPr preferRelativeResize="0"/>
            <p:nvPr/>
          </p:nvPicPr>
          <p:blipFill rotWithShape="1">
            <a:blip r:embed="rId8">
              <a:alphaModFix/>
            </a:blip>
            <a:srcRect/>
            <a:stretch/>
          </p:blipFill>
          <p:spPr>
            <a:xfrm>
              <a:off x="3807926" y="4185051"/>
              <a:ext cx="359999" cy="359999"/>
            </a:xfrm>
            <a:prstGeom prst="rect">
              <a:avLst/>
            </a:prstGeom>
            <a:noFill/>
            <a:ln>
              <a:noFill/>
            </a:ln>
          </p:spPr>
        </p:pic>
        <p:sp>
          <p:nvSpPr>
            <p:cNvPr id="1044" name="Shape 1044"/>
            <p:cNvSpPr/>
            <p:nvPr/>
          </p:nvSpPr>
          <p:spPr>
            <a:xfrm>
              <a:off x="4221394" y="4205816"/>
              <a:ext cx="2242922"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400">
                  <a:solidFill>
                    <a:srgbClr val="4F5D73"/>
                  </a:solidFill>
                  <a:latin typeface="Roboto"/>
                  <a:ea typeface="Roboto"/>
                  <a:cs typeface="Roboto"/>
                  <a:sym typeface="Roboto"/>
                </a:rPr>
                <a:t>Módulo de procesamiento</a:t>
              </a:r>
            </a:p>
          </p:txBody>
        </p:sp>
      </p:grpSp>
      <p:grpSp>
        <p:nvGrpSpPr>
          <p:cNvPr id="1045" name="Shape 1045"/>
          <p:cNvGrpSpPr/>
          <p:nvPr/>
        </p:nvGrpSpPr>
        <p:grpSpPr>
          <a:xfrm>
            <a:off x="4612566" y="3969507"/>
            <a:ext cx="3232559" cy="359999"/>
            <a:chOff x="3810441" y="4084012"/>
            <a:chExt cx="3232559" cy="359999"/>
          </a:xfrm>
        </p:grpSpPr>
        <p:sp>
          <p:nvSpPr>
            <p:cNvPr id="1046" name="Shape 1046"/>
            <p:cNvSpPr/>
            <p:nvPr/>
          </p:nvSpPr>
          <p:spPr>
            <a:xfrm>
              <a:off x="4221394" y="4104416"/>
              <a:ext cx="2821605"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400">
                  <a:solidFill>
                    <a:srgbClr val="4F5D73"/>
                  </a:solidFill>
                  <a:latin typeface="Roboto"/>
                  <a:ea typeface="Roboto"/>
                  <a:cs typeface="Roboto"/>
                  <a:sym typeface="Roboto"/>
                </a:rPr>
                <a:t>Realizar una validación operativa</a:t>
              </a:r>
            </a:p>
          </p:txBody>
        </p:sp>
        <p:pic>
          <p:nvPicPr>
            <p:cNvPr id="1047" name="Shape 1047"/>
            <p:cNvPicPr preferRelativeResize="0"/>
            <p:nvPr/>
          </p:nvPicPr>
          <p:blipFill rotWithShape="1">
            <a:blip r:embed="rId9">
              <a:alphaModFix/>
            </a:blip>
            <a:srcRect/>
            <a:stretch/>
          </p:blipFill>
          <p:spPr>
            <a:xfrm>
              <a:off x="3810441" y="4084012"/>
              <a:ext cx="359999" cy="359999"/>
            </a:xfrm>
            <a:prstGeom prst="rect">
              <a:avLst/>
            </a:prstGeom>
            <a:noFill/>
            <a:ln>
              <a:noFill/>
            </a:ln>
          </p:spPr>
        </p:pic>
      </p:grpSp>
      <p:grpSp>
        <p:nvGrpSpPr>
          <p:cNvPr id="1048" name="Shape 1048"/>
          <p:cNvGrpSpPr/>
          <p:nvPr/>
        </p:nvGrpSpPr>
        <p:grpSpPr>
          <a:xfrm>
            <a:off x="4602679" y="3396029"/>
            <a:ext cx="3907885" cy="359999"/>
            <a:chOff x="3809978" y="3638796"/>
            <a:chExt cx="3907885" cy="359999"/>
          </a:xfrm>
        </p:grpSpPr>
        <p:sp>
          <p:nvSpPr>
            <p:cNvPr id="1049" name="Shape 1049"/>
            <p:cNvSpPr/>
            <p:nvPr/>
          </p:nvSpPr>
          <p:spPr>
            <a:xfrm>
              <a:off x="4221394" y="3664001"/>
              <a:ext cx="349647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400">
                  <a:solidFill>
                    <a:srgbClr val="4F5D73"/>
                  </a:solidFill>
                  <a:latin typeface="Roboto"/>
                  <a:ea typeface="Roboto"/>
                  <a:cs typeface="Roboto"/>
                  <a:sym typeface="Roboto"/>
                </a:rPr>
                <a:t>Diseñar y ejecutar pruebas de integración</a:t>
              </a:r>
            </a:p>
          </p:txBody>
        </p:sp>
        <p:pic>
          <p:nvPicPr>
            <p:cNvPr id="1050" name="Shape 1050"/>
            <p:cNvPicPr preferRelativeResize="0"/>
            <p:nvPr/>
          </p:nvPicPr>
          <p:blipFill rotWithShape="1">
            <a:blip r:embed="rId10">
              <a:alphaModFix/>
            </a:blip>
            <a:srcRect/>
            <a:stretch/>
          </p:blipFill>
          <p:spPr>
            <a:xfrm>
              <a:off x="3809978" y="3638796"/>
              <a:ext cx="359999" cy="359999"/>
            </a:xfrm>
            <a:prstGeom prst="rect">
              <a:avLst/>
            </a:prstGeom>
            <a:noFill/>
            <a:ln>
              <a:noFill/>
            </a:ln>
          </p:spPr>
        </p:pic>
      </p:grpSp>
      <p:sp>
        <p:nvSpPr>
          <p:cNvPr id="1051" name="Shape 1051"/>
          <p:cNvSpPr/>
          <p:nvPr/>
        </p:nvSpPr>
        <p:spPr>
          <a:xfrm>
            <a:off x="1745449" y="2843317"/>
            <a:ext cx="2297423"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400" b="1">
                <a:solidFill>
                  <a:srgbClr val="A5D76E"/>
                </a:solidFill>
                <a:latin typeface="Roboto"/>
                <a:ea typeface="Roboto"/>
                <a:cs typeface="Roboto"/>
                <a:sym typeface="Roboto"/>
              </a:rPr>
              <a:t>Módulo de procesamiento</a:t>
            </a:r>
          </a:p>
        </p:txBody>
      </p:sp>
      <p:pic>
        <p:nvPicPr>
          <p:cNvPr id="1052" name="Shape 1052"/>
          <p:cNvPicPr preferRelativeResize="0"/>
          <p:nvPr/>
        </p:nvPicPr>
        <p:blipFill rotWithShape="1">
          <a:blip r:embed="rId11">
            <a:alphaModFix/>
          </a:blip>
          <a:srcRect/>
          <a:stretch/>
        </p:blipFill>
        <p:spPr>
          <a:xfrm>
            <a:off x="8685025" y="88603"/>
            <a:ext cx="359999" cy="359999"/>
          </a:xfrm>
          <a:prstGeom prst="rect">
            <a:avLst/>
          </a:prstGeom>
          <a:noFill/>
          <a:ln>
            <a:noFill/>
          </a:ln>
        </p:spPr>
      </p:pic>
      <p:grpSp>
        <p:nvGrpSpPr>
          <p:cNvPr id="31" name="Grupo 30"/>
          <p:cNvGrpSpPr/>
          <p:nvPr/>
        </p:nvGrpSpPr>
        <p:grpSpPr>
          <a:xfrm>
            <a:off x="0" y="4852608"/>
            <a:ext cx="9144000" cy="290892"/>
            <a:chOff x="0" y="4852608"/>
            <a:chExt cx="9144000" cy="290892"/>
          </a:xfrm>
        </p:grpSpPr>
        <p:sp>
          <p:nvSpPr>
            <p:cNvPr id="32" name="Rectángulo 31"/>
            <p:cNvSpPr/>
            <p:nvPr/>
          </p:nvSpPr>
          <p:spPr>
            <a:xfrm>
              <a:off x="0" y="4852608"/>
              <a:ext cx="9144000" cy="290892"/>
            </a:xfrm>
            <a:prstGeom prst="rect">
              <a:avLst/>
            </a:prstGeom>
            <a:solidFill>
              <a:srgbClr val="4F5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latin typeface="Roboto" panose="02000000000000000000" pitchFamily="2" charset="0"/>
                <a:ea typeface="Roboto" panose="02000000000000000000" pitchFamily="2" charset="0"/>
              </a:endParaRPr>
            </a:p>
          </p:txBody>
        </p:sp>
        <p:pic>
          <p:nvPicPr>
            <p:cNvPr id="33" name="Shape 144" descr="Imagen integrada 1"/>
            <p:cNvPicPr preferRelativeResize="0"/>
            <p:nvPr/>
          </p:nvPicPr>
          <p:blipFill rotWithShape="1">
            <a:blip r:embed="rId12">
              <a:alphaModFix/>
            </a:blip>
            <a:srcRect/>
            <a:stretch/>
          </p:blipFill>
          <p:spPr>
            <a:xfrm>
              <a:off x="4349892" y="4939392"/>
              <a:ext cx="454054" cy="117265"/>
            </a:xfrm>
            <a:prstGeom prst="rect">
              <a:avLst/>
            </a:prstGeom>
            <a:noFill/>
            <a:ln>
              <a:noFill/>
            </a:ln>
          </p:spPr>
        </p:pic>
      </p:grpSp>
    </p:spTree>
    <p:extLst>
      <p:ext uri="{BB962C8B-B14F-4D97-AF65-F5344CB8AC3E}">
        <p14:creationId xmlns:p14="http://schemas.microsoft.com/office/powerpoint/2010/main" val="31024325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par>
                                <p:cTn id="8" presetID="10" presetClass="entr" presetSubtype="0" fill="hold" nodeType="withEffect">
                                  <p:stCondLst>
                                    <p:cond delay="0"/>
                                  </p:stCondLst>
                                  <p:childTnLst>
                                    <p:set>
                                      <p:cBhvr>
                                        <p:cTn id="9" dur="1" fill="hold">
                                          <p:stCondLst>
                                            <p:cond delay="0"/>
                                          </p:stCondLst>
                                        </p:cTn>
                                        <p:tgtEl>
                                          <p:spTgt spid="1051"/>
                                        </p:tgtEl>
                                        <p:attrNameLst>
                                          <p:attrName>style.visibility</p:attrName>
                                        </p:attrNameLst>
                                      </p:cBhvr>
                                      <p:to>
                                        <p:strVal val="visible"/>
                                      </p:to>
                                    </p:set>
                                    <p:animEffect transition="in" filter="fade">
                                      <p:cBhvr>
                                        <p:cTn id="10" dur="500"/>
                                        <p:tgtEl>
                                          <p:spTgt spid="1051"/>
                                        </p:tgtEl>
                                      </p:cBhvr>
                                    </p:animEffect>
                                  </p:childTnLst>
                                </p:cTn>
                              </p:par>
                              <p:par>
                                <p:cTn id="11" presetID="10" presetClass="exit" presetSubtype="0" fill="hold" nodeType="withEffect">
                                  <p:stCondLst>
                                    <p:cond delay="0"/>
                                  </p:stCondLst>
                                  <p:childTnLst>
                                    <p:animEffect transition="out" filter="fade">
                                      <p:cBhvr>
                                        <p:cTn id="12" dur="500"/>
                                        <p:tgtEl>
                                          <p:spTgt spid="1042"/>
                                        </p:tgtEl>
                                      </p:cBhvr>
                                    </p:animEffect>
                                    <p:set>
                                      <p:cBhvr>
                                        <p:cTn id="13" dur="1" fill="hold">
                                          <p:stCondLst>
                                            <p:cond delay="500"/>
                                          </p:stCondLst>
                                        </p:cTn>
                                        <p:tgtEl>
                                          <p:spTgt spid="10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pic>
        <p:nvPicPr>
          <p:cNvPr id="1060" name="Shape 1060"/>
          <p:cNvPicPr preferRelativeResize="0"/>
          <p:nvPr/>
        </p:nvPicPr>
        <p:blipFill rotWithShape="1">
          <a:blip r:embed="rId3">
            <a:alphaModFix/>
          </a:blip>
          <a:srcRect/>
          <a:stretch/>
        </p:blipFill>
        <p:spPr>
          <a:xfrm>
            <a:off x="8685025" y="88603"/>
            <a:ext cx="359999" cy="359999"/>
          </a:xfrm>
          <a:prstGeom prst="rect">
            <a:avLst/>
          </a:prstGeom>
          <a:noFill/>
          <a:ln>
            <a:noFill/>
          </a:ln>
        </p:spPr>
      </p:pic>
      <p:pic>
        <p:nvPicPr>
          <p:cNvPr id="1061" name="Shape 1061"/>
          <p:cNvPicPr preferRelativeResize="0"/>
          <p:nvPr/>
        </p:nvPicPr>
        <p:blipFill rotWithShape="1">
          <a:blip r:embed="rId4">
            <a:alphaModFix/>
          </a:blip>
          <a:srcRect/>
          <a:stretch/>
        </p:blipFill>
        <p:spPr>
          <a:xfrm>
            <a:off x="180775" y="1220300"/>
            <a:ext cx="5046300" cy="3132000"/>
          </a:xfrm>
          <a:prstGeom prst="rect">
            <a:avLst/>
          </a:prstGeom>
          <a:noFill/>
          <a:ln>
            <a:noFill/>
          </a:ln>
        </p:spPr>
      </p:pic>
      <p:sp>
        <p:nvSpPr>
          <p:cNvPr id="1062" name="Shape 1062"/>
          <p:cNvSpPr/>
          <p:nvPr/>
        </p:nvSpPr>
        <p:spPr>
          <a:xfrm>
            <a:off x="2952000" y="180000"/>
            <a:ext cx="3240000" cy="540000"/>
          </a:xfrm>
          <a:prstGeom prst="roundRect">
            <a:avLst>
              <a:gd name="adj" fmla="val 16667"/>
            </a:avLst>
          </a:prstGeom>
          <a:noFill/>
          <a:ln w="28575" cap="flat" cmpd="sng">
            <a:solidFill>
              <a:srgbClr val="4F5D73"/>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O" sz="1600">
                <a:solidFill>
                  <a:srgbClr val="4F5D73"/>
                </a:solidFill>
                <a:latin typeface="Roboto"/>
                <a:ea typeface="Roboto"/>
                <a:cs typeface="Roboto"/>
                <a:sym typeface="Roboto"/>
              </a:rPr>
              <a:t>MÓDULO AUDIOVISUAL</a:t>
            </a:r>
          </a:p>
        </p:txBody>
      </p:sp>
      <p:sp>
        <p:nvSpPr>
          <p:cNvPr id="1066" name="Shape 1066"/>
          <p:cNvSpPr txBox="1"/>
          <p:nvPr/>
        </p:nvSpPr>
        <p:spPr>
          <a:xfrm>
            <a:off x="5911850" y="2974150"/>
            <a:ext cx="2664600" cy="360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4F5D73"/>
              </a:buClr>
              <a:buSzPct val="25000"/>
              <a:buFont typeface="Calibri"/>
              <a:buNone/>
            </a:pPr>
            <a:r>
              <a:rPr lang="es-CO" sz="1800">
                <a:solidFill>
                  <a:srgbClr val="4F5D73"/>
                </a:solidFill>
                <a:latin typeface="Calibri"/>
                <a:ea typeface="Calibri"/>
                <a:cs typeface="Calibri"/>
                <a:sym typeface="Calibri"/>
              </a:rPr>
              <a:t>REPRODUCIR VIDEO</a:t>
            </a:r>
          </a:p>
        </p:txBody>
      </p:sp>
      <p:sp>
        <p:nvSpPr>
          <p:cNvPr id="1067" name="Shape 1067"/>
          <p:cNvSpPr txBox="1"/>
          <p:nvPr/>
        </p:nvSpPr>
        <p:spPr>
          <a:xfrm>
            <a:off x="5918800" y="1075700"/>
            <a:ext cx="2652300" cy="360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4F5D73"/>
              </a:buClr>
              <a:buSzPct val="25000"/>
              <a:buFont typeface="Calibri"/>
              <a:buNone/>
            </a:pPr>
            <a:r>
              <a:rPr lang="es-CO" sz="1800">
                <a:solidFill>
                  <a:srgbClr val="4F5D73"/>
                </a:solidFill>
                <a:latin typeface="Calibri"/>
                <a:ea typeface="Calibri"/>
                <a:cs typeface="Calibri"/>
                <a:sym typeface="Calibri"/>
              </a:rPr>
              <a:t>INFORMAR NECESIDAD</a:t>
            </a:r>
          </a:p>
        </p:txBody>
      </p:sp>
      <p:sp>
        <p:nvSpPr>
          <p:cNvPr id="1068" name="Shape 1068"/>
          <p:cNvSpPr txBox="1"/>
          <p:nvPr/>
        </p:nvSpPr>
        <p:spPr>
          <a:xfrm>
            <a:off x="5924000" y="4149650"/>
            <a:ext cx="2640000" cy="360000"/>
          </a:xfrm>
          <a:prstGeom prst="rect">
            <a:avLst/>
          </a:prstGeom>
          <a:noFill/>
          <a:ln>
            <a:noFill/>
          </a:ln>
        </p:spPr>
        <p:txBody>
          <a:bodyPr lIns="91425" tIns="45700" rIns="91425" bIns="45700" anchor="t" anchorCtr="0">
            <a:noAutofit/>
          </a:bodyPr>
          <a:lstStyle/>
          <a:p>
            <a:pPr marL="0" marR="0" lvl="0" indent="0" algn="l" rtl="0">
              <a:spcBef>
                <a:spcPts val="0"/>
              </a:spcBef>
              <a:buClr>
                <a:srgbClr val="4F5D73"/>
              </a:buClr>
              <a:buSzPct val="25000"/>
              <a:buFont typeface="Calibri"/>
              <a:buNone/>
            </a:pPr>
            <a:r>
              <a:rPr lang="es-CO" sz="1800">
                <a:solidFill>
                  <a:srgbClr val="4F5D73"/>
                </a:solidFill>
                <a:latin typeface="Calibri"/>
                <a:ea typeface="Calibri"/>
                <a:cs typeface="Calibri"/>
                <a:sym typeface="Calibri"/>
              </a:rPr>
              <a:t>PREGUNTAR</a:t>
            </a:r>
          </a:p>
        </p:txBody>
      </p:sp>
      <p:sp>
        <p:nvSpPr>
          <p:cNvPr id="1069" name="Shape 1069"/>
          <p:cNvSpPr txBox="1"/>
          <p:nvPr/>
        </p:nvSpPr>
        <p:spPr>
          <a:xfrm>
            <a:off x="5930950" y="2366975"/>
            <a:ext cx="2640000" cy="291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4F5D73"/>
              </a:buClr>
              <a:buSzPct val="25000"/>
              <a:buFont typeface="Calibri"/>
              <a:buNone/>
            </a:pPr>
            <a:r>
              <a:rPr lang="es-CO" sz="1800">
                <a:solidFill>
                  <a:srgbClr val="4F5D73"/>
                </a:solidFill>
                <a:latin typeface="Calibri"/>
                <a:ea typeface="Calibri"/>
                <a:cs typeface="Calibri"/>
                <a:sym typeface="Calibri"/>
              </a:rPr>
              <a:t>DECIR</a:t>
            </a:r>
          </a:p>
        </p:txBody>
      </p:sp>
      <p:sp>
        <p:nvSpPr>
          <p:cNvPr id="1070" name="Shape 1070"/>
          <p:cNvSpPr txBox="1"/>
          <p:nvPr/>
        </p:nvSpPr>
        <p:spPr>
          <a:xfrm>
            <a:off x="5906624" y="1695375"/>
            <a:ext cx="3138300" cy="360000"/>
          </a:xfrm>
          <a:prstGeom prst="rect">
            <a:avLst/>
          </a:prstGeom>
          <a:noFill/>
          <a:ln>
            <a:noFill/>
          </a:ln>
        </p:spPr>
        <p:txBody>
          <a:bodyPr lIns="91425" tIns="45700" rIns="91425" bIns="45700" anchor="t" anchorCtr="0">
            <a:noAutofit/>
          </a:bodyPr>
          <a:lstStyle/>
          <a:p>
            <a:pPr lvl="0" rtl="0">
              <a:spcBef>
                <a:spcPts val="0"/>
              </a:spcBef>
              <a:buClr>
                <a:srgbClr val="4F5D73"/>
              </a:buClr>
              <a:buSzPct val="25000"/>
              <a:buFont typeface="Calibri"/>
              <a:buNone/>
            </a:pPr>
            <a:r>
              <a:rPr lang="es-CO" sz="1800">
                <a:solidFill>
                  <a:srgbClr val="4F5D73"/>
                </a:solidFill>
                <a:latin typeface="Calibri"/>
                <a:ea typeface="Calibri"/>
                <a:cs typeface="Calibri"/>
                <a:sym typeface="Calibri"/>
              </a:rPr>
              <a:t>ACTUALIZAR ESTADO BATERIA</a:t>
            </a:r>
          </a:p>
          <a:p>
            <a:pPr marL="0" marR="0" lvl="0" indent="0" algn="l" rtl="0">
              <a:lnSpc>
                <a:spcPct val="100000"/>
              </a:lnSpc>
              <a:spcBef>
                <a:spcPts val="0"/>
              </a:spcBef>
              <a:spcAft>
                <a:spcPts val="0"/>
              </a:spcAft>
              <a:buClr>
                <a:srgbClr val="4F5D73"/>
              </a:buClr>
              <a:buFont typeface="Calibri"/>
              <a:buNone/>
            </a:pPr>
            <a:endParaRPr sz="1800">
              <a:solidFill>
                <a:srgbClr val="4F5D73"/>
              </a:solidFill>
              <a:latin typeface="Calibri"/>
              <a:ea typeface="Calibri"/>
              <a:cs typeface="Calibri"/>
              <a:sym typeface="Calibri"/>
            </a:endParaRPr>
          </a:p>
        </p:txBody>
      </p:sp>
      <p:sp>
        <p:nvSpPr>
          <p:cNvPr id="1071" name="Shape 1071"/>
          <p:cNvSpPr txBox="1"/>
          <p:nvPr/>
        </p:nvSpPr>
        <p:spPr>
          <a:xfrm>
            <a:off x="5930947" y="3561875"/>
            <a:ext cx="2664600" cy="360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4F5D73"/>
              </a:buClr>
              <a:buSzPct val="25000"/>
              <a:buFont typeface="Calibri"/>
              <a:buNone/>
            </a:pPr>
            <a:r>
              <a:rPr lang="es-CO" sz="1800">
                <a:solidFill>
                  <a:srgbClr val="4F5D73"/>
                </a:solidFill>
                <a:latin typeface="Calibri"/>
                <a:ea typeface="Calibri"/>
                <a:cs typeface="Calibri"/>
                <a:sym typeface="Calibri"/>
              </a:rPr>
              <a:t>REPRODUCIR AUDIO</a:t>
            </a:r>
          </a:p>
        </p:txBody>
      </p:sp>
      <p:pic>
        <p:nvPicPr>
          <p:cNvPr id="1072" name="Shape 1072"/>
          <p:cNvPicPr preferRelativeResize="0"/>
          <p:nvPr/>
        </p:nvPicPr>
        <p:blipFill>
          <a:blip r:embed="rId5">
            <a:alphaModFix/>
          </a:blip>
          <a:stretch>
            <a:fillRect/>
          </a:stretch>
        </p:blipFill>
        <p:spPr>
          <a:xfrm>
            <a:off x="5563996" y="4149649"/>
            <a:ext cx="360000" cy="360000"/>
          </a:xfrm>
          <a:prstGeom prst="rect">
            <a:avLst/>
          </a:prstGeom>
          <a:noFill/>
          <a:ln>
            <a:noFill/>
          </a:ln>
        </p:spPr>
      </p:pic>
      <p:pic>
        <p:nvPicPr>
          <p:cNvPr id="1073" name="Shape 1073"/>
          <p:cNvPicPr preferRelativeResize="0"/>
          <p:nvPr/>
        </p:nvPicPr>
        <p:blipFill>
          <a:blip r:embed="rId5">
            <a:alphaModFix/>
          </a:blip>
          <a:stretch>
            <a:fillRect/>
          </a:stretch>
        </p:blipFill>
        <p:spPr>
          <a:xfrm>
            <a:off x="5539696" y="1062940"/>
            <a:ext cx="360000" cy="360000"/>
          </a:xfrm>
          <a:prstGeom prst="rect">
            <a:avLst/>
          </a:prstGeom>
          <a:noFill/>
          <a:ln>
            <a:noFill/>
          </a:ln>
        </p:spPr>
      </p:pic>
      <p:pic>
        <p:nvPicPr>
          <p:cNvPr id="1074" name="Shape 1074"/>
          <p:cNvPicPr preferRelativeResize="0"/>
          <p:nvPr/>
        </p:nvPicPr>
        <p:blipFill>
          <a:blip r:embed="rId5">
            <a:alphaModFix/>
          </a:blip>
          <a:stretch>
            <a:fillRect/>
          </a:stretch>
        </p:blipFill>
        <p:spPr>
          <a:xfrm>
            <a:off x="5551850" y="2974137"/>
            <a:ext cx="360000" cy="360000"/>
          </a:xfrm>
          <a:prstGeom prst="rect">
            <a:avLst/>
          </a:prstGeom>
          <a:noFill/>
          <a:ln>
            <a:noFill/>
          </a:ln>
        </p:spPr>
      </p:pic>
      <p:pic>
        <p:nvPicPr>
          <p:cNvPr id="1075" name="Shape 1075"/>
          <p:cNvPicPr preferRelativeResize="0"/>
          <p:nvPr/>
        </p:nvPicPr>
        <p:blipFill>
          <a:blip r:embed="rId5">
            <a:alphaModFix/>
          </a:blip>
          <a:stretch>
            <a:fillRect/>
          </a:stretch>
        </p:blipFill>
        <p:spPr>
          <a:xfrm>
            <a:off x="5564009" y="3561878"/>
            <a:ext cx="360000" cy="360000"/>
          </a:xfrm>
          <a:prstGeom prst="rect">
            <a:avLst/>
          </a:prstGeom>
          <a:noFill/>
          <a:ln>
            <a:noFill/>
          </a:ln>
        </p:spPr>
      </p:pic>
      <p:pic>
        <p:nvPicPr>
          <p:cNvPr id="1076" name="Shape 1076"/>
          <p:cNvPicPr preferRelativeResize="0"/>
          <p:nvPr/>
        </p:nvPicPr>
        <p:blipFill>
          <a:blip r:embed="rId5">
            <a:alphaModFix/>
          </a:blip>
          <a:stretch>
            <a:fillRect/>
          </a:stretch>
        </p:blipFill>
        <p:spPr>
          <a:xfrm>
            <a:off x="5539696" y="1724666"/>
            <a:ext cx="360000" cy="360000"/>
          </a:xfrm>
          <a:prstGeom prst="rect">
            <a:avLst/>
          </a:prstGeom>
          <a:noFill/>
          <a:ln>
            <a:noFill/>
          </a:ln>
        </p:spPr>
      </p:pic>
      <p:pic>
        <p:nvPicPr>
          <p:cNvPr id="1077" name="Shape 1077"/>
          <p:cNvPicPr preferRelativeResize="0"/>
          <p:nvPr/>
        </p:nvPicPr>
        <p:blipFill>
          <a:blip r:embed="rId5">
            <a:alphaModFix/>
          </a:blip>
          <a:stretch>
            <a:fillRect/>
          </a:stretch>
        </p:blipFill>
        <p:spPr>
          <a:xfrm>
            <a:off x="5551849" y="2349400"/>
            <a:ext cx="360000" cy="360000"/>
          </a:xfrm>
          <a:prstGeom prst="rect">
            <a:avLst/>
          </a:prstGeom>
          <a:noFill/>
          <a:ln>
            <a:noFill/>
          </a:ln>
        </p:spPr>
      </p:pic>
      <p:grpSp>
        <p:nvGrpSpPr>
          <p:cNvPr id="20" name="Grupo 19"/>
          <p:cNvGrpSpPr/>
          <p:nvPr/>
        </p:nvGrpSpPr>
        <p:grpSpPr>
          <a:xfrm>
            <a:off x="0" y="4852608"/>
            <a:ext cx="9144000" cy="290892"/>
            <a:chOff x="0" y="4852608"/>
            <a:chExt cx="9144000" cy="290892"/>
          </a:xfrm>
        </p:grpSpPr>
        <p:sp>
          <p:nvSpPr>
            <p:cNvPr id="21" name="Rectángulo 20"/>
            <p:cNvSpPr/>
            <p:nvPr/>
          </p:nvSpPr>
          <p:spPr>
            <a:xfrm>
              <a:off x="0" y="4852608"/>
              <a:ext cx="9144000" cy="290892"/>
            </a:xfrm>
            <a:prstGeom prst="rect">
              <a:avLst/>
            </a:prstGeom>
            <a:solidFill>
              <a:srgbClr val="4F5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latin typeface="Roboto" panose="02000000000000000000" pitchFamily="2" charset="0"/>
                <a:ea typeface="Roboto" panose="02000000000000000000" pitchFamily="2" charset="0"/>
              </a:endParaRPr>
            </a:p>
          </p:txBody>
        </p:sp>
        <p:pic>
          <p:nvPicPr>
            <p:cNvPr id="22" name="Shape 144" descr="Imagen integrada 1"/>
            <p:cNvPicPr preferRelativeResize="0"/>
            <p:nvPr/>
          </p:nvPicPr>
          <p:blipFill rotWithShape="1">
            <a:blip r:embed="rId6">
              <a:alphaModFix/>
            </a:blip>
            <a:srcRect/>
            <a:stretch/>
          </p:blipFill>
          <p:spPr>
            <a:xfrm>
              <a:off x="4349892" y="4939392"/>
              <a:ext cx="454054" cy="117265"/>
            </a:xfrm>
            <a:prstGeom prst="rect">
              <a:avLst/>
            </a:prstGeom>
            <a:noFill/>
            <a:ln>
              <a:noFill/>
            </a:ln>
          </p:spPr>
        </p:pic>
      </p:grpSp>
    </p:spTree>
    <p:extLst>
      <p:ext uri="{BB962C8B-B14F-4D97-AF65-F5344CB8AC3E}">
        <p14:creationId xmlns:p14="http://schemas.microsoft.com/office/powerpoint/2010/main" val="30976776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grpSp>
        <p:nvGrpSpPr>
          <p:cNvPr id="1082" name="Shape 1082"/>
          <p:cNvGrpSpPr/>
          <p:nvPr/>
        </p:nvGrpSpPr>
        <p:grpSpPr>
          <a:xfrm>
            <a:off x="876796" y="4139120"/>
            <a:ext cx="539983" cy="539983"/>
            <a:chOff x="1172425" y="-48546"/>
            <a:chExt cx="1219200" cy="1219200"/>
          </a:xfrm>
        </p:grpSpPr>
        <p:pic>
          <p:nvPicPr>
            <p:cNvPr id="1083" name="Shape 1083" descr="https://www.parsdade.com/wp-content/uploads/2014/03/CSS3.png"/>
            <p:cNvPicPr preferRelativeResize="0"/>
            <p:nvPr/>
          </p:nvPicPr>
          <p:blipFill rotWithShape="1">
            <a:blip r:embed="rId3">
              <a:alphaModFix/>
            </a:blip>
            <a:srcRect/>
            <a:stretch/>
          </p:blipFill>
          <p:spPr>
            <a:xfrm>
              <a:off x="1172425" y="-48546"/>
              <a:ext cx="1219200" cy="1219200"/>
            </a:xfrm>
            <a:prstGeom prst="ellipse">
              <a:avLst/>
            </a:prstGeom>
            <a:noFill/>
            <a:ln>
              <a:noFill/>
            </a:ln>
          </p:spPr>
        </p:pic>
        <p:sp>
          <p:nvSpPr>
            <p:cNvPr id="1084" name="Shape 1084"/>
            <p:cNvSpPr/>
            <p:nvPr/>
          </p:nvSpPr>
          <p:spPr>
            <a:xfrm>
              <a:off x="1581149" y="41273"/>
              <a:ext cx="447600" cy="200099"/>
            </a:xfrm>
            <a:prstGeom prst="rect">
              <a:avLst/>
            </a:prstGeom>
            <a:solidFill>
              <a:srgbClr val="008FD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pic>
        <p:nvPicPr>
          <p:cNvPr id="1085" name="Shape 1085" descr="Resultado de imagen"/>
          <p:cNvPicPr preferRelativeResize="0"/>
          <p:nvPr/>
        </p:nvPicPr>
        <p:blipFill rotWithShape="1">
          <a:blip r:embed="rId4">
            <a:alphaModFix/>
          </a:blip>
          <a:srcRect/>
          <a:stretch/>
        </p:blipFill>
        <p:spPr>
          <a:xfrm>
            <a:off x="876775" y="3361834"/>
            <a:ext cx="540000" cy="540000"/>
          </a:xfrm>
          <a:prstGeom prst="rect">
            <a:avLst/>
          </a:prstGeom>
          <a:noFill/>
          <a:ln>
            <a:noFill/>
          </a:ln>
        </p:spPr>
      </p:pic>
      <p:pic>
        <p:nvPicPr>
          <p:cNvPr id="1086" name="Shape 1086" descr="https://www.sitepoint.com/wp-content/themes/sitepoint/assets/images/icon.javascript.png"/>
          <p:cNvPicPr preferRelativeResize="0"/>
          <p:nvPr/>
        </p:nvPicPr>
        <p:blipFill rotWithShape="1">
          <a:blip r:embed="rId5">
            <a:alphaModFix/>
          </a:blip>
          <a:srcRect/>
          <a:stretch/>
        </p:blipFill>
        <p:spPr>
          <a:xfrm>
            <a:off x="318487" y="1366050"/>
            <a:ext cx="540000" cy="540000"/>
          </a:xfrm>
          <a:prstGeom prst="ellipse">
            <a:avLst/>
          </a:prstGeom>
          <a:noFill/>
          <a:ln>
            <a:noFill/>
          </a:ln>
        </p:spPr>
      </p:pic>
      <p:pic>
        <p:nvPicPr>
          <p:cNvPr id="1087" name="Shape 1087"/>
          <p:cNvPicPr preferRelativeResize="0"/>
          <p:nvPr/>
        </p:nvPicPr>
        <p:blipFill rotWithShape="1">
          <a:blip r:embed="rId6">
            <a:alphaModFix/>
          </a:blip>
          <a:srcRect/>
          <a:stretch/>
        </p:blipFill>
        <p:spPr>
          <a:xfrm>
            <a:off x="8685025" y="88603"/>
            <a:ext cx="360000" cy="360000"/>
          </a:xfrm>
          <a:prstGeom prst="rect">
            <a:avLst/>
          </a:prstGeom>
          <a:noFill/>
          <a:ln>
            <a:noFill/>
          </a:ln>
        </p:spPr>
      </p:pic>
      <p:sp>
        <p:nvSpPr>
          <p:cNvPr id="1088" name="Shape 1088"/>
          <p:cNvSpPr txBox="1"/>
          <p:nvPr/>
        </p:nvSpPr>
        <p:spPr>
          <a:xfrm>
            <a:off x="1471837" y="3458902"/>
            <a:ext cx="1382100" cy="360000"/>
          </a:xfrm>
          <a:prstGeom prst="rect">
            <a:avLst/>
          </a:prstGeom>
          <a:noFill/>
          <a:ln>
            <a:noFill/>
          </a:ln>
        </p:spPr>
        <p:txBody>
          <a:bodyPr lIns="91425" tIns="45700" rIns="91425" bIns="45700" anchor="t" anchorCtr="0">
            <a:noAutofit/>
          </a:bodyPr>
          <a:lstStyle/>
          <a:p>
            <a:pPr marL="0" marR="0" lvl="0" indent="0" algn="l" rtl="0">
              <a:spcBef>
                <a:spcPts val="0"/>
              </a:spcBef>
              <a:buClr>
                <a:srgbClr val="4F5D73"/>
              </a:buClr>
              <a:buSzPct val="25000"/>
              <a:buFont typeface="Calibri"/>
              <a:buNone/>
            </a:pPr>
            <a:r>
              <a:rPr lang="es-CO" sz="1800">
                <a:solidFill>
                  <a:srgbClr val="4F5D73"/>
                </a:solidFill>
                <a:latin typeface="Calibri"/>
                <a:ea typeface="Calibri"/>
                <a:cs typeface="Calibri"/>
                <a:sym typeface="Calibri"/>
              </a:rPr>
              <a:t>HTML</a:t>
            </a:r>
          </a:p>
        </p:txBody>
      </p:sp>
      <p:sp>
        <p:nvSpPr>
          <p:cNvPr id="1089" name="Shape 1089"/>
          <p:cNvSpPr txBox="1"/>
          <p:nvPr/>
        </p:nvSpPr>
        <p:spPr>
          <a:xfrm>
            <a:off x="906950" y="1456066"/>
            <a:ext cx="1382100" cy="360000"/>
          </a:xfrm>
          <a:prstGeom prst="rect">
            <a:avLst/>
          </a:prstGeom>
          <a:noFill/>
          <a:ln>
            <a:noFill/>
          </a:ln>
        </p:spPr>
        <p:txBody>
          <a:bodyPr lIns="91425" tIns="45700" rIns="91425" bIns="45700" anchor="t" anchorCtr="0">
            <a:noAutofit/>
          </a:bodyPr>
          <a:lstStyle/>
          <a:p>
            <a:pPr marL="0" marR="0" lvl="0" indent="0" algn="l" rtl="0">
              <a:spcBef>
                <a:spcPts val="0"/>
              </a:spcBef>
              <a:buClr>
                <a:srgbClr val="4F5D73"/>
              </a:buClr>
              <a:buSzPct val="25000"/>
              <a:buFont typeface="Calibri"/>
              <a:buNone/>
            </a:pPr>
            <a:r>
              <a:rPr lang="es-CO" sz="1800">
                <a:solidFill>
                  <a:srgbClr val="4F5D73"/>
                </a:solidFill>
                <a:latin typeface="Calibri"/>
                <a:ea typeface="Calibri"/>
                <a:cs typeface="Calibri"/>
                <a:sym typeface="Calibri"/>
              </a:rPr>
              <a:t>JavaScript</a:t>
            </a:r>
          </a:p>
        </p:txBody>
      </p:sp>
      <p:sp>
        <p:nvSpPr>
          <p:cNvPr id="1090" name="Shape 1090"/>
          <p:cNvSpPr txBox="1"/>
          <p:nvPr/>
        </p:nvSpPr>
        <p:spPr>
          <a:xfrm>
            <a:off x="1463937" y="4232240"/>
            <a:ext cx="1382100" cy="360000"/>
          </a:xfrm>
          <a:prstGeom prst="rect">
            <a:avLst/>
          </a:prstGeom>
          <a:noFill/>
          <a:ln>
            <a:noFill/>
          </a:ln>
        </p:spPr>
        <p:txBody>
          <a:bodyPr lIns="91425" tIns="45700" rIns="91425" bIns="45700" anchor="t" anchorCtr="0">
            <a:noAutofit/>
          </a:bodyPr>
          <a:lstStyle/>
          <a:p>
            <a:pPr marL="0" marR="0" lvl="0" indent="0" algn="l" rtl="0">
              <a:spcBef>
                <a:spcPts val="0"/>
              </a:spcBef>
              <a:buClr>
                <a:srgbClr val="4F5D73"/>
              </a:buClr>
              <a:buSzPct val="25000"/>
              <a:buFont typeface="Calibri"/>
              <a:buNone/>
            </a:pPr>
            <a:r>
              <a:rPr lang="es-CO" sz="1800">
                <a:solidFill>
                  <a:srgbClr val="4F5D73"/>
                </a:solidFill>
                <a:latin typeface="Calibri"/>
                <a:ea typeface="Calibri"/>
                <a:cs typeface="Calibri"/>
                <a:sym typeface="Calibri"/>
              </a:rPr>
              <a:t>CSS</a:t>
            </a:r>
          </a:p>
        </p:txBody>
      </p:sp>
      <p:sp>
        <p:nvSpPr>
          <p:cNvPr id="1091" name="Shape 1091"/>
          <p:cNvSpPr txBox="1"/>
          <p:nvPr/>
        </p:nvSpPr>
        <p:spPr>
          <a:xfrm>
            <a:off x="7613600" y="2803015"/>
            <a:ext cx="1382100" cy="360000"/>
          </a:xfrm>
          <a:prstGeom prst="rect">
            <a:avLst/>
          </a:prstGeom>
          <a:noFill/>
          <a:ln>
            <a:noFill/>
          </a:ln>
        </p:spPr>
        <p:txBody>
          <a:bodyPr lIns="91425" tIns="45700" rIns="91425" bIns="45700" anchor="t" anchorCtr="0">
            <a:noAutofit/>
          </a:bodyPr>
          <a:lstStyle/>
          <a:p>
            <a:pPr marL="0" marR="0" lvl="0" indent="0" algn="l" rtl="0">
              <a:spcBef>
                <a:spcPts val="0"/>
              </a:spcBef>
              <a:buClr>
                <a:srgbClr val="4F5D73"/>
              </a:buClr>
              <a:buSzPct val="25000"/>
              <a:buFont typeface="Calibri"/>
              <a:buNone/>
            </a:pPr>
            <a:r>
              <a:rPr lang="es-CO" sz="1800">
                <a:solidFill>
                  <a:srgbClr val="4F5D73"/>
                </a:solidFill>
                <a:latin typeface="Calibri"/>
                <a:ea typeface="Calibri"/>
                <a:cs typeface="Calibri"/>
                <a:sym typeface="Calibri"/>
              </a:rPr>
              <a:t>Parlante</a:t>
            </a:r>
          </a:p>
        </p:txBody>
      </p:sp>
      <p:sp>
        <p:nvSpPr>
          <p:cNvPr id="1092" name="Shape 1092"/>
          <p:cNvSpPr txBox="1"/>
          <p:nvPr/>
        </p:nvSpPr>
        <p:spPr>
          <a:xfrm>
            <a:off x="7613600" y="2140866"/>
            <a:ext cx="1382100" cy="360000"/>
          </a:xfrm>
          <a:prstGeom prst="rect">
            <a:avLst/>
          </a:prstGeom>
          <a:noFill/>
          <a:ln>
            <a:noFill/>
          </a:ln>
        </p:spPr>
        <p:txBody>
          <a:bodyPr lIns="91425" tIns="45700" rIns="91425" bIns="45700" anchor="t" anchorCtr="0">
            <a:noAutofit/>
          </a:bodyPr>
          <a:lstStyle/>
          <a:p>
            <a:pPr marL="0" marR="0" lvl="0" indent="0" algn="l" rtl="0">
              <a:spcBef>
                <a:spcPts val="0"/>
              </a:spcBef>
              <a:buClr>
                <a:srgbClr val="4F5D73"/>
              </a:buClr>
              <a:buSzPct val="25000"/>
              <a:buFont typeface="Calibri"/>
              <a:buNone/>
            </a:pPr>
            <a:r>
              <a:rPr lang="es-CO" sz="1800">
                <a:solidFill>
                  <a:srgbClr val="4F5D73"/>
                </a:solidFill>
                <a:latin typeface="Calibri"/>
                <a:ea typeface="Calibri"/>
                <a:cs typeface="Calibri"/>
                <a:sym typeface="Calibri"/>
              </a:rPr>
              <a:t>Micrófono</a:t>
            </a:r>
          </a:p>
        </p:txBody>
      </p:sp>
      <p:sp>
        <p:nvSpPr>
          <p:cNvPr id="1093" name="Shape 1093"/>
          <p:cNvSpPr txBox="1"/>
          <p:nvPr/>
        </p:nvSpPr>
        <p:spPr>
          <a:xfrm>
            <a:off x="3821175" y="1546086"/>
            <a:ext cx="1461300" cy="359999"/>
          </a:xfrm>
          <a:prstGeom prst="rect">
            <a:avLst/>
          </a:prstGeom>
          <a:noFill/>
          <a:ln>
            <a:noFill/>
          </a:ln>
        </p:spPr>
        <p:txBody>
          <a:bodyPr lIns="91425" tIns="45700" rIns="91425" bIns="45700" anchor="t" anchorCtr="0">
            <a:noAutofit/>
          </a:bodyPr>
          <a:lstStyle/>
          <a:p>
            <a:pPr marL="0" marR="0" lvl="0" indent="0" algn="l" rtl="0">
              <a:spcBef>
                <a:spcPts val="0"/>
              </a:spcBef>
              <a:buClr>
                <a:srgbClr val="4F5D73"/>
              </a:buClr>
              <a:buSzPct val="25000"/>
              <a:buFont typeface="Calibri"/>
              <a:buNone/>
            </a:pPr>
            <a:r>
              <a:rPr lang="es-CO" sz="1800">
                <a:solidFill>
                  <a:srgbClr val="4F5D73"/>
                </a:solidFill>
                <a:latin typeface="Calibri"/>
                <a:ea typeface="Calibri"/>
                <a:cs typeface="Calibri"/>
                <a:sym typeface="Calibri"/>
              </a:rPr>
              <a:t>Pantalla táctil</a:t>
            </a:r>
          </a:p>
        </p:txBody>
      </p:sp>
      <p:pic>
        <p:nvPicPr>
          <p:cNvPr id="1094" name="Shape 1094"/>
          <p:cNvPicPr preferRelativeResize="0"/>
          <p:nvPr/>
        </p:nvPicPr>
        <p:blipFill rotWithShape="1">
          <a:blip r:embed="rId7">
            <a:alphaModFix/>
          </a:blip>
          <a:srcRect/>
          <a:stretch/>
        </p:blipFill>
        <p:spPr>
          <a:xfrm>
            <a:off x="7026475" y="2741712"/>
            <a:ext cx="540000" cy="540000"/>
          </a:xfrm>
          <a:prstGeom prst="rect">
            <a:avLst/>
          </a:prstGeom>
          <a:noFill/>
          <a:ln>
            <a:noFill/>
          </a:ln>
        </p:spPr>
      </p:pic>
      <p:pic>
        <p:nvPicPr>
          <p:cNvPr id="1095" name="Shape 1095"/>
          <p:cNvPicPr preferRelativeResize="0"/>
          <p:nvPr/>
        </p:nvPicPr>
        <p:blipFill rotWithShape="1">
          <a:blip r:embed="rId8">
            <a:alphaModFix/>
          </a:blip>
          <a:srcRect/>
          <a:stretch/>
        </p:blipFill>
        <p:spPr>
          <a:xfrm>
            <a:off x="7026475" y="2095861"/>
            <a:ext cx="540000" cy="540000"/>
          </a:xfrm>
          <a:prstGeom prst="rect">
            <a:avLst/>
          </a:prstGeom>
          <a:noFill/>
          <a:ln>
            <a:noFill/>
          </a:ln>
        </p:spPr>
      </p:pic>
      <p:pic>
        <p:nvPicPr>
          <p:cNvPr id="1096" name="Shape 1096"/>
          <p:cNvPicPr preferRelativeResize="0"/>
          <p:nvPr/>
        </p:nvPicPr>
        <p:blipFill rotWithShape="1">
          <a:blip r:embed="rId9">
            <a:alphaModFix/>
          </a:blip>
          <a:srcRect/>
          <a:stretch/>
        </p:blipFill>
        <p:spPr>
          <a:xfrm>
            <a:off x="3234050" y="1456086"/>
            <a:ext cx="540000" cy="539999"/>
          </a:xfrm>
          <a:prstGeom prst="rect">
            <a:avLst/>
          </a:prstGeom>
          <a:noFill/>
          <a:ln>
            <a:noFill/>
          </a:ln>
        </p:spPr>
      </p:pic>
      <p:grpSp>
        <p:nvGrpSpPr>
          <p:cNvPr id="1097" name="Shape 1097"/>
          <p:cNvGrpSpPr/>
          <p:nvPr/>
        </p:nvGrpSpPr>
        <p:grpSpPr>
          <a:xfrm>
            <a:off x="6371212" y="1408162"/>
            <a:ext cx="3070987" cy="599700"/>
            <a:chOff x="4928212" y="4122918"/>
            <a:chExt cx="3070987" cy="599700"/>
          </a:xfrm>
        </p:grpSpPr>
        <p:pic>
          <p:nvPicPr>
            <p:cNvPr id="1098" name="Shape 1098"/>
            <p:cNvPicPr preferRelativeResize="0"/>
            <p:nvPr/>
          </p:nvPicPr>
          <p:blipFill rotWithShape="1">
            <a:blip r:embed="rId10">
              <a:alphaModFix/>
            </a:blip>
            <a:srcRect/>
            <a:stretch/>
          </p:blipFill>
          <p:spPr>
            <a:xfrm>
              <a:off x="4928212" y="4164775"/>
              <a:ext cx="540000" cy="540000"/>
            </a:xfrm>
            <a:prstGeom prst="rect">
              <a:avLst/>
            </a:prstGeom>
            <a:noFill/>
            <a:ln>
              <a:noFill/>
            </a:ln>
          </p:spPr>
        </p:pic>
        <p:sp>
          <p:nvSpPr>
            <p:cNvPr id="1099" name="Shape 1099"/>
            <p:cNvSpPr txBox="1"/>
            <p:nvPr/>
          </p:nvSpPr>
          <p:spPr>
            <a:xfrm>
              <a:off x="5527799" y="4122918"/>
              <a:ext cx="2471400" cy="5997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Clr>
                  <a:srgbClr val="4F5D73"/>
                </a:buClr>
                <a:buSzPct val="25000"/>
                <a:buFont typeface="Calibri"/>
                <a:buNone/>
              </a:pPr>
              <a:r>
                <a:rPr lang="es-CO" sz="1800">
                  <a:solidFill>
                    <a:srgbClr val="4F5D73"/>
                  </a:solidFill>
                  <a:latin typeface="Calibri"/>
                  <a:ea typeface="Calibri"/>
                  <a:cs typeface="Calibri"/>
                  <a:sym typeface="Calibri"/>
                </a:rPr>
                <a:t>Tarjeta de sonido</a:t>
              </a:r>
            </a:p>
          </p:txBody>
        </p:sp>
      </p:grpSp>
      <p:grpSp>
        <p:nvGrpSpPr>
          <p:cNvPr id="1100" name="Shape 1100"/>
          <p:cNvGrpSpPr/>
          <p:nvPr/>
        </p:nvGrpSpPr>
        <p:grpSpPr>
          <a:xfrm>
            <a:off x="906950" y="2003025"/>
            <a:ext cx="1994125" cy="540000"/>
            <a:chOff x="6917250" y="1420525"/>
            <a:chExt cx="1994125" cy="540000"/>
          </a:xfrm>
        </p:grpSpPr>
        <p:sp>
          <p:nvSpPr>
            <p:cNvPr id="1101" name="Shape 1101"/>
            <p:cNvSpPr txBox="1"/>
            <p:nvPr/>
          </p:nvSpPr>
          <p:spPr>
            <a:xfrm>
              <a:off x="7529275" y="1510516"/>
              <a:ext cx="1382100" cy="360000"/>
            </a:xfrm>
            <a:prstGeom prst="rect">
              <a:avLst/>
            </a:prstGeom>
            <a:noFill/>
            <a:ln>
              <a:noFill/>
            </a:ln>
          </p:spPr>
          <p:txBody>
            <a:bodyPr lIns="91425" tIns="45700" rIns="91425" bIns="45700" anchor="t" anchorCtr="0">
              <a:noAutofit/>
            </a:bodyPr>
            <a:lstStyle/>
            <a:p>
              <a:pPr marL="0" marR="0" lvl="0" indent="0" algn="l" rtl="0">
                <a:spcBef>
                  <a:spcPts val="0"/>
                </a:spcBef>
                <a:buClr>
                  <a:srgbClr val="4F5D73"/>
                </a:buClr>
                <a:buSzPct val="25000"/>
                <a:buFont typeface="Calibri"/>
                <a:buNone/>
              </a:pPr>
              <a:r>
                <a:rPr lang="es-CO" sz="1800">
                  <a:solidFill>
                    <a:srgbClr val="4F5D73"/>
                  </a:solidFill>
                  <a:latin typeface="Calibri"/>
                  <a:ea typeface="Calibri"/>
                  <a:cs typeface="Calibri"/>
                  <a:sym typeface="Calibri"/>
                </a:rPr>
                <a:t>Socket IO</a:t>
              </a:r>
            </a:p>
          </p:txBody>
        </p:sp>
        <p:pic>
          <p:nvPicPr>
            <p:cNvPr id="1102" name="Shape 1102"/>
            <p:cNvPicPr preferRelativeResize="0"/>
            <p:nvPr/>
          </p:nvPicPr>
          <p:blipFill rotWithShape="1">
            <a:blip r:embed="rId11">
              <a:alphaModFix/>
            </a:blip>
            <a:srcRect/>
            <a:stretch/>
          </p:blipFill>
          <p:spPr>
            <a:xfrm>
              <a:off x="6917250" y="1420525"/>
              <a:ext cx="540000" cy="540000"/>
            </a:xfrm>
            <a:prstGeom prst="rect">
              <a:avLst/>
            </a:prstGeom>
            <a:noFill/>
            <a:ln>
              <a:noFill/>
            </a:ln>
          </p:spPr>
        </p:pic>
      </p:grpSp>
      <p:sp>
        <p:nvSpPr>
          <p:cNvPr id="1103" name="Shape 1103"/>
          <p:cNvSpPr/>
          <p:nvPr/>
        </p:nvSpPr>
        <p:spPr>
          <a:xfrm>
            <a:off x="2952000" y="180000"/>
            <a:ext cx="3240000" cy="540000"/>
          </a:xfrm>
          <a:prstGeom prst="roundRect">
            <a:avLst>
              <a:gd name="adj" fmla="val 16667"/>
            </a:avLst>
          </a:prstGeom>
          <a:noFill/>
          <a:ln w="28575" cap="flat" cmpd="sng">
            <a:solidFill>
              <a:srgbClr val="4F5D73"/>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O" sz="1600">
                <a:solidFill>
                  <a:srgbClr val="4F5D73"/>
                </a:solidFill>
                <a:latin typeface="Roboto"/>
                <a:ea typeface="Roboto"/>
                <a:cs typeface="Roboto"/>
                <a:sym typeface="Roboto"/>
              </a:rPr>
              <a:t>MÓDULO AUDIOVISUAL</a:t>
            </a:r>
          </a:p>
        </p:txBody>
      </p:sp>
      <p:pic>
        <p:nvPicPr>
          <p:cNvPr id="1107" name="Shape 1107"/>
          <p:cNvPicPr preferRelativeResize="0"/>
          <p:nvPr/>
        </p:nvPicPr>
        <p:blipFill>
          <a:blip r:embed="rId12">
            <a:alphaModFix/>
          </a:blip>
          <a:stretch>
            <a:fillRect/>
          </a:stretch>
        </p:blipFill>
        <p:spPr>
          <a:xfrm>
            <a:off x="870934" y="2683484"/>
            <a:ext cx="540000" cy="537893"/>
          </a:xfrm>
          <a:prstGeom prst="rect">
            <a:avLst/>
          </a:prstGeom>
          <a:noFill/>
          <a:ln>
            <a:noFill/>
          </a:ln>
        </p:spPr>
      </p:pic>
      <p:sp>
        <p:nvSpPr>
          <p:cNvPr id="1108" name="Shape 1108"/>
          <p:cNvSpPr txBox="1"/>
          <p:nvPr/>
        </p:nvSpPr>
        <p:spPr>
          <a:xfrm>
            <a:off x="1554987" y="2777715"/>
            <a:ext cx="1382100" cy="360000"/>
          </a:xfrm>
          <a:prstGeom prst="rect">
            <a:avLst/>
          </a:prstGeom>
          <a:noFill/>
          <a:ln>
            <a:noFill/>
          </a:ln>
        </p:spPr>
        <p:txBody>
          <a:bodyPr lIns="91425" tIns="45700" rIns="91425" bIns="45700" anchor="t" anchorCtr="0">
            <a:noAutofit/>
          </a:bodyPr>
          <a:lstStyle/>
          <a:p>
            <a:pPr marL="0" marR="0" lvl="0" indent="0" algn="l" rtl="0">
              <a:spcBef>
                <a:spcPts val="0"/>
              </a:spcBef>
              <a:buClr>
                <a:srgbClr val="4F5D73"/>
              </a:buClr>
              <a:buSzPct val="25000"/>
              <a:buFont typeface="Calibri"/>
              <a:buNone/>
            </a:pPr>
            <a:r>
              <a:rPr lang="es-CO" sz="1800">
                <a:solidFill>
                  <a:srgbClr val="4F5D73"/>
                </a:solidFill>
                <a:latin typeface="Calibri"/>
                <a:ea typeface="Calibri"/>
                <a:cs typeface="Calibri"/>
                <a:sym typeface="Calibri"/>
              </a:rPr>
              <a:t>NodeJS</a:t>
            </a:r>
          </a:p>
        </p:txBody>
      </p:sp>
      <p:grpSp>
        <p:nvGrpSpPr>
          <p:cNvPr id="1109" name="Shape 1109"/>
          <p:cNvGrpSpPr/>
          <p:nvPr/>
        </p:nvGrpSpPr>
        <p:grpSpPr>
          <a:xfrm>
            <a:off x="3821162" y="2026800"/>
            <a:ext cx="2284486" cy="636270"/>
            <a:chOff x="5761985" y="2045343"/>
            <a:chExt cx="1234390" cy="343800"/>
          </a:xfrm>
        </p:grpSpPr>
        <p:sp>
          <p:nvSpPr>
            <p:cNvPr id="1110" name="Shape 1110"/>
            <p:cNvSpPr txBox="1"/>
            <p:nvPr/>
          </p:nvSpPr>
          <p:spPr>
            <a:xfrm>
              <a:off x="6168675" y="2045343"/>
              <a:ext cx="827700" cy="343800"/>
            </a:xfrm>
            <a:prstGeom prst="rect">
              <a:avLst/>
            </a:prstGeom>
            <a:noFill/>
            <a:ln>
              <a:noFill/>
            </a:ln>
          </p:spPr>
          <p:txBody>
            <a:bodyPr lIns="91425" tIns="45700" rIns="91425" bIns="45700" anchor="ctr" anchorCtr="0">
              <a:noAutofit/>
            </a:bodyPr>
            <a:lstStyle/>
            <a:p>
              <a:pPr marL="0" marR="0" lvl="0" indent="0" algn="l" rtl="0">
                <a:spcBef>
                  <a:spcPts val="0"/>
                </a:spcBef>
                <a:buClr>
                  <a:srgbClr val="4F5D73"/>
                </a:buClr>
                <a:buSzPct val="25000"/>
                <a:buFont typeface="Calibri"/>
                <a:buNone/>
              </a:pPr>
              <a:r>
                <a:rPr lang="es-CO" sz="1800">
                  <a:solidFill>
                    <a:srgbClr val="4F5D73"/>
                  </a:solidFill>
                  <a:latin typeface="Calibri"/>
                  <a:ea typeface="Calibri"/>
                  <a:cs typeface="Calibri"/>
                  <a:sym typeface="Calibri"/>
                </a:rPr>
                <a:t>HDMI</a:t>
              </a:r>
            </a:p>
          </p:txBody>
        </p:sp>
        <p:pic>
          <p:nvPicPr>
            <p:cNvPr id="1111" name="Shape 1111" descr="https://thumb1.shutterstock.com/display_pic_with_logo/4281685/511572667/stock-photo-hdmi-icon-hdmi-sign-511572667.jpg"/>
            <p:cNvPicPr preferRelativeResize="0"/>
            <p:nvPr/>
          </p:nvPicPr>
          <p:blipFill rotWithShape="1">
            <a:blip r:embed="rId13">
              <a:alphaModFix/>
            </a:blip>
            <a:srcRect b="5159"/>
            <a:stretch/>
          </p:blipFill>
          <p:spPr>
            <a:xfrm>
              <a:off x="5761985" y="2065025"/>
              <a:ext cx="327000" cy="324000"/>
            </a:xfrm>
            <a:prstGeom prst="ellipse">
              <a:avLst/>
            </a:prstGeom>
            <a:noFill/>
            <a:ln>
              <a:noFill/>
            </a:ln>
          </p:spPr>
        </p:pic>
      </p:grpSp>
      <p:pic>
        <p:nvPicPr>
          <p:cNvPr id="1112" name="Shape 1112"/>
          <p:cNvPicPr preferRelativeResize="0"/>
          <p:nvPr/>
        </p:nvPicPr>
        <p:blipFill>
          <a:blip r:embed="rId14">
            <a:alphaModFix/>
          </a:blip>
          <a:stretch>
            <a:fillRect/>
          </a:stretch>
        </p:blipFill>
        <p:spPr>
          <a:xfrm>
            <a:off x="3821175" y="2738876"/>
            <a:ext cx="599625" cy="599625"/>
          </a:xfrm>
          <a:prstGeom prst="rect">
            <a:avLst/>
          </a:prstGeom>
          <a:noFill/>
          <a:ln>
            <a:noFill/>
          </a:ln>
        </p:spPr>
      </p:pic>
      <p:sp>
        <p:nvSpPr>
          <p:cNvPr id="1113" name="Shape 1113"/>
          <p:cNvSpPr txBox="1"/>
          <p:nvPr/>
        </p:nvSpPr>
        <p:spPr>
          <a:xfrm>
            <a:off x="4573850" y="2691837"/>
            <a:ext cx="1531800" cy="636299"/>
          </a:xfrm>
          <a:prstGeom prst="rect">
            <a:avLst/>
          </a:prstGeom>
          <a:noFill/>
          <a:ln>
            <a:noFill/>
          </a:ln>
        </p:spPr>
        <p:txBody>
          <a:bodyPr lIns="91425" tIns="45700" rIns="91425" bIns="45700" anchor="ctr" anchorCtr="0">
            <a:noAutofit/>
          </a:bodyPr>
          <a:lstStyle/>
          <a:p>
            <a:pPr marL="0" marR="0" lvl="0" indent="0" algn="l" rtl="0">
              <a:spcBef>
                <a:spcPts val="0"/>
              </a:spcBef>
              <a:buClr>
                <a:srgbClr val="4F5D73"/>
              </a:buClr>
              <a:buSzPct val="25000"/>
              <a:buFont typeface="Calibri"/>
              <a:buNone/>
            </a:pPr>
            <a:r>
              <a:rPr lang="es-CO" sz="1800">
                <a:solidFill>
                  <a:srgbClr val="4F5D73"/>
                </a:solidFill>
                <a:latin typeface="Calibri"/>
                <a:ea typeface="Calibri"/>
                <a:cs typeface="Calibri"/>
                <a:sym typeface="Calibri"/>
              </a:rPr>
              <a:t>800px x 480px</a:t>
            </a:r>
          </a:p>
        </p:txBody>
      </p:sp>
      <p:pic>
        <p:nvPicPr>
          <p:cNvPr id="1114" name="Shape 1114"/>
          <p:cNvPicPr preferRelativeResize="0"/>
          <p:nvPr/>
        </p:nvPicPr>
        <p:blipFill>
          <a:blip r:embed="rId15">
            <a:alphaModFix/>
          </a:blip>
          <a:stretch>
            <a:fillRect/>
          </a:stretch>
        </p:blipFill>
        <p:spPr>
          <a:xfrm>
            <a:off x="3821187" y="3414312"/>
            <a:ext cx="625775" cy="625775"/>
          </a:xfrm>
          <a:prstGeom prst="rect">
            <a:avLst/>
          </a:prstGeom>
          <a:noFill/>
          <a:ln>
            <a:noFill/>
          </a:ln>
        </p:spPr>
      </p:pic>
      <p:sp>
        <p:nvSpPr>
          <p:cNvPr id="1115" name="Shape 1115"/>
          <p:cNvSpPr txBox="1"/>
          <p:nvPr/>
        </p:nvSpPr>
        <p:spPr>
          <a:xfrm>
            <a:off x="4636658" y="3421937"/>
            <a:ext cx="1973099" cy="610500"/>
          </a:xfrm>
          <a:prstGeom prst="rect">
            <a:avLst/>
          </a:prstGeom>
          <a:noFill/>
          <a:ln>
            <a:noFill/>
          </a:ln>
        </p:spPr>
        <p:txBody>
          <a:bodyPr lIns="91425" tIns="45700" rIns="91425" bIns="45700" anchor="ctr" anchorCtr="0">
            <a:noAutofit/>
          </a:bodyPr>
          <a:lstStyle/>
          <a:p>
            <a:pPr marL="0" marR="0" lvl="0" indent="0" algn="l" rtl="0">
              <a:spcBef>
                <a:spcPts val="0"/>
              </a:spcBef>
              <a:buClr>
                <a:srgbClr val="4F5D73"/>
              </a:buClr>
              <a:buSzPct val="25000"/>
              <a:buFont typeface="Calibri"/>
              <a:buNone/>
            </a:pPr>
            <a:r>
              <a:rPr lang="es-CO" sz="1800">
                <a:solidFill>
                  <a:srgbClr val="4F5D73"/>
                </a:solidFill>
                <a:latin typeface="Calibri"/>
                <a:ea typeface="Calibri"/>
                <a:cs typeface="Calibri"/>
                <a:sym typeface="Calibri"/>
              </a:rPr>
              <a:t>500mA</a:t>
            </a:r>
          </a:p>
        </p:txBody>
      </p:sp>
      <p:sp>
        <p:nvSpPr>
          <p:cNvPr id="1116" name="Shape 1116"/>
          <p:cNvSpPr txBox="1"/>
          <p:nvPr/>
        </p:nvSpPr>
        <p:spPr>
          <a:xfrm>
            <a:off x="2898887" y="908037"/>
            <a:ext cx="3346200" cy="360000"/>
          </a:xfrm>
          <a:prstGeom prst="rect">
            <a:avLst/>
          </a:prstGeom>
          <a:noFill/>
          <a:ln>
            <a:noFill/>
          </a:ln>
        </p:spPr>
        <p:txBody>
          <a:bodyPr lIns="91425" tIns="45700" rIns="91425" bIns="45700" anchor="t" anchorCtr="0">
            <a:noAutofit/>
          </a:bodyPr>
          <a:lstStyle/>
          <a:p>
            <a:pPr lvl="0" algn="ctr" rtl="0">
              <a:spcBef>
                <a:spcPts val="0"/>
              </a:spcBef>
              <a:buClr>
                <a:srgbClr val="4F5D73"/>
              </a:buClr>
              <a:buSzPct val="25000"/>
              <a:buFont typeface="Calibri"/>
              <a:buNone/>
            </a:pPr>
            <a:r>
              <a:rPr lang="es-CO" sz="2400" b="1">
                <a:solidFill>
                  <a:srgbClr val="4F5D73"/>
                </a:solidFill>
                <a:latin typeface="Calibri"/>
                <a:ea typeface="Calibri"/>
                <a:cs typeface="Calibri"/>
                <a:sym typeface="Calibri"/>
              </a:rPr>
              <a:t>DETALLES TÉCNICOS</a:t>
            </a:r>
          </a:p>
        </p:txBody>
      </p:sp>
      <p:grpSp>
        <p:nvGrpSpPr>
          <p:cNvPr id="37" name="Grupo 36"/>
          <p:cNvGrpSpPr/>
          <p:nvPr/>
        </p:nvGrpSpPr>
        <p:grpSpPr>
          <a:xfrm>
            <a:off x="0" y="4852608"/>
            <a:ext cx="9144000" cy="290892"/>
            <a:chOff x="0" y="4852608"/>
            <a:chExt cx="9144000" cy="290892"/>
          </a:xfrm>
        </p:grpSpPr>
        <p:sp>
          <p:nvSpPr>
            <p:cNvPr id="38" name="Rectángulo 37"/>
            <p:cNvSpPr/>
            <p:nvPr/>
          </p:nvSpPr>
          <p:spPr>
            <a:xfrm>
              <a:off x="0" y="4852608"/>
              <a:ext cx="9144000" cy="290892"/>
            </a:xfrm>
            <a:prstGeom prst="rect">
              <a:avLst/>
            </a:prstGeom>
            <a:solidFill>
              <a:srgbClr val="4F5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latin typeface="Roboto" panose="02000000000000000000" pitchFamily="2" charset="0"/>
                <a:ea typeface="Roboto" panose="02000000000000000000" pitchFamily="2" charset="0"/>
              </a:endParaRPr>
            </a:p>
          </p:txBody>
        </p:sp>
        <p:pic>
          <p:nvPicPr>
            <p:cNvPr id="39" name="Shape 144" descr="Imagen integrada 1"/>
            <p:cNvPicPr preferRelativeResize="0"/>
            <p:nvPr/>
          </p:nvPicPr>
          <p:blipFill rotWithShape="1">
            <a:blip r:embed="rId16">
              <a:alphaModFix/>
            </a:blip>
            <a:srcRect/>
            <a:stretch/>
          </p:blipFill>
          <p:spPr>
            <a:xfrm>
              <a:off x="4349892" y="4939392"/>
              <a:ext cx="454054" cy="117265"/>
            </a:xfrm>
            <a:prstGeom prst="rect">
              <a:avLst/>
            </a:prstGeom>
            <a:noFill/>
            <a:ln>
              <a:noFill/>
            </a:ln>
          </p:spPr>
        </p:pic>
      </p:grpSp>
    </p:spTree>
    <p:extLst>
      <p:ext uri="{BB962C8B-B14F-4D97-AF65-F5344CB8AC3E}">
        <p14:creationId xmlns:p14="http://schemas.microsoft.com/office/powerpoint/2010/main" val="13898549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grpSp>
        <p:nvGrpSpPr>
          <p:cNvPr id="1121" name="Shape 1121"/>
          <p:cNvGrpSpPr/>
          <p:nvPr/>
        </p:nvGrpSpPr>
        <p:grpSpPr>
          <a:xfrm>
            <a:off x="1331982" y="3366276"/>
            <a:ext cx="2130604" cy="359999"/>
            <a:chOff x="3807926" y="3166738"/>
            <a:chExt cx="2130604" cy="359999"/>
          </a:xfrm>
        </p:grpSpPr>
        <p:sp>
          <p:nvSpPr>
            <p:cNvPr id="1122" name="Shape 1122"/>
            <p:cNvSpPr/>
            <p:nvPr/>
          </p:nvSpPr>
          <p:spPr>
            <a:xfrm>
              <a:off x="4221394" y="3202503"/>
              <a:ext cx="1717136"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400">
                  <a:solidFill>
                    <a:srgbClr val="4F5D73"/>
                  </a:solidFill>
                  <a:latin typeface="Roboto"/>
                  <a:ea typeface="Roboto"/>
                  <a:cs typeface="Roboto"/>
                  <a:sym typeface="Roboto"/>
                </a:rPr>
                <a:t>Módulo audiovisual</a:t>
              </a:r>
            </a:p>
          </p:txBody>
        </p:sp>
        <p:pic>
          <p:nvPicPr>
            <p:cNvPr id="1123" name="Shape 1123"/>
            <p:cNvPicPr preferRelativeResize="0"/>
            <p:nvPr/>
          </p:nvPicPr>
          <p:blipFill rotWithShape="1">
            <a:blip r:embed="rId3">
              <a:alphaModFix/>
            </a:blip>
            <a:srcRect/>
            <a:stretch/>
          </p:blipFill>
          <p:spPr>
            <a:xfrm>
              <a:off x="3807926" y="3166738"/>
              <a:ext cx="359999" cy="359999"/>
            </a:xfrm>
            <a:prstGeom prst="rect">
              <a:avLst/>
            </a:prstGeom>
            <a:noFill/>
            <a:ln>
              <a:noFill/>
            </a:ln>
          </p:spPr>
        </p:pic>
      </p:grpSp>
      <p:sp>
        <p:nvSpPr>
          <p:cNvPr id="1124" name="Shape 1124"/>
          <p:cNvSpPr/>
          <p:nvPr/>
        </p:nvSpPr>
        <p:spPr>
          <a:xfrm>
            <a:off x="1745449" y="3401294"/>
            <a:ext cx="2166151"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400" b="1" dirty="0">
                <a:solidFill>
                  <a:srgbClr val="A5D76E"/>
                </a:solidFill>
                <a:latin typeface="Roboto"/>
                <a:ea typeface="Roboto"/>
                <a:cs typeface="Roboto"/>
                <a:sym typeface="Roboto"/>
              </a:rPr>
              <a:t>Módulo audiovisual</a:t>
            </a:r>
          </a:p>
        </p:txBody>
      </p:sp>
      <p:pic>
        <p:nvPicPr>
          <p:cNvPr id="1125" name="Shape 1125"/>
          <p:cNvPicPr preferRelativeResize="0"/>
          <p:nvPr/>
        </p:nvPicPr>
        <p:blipFill rotWithShape="1">
          <a:blip r:embed="rId4">
            <a:alphaModFix/>
          </a:blip>
          <a:srcRect/>
          <a:stretch/>
        </p:blipFill>
        <p:spPr>
          <a:xfrm>
            <a:off x="1331982" y="2823953"/>
            <a:ext cx="359999" cy="359999"/>
          </a:xfrm>
          <a:prstGeom prst="rect">
            <a:avLst/>
          </a:prstGeom>
          <a:noFill/>
          <a:ln>
            <a:noFill/>
          </a:ln>
        </p:spPr>
      </p:pic>
      <p:pic>
        <p:nvPicPr>
          <p:cNvPr id="1126" name="Shape 1126"/>
          <p:cNvPicPr preferRelativeResize="0"/>
          <p:nvPr/>
        </p:nvPicPr>
        <p:blipFill rotWithShape="1">
          <a:blip r:embed="rId4">
            <a:alphaModFix/>
          </a:blip>
          <a:srcRect/>
          <a:stretch/>
        </p:blipFill>
        <p:spPr>
          <a:xfrm>
            <a:off x="1331982" y="2277691"/>
            <a:ext cx="359999" cy="359999"/>
          </a:xfrm>
          <a:prstGeom prst="rect">
            <a:avLst/>
          </a:prstGeom>
          <a:noFill/>
          <a:ln>
            <a:noFill/>
          </a:ln>
        </p:spPr>
      </p:pic>
      <p:sp>
        <p:nvSpPr>
          <p:cNvPr id="1127" name="Shape 1127"/>
          <p:cNvSpPr/>
          <p:nvPr/>
        </p:nvSpPr>
        <p:spPr>
          <a:xfrm>
            <a:off x="1735626" y="2303803"/>
            <a:ext cx="6951614" cy="307777"/>
          </a:xfrm>
          <a:prstGeom prst="rect">
            <a:avLst/>
          </a:prstGeom>
          <a:noFill/>
          <a:ln>
            <a:noFill/>
          </a:ln>
        </p:spPr>
        <p:txBody>
          <a:bodyPr lIns="91425" tIns="45700" rIns="91425" bIns="45700" anchor="t" anchorCtr="0">
            <a:noAutofit/>
          </a:bodyPr>
          <a:lstStyle/>
          <a:p>
            <a:pPr marL="0" marR="0" lvl="0" indent="0" algn="just" rtl="0">
              <a:spcBef>
                <a:spcPts val="0"/>
              </a:spcBef>
              <a:buSzPct val="25000"/>
              <a:buNone/>
            </a:pPr>
            <a:r>
              <a:rPr lang="es-CO" sz="1400" b="1">
                <a:solidFill>
                  <a:srgbClr val="A5D76E"/>
                </a:solidFill>
                <a:latin typeface="Roboto"/>
                <a:ea typeface="Roboto"/>
                <a:cs typeface="Roboto"/>
                <a:sym typeface="Roboto"/>
              </a:rPr>
              <a:t>Diseñar una arquitectura lógica y física basada en el modelo BDI</a:t>
            </a:r>
          </a:p>
        </p:txBody>
      </p:sp>
      <p:sp>
        <p:nvSpPr>
          <p:cNvPr id="1128" name="Shape 1128"/>
          <p:cNvSpPr/>
          <p:nvPr/>
        </p:nvSpPr>
        <p:spPr>
          <a:xfrm>
            <a:off x="2952000" y="180000"/>
            <a:ext cx="3240000" cy="540000"/>
          </a:xfrm>
          <a:prstGeom prst="roundRect">
            <a:avLst>
              <a:gd name="adj" fmla="val 16667"/>
            </a:avLst>
          </a:prstGeom>
          <a:noFill/>
          <a:ln w="28575" cap="flat" cmpd="sng">
            <a:solidFill>
              <a:srgbClr val="4F5D73"/>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O" sz="1600">
                <a:solidFill>
                  <a:srgbClr val="4F5D73"/>
                </a:solidFill>
                <a:latin typeface="Roboto"/>
                <a:ea typeface="Roboto"/>
                <a:cs typeface="Roboto"/>
                <a:sym typeface="Roboto"/>
              </a:rPr>
              <a:t>OBJETIVOS</a:t>
            </a:r>
          </a:p>
        </p:txBody>
      </p:sp>
      <p:pic>
        <p:nvPicPr>
          <p:cNvPr id="1129" name="Shape 1129"/>
          <p:cNvPicPr preferRelativeResize="0"/>
          <p:nvPr/>
        </p:nvPicPr>
        <p:blipFill rotWithShape="1">
          <a:blip r:embed="rId5">
            <a:alphaModFix/>
          </a:blip>
          <a:srcRect/>
          <a:stretch/>
        </p:blipFill>
        <p:spPr>
          <a:xfrm>
            <a:off x="2312076" y="1150512"/>
            <a:ext cx="763011" cy="763011"/>
          </a:xfrm>
          <a:prstGeom prst="rect">
            <a:avLst/>
          </a:prstGeom>
          <a:noFill/>
          <a:ln>
            <a:noFill/>
          </a:ln>
        </p:spPr>
      </p:pic>
      <p:sp>
        <p:nvSpPr>
          <p:cNvPr id="1130" name="Shape 1130"/>
          <p:cNvSpPr/>
          <p:nvPr/>
        </p:nvSpPr>
        <p:spPr>
          <a:xfrm>
            <a:off x="3075088" y="1205578"/>
            <a:ext cx="4613438"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O" sz="1800" b="1">
                <a:solidFill>
                  <a:srgbClr val="4F5D73"/>
                </a:solidFill>
                <a:latin typeface="Roboto"/>
                <a:ea typeface="Roboto"/>
                <a:cs typeface="Roboto"/>
                <a:sym typeface="Roboto"/>
              </a:rPr>
              <a:t>Desarrollar una plataforma robótica modular orientada a la dramatización</a:t>
            </a:r>
          </a:p>
        </p:txBody>
      </p:sp>
      <p:grpSp>
        <p:nvGrpSpPr>
          <p:cNvPr id="1131" name="Shape 1131"/>
          <p:cNvGrpSpPr/>
          <p:nvPr/>
        </p:nvGrpSpPr>
        <p:grpSpPr>
          <a:xfrm>
            <a:off x="4602679" y="2822552"/>
            <a:ext cx="2531416" cy="359999"/>
            <a:chOff x="3807926" y="2652083"/>
            <a:chExt cx="2531416" cy="359999"/>
          </a:xfrm>
        </p:grpSpPr>
        <p:sp>
          <p:nvSpPr>
            <p:cNvPr id="1132" name="Shape 1132"/>
            <p:cNvSpPr/>
            <p:nvPr/>
          </p:nvSpPr>
          <p:spPr>
            <a:xfrm>
              <a:off x="4215044" y="2678194"/>
              <a:ext cx="2124298"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400">
                  <a:solidFill>
                    <a:srgbClr val="4F5D73"/>
                  </a:solidFill>
                  <a:latin typeface="Roboto"/>
                  <a:ea typeface="Roboto"/>
                  <a:cs typeface="Roboto"/>
                  <a:sym typeface="Roboto"/>
                </a:rPr>
                <a:t>Módulo de manipulación</a:t>
              </a:r>
            </a:p>
          </p:txBody>
        </p:sp>
        <p:pic>
          <p:nvPicPr>
            <p:cNvPr id="1133" name="Shape 1133"/>
            <p:cNvPicPr preferRelativeResize="0"/>
            <p:nvPr/>
          </p:nvPicPr>
          <p:blipFill rotWithShape="1">
            <a:blip r:embed="rId6">
              <a:alphaModFix/>
            </a:blip>
            <a:srcRect/>
            <a:stretch/>
          </p:blipFill>
          <p:spPr>
            <a:xfrm>
              <a:off x="3807926" y="2652083"/>
              <a:ext cx="359999" cy="359999"/>
            </a:xfrm>
            <a:prstGeom prst="rect">
              <a:avLst/>
            </a:prstGeom>
            <a:noFill/>
            <a:ln>
              <a:noFill/>
            </a:ln>
          </p:spPr>
        </p:pic>
      </p:grpSp>
      <p:grpSp>
        <p:nvGrpSpPr>
          <p:cNvPr id="1134" name="Shape 1134"/>
          <p:cNvGrpSpPr/>
          <p:nvPr/>
        </p:nvGrpSpPr>
        <p:grpSpPr>
          <a:xfrm>
            <a:off x="1331982" y="3920698"/>
            <a:ext cx="2286096" cy="359999"/>
            <a:chOff x="3807926" y="3678048"/>
            <a:chExt cx="2286096" cy="359999"/>
          </a:xfrm>
        </p:grpSpPr>
        <p:sp>
          <p:nvSpPr>
            <p:cNvPr id="1135" name="Shape 1135"/>
            <p:cNvSpPr/>
            <p:nvPr/>
          </p:nvSpPr>
          <p:spPr>
            <a:xfrm>
              <a:off x="4221394" y="3704160"/>
              <a:ext cx="1872628"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400">
                  <a:solidFill>
                    <a:srgbClr val="4F5D73"/>
                  </a:solidFill>
                  <a:latin typeface="Roboto"/>
                  <a:ea typeface="Roboto"/>
                  <a:cs typeface="Roboto"/>
                  <a:sym typeface="Roboto"/>
                </a:rPr>
                <a:t>Módulo de movilidad</a:t>
              </a:r>
            </a:p>
          </p:txBody>
        </p:sp>
        <p:pic>
          <p:nvPicPr>
            <p:cNvPr id="1136" name="Shape 1136"/>
            <p:cNvPicPr preferRelativeResize="0"/>
            <p:nvPr/>
          </p:nvPicPr>
          <p:blipFill rotWithShape="1">
            <a:blip r:embed="rId7">
              <a:alphaModFix/>
            </a:blip>
            <a:srcRect/>
            <a:stretch/>
          </p:blipFill>
          <p:spPr>
            <a:xfrm>
              <a:off x="3807926" y="3678048"/>
              <a:ext cx="359999" cy="359999"/>
            </a:xfrm>
            <a:prstGeom prst="rect">
              <a:avLst/>
            </a:prstGeom>
            <a:noFill/>
            <a:ln>
              <a:noFill/>
            </a:ln>
          </p:spPr>
        </p:pic>
      </p:grpSp>
      <p:grpSp>
        <p:nvGrpSpPr>
          <p:cNvPr id="1137" name="Shape 1137"/>
          <p:cNvGrpSpPr/>
          <p:nvPr/>
        </p:nvGrpSpPr>
        <p:grpSpPr>
          <a:xfrm>
            <a:off x="4612566" y="3969507"/>
            <a:ext cx="3232559" cy="359999"/>
            <a:chOff x="3810441" y="4084012"/>
            <a:chExt cx="3232559" cy="359999"/>
          </a:xfrm>
        </p:grpSpPr>
        <p:sp>
          <p:nvSpPr>
            <p:cNvPr id="1138" name="Shape 1138"/>
            <p:cNvSpPr/>
            <p:nvPr/>
          </p:nvSpPr>
          <p:spPr>
            <a:xfrm>
              <a:off x="4221394" y="4104416"/>
              <a:ext cx="2821605"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400">
                  <a:solidFill>
                    <a:srgbClr val="4F5D73"/>
                  </a:solidFill>
                  <a:latin typeface="Roboto"/>
                  <a:ea typeface="Roboto"/>
                  <a:cs typeface="Roboto"/>
                  <a:sym typeface="Roboto"/>
                </a:rPr>
                <a:t>Realizar una validación operativa</a:t>
              </a:r>
            </a:p>
          </p:txBody>
        </p:sp>
        <p:pic>
          <p:nvPicPr>
            <p:cNvPr id="1139" name="Shape 1139"/>
            <p:cNvPicPr preferRelativeResize="0"/>
            <p:nvPr/>
          </p:nvPicPr>
          <p:blipFill rotWithShape="1">
            <a:blip r:embed="rId8">
              <a:alphaModFix/>
            </a:blip>
            <a:srcRect/>
            <a:stretch/>
          </p:blipFill>
          <p:spPr>
            <a:xfrm>
              <a:off x="3810441" y="4084012"/>
              <a:ext cx="359999" cy="359999"/>
            </a:xfrm>
            <a:prstGeom prst="rect">
              <a:avLst/>
            </a:prstGeom>
            <a:noFill/>
            <a:ln>
              <a:noFill/>
            </a:ln>
          </p:spPr>
        </p:pic>
      </p:grpSp>
      <p:grpSp>
        <p:nvGrpSpPr>
          <p:cNvPr id="1140" name="Shape 1140"/>
          <p:cNvGrpSpPr/>
          <p:nvPr/>
        </p:nvGrpSpPr>
        <p:grpSpPr>
          <a:xfrm>
            <a:off x="4602679" y="3396029"/>
            <a:ext cx="3907885" cy="359999"/>
            <a:chOff x="3809978" y="3638796"/>
            <a:chExt cx="3907885" cy="359999"/>
          </a:xfrm>
        </p:grpSpPr>
        <p:sp>
          <p:nvSpPr>
            <p:cNvPr id="1141" name="Shape 1141"/>
            <p:cNvSpPr/>
            <p:nvPr/>
          </p:nvSpPr>
          <p:spPr>
            <a:xfrm>
              <a:off x="4221394" y="3664001"/>
              <a:ext cx="349647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400">
                  <a:solidFill>
                    <a:srgbClr val="4F5D73"/>
                  </a:solidFill>
                  <a:latin typeface="Roboto"/>
                  <a:ea typeface="Roboto"/>
                  <a:cs typeface="Roboto"/>
                  <a:sym typeface="Roboto"/>
                </a:rPr>
                <a:t>Diseñar y ejecutar pruebas de integración</a:t>
              </a:r>
            </a:p>
          </p:txBody>
        </p:sp>
        <p:pic>
          <p:nvPicPr>
            <p:cNvPr id="1142" name="Shape 1142"/>
            <p:cNvPicPr preferRelativeResize="0"/>
            <p:nvPr/>
          </p:nvPicPr>
          <p:blipFill rotWithShape="1">
            <a:blip r:embed="rId9">
              <a:alphaModFix/>
            </a:blip>
            <a:srcRect/>
            <a:stretch/>
          </p:blipFill>
          <p:spPr>
            <a:xfrm>
              <a:off x="3809978" y="3638796"/>
              <a:ext cx="359999" cy="359999"/>
            </a:xfrm>
            <a:prstGeom prst="rect">
              <a:avLst/>
            </a:prstGeom>
            <a:noFill/>
            <a:ln>
              <a:noFill/>
            </a:ln>
          </p:spPr>
        </p:pic>
      </p:grpSp>
      <p:sp>
        <p:nvSpPr>
          <p:cNvPr id="1143" name="Shape 1143"/>
          <p:cNvSpPr/>
          <p:nvPr/>
        </p:nvSpPr>
        <p:spPr>
          <a:xfrm>
            <a:off x="1745449" y="2843317"/>
            <a:ext cx="2297423"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400" b="1">
                <a:solidFill>
                  <a:srgbClr val="A5D76E"/>
                </a:solidFill>
                <a:latin typeface="Roboto"/>
                <a:ea typeface="Roboto"/>
                <a:cs typeface="Roboto"/>
                <a:sym typeface="Roboto"/>
              </a:rPr>
              <a:t>Módulo de procesamiento</a:t>
            </a:r>
          </a:p>
        </p:txBody>
      </p:sp>
      <p:pic>
        <p:nvPicPr>
          <p:cNvPr id="1144" name="Shape 1144"/>
          <p:cNvPicPr preferRelativeResize="0"/>
          <p:nvPr/>
        </p:nvPicPr>
        <p:blipFill rotWithShape="1">
          <a:blip r:embed="rId4">
            <a:alphaModFix/>
          </a:blip>
          <a:srcRect/>
          <a:stretch/>
        </p:blipFill>
        <p:spPr>
          <a:xfrm>
            <a:off x="1331982" y="3361337"/>
            <a:ext cx="359999" cy="359999"/>
          </a:xfrm>
          <a:prstGeom prst="rect">
            <a:avLst/>
          </a:prstGeom>
          <a:noFill/>
          <a:ln>
            <a:noFill/>
          </a:ln>
        </p:spPr>
      </p:pic>
      <p:pic>
        <p:nvPicPr>
          <p:cNvPr id="1145" name="Shape 1145"/>
          <p:cNvPicPr preferRelativeResize="0"/>
          <p:nvPr/>
        </p:nvPicPr>
        <p:blipFill rotWithShape="1">
          <a:blip r:embed="rId10">
            <a:alphaModFix/>
          </a:blip>
          <a:srcRect/>
          <a:stretch/>
        </p:blipFill>
        <p:spPr>
          <a:xfrm>
            <a:off x="8685025" y="88603"/>
            <a:ext cx="359999" cy="359999"/>
          </a:xfrm>
          <a:prstGeom prst="rect">
            <a:avLst/>
          </a:prstGeom>
          <a:noFill/>
          <a:ln>
            <a:noFill/>
          </a:ln>
        </p:spPr>
      </p:pic>
      <p:grpSp>
        <p:nvGrpSpPr>
          <p:cNvPr id="30" name="Grupo 29"/>
          <p:cNvGrpSpPr/>
          <p:nvPr/>
        </p:nvGrpSpPr>
        <p:grpSpPr>
          <a:xfrm>
            <a:off x="0" y="4852608"/>
            <a:ext cx="9144000" cy="290892"/>
            <a:chOff x="0" y="4852608"/>
            <a:chExt cx="9144000" cy="290892"/>
          </a:xfrm>
        </p:grpSpPr>
        <p:sp>
          <p:nvSpPr>
            <p:cNvPr id="31" name="Rectángulo 30"/>
            <p:cNvSpPr/>
            <p:nvPr/>
          </p:nvSpPr>
          <p:spPr>
            <a:xfrm>
              <a:off x="0" y="4852608"/>
              <a:ext cx="9144000" cy="290892"/>
            </a:xfrm>
            <a:prstGeom prst="rect">
              <a:avLst/>
            </a:prstGeom>
            <a:solidFill>
              <a:srgbClr val="4F5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latin typeface="Roboto" panose="02000000000000000000" pitchFamily="2" charset="0"/>
                <a:ea typeface="Roboto" panose="02000000000000000000" pitchFamily="2" charset="0"/>
              </a:endParaRPr>
            </a:p>
          </p:txBody>
        </p:sp>
        <p:pic>
          <p:nvPicPr>
            <p:cNvPr id="32" name="Shape 144" descr="Imagen integrada 1"/>
            <p:cNvPicPr preferRelativeResize="0"/>
            <p:nvPr/>
          </p:nvPicPr>
          <p:blipFill rotWithShape="1">
            <a:blip r:embed="rId11">
              <a:alphaModFix/>
            </a:blip>
            <a:srcRect/>
            <a:stretch/>
          </p:blipFill>
          <p:spPr>
            <a:xfrm>
              <a:off x="4349892" y="4939392"/>
              <a:ext cx="454054" cy="117265"/>
            </a:xfrm>
            <a:prstGeom prst="rect">
              <a:avLst/>
            </a:prstGeom>
            <a:noFill/>
            <a:ln>
              <a:noFill/>
            </a:ln>
          </p:spPr>
        </p:pic>
      </p:grpSp>
    </p:spTree>
    <p:extLst>
      <p:ext uri="{BB962C8B-B14F-4D97-AF65-F5344CB8AC3E}">
        <p14:creationId xmlns:p14="http://schemas.microsoft.com/office/powerpoint/2010/main" val="31439582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44"/>
                                        </p:tgtEl>
                                        <p:attrNameLst>
                                          <p:attrName>style.visibility</p:attrName>
                                        </p:attrNameLst>
                                      </p:cBhvr>
                                      <p:to>
                                        <p:strVal val="visible"/>
                                      </p:to>
                                    </p:set>
                                    <p:animEffect transition="in" filter="fade">
                                      <p:cBhvr>
                                        <p:cTn id="7" dur="500"/>
                                        <p:tgtEl>
                                          <p:spTgt spid="1144"/>
                                        </p:tgtEl>
                                      </p:cBhvr>
                                    </p:animEffect>
                                  </p:childTnLst>
                                </p:cTn>
                              </p:par>
                              <p:par>
                                <p:cTn id="8" presetID="10" presetClass="entr" presetSubtype="0" fill="hold" nodeType="withEffect">
                                  <p:stCondLst>
                                    <p:cond delay="0"/>
                                  </p:stCondLst>
                                  <p:childTnLst>
                                    <p:set>
                                      <p:cBhvr>
                                        <p:cTn id="9" dur="1" fill="hold">
                                          <p:stCondLst>
                                            <p:cond delay="0"/>
                                          </p:stCondLst>
                                        </p:cTn>
                                        <p:tgtEl>
                                          <p:spTgt spid="1124"/>
                                        </p:tgtEl>
                                        <p:attrNameLst>
                                          <p:attrName>style.visibility</p:attrName>
                                        </p:attrNameLst>
                                      </p:cBhvr>
                                      <p:to>
                                        <p:strVal val="visible"/>
                                      </p:to>
                                    </p:set>
                                    <p:animEffect transition="in" filter="fade">
                                      <p:cBhvr>
                                        <p:cTn id="10" dur="500"/>
                                        <p:tgtEl>
                                          <p:spTgt spid="1124"/>
                                        </p:tgtEl>
                                      </p:cBhvr>
                                    </p:animEffect>
                                  </p:childTnLst>
                                </p:cTn>
                              </p:par>
                              <p:par>
                                <p:cTn id="11" presetID="10" presetClass="exit" presetSubtype="0" fill="hold" nodeType="withEffect">
                                  <p:stCondLst>
                                    <p:cond delay="0"/>
                                  </p:stCondLst>
                                  <p:childTnLst>
                                    <p:animEffect transition="out" filter="fade">
                                      <p:cBhvr>
                                        <p:cTn id="12" dur="500"/>
                                        <p:tgtEl>
                                          <p:spTgt spid="1121"/>
                                        </p:tgtEl>
                                      </p:cBhvr>
                                    </p:animEffect>
                                    <p:set>
                                      <p:cBhvr>
                                        <p:cTn id="13" dur="1" fill="hold">
                                          <p:stCondLst>
                                            <p:cond delay="500"/>
                                          </p:stCondLst>
                                        </p:cTn>
                                        <p:tgtEl>
                                          <p:spTgt spid="11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52"/>
        <p:cNvGrpSpPr/>
        <p:nvPr/>
      </p:nvGrpSpPr>
      <p:grpSpPr>
        <a:xfrm>
          <a:off x="0" y="0"/>
          <a:ext cx="0" cy="0"/>
          <a:chOff x="0" y="0"/>
          <a:chExt cx="0" cy="0"/>
        </a:xfrm>
      </p:grpSpPr>
      <p:pic>
        <p:nvPicPr>
          <p:cNvPr id="1153" name="Shape 1153"/>
          <p:cNvPicPr preferRelativeResize="0"/>
          <p:nvPr/>
        </p:nvPicPr>
        <p:blipFill rotWithShape="1">
          <a:blip r:embed="rId3">
            <a:alphaModFix/>
          </a:blip>
          <a:srcRect/>
          <a:stretch/>
        </p:blipFill>
        <p:spPr>
          <a:xfrm>
            <a:off x="8685025" y="88603"/>
            <a:ext cx="359999" cy="359999"/>
          </a:xfrm>
          <a:prstGeom prst="rect">
            <a:avLst/>
          </a:prstGeom>
          <a:noFill/>
          <a:ln>
            <a:noFill/>
          </a:ln>
        </p:spPr>
      </p:pic>
      <p:pic>
        <p:nvPicPr>
          <p:cNvPr id="1154" name="Shape 1154"/>
          <p:cNvPicPr preferRelativeResize="0"/>
          <p:nvPr/>
        </p:nvPicPr>
        <p:blipFill rotWithShape="1">
          <a:blip r:embed="rId4">
            <a:alphaModFix/>
          </a:blip>
          <a:srcRect/>
          <a:stretch/>
        </p:blipFill>
        <p:spPr>
          <a:xfrm>
            <a:off x="360200" y="1031425"/>
            <a:ext cx="5141100" cy="3668700"/>
          </a:xfrm>
          <a:prstGeom prst="rect">
            <a:avLst/>
          </a:prstGeom>
          <a:noFill/>
          <a:ln>
            <a:noFill/>
          </a:ln>
        </p:spPr>
      </p:pic>
      <p:sp>
        <p:nvSpPr>
          <p:cNvPr id="1155" name="Shape 1155"/>
          <p:cNvSpPr/>
          <p:nvPr/>
        </p:nvSpPr>
        <p:spPr>
          <a:xfrm>
            <a:off x="2952000" y="180000"/>
            <a:ext cx="3240000" cy="540000"/>
          </a:xfrm>
          <a:prstGeom prst="roundRect">
            <a:avLst>
              <a:gd name="adj" fmla="val 16667"/>
            </a:avLst>
          </a:prstGeom>
          <a:noFill/>
          <a:ln w="28575" cap="flat" cmpd="sng">
            <a:solidFill>
              <a:srgbClr val="4F5D73"/>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O" sz="1600">
                <a:solidFill>
                  <a:srgbClr val="4F5D73"/>
                </a:solidFill>
                <a:latin typeface="Roboto"/>
                <a:ea typeface="Roboto"/>
                <a:cs typeface="Roboto"/>
                <a:sym typeface="Roboto"/>
              </a:rPr>
              <a:t>MÓDULO DE MOVILIDAD</a:t>
            </a:r>
          </a:p>
        </p:txBody>
      </p:sp>
      <p:sp>
        <p:nvSpPr>
          <p:cNvPr id="1159" name="Shape 1159"/>
          <p:cNvSpPr txBox="1"/>
          <p:nvPr/>
        </p:nvSpPr>
        <p:spPr>
          <a:xfrm>
            <a:off x="6202031" y="1762725"/>
            <a:ext cx="1837800" cy="360000"/>
          </a:xfrm>
          <a:prstGeom prst="rect">
            <a:avLst/>
          </a:prstGeom>
          <a:noFill/>
          <a:ln>
            <a:noFill/>
          </a:ln>
        </p:spPr>
        <p:txBody>
          <a:bodyPr lIns="91425" tIns="45700" rIns="91425" bIns="45700" anchor="t" anchorCtr="0">
            <a:noAutofit/>
          </a:bodyPr>
          <a:lstStyle/>
          <a:p>
            <a:pPr marL="0" marR="0" lvl="0" indent="0" algn="l" rtl="0">
              <a:spcBef>
                <a:spcPts val="0"/>
              </a:spcBef>
              <a:buClr>
                <a:srgbClr val="4F5D73"/>
              </a:buClr>
              <a:buSzPct val="25000"/>
              <a:buFont typeface="Calibri"/>
              <a:buNone/>
            </a:pPr>
            <a:r>
              <a:rPr lang="es-CO" sz="1800">
                <a:solidFill>
                  <a:srgbClr val="4F5D73"/>
                </a:solidFill>
                <a:latin typeface="Calibri"/>
                <a:ea typeface="Calibri"/>
                <a:cs typeface="Calibri"/>
                <a:sym typeface="Calibri"/>
              </a:rPr>
              <a:t>CALIBRAR</a:t>
            </a:r>
          </a:p>
        </p:txBody>
      </p:sp>
      <p:sp>
        <p:nvSpPr>
          <p:cNvPr id="1160" name="Shape 1160"/>
          <p:cNvSpPr txBox="1"/>
          <p:nvPr/>
        </p:nvSpPr>
        <p:spPr>
          <a:xfrm>
            <a:off x="6301931" y="2570275"/>
            <a:ext cx="1651799" cy="360000"/>
          </a:xfrm>
          <a:prstGeom prst="rect">
            <a:avLst/>
          </a:prstGeom>
          <a:noFill/>
          <a:ln>
            <a:noFill/>
          </a:ln>
        </p:spPr>
        <p:txBody>
          <a:bodyPr lIns="91425" tIns="45700" rIns="91425" bIns="45700" anchor="t" anchorCtr="0">
            <a:noAutofit/>
          </a:bodyPr>
          <a:lstStyle/>
          <a:p>
            <a:pPr lvl="0" rtl="0">
              <a:spcBef>
                <a:spcPts val="0"/>
              </a:spcBef>
              <a:buClr>
                <a:srgbClr val="4F5D73"/>
              </a:buClr>
              <a:buSzPct val="25000"/>
              <a:buFont typeface="Calibri"/>
              <a:buNone/>
            </a:pPr>
            <a:r>
              <a:rPr lang="es-CO" sz="1800">
                <a:solidFill>
                  <a:srgbClr val="4F5D73"/>
                </a:solidFill>
                <a:latin typeface="Calibri"/>
                <a:ea typeface="Calibri"/>
                <a:cs typeface="Calibri"/>
                <a:sym typeface="Calibri"/>
              </a:rPr>
              <a:t>MOVER</a:t>
            </a:r>
          </a:p>
        </p:txBody>
      </p:sp>
      <p:pic>
        <p:nvPicPr>
          <p:cNvPr id="1161" name="Shape 1161"/>
          <p:cNvPicPr preferRelativeResize="0"/>
          <p:nvPr/>
        </p:nvPicPr>
        <p:blipFill>
          <a:blip r:embed="rId5">
            <a:alphaModFix/>
          </a:blip>
          <a:stretch>
            <a:fillRect/>
          </a:stretch>
        </p:blipFill>
        <p:spPr>
          <a:xfrm>
            <a:off x="5662025" y="2537762"/>
            <a:ext cx="540000" cy="540000"/>
          </a:xfrm>
          <a:prstGeom prst="rect">
            <a:avLst/>
          </a:prstGeom>
          <a:noFill/>
          <a:ln>
            <a:noFill/>
          </a:ln>
        </p:spPr>
      </p:pic>
      <p:pic>
        <p:nvPicPr>
          <p:cNvPr id="1162" name="Shape 1162"/>
          <p:cNvPicPr preferRelativeResize="0"/>
          <p:nvPr/>
        </p:nvPicPr>
        <p:blipFill>
          <a:blip r:embed="rId5">
            <a:alphaModFix/>
          </a:blip>
          <a:stretch>
            <a:fillRect/>
          </a:stretch>
        </p:blipFill>
        <p:spPr>
          <a:xfrm>
            <a:off x="5662025" y="1698512"/>
            <a:ext cx="540000" cy="540000"/>
          </a:xfrm>
          <a:prstGeom prst="rect">
            <a:avLst/>
          </a:prstGeom>
          <a:noFill/>
          <a:ln>
            <a:noFill/>
          </a:ln>
        </p:spPr>
      </p:pic>
      <p:sp>
        <p:nvSpPr>
          <p:cNvPr id="1163" name="Shape 1163"/>
          <p:cNvSpPr txBox="1"/>
          <p:nvPr/>
        </p:nvSpPr>
        <p:spPr>
          <a:xfrm>
            <a:off x="6272428" y="3424100"/>
            <a:ext cx="2318100" cy="360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4F5D73"/>
              </a:buClr>
              <a:buSzPct val="25000"/>
              <a:buFont typeface="Calibri"/>
              <a:buNone/>
            </a:pPr>
            <a:r>
              <a:rPr lang="es-CO" sz="1800">
                <a:solidFill>
                  <a:srgbClr val="4F5D73"/>
                </a:solidFill>
                <a:latin typeface="Calibri"/>
                <a:ea typeface="Calibri"/>
                <a:cs typeface="Calibri"/>
                <a:sym typeface="Calibri"/>
              </a:rPr>
              <a:t>NIVEL DE BATERIA</a:t>
            </a:r>
          </a:p>
        </p:txBody>
      </p:sp>
      <p:pic>
        <p:nvPicPr>
          <p:cNvPr id="1164" name="Shape 1164"/>
          <p:cNvPicPr preferRelativeResize="0"/>
          <p:nvPr/>
        </p:nvPicPr>
        <p:blipFill>
          <a:blip r:embed="rId5">
            <a:alphaModFix/>
          </a:blip>
          <a:stretch>
            <a:fillRect/>
          </a:stretch>
        </p:blipFill>
        <p:spPr>
          <a:xfrm>
            <a:off x="5665125" y="3334112"/>
            <a:ext cx="540000" cy="540000"/>
          </a:xfrm>
          <a:prstGeom prst="rect">
            <a:avLst/>
          </a:prstGeom>
          <a:noFill/>
          <a:ln>
            <a:noFill/>
          </a:ln>
        </p:spPr>
      </p:pic>
      <p:grpSp>
        <p:nvGrpSpPr>
          <p:cNvPr id="14" name="Grupo 13"/>
          <p:cNvGrpSpPr/>
          <p:nvPr/>
        </p:nvGrpSpPr>
        <p:grpSpPr>
          <a:xfrm>
            <a:off x="0" y="4852608"/>
            <a:ext cx="9144000" cy="290892"/>
            <a:chOff x="0" y="4852608"/>
            <a:chExt cx="9144000" cy="290892"/>
          </a:xfrm>
        </p:grpSpPr>
        <p:sp>
          <p:nvSpPr>
            <p:cNvPr id="15" name="Rectángulo 14"/>
            <p:cNvSpPr/>
            <p:nvPr/>
          </p:nvSpPr>
          <p:spPr>
            <a:xfrm>
              <a:off x="0" y="4852608"/>
              <a:ext cx="9144000" cy="290892"/>
            </a:xfrm>
            <a:prstGeom prst="rect">
              <a:avLst/>
            </a:prstGeom>
            <a:solidFill>
              <a:srgbClr val="4F5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latin typeface="Roboto" panose="02000000000000000000" pitchFamily="2" charset="0"/>
                <a:ea typeface="Roboto" panose="02000000000000000000" pitchFamily="2" charset="0"/>
              </a:endParaRPr>
            </a:p>
          </p:txBody>
        </p:sp>
        <p:pic>
          <p:nvPicPr>
            <p:cNvPr id="16" name="Shape 144" descr="Imagen integrada 1"/>
            <p:cNvPicPr preferRelativeResize="0"/>
            <p:nvPr/>
          </p:nvPicPr>
          <p:blipFill rotWithShape="1">
            <a:blip r:embed="rId6">
              <a:alphaModFix/>
            </a:blip>
            <a:srcRect/>
            <a:stretch/>
          </p:blipFill>
          <p:spPr>
            <a:xfrm>
              <a:off x="4349892" y="4939392"/>
              <a:ext cx="454054" cy="117265"/>
            </a:xfrm>
            <a:prstGeom prst="rect">
              <a:avLst/>
            </a:prstGeom>
            <a:noFill/>
            <a:ln>
              <a:noFill/>
            </a:ln>
          </p:spPr>
        </p:pic>
      </p:grpSp>
    </p:spTree>
    <p:extLst>
      <p:ext uri="{BB962C8B-B14F-4D97-AF65-F5344CB8AC3E}">
        <p14:creationId xmlns:p14="http://schemas.microsoft.com/office/powerpoint/2010/main" val="14885557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68"/>
        <p:cNvGrpSpPr/>
        <p:nvPr/>
      </p:nvGrpSpPr>
      <p:grpSpPr>
        <a:xfrm>
          <a:off x="0" y="0"/>
          <a:ext cx="0" cy="0"/>
          <a:chOff x="0" y="0"/>
          <a:chExt cx="0" cy="0"/>
        </a:xfrm>
      </p:grpSpPr>
      <p:pic>
        <p:nvPicPr>
          <p:cNvPr id="1169" name="Shape 1169"/>
          <p:cNvPicPr preferRelativeResize="0"/>
          <p:nvPr/>
        </p:nvPicPr>
        <p:blipFill rotWithShape="1">
          <a:blip r:embed="rId3">
            <a:alphaModFix/>
          </a:blip>
          <a:srcRect/>
          <a:stretch/>
        </p:blipFill>
        <p:spPr>
          <a:xfrm>
            <a:off x="8685025" y="88603"/>
            <a:ext cx="360000" cy="360000"/>
          </a:xfrm>
          <a:prstGeom prst="rect">
            <a:avLst/>
          </a:prstGeom>
          <a:noFill/>
          <a:ln>
            <a:noFill/>
          </a:ln>
        </p:spPr>
      </p:pic>
      <p:sp>
        <p:nvSpPr>
          <p:cNvPr id="1170" name="Shape 1170"/>
          <p:cNvSpPr/>
          <p:nvPr/>
        </p:nvSpPr>
        <p:spPr>
          <a:xfrm>
            <a:off x="2952000" y="180000"/>
            <a:ext cx="3240000" cy="540000"/>
          </a:xfrm>
          <a:prstGeom prst="roundRect">
            <a:avLst>
              <a:gd name="adj" fmla="val 16667"/>
            </a:avLst>
          </a:prstGeom>
          <a:noFill/>
          <a:ln w="28575" cap="flat" cmpd="sng">
            <a:solidFill>
              <a:srgbClr val="4F5D73"/>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O" sz="1600">
                <a:solidFill>
                  <a:srgbClr val="4F5D73"/>
                </a:solidFill>
                <a:latin typeface="Roboto"/>
                <a:ea typeface="Roboto"/>
                <a:cs typeface="Roboto"/>
                <a:sym typeface="Roboto"/>
              </a:rPr>
              <a:t>MÓDULO DE MOVILIDAD</a:t>
            </a:r>
          </a:p>
        </p:txBody>
      </p:sp>
      <p:grpSp>
        <p:nvGrpSpPr>
          <p:cNvPr id="1174" name="Shape 1174"/>
          <p:cNvGrpSpPr/>
          <p:nvPr/>
        </p:nvGrpSpPr>
        <p:grpSpPr>
          <a:xfrm>
            <a:off x="395701" y="1590171"/>
            <a:ext cx="1925607" cy="539395"/>
            <a:chOff x="5758241" y="1350025"/>
            <a:chExt cx="1156660" cy="324000"/>
          </a:xfrm>
        </p:grpSpPr>
        <p:sp>
          <p:nvSpPr>
            <p:cNvPr id="1175" name="Shape 1175"/>
            <p:cNvSpPr txBox="1"/>
            <p:nvPr/>
          </p:nvSpPr>
          <p:spPr>
            <a:xfrm>
              <a:off x="6128601" y="1394325"/>
              <a:ext cx="786299" cy="193200"/>
            </a:xfrm>
            <a:prstGeom prst="rect">
              <a:avLst/>
            </a:prstGeom>
            <a:noFill/>
            <a:ln>
              <a:noFill/>
            </a:ln>
          </p:spPr>
          <p:txBody>
            <a:bodyPr lIns="91425" tIns="45700" rIns="91425" bIns="45700" anchor="t" anchorCtr="0">
              <a:noAutofit/>
            </a:bodyPr>
            <a:lstStyle/>
            <a:p>
              <a:pPr marL="0" marR="0" lvl="0" indent="0" algn="l" rtl="0">
                <a:spcBef>
                  <a:spcPts val="0"/>
                </a:spcBef>
                <a:buClr>
                  <a:srgbClr val="4F5D73"/>
                </a:buClr>
                <a:buSzPct val="25000"/>
                <a:buFont typeface="Calibri"/>
                <a:buNone/>
              </a:pPr>
              <a:r>
                <a:rPr lang="es-CO" sz="1800">
                  <a:solidFill>
                    <a:srgbClr val="4F5D73"/>
                  </a:solidFill>
                  <a:latin typeface="Calibri"/>
                  <a:ea typeface="Calibri"/>
                  <a:cs typeface="Calibri"/>
                  <a:sym typeface="Calibri"/>
                </a:rPr>
                <a:t>Odroid C2</a:t>
              </a:r>
            </a:p>
          </p:txBody>
        </p:sp>
        <p:pic>
          <p:nvPicPr>
            <p:cNvPr id="1176" name="Shape 1176" descr="http://thumb1.shutterstock.com/display_pic_with_logo/2266028/339287114/stock-vector-processor-chip-icon-339287114.jpg"/>
            <p:cNvPicPr preferRelativeResize="0"/>
            <p:nvPr/>
          </p:nvPicPr>
          <p:blipFill rotWithShape="1">
            <a:blip r:embed="rId4">
              <a:alphaModFix/>
            </a:blip>
            <a:srcRect l="13440" t="12991" r="13315" b="17049"/>
            <a:stretch/>
          </p:blipFill>
          <p:spPr>
            <a:xfrm>
              <a:off x="5758241" y="1350025"/>
              <a:ext cx="324900" cy="324000"/>
            </a:xfrm>
            <a:prstGeom prst="rect">
              <a:avLst/>
            </a:prstGeom>
            <a:noFill/>
            <a:ln>
              <a:noFill/>
            </a:ln>
          </p:spPr>
        </p:pic>
      </p:grpSp>
      <p:grpSp>
        <p:nvGrpSpPr>
          <p:cNvPr id="1177" name="Shape 1177"/>
          <p:cNvGrpSpPr/>
          <p:nvPr/>
        </p:nvGrpSpPr>
        <p:grpSpPr>
          <a:xfrm>
            <a:off x="985180" y="2227363"/>
            <a:ext cx="2245096" cy="540000"/>
            <a:chOff x="6917242" y="1847692"/>
            <a:chExt cx="2245096" cy="540000"/>
          </a:xfrm>
        </p:grpSpPr>
        <p:sp>
          <p:nvSpPr>
            <p:cNvPr id="1178" name="Shape 1178"/>
            <p:cNvSpPr txBox="1"/>
            <p:nvPr/>
          </p:nvSpPr>
          <p:spPr>
            <a:xfrm>
              <a:off x="7541739" y="1918716"/>
              <a:ext cx="1620600" cy="360000"/>
            </a:xfrm>
            <a:prstGeom prst="rect">
              <a:avLst/>
            </a:prstGeom>
            <a:noFill/>
            <a:ln>
              <a:noFill/>
            </a:ln>
          </p:spPr>
          <p:txBody>
            <a:bodyPr lIns="91425" tIns="45700" rIns="91425" bIns="45700" anchor="t" anchorCtr="0">
              <a:noAutofit/>
            </a:bodyPr>
            <a:lstStyle/>
            <a:p>
              <a:pPr marL="0" marR="0" lvl="0" indent="0" algn="l" rtl="0">
                <a:spcBef>
                  <a:spcPts val="0"/>
                </a:spcBef>
                <a:buClr>
                  <a:srgbClr val="4F5D73"/>
                </a:buClr>
                <a:buSzPct val="25000"/>
                <a:buFont typeface="Calibri"/>
                <a:buNone/>
              </a:pPr>
              <a:r>
                <a:rPr lang="es-CO" sz="1800">
                  <a:solidFill>
                    <a:srgbClr val="4F5D73"/>
                  </a:solidFill>
                  <a:latin typeface="Calibri"/>
                  <a:ea typeface="Calibri"/>
                  <a:cs typeface="Calibri"/>
                  <a:sym typeface="Calibri"/>
                </a:rPr>
                <a:t>ADC</a:t>
              </a:r>
            </a:p>
            <a:p>
              <a:pPr marL="457200" marR="0" lvl="0" indent="-342900" algn="l" rtl="0">
                <a:spcBef>
                  <a:spcPts val="0"/>
                </a:spcBef>
                <a:buClr>
                  <a:srgbClr val="4F5D73"/>
                </a:buClr>
                <a:buSzPct val="100000"/>
                <a:buFont typeface="Calibri"/>
                <a:buChar char="●"/>
              </a:pPr>
              <a:r>
                <a:rPr lang="es-CO" sz="1800">
                  <a:solidFill>
                    <a:srgbClr val="4F5D73"/>
                  </a:solidFill>
                  <a:latin typeface="Calibri"/>
                  <a:ea typeface="Calibri"/>
                  <a:cs typeface="Calibri"/>
                  <a:sym typeface="Calibri"/>
                </a:rPr>
                <a:t>10 Bits</a:t>
              </a:r>
            </a:p>
            <a:p>
              <a:pPr marL="457200" marR="0" lvl="0" indent="-342900" algn="l" rtl="0">
                <a:spcBef>
                  <a:spcPts val="0"/>
                </a:spcBef>
                <a:buClr>
                  <a:srgbClr val="4F5D73"/>
                </a:buClr>
                <a:buSzPct val="100000"/>
                <a:buFont typeface="Calibri"/>
                <a:buChar char="●"/>
              </a:pPr>
              <a:r>
                <a:rPr lang="es-CO" sz="1800">
                  <a:solidFill>
                    <a:srgbClr val="4F5D73"/>
                  </a:solidFill>
                  <a:latin typeface="Calibri"/>
                  <a:ea typeface="Calibri"/>
                  <a:cs typeface="Calibri"/>
                  <a:sym typeface="Calibri"/>
                </a:rPr>
                <a:t>1.8V Input</a:t>
              </a:r>
            </a:p>
          </p:txBody>
        </p:sp>
        <p:pic>
          <p:nvPicPr>
            <p:cNvPr id="1179" name="Shape 1179"/>
            <p:cNvPicPr preferRelativeResize="0"/>
            <p:nvPr/>
          </p:nvPicPr>
          <p:blipFill rotWithShape="1">
            <a:blip r:embed="rId5">
              <a:alphaModFix/>
            </a:blip>
            <a:srcRect/>
            <a:stretch/>
          </p:blipFill>
          <p:spPr>
            <a:xfrm>
              <a:off x="6917242" y="1847692"/>
              <a:ext cx="540000" cy="540000"/>
            </a:xfrm>
            <a:prstGeom prst="rect">
              <a:avLst/>
            </a:prstGeom>
            <a:noFill/>
            <a:ln>
              <a:noFill/>
            </a:ln>
          </p:spPr>
        </p:pic>
      </p:grpSp>
      <p:grpSp>
        <p:nvGrpSpPr>
          <p:cNvPr id="1180" name="Shape 1180"/>
          <p:cNvGrpSpPr/>
          <p:nvPr/>
        </p:nvGrpSpPr>
        <p:grpSpPr>
          <a:xfrm>
            <a:off x="3439011" y="1590163"/>
            <a:ext cx="2009500" cy="540000"/>
            <a:chOff x="4556575" y="1383309"/>
            <a:chExt cx="2009500" cy="540000"/>
          </a:xfrm>
        </p:grpSpPr>
        <p:sp>
          <p:nvSpPr>
            <p:cNvPr id="1181" name="Shape 1181"/>
            <p:cNvSpPr txBox="1"/>
            <p:nvPr/>
          </p:nvSpPr>
          <p:spPr>
            <a:xfrm>
              <a:off x="5159075" y="1487428"/>
              <a:ext cx="1407000" cy="359999"/>
            </a:xfrm>
            <a:prstGeom prst="rect">
              <a:avLst/>
            </a:prstGeom>
            <a:noFill/>
            <a:ln>
              <a:noFill/>
            </a:ln>
          </p:spPr>
          <p:txBody>
            <a:bodyPr lIns="91425" tIns="45700" rIns="91425" bIns="45700" anchor="t" anchorCtr="0">
              <a:noAutofit/>
            </a:bodyPr>
            <a:lstStyle/>
            <a:p>
              <a:pPr marL="0" marR="0" lvl="0" indent="0" algn="l" rtl="0">
                <a:spcBef>
                  <a:spcPts val="0"/>
                </a:spcBef>
                <a:buClr>
                  <a:srgbClr val="4F5D73"/>
                </a:buClr>
                <a:buSzPct val="25000"/>
                <a:buFont typeface="Calibri"/>
                <a:buNone/>
              </a:pPr>
              <a:r>
                <a:rPr lang="es-CO" sz="1800">
                  <a:solidFill>
                    <a:srgbClr val="4F5D73"/>
                  </a:solidFill>
                  <a:latin typeface="Calibri"/>
                  <a:ea typeface="Calibri"/>
                  <a:cs typeface="Calibri"/>
                  <a:sym typeface="Calibri"/>
                </a:rPr>
                <a:t>C++</a:t>
              </a:r>
            </a:p>
          </p:txBody>
        </p:sp>
        <p:pic>
          <p:nvPicPr>
            <p:cNvPr id="1182" name="Shape 1182"/>
            <p:cNvPicPr preferRelativeResize="0"/>
            <p:nvPr/>
          </p:nvPicPr>
          <p:blipFill rotWithShape="1">
            <a:blip r:embed="rId6">
              <a:alphaModFix/>
            </a:blip>
            <a:srcRect/>
            <a:stretch/>
          </p:blipFill>
          <p:spPr>
            <a:xfrm>
              <a:off x="4556575" y="1383309"/>
              <a:ext cx="540000" cy="540000"/>
            </a:xfrm>
            <a:prstGeom prst="rect">
              <a:avLst/>
            </a:prstGeom>
            <a:noFill/>
            <a:ln>
              <a:noFill/>
            </a:ln>
          </p:spPr>
        </p:pic>
      </p:grpSp>
      <p:grpSp>
        <p:nvGrpSpPr>
          <p:cNvPr id="1183" name="Shape 1183"/>
          <p:cNvGrpSpPr/>
          <p:nvPr/>
        </p:nvGrpSpPr>
        <p:grpSpPr>
          <a:xfrm>
            <a:off x="985394" y="3489987"/>
            <a:ext cx="2036312" cy="595007"/>
            <a:chOff x="5791787" y="2587259"/>
            <a:chExt cx="1150719" cy="360000"/>
          </a:xfrm>
        </p:grpSpPr>
        <p:pic>
          <p:nvPicPr>
            <p:cNvPr id="1184" name="Shape 1184" descr="https://www.ekwb.com/wp-content/uploads/2016/07/PWM-Icon.png"/>
            <p:cNvPicPr preferRelativeResize="0"/>
            <p:nvPr/>
          </p:nvPicPr>
          <p:blipFill rotWithShape="1">
            <a:blip r:embed="rId7">
              <a:alphaModFix/>
            </a:blip>
            <a:srcRect/>
            <a:stretch/>
          </p:blipFill>
          <p:spPr>
            <a:xfrm>
              <a:off x="5791787" y="2587259"/>
              <a:ext cx="358500" cy="360000"/>
            </a:xfrm>
            <a:prstGeom prst="rect">
              <a:avLst/>
            </a:prstGeom>
            <a:noFill/>
            <a:ln>
              <a:noFill/>
            </a:ln>
          </p:spPr>
        </p:pic>
        <p:sp>
          <p:nvSpPr>
            <p:cNvPr id="1185" name="Shape 1185"/>
            <p:cNvSpPr txBox="1"/>
            <p:nvPr/>
          </p:nvSpPr>
          <p:spPr>
            <a:xfrm>
              <a:off x="6163106" y="2641540"/>
              <a:ext cx="779400" cy="250800"/>
            </a:xfrm>
            <a:prstGeom prst="rect">
              <a:avLst/>
            </a:prstGeom>
            <a:noFill/>
            <a:ln>
              <a:noFill/>
            </a:ln>
          </p:spPr>
          <p:txBody>
            <a:bodyPr lIns="91425" tIns="45700" rIns="91425" bIns="45700" anchor="t" anchorCtr="0">
              <a:noAutofit/>
            </a:bodyPr>
            <a:lstStyle/>
            <a:p>
              <a:pPr marL="0" marR="0" lvl="0" indent="0" algn="l" rtl="0">
                <a:spcBef>
                  <a:spcPts val="0"/>
                </a:spcBef>
                <a:buClr>
                  <a:srgbClr val="4F5D73"/>
                </a:buClr>
                <a:buSzPct val="25000"/>
                <a:buFont typeface="Calibri"/>
                <a:buNone/>
              </a:pPr>
              <a:r>
                <a:rPr lang="es-CO" sz="1800">
                  <a:solidFill>
                    <a:srgbClr val="4F5D73"/>
                  </a:solidFill>
                  <a:latin typeface="Calibri"/>
                  <a:ea typeface="Calibri"/>
                  <a:cs typeface="Calibri"/>
                  <a:sym typeface="Calibri"/>
                </a:rPr>
                <a:t>2 PWM</a:t>
              </a:r>
            </a:p>
            <a:p>
              <a:pPr marL="457200" marR="0" lvl="0" indent="-342900" algn="l" rtl="0">
                <a:spcBef>
                  <a:spcPts val="0"/>
                </a:spcBef>
                <a:buClr>
                  <a:srgbClr val="4F5D73"/>
                </a:buClr>
                <a:buSzPct val="100000"/>
                <a:buFont typeface="Calibri"/>
                <a:buChar char="●"/>
              </a:pPr>
              <a:r>
                <a:rPr lang="es-CO" sz="1800">
                  <a:solidFill>
                    <a:srgbClr val="4F5D73"/>
                  </a:solidFill>
                  <a:latin typeface="Calibri"/>
                  <a:ea typeface="Calibri"/>
                  <a:cs typeface="Calibri"/>
                  <a:sym typeface="Calibri"/>
                </a:rPr>
                <a:t>10MHz</a:t>
              </a:r>
            </a:p>
          </p:txBody>
        </p:sp>
      </p:grpSp>
      <p:grpSp>
        <p:nvGrpSpPr>
          <p:cNvPr id="1186" name="Shape 1186"/>
          <p:cNvGrpSpPr/>
          <p:nvPr/>
        </p:nvGrpSpPr>
        <p:grpSpPr>
          <a:xfrm>
            <a:off x="6203675" y="1590175"/>
            <a:ext cx="2019023" cy="540000"/>
            <a:chOff x="6932975" y="1639850"/>
            <a:chExt cx="2019023" cy="540000"/>
          </a:xfrm>
        </p:grpSpPr>
        <p:pic>
          <p:nvPicPr>
            <p:cNvPr id="1187" name="Shape 1187"/>
            <p:cNvPicPr preferRelativeResize="0"/>
            <p:nvPr/>
          </p:nvPicPr>
          <p:blipFill rotWithShape="1">
            <a:blip r:embed="rId8">
              <a:alphaModFix/>
            </a:blip>
            <a:srcRect/>
            <a:stretch/>
          </p:blipFill>
          <p:spPr>
            <a:xfrm>
              <a:off x="6932975" y="1639850"/>
              <a:ext cx="540000" cy="540000"/>
            </a:xfrm>
            <a:prstGeom prst="rect">
              <a:avLst/>
            </a:prstGeom>
            <a:noFill/>
            <a:ln>
              <a:noFill/>
            </a:ln>
          </p:spPr>
        </p:pic>
        <p:sp>
          <p:nvSpPr>
            <p:cNvPr id="1188" name="Shape 1188"/>
            <p:cNvSpPr txBox="1"/>
            <p:nvPr/>
          </p:nvSpPr>
          <p:spPr>
            <a:xfrm>
              <a:off x="7569898" y="1729841"/>
              <a:ext cx="1382100" cy="360000"/>
            </a:xfrm>
            <a:prstGeom prst="rect">
              <a:avLst/>
            </a:prstGeom>
            <a:noFill/>
            <a:ln>
              <a:noFill/>
            </a:ln>
          </p:spPr>
          <p:txBody>
            <a:bodyPr lIns="91425" tIns="45700" rIns="91425" bIns="45700" anchor="t" anchorCtr="0">
              <a:noAutofit/>
            </a:bodyPr>
            <a:lstStyle/>
            <a:p>
              <a:pPr marL="0" marR="0" lvl="0" indent="0" algn="l" rtl="0">
                <a:spcBef>
                  <a:spcPts val="0"/>
                </a:spcBef>
                <a:buClr>
                  <a:srgbClr val="4F5D73"/>
                </a:buClr>
                <a:buSzPct val="25000"/>
                <a:buFont typeface="Calibri"/>
                <a:buNone/>
              </a:pPr>
              <a:r>
                <a:rPr lang="es-CO" sz="1800">
                  <a:solidFill>
                    <a:srgbClr val="4F5D73"/>
                  </a:solidFill>
                  <a:latin typeface="Calibri"/>
                  <a:ea typeface="Calibri"/>
                  <a:cs typeface="Calibri"/>
                  <a:sym typeface="Calibri"/>
                </a:rPr>
                <a:t>DC Motors</a:t>
              </a:r>
            </a:p>
          </p:txBody>
        </p:sp>
      </p:grpSp>
      <p:grpSp>
        <p:nvGrpSpPr>
          <p:cNvPr id="1189" name="Shape 1189"/>
          <p:cNvGrpSpPr/>
          <p:nvPr/>
        </p:nvGrpSpPr>
        <p:grpSpPr>
          <a:xfrm>
            <a:off x="4035686" y="2266795"/>
            <a:ext cx="1994113" cy="540004"/>
            <a:chOff x="6876225" y="1383300"/>
            <a:chExt cx="1994113" cy="540004"/>
          </a:xfrm>
        </p:grpSpPr>
        <p:sp>
          <p:nvSpPr>
            <p:cNvPr id="1190" name="Shape 1190"/>
            <p:cNvSpPr txBox="1"/>
            <p:nvPr/>
          </p:nvSpPr>
          <p:spPr>
            <a:xfrm>
              <a:off x="7488238" y="1383304"/>
              <a:ext cx="1382100" cy="539999"/>
            </a:xfrm>
            <a:prstGeom prst="rect">
              <a:avLst/>
            </a:prstGeom>
            <a:noFill/>
            <a:ln>
              <a:noFill/>
            </a:ln>
          </p:spPr>
          <p:txBody>
            <a:bodyPr lIns="91425" tIns="45700" rIns="91425" bIns="45700" anchor="ctr" anchorCtr="0">
              <a:noAutofit/>
            </a:bodyPr>
            <a:lstStyle/>
            <a:p>
              <a:pPr marL="0" marR="0" lvl="0" indent="0" algn="l" rtl="0">
                <a:spcBef>
                  <a:spcPts val="0"/>
                </a:spcBef>
                <a:buClr>
                  <a:srgbClr val="4F5D73"/>
                </a:buClr>
                <a:buSzPct val="25000"/>
                <a:buFont typeface="Calibri"/>
                <a:buNone/>
              </a:pPr>
              <a:r>
                <a:rPr lang="es-CO" sz="1800">
                  <a:solidFill>
                    <a:srgbClr val="4F5D73"/>
                  </a:solidFill>
                  <a:latin typeface="Calibri"/>
                  <a:ea typeface="Calibri"/>
                  <a:cs typeface="Calibri"/>
                  <a:sym typeface="Calibri"/>
                </a:rPr>
                <a:t>Socket IO</a:t>
              </a:r>
            </a:p>
          </p:txBody>
        </p:sp>
        <p:pic>
          <p:nvPicPr>
            <p:cNvPr id="1191" name="Shape 1191"/>
            <p:cNvPicPr preferRelativeResize="0"/>
            <p:nvPr/>
          </p:nvPicPr>
          <p:blipFill rotWithShape="1">
            <a:blip r:embed="rId9">
              <a:alphaModFix/>
            </a:blip>
            <a:srcRect/>
            <a:stretch/>
          </p:blipFill>
          <p:spPr>
            <a:xfrm>
              <a:off x="6876225" y="1383300"/>
              <a:ext cx="540000" cy="540000"/>
            </a:xfrm>
            <a:prstGeom prst="rect">
              <a:avLst/>
            </a:prstGeom>
            <a:noFill/>
            <a:ln>
              <a:noFill/>
            </a:ln>
          </p:spPr>
        </p:pic>
      </p:grpSp>
      <p:pic>
        <p:nvPicPr>
          <p:cNvPr id="1192" name="Shape 1192"/>
          <p:cNvPicPr preferRelativeResize="0"/>
          <p:nvPr/>
        </p:nvPicPr>
        <p:blipFill>
          <a:blip r:embed="rId10">
            <a:alphaModFix/>
          </a:blip>
          <a:stretch>
            <a:fillRect/>
          </a:stretch>
        </p:blipFill>
        <p:spPr>
          <a:xfrm>
            <a:off x="6740400" y="2227674"/>
            <a:ext cx="539400" cy="539400"/>
          </a:xfrm>
          <a:prstGeom prst="rect">
            <a:avLst/>
          </a:prstGeom>
          <a:noFill/>
          <a:ln>
            <a:noFill/>
          </a:ln>
        </p:spPr>
      </p:pic>
      <p:sp>
        <p:nvSpPr>
          <p:cNvPr id="1193" name="Shape 1193"/>
          <p:cNvSpPr txBox="1"/>
          <p:nvPr/>
        </p:nvSpPr>
        <p:spPr>
          <a:xfrm>
            <a:off x="7279800" y="2227375"/>
            <a:ext cx="1382100" cy="540000"/>
          </a:xfrm>
          <a:prstGeom prst="rect">
            <a:avLst/>
          </a:prstGeom>
          <a:noFill/>
          <a:ln>
            <a:noFill/>
          </a:ln>
        </p:spPr>
        <p:txBody>
          <a:bodyPr lIns="91425" tIns="45700" rIns="91425" bIns="45700" anchor="ctr" anchorCtr="0">
            <a:noAutofit/>
          </a:bodyPr>
          <a:lstStyle/>
          <a:p>
            <a:pPr marL="0" marR="0" lvl="0" indent="0" algn="l" rtl="0">
              <a:spcBef>
                <a:spcPts val="0"/>
              </a:spcBef>
              <a:buClr>
                <a:srgbClr val="4F5D73"/>
              </a:buClr>
              <a:buSzPct val="25000"/>
              <a:buFont typeface="Calibri"/>
              <a:buNone/>
            </a:pPr>
            <a:r>
              <a:rPr lang="es-CO" sz="1800">
                <a:solidFill>
                  <a:srgbClr val="4F5D73"/>
                </a:solidFill>
                <a:latin typeface="Calibri"/>
                <a:ea typeface="Calibri"/>
                <a:cs typeface="Calibri"/>
                <a:sym typeface="Calibri"/>
              </a:rPr>
              <a:t>298:1</a:t>
            </a:r>
          </a:p>
        </p:txBody>
      </p:sp>
      <p:sp>
        <p:nvSpPr>
          <p:cNvPr id="1194" name="Shape 1194"/>
          <p:cNvSpPr txBox="1"/>
          <p:nvPr/>
        </p:nvSpPr>
        <p:spPr>
          <a:xfrm>
            <a:off x="7311550" y="3014100"/>
            <a:ext cx="1382100" cy="540000"/>
          </a:xfrm>
          <a:prstGeom prst="rect">
            <a:avLst/>
          </a:prstGeom>
          <a:noFill/>
          <a:ln>
            <a:noFill/>
          </a:ln>
        </p:spPr>
        <p:txBody>
          <a:bodyPr lIns="91425" tIns="45700" rIns="91425" bIns="45700" anchor="ctr" anchorCtr="0">
            <a:noAutofit/>
          </a:bodyPr>
          <a:lstStyle/>
          <a:p>
            <a:pPr marL="0" marR="0" lvl="0" indent="0" algn="l" rtl="0">
              <a:spcBef>
                <a:spcPts val="0"/>
              </a:spcBef>
              <a:buClr>
                <a:srgbClr val="4F5D73"/>
              </a:buClr>
              <a:buSzPct val="25000"/>
              <a:buFont typeface="Calibri"/>
              <a:buNone/>
            </a:pPr>
            <a:r>
              <a:rPr lang="es-CO" sz="1800">
                <a:solidFill>
                  <a:srgbClr val="4F5D73"/>
                </a:solidFill>
                <a:latin typeface="Calibri"/>
                <a:ea typeface="Calibri"/>
                <a:cs typeface="Calibri"/>
                <a:sym typeface="Calibri"/>
              </a:rPr>
              <a:t>6V, 800mA</a:t>
            </a:r>
          </a:p>
        </p:txBody>
      </p:sp>
      <p:pic>
        <p:nvPicPr>
          <p:cNvPr id="1195" name="Shape 1195"/>
          <p:cNvPicPr preferRelativeResize="0"/>
          <p:nvPr/>
        </p:nvPicPr>
        <p:blipFill>
          <a:blip r:embed="rId11">
            <a:alphaModFix/>
          </a:blip>
          <a:stretch>
            <a:fillRect/>
          </a:stretch>
        </p:blipFill>
        <p:spPr>
          <a:xfrm>
            <a:off x="6740412" y="2971212"/>
            <a:ext cx="625775" cy="625775"/>
          </a:xfrm>
          <a:prstGeom prst="rect">
            <a:avLst/>
          </a:prstGeom>
          <a:noFill/>
          <a:ln>
            <a:noFill/>
          </a:ln>
        </p:spPr>
      </p:pic>
      <p:pic>
        <p:nvPicPr>
          <p:cNvPr id="1196" name="Shape 1196"/>
          <p:cNvPicPr preferRelativeResize="0"/>
          <p:nvPr/>
        </p:nvPicPr>
        <p:blipFill>
          <a:blip r:embed="rId12">
            <a:alphaModFix/>
          </a:blip>
          <a:stretch>
            <a:fillRect/>
          </a:stretch>
        </p:blipFill>
        <p:spPr>
          <a:xfrm>
            <a:off x="6740403" y="3800818"/>
            <a:ext cx="625800" cy="625800"/>
          </a:xfrm>
          <a:prstGeom prst="rect">
            <a:avLst/>
          </a:prstGeom>
          <a:noFill/>
          <a:ln>
            <a:noFill/>
          </a:ln>
        </p:spPr>
      </p:pic>
      <p:sp>
        <p:nvSpPr>
          <p:cNvPr id="1197" name="Shape 1197"/>
          <p:cNvSpPr txBox="1"/>
          <p:nvPr/>
        </p:nvSpPr>
        <p:spPr>
          <a:xfrm>
            <a:off x="7366200" y="3800825"/>
            <a:ext cx="1382100" cy="540000"/>
          </a:xfrm>
          <a:prstGeom prst="rect">
            <a:avLst/>
          </a:prstGeom>
          <a:noFill/>
          <a:ln>
            <a:noFill/>
          </a:ln>
        </p:spPr>
        <p:txBody>
          <a:bodyPr lIns="91425" tIns="45700" rIns="91425" bIns="45700" anchor="ctr" anchorCtr="0">
            <a:noAutofit/>
          </a:bodyPr>
          <a:lstStyle/>
          <a:p>
            <a:pPr marL="0" marR="0" lvl="0" indent="0" algn="l" rtl="0">
              <a:spcBef>
                <a:spcPts val="0"/>
              </a:spcBef>
              <a:buClr>
                <a:srgbClr val="4F5D73"/>
              </a:buClr>
              <a:buSzPct val="25000"/>
              <a:buFont typeface="Calibri"/>
              <a:buNone/>
            </a:pPr>
            <a:r>
              <a:rPr lang="es-CO" sz="1800">
                <a:solidFill>
                  <a:srgbClr val="4F5D73"/>
                </a:solidFill>
                <a:latin typeface="Calibri"/>
                <a:ea typeface="Calibri"/>
                <a:cs typeface="Calibri"/>
                <a:sym typeface="Calibri"/>
              </a:rPr>
              <a:t>10Kg</a:t>
            </a:r>
          </a:p>
        </p:txBody>
      </p:sp>
      <p:sp>
        <p:nvSpPr>
          <p:cNvPr id="1198" name="Shape 1198"/>
          <p:cNvSpPr txBox="1"/>
          <p:nvPr/>
        </p:nvSpPr>
        <p:spPr>
          <a:xfrm>
            <a:off x="4647700" y="2943425"/>
            <a:ext cx="1382100" cy="540000"/>
          </a:xfrm>
          <a:prstGeom prst="rect">
            <a:avLst/>
          </a:prstGeom>
          <a:noFill/>
          <a:ln>
            <a:noFill/>
          </a:ln>
        </p:spPr>
        <p:txBody>
          <a:bodyPr lIns="91425" tIns="45700" rIns="91425" bIns="45700" anchor="ctr" anchorCtr="0">
            <a:noAutofit/>
          </a:bodyPr>
          <a:lstStyle/>
          <a:p>
            <a:pPr marL="0" marR="0" lvl="0" indent="0" algn="l" rtl="0">
              <a:spcBef>
                <a:spcPts val="0"/>
              </a:spcBef>
              <a:buClr>
                <a:srgbClr val="4F5D73"/>
              </a:buClr>
              <a:buSzPct val="25000"/>
              <a:buFont typeface="Calibri"/>
              <a:buNone/>
            </a:pPr>
            <a:r>
              <a:rPr lang="es-CO" sz="1800">
                <a:solidFill>
                  <a:srgbClr val="4F5D73"/>
                </a:solidFill>
                <a:latin typeface="Calibri"/>
                <a:ea typeface="Calibri"/>
                <a:cs typeface="Calibri"/>
                <a:sym typeface="Calibri"/>
              </a:rPr>
              <a:t>WiringPI</a:t>
            </a:r>
          </a:p>
        </p:txBody>
      </p:sp>
      <p:pic>
        <p:nvPicPr>
          <p:cNvPr id="1199" name="Shape 1199"/>
          <p:cNvPicPr preferRelativeResize="0"/>
          <p:nvPr/>
        </p:nvPicPr>
        <p:blipFill>
          <a:blip r:embed="rId13">
            <a:alphaModFix/>
          </a:blip>
          <a:stretch>
            <a:fillRect/>
          </a:stretch>
        </p:blipFill>
        <p:spPr>
          <a:xfrm>
            <a:off x="4035679" y="2943417"/>
            <a:ext cx="539400" cy="539390"/>
          </a:xfrm>
          <a:prstGeom prst="rect">
            <a:avLst/>
          </a:prstGeom>
          <a:noFill/>
          <a:ln>
            <a:noFill/>
          </a:ln>
        </p:spPr>
      </p:pic>
      <p:sp>
        <p:nvSpPr>
          <p:cNvPr id="1200" name="Shape 1200"/>
          <p:cNvSpPr txBox="1"/>
          <p:nvPr/>
        </p:nvSpPr>
        <p:spPr>
          <a:xfrm>
            <a:off x="2898887" y="963600"/>
            <a:ext cx="3346200" cy="360000"/>
          </a:xfrm>
          <a:prstGeom prst="rect">
            <a:avLst/>
          </a:prstGeom>
          <a:noFill/>
          <a:ln>
            <a:noFill/>
          </a:ln>
        </p:spPr>
        <p:txBody>
          <a:bodyPr lIns="91425" tIns="45700" rIns="91425" bIns="45700" anchor="t" anchorCtr="0">
            <a:noAutofit/>
          </a:bodyPr>
          <a:lstStyle/>
          <a:p>
            <a:pPr lvl="0" algn="ctr" rtl="0">
              <a:spcBef>
                <a:spcPts val="0"/>
              </a:spcBef>
              <a:buClr>
                <a:srgbClr val="4F5D73"/>
              </a:buClr>
              <a:buSzPct val="25000"/>
              <a:buFont typeface="Calibri"/>
              <a:buNone/>
            </a:pPr>
            <a:r>
              <a:rPr lang="es-CO" sz="2400" b="1">
                <a:solidFill>
                  <a:srgbClr val="4F5D73"/>
                </a:solidFill>
                <a:latin typeface="Calibri"/>
                <a:ea typeface="Calibri"/>
                <a:cs typeface="Calibri"/>
                <a:sym typeface="Calibri"/>
              </a:rPr>
              <a:t>DETALLES TÉCNICOS</a:t>
            </a:r>
          </a:p>
        </p:txBody>
      </p:sp>
      <p:grpSp>
        <p:nvGrpSpPr>
          <p:cNvPr id="34" name="Grupo 33"/>
          <p:cNvGrpSpPr/>
          <p:nvPr/>
        </p:nvGrpSpPr>
        <p:grpSpPr>
          <a:xfrm>
            <a:off x="0" y="4852608"/>
            <a:ext cx="9144000" cy="290892"/>
            <a:chOff x="0" y="4852608"/>
            <a:chExt cx="9144000" cy="290892"/>
          </a:xfrm>
        </p:grpSpPr>
        <p:sp>
          <p:nvSpPr>
            <p:cNvPr id="35" name="Rectángulo 34"/>
            <p:cNvSpPr/>
            <p:nvPr/>
          </p:nvSpPr>
          <p:spPr>
            <a:xfrm>
              <a:off x="0" y="4852608"/>
              <a:ext cx="9144000" cy="290892"/>
            </a:xfrm>
            <a:prstGeom prst="rect">
              <a:avLst/>
            </a:prstGeom>
            <a:solidFill>
              <a:srgbClr val="4F5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latin typeface="Roboto" panose="02000000000000000000" pitchFamily="2" charset="0"/>
                <a:ea typeface="Roboto" panose="02000000000000000000" pitchFamily="2" charset="0"/>
              </a:endParaRPr>
            </a:p>
          </p:txBody>
        </p:sp>
        <p:pic>
          <p:nvPicPr>
            <p:cNvPr id="36" name="Shape 144" descr="Imagen integrada 1"/>
            <p:cNvPicPr preferRelativeResize="0"/>
            <p:nvPr/>
          </p:nvPicPr>
          <p:blipFill rotWithShape="1">
            <a:blip r:embed="rId14">
              <a:alphaModFix/>
            </a:blip>
            <a:srcRect/>
            <a:stretch/>
          </p:blipFill>
          <p:spPr>
            <a:xfrm>
              <a:off x="4349892" y="4939392"/>
              <a:ext cx="454054" cy="117265"/>
            </a:xfrm>
            <a:prstGeom prst="rect">
              <a:avLst/>
            </a:prstGeom>
            <a:noFill/>
            <a:ln>
              <a:noFill/>
            </a:ln>
          </p:spPr>
        </p:pic>
      </p:grpSp>
    </p:spTree>
    <p:extLst>
      <p:ext uri="{BB962C8B-B14F-4D97-AF65-F5344CB8AC3E}">
        <p14:creationId xmlns:p14="http://schemas.microsoft.com/office/powerpoint/2010/main" val="18784817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04"/>
        <p:cNvGrpSpPr/>
        <p:nvPr/>
      </p:nvGrpSpPr>
      <p:grpSpPr>
        <a:xfrm>
          <a:off x="0" y="0"/>
          <a:ext cx="0" cy="0"/>
          <a:chOff x="0" y="0"/>
          <a:chExt cx="0" cy="0"/>
        </a:xfrm>
      </p:grpSpPr>
      <p:pic>
        <p:nvPicPr>
          <p:cNvPr id="1205" name="Shape 1205"/>
          <p:cNvPicPr preferRelativeResize="0"/>
          <p:nvPr/>
        </p:nvPicPr>
        <p:blipFill rotWithShape="1">
          <a:blip r:embed="rId3">
            <a:alphaModFix/>
          </a:blip>
          <a:srcRect/>
          <a:stretch/>
        </p:blipFill>
        <p:spPr>
          <a:xfrm>
            <a:off x="8685025" y="88603"/>
            <a:ext cx="360000" cy="360000"/>
          </a:xfrm>
          <a:prstGeom prst="rect">
            <a:avLst/>
          </a:prstGeom>
          <a:noFill/>
          <a:ln>
            <a:noFill/>
          </a:ln>
        </p:spPr>
      </p:pic>
      <p:grpSp>
        <p:nvGrpSpPr>
          <p:cNvPr id="1206" name="Shape 1206"/>
          <p:cNvGrpSpPr/>
          <p:nvPr/>
        </p:nvGrpSpPr>
        <p:grpSpPr>
          <a:xfrm>
            <a:off x="478474" y="1567199"/>
            <a:ext cx="2923787" cy="585566"/>
            <a:chOff x="4862223" y="2761809"/>
            <a:chExt cx="2923787" cy="585566"/>
          </a:xfrm>
        </p:grpSpPr>
        <p:sp>
          <p:nvSpPr>
            <p:cNvPr id="1207" name="Shape 1207"/>
            <p:cNvSpPr txBox="1"/>
            <p:nvPr/>
          </p:nvSpPr>
          <p:spPr>
            <a:xfrm>
              <a:off x="5471811" y="2761809"/>
              <a:ext cx="2314200" cy="537599"/>
            </a:xfrm>
            <a:prstGeom prst="rect">
              <a:avLst/>
            </a:prstGeom>
            <a:noFill/>
            <a:ln>
              <a:noFill/>
            </a:ln>
          </p:spPr>
          <p:txBody>
            <a:bodyPr lIns="91425" tIns="45700" rIns="91425" bIns="45700" anchor="ctr" anchorCtr="0">
              <a:noAutofit/>
            </a:bodyPr>
            <a:lstStyle/>
            <a:p>
              <a:pPr marL="0" marR="0" lvl="0" indent="0" algn="l" rtl="0">
                <a:spcBef>
                  <a:spcPts val="0"/>
                </a:spcBef>
                <a:buClr>
                  <a:srgbClr val="4F5D73"/>
                </a:buClr>
                <a:buSzPct val="25000"/>
                <a:buFont typeface="Calibri"/>
                <a:buNone/>
              </a:pPr>
              <a:r>
                <a:rPr lang="es-CO" sz="1800">
                  <a:solidFill>
                    <a:srgbClr val="4F5D73"/>
                  </a:solidFill>
                  <a:latin typeface="Calibri"/>
                  <a:ea typeface="Calibri"/>
                  <a:cs typeface="Calibri"/>
                  <a:sym typeface="Calibri"/>
                </a:rPr>
                <a:t>Control de velocidad</a:t>
              </a:r>
            </a:p>
          </p:txBody>
        </p:sp>
        <p:pic>
          <p:nvPicPr>
            <p:cNvPr id="1208" name="Shape 1208"/>
            <p:cNvPicPr preferRelativeResize="0"/>
            <p:nvPr/>
          </p:nvPicPr>
          <p:blipFill rotWithShape="1">
            <a:blip r:embed="rId4">
              <a:alphaModFix/>
            </a:blip>
            <a:srcRect/>
            <a:stretch/>
          </p:blipFill>
          <p:spPr>
            <a:xfrm>
              <a:off x="4862223" y="2807375"/>
              <a:ext cx="540000" cy="540000"/>
            </a:xfrm>
            <a:prstGeom prst="rect">
              <a:avLst/>
            </a:prstGeom>
            <a:noFill/>
            <a:ln>
              <a:noFill/>
            </a:ln>
          </p:spPr>
        </p:pic>
      </p:grpSp>
      <p:sp>
        <p:nvSpPr>
          <p:cNvPr id="1209" name="Shape 1209"/>
          <p:cNvSpPr/>
          <p:nvPr/>
        </p:nvSpPr>
        <p:spPr>
          <a:xfrm>
            <a:off x="2952000" y="180000"/>
            <a:ext cx="3240000" cy="540000"/>
          </a:xfrm>
          <a:prstGeom prst="roundRect">
            <a:avLst>
              <a:gd name="adj" fmla="val 16667"/>
            </a:avLst>
          </a:prstGeom>
          <a:noFill/>
          <a:ln w="28575" cap="flat" cmpd="sng">
            <a:solidFill>
              <a:srgbClr val="4F5D73"/>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O" sz="1600">
                <a:solidFill>
                  <a:srgbClr val="4F5D73"/>
                </a:solidFill>
                <a:latin typeface="Roboto"/>
                <a:ea typeface="Roboto"/>
                <a:cs typeface="Roboto"/>
                <a:sym typeface="Roboto"/>
              </a:rPr>
              <a:t>MÓDULO DE MOVILIDAD</a:t>
            </a:r>
          </a:p>
        </p:txBody>
      </p:sp>
      <p:pic>
        <p:nvPicPr>
          <p:cNvPr id="1213" name="Shape 1213"/>
          <p:cNvPicPr preferRelativeResize="0"/>
          <p:nvPr/>
        </p:nvPicPr>
        <p:blipFill>
          <a:blip r:embed="rId5">
            <a:alphaModFix/>
          </a:blip>
          <a:stretch>
            <a:fillRect/>
          </a:stretch>
        </p:blipFill>
        <p:spPr>
          <a:xfrm>
            <a:off x="1199187" y="2290180"/>
            <a:ext cx="608399" cy="608399"/>
          </a:xfrm>
          <a:prstGeom prst="rect">
            <a:avLst/>
          </a:prstGeom>
          <a:noFill/>
          <a:ln>
            <a:noFill/>
          </a:ln>
        </p:spPr>
      </p:pic>
      <p:pic>
        <p:nvPicPr>
          <p:cNvPr id="1214" name="Shape 1214"/>
          <p:cNvPicPr preferRelativeResize="0"/>
          <p:nvPr/>
        </p:nvPicPr>
        <p:blipFill rotWithShape="1">
          <a:blip r:embed="rId6">
            <a:alphaModFix/>
          </a:blip>
          <a:srcRect/>
          <a:stretch/>
        </p:blipFill>
        <p:spPr>
          <a:xfrm>
            <a:off x="1199187" y="3054874"/>
            <a:ext cx="608399" cy="608400"/>
          </a:xfrm>
          <a:prstGeom prst="rect">
            <a:avLst/>
          </a:prstGeom>
          <a:noFill/>
          <a:ln>
            <a:noFill/>
          </a:ln>
        </p:spPr>
      </p:pic>
      <p:sp>
        <p:nvSpPr>
          <p:cNvPr id="1215" name="Shape 1215"/>
          <p:cNvSpPr txBox="1"/>
          <p:nvPr/>
        </p:nvSpPr>
        <p:spPr>
          <a:xfrm>
            <a:off x="1807586" y="2325587"/>
            <a:ext cx="2314200" cy="537600"/>
          </a:xfrm>
          <a:prstGeom prst="rect">
            <a:avLst/>
          </a:prstGeom>
          <a:noFill/>
          <a:ln>
            <a:noFill/>
          </a:ln>
        </p:spPr>
        <p:txBody>
          <a:bodyPr lIns="91425" tIns="45700" rIns="91425" bIns="45700" anchor="ctr" anchorCtr="0">
            <a:noAutofit/>
          </a:bodyPr>
          <a:lstStyle/>
          <a:p>
            <a:pPr marL="0" marR="0" lvl="0" indent="0" algn="l" rtl="0">
              <a:spcBef>
                <a:spcPts val="0"/>
              </a:spcBef>
              <a:buClr>
                <a:srgbClr val="4F5D73"/>
              </a:buClr>
              <a:buSzPct val="25000"/>
              <a:buFont typeface="Calibri"/>
              <a:buNone/>
            </a:pPr>
            <a:r>
              <a:rPr lang="es-CO" sz="1800">
                <a:solidFill>
                  <a:srgbClr val="4F5D73"/>
                </a:solidFill>
                <a:latin typeface="Calibri"/>
                <a:ea typeface="Calibri"/>
                <a:cs typeface="Calibri"/>
                <a:sym typeface="Calibri"/>
              </a:rPr>
              <a:t>Control proporcional</a:t>
            </a:r>
          </a:p>
        </p:txBody>
      </p:sp>
      <p:sp>
        <p:nvSpPr>
          <p:cNvPr id="1216" name="Shape 1216"/>
          <p:cNvSpPr txBox="1"/>
          <p:nvPr/>
        </p:nvSpPr>
        <p:spPr>
          <a:xfrm>
            <a:off x="1841786" y="3056075"/>
            <a:ext cx="2314200" cy="537600"/>
          </a:xfrm>
          <a:prstGeom prst="rect">
            <a:avLst/>
          </a:prstGeom>
          <a:noFill/>
          <a:ln>
            <a:noFill/>
          </a:ln>
        </p:spPr>
        <p:txBody>
          <a:bodyPr lIns="91425" tIns="45700" rIns="91425" bIns="45700" anchor="ctr" anchorCtr="0">
            <a:noAutofit/>
          </a:bodyPr>
          <a:lstStyle/>
          <a:p>
            <a:pPr marL="0" marR="0" lvl="0" indent="0" algn="l" rtl="0">
              <a:spcBef>
                <a:spcPts val="0"/>
              </a:spcBef>
              <a:buClr>
                <a:srgbClr val="4F5D73"/>
              </a:buClr>
              <a:buSzPct val="25000"/>
              <a:buFont typeface="Calibri"/>
              <a:buNone/>
            </a:pPr>
            <a:r>
              <a:rPr lang="es-CO" sz="1800">
                <a:solidFill>
                  <a:srgbClr val="4F5D73"/>
                </a:solidFill>
                <a:latin typeface="Calibri"/>
                <a:ea typeface="Calibri"/>
                <a:cs typeface="Calibri"/>
                <a:sym typeface="Calibri"/>
              </a:rPr>
              <a:t>Encoder</a:t>
            </a:r>
          </a:p>
        </p:txBody>
      </p:sp>
      <p:grpSp>
        <p:nvGrpSpPr>
          <p:cNvPr id="1217" name="Shape 1217"/>
          <p:cNvGrpSpPr/>
          <p:nvPr/>
        </p:nvGrpSpPr>
        <p:grpSpPr>
          <a:xfrm>
            <a:off x="4997499" y="1599124"/>
            <a:ext cx="3265188" cy="585566"/>
            <a:chOff x="4862223" y="2761809"/>
            <a:chExt cx="3265188" cy="585566"/>
          </a:xfrm>
        </p:grpSpPr>
        <p:sp>
          <p:nvSpPr>
            <p:cNvPr id="1218" name="Shape 1218"/>
            <p:cNvSpPr txBox="1"/>
            <p:nvPr/>
          </p:nvSpPr>
          <p:spPr>
            <a:xfrm>
              <a:off x="5471812" y="2761809"/>
              <a:ext cx="2655600" cy="537599"/>
            </a:xfrm>
            <a:prstGeom prst="rect">
              <a:avLst/>
            </a:prstGeom>
            <a:noFill/>
            <a:ln>
              <a:noFill/>
            </a:ln>
          </p:spPr>
          <p:txBody>
            <a:bodyPr lIns="91425" tIns="45700" rIns="91425" bIns="45700" anchor="ctr" anchorCtr="0">
              <a:noAutofit/>
            </a:bodyPr>
            <a:lstStyle/>
            <a:p>
              <a:pPr marL="0" marR="0" lvl="0" indent="0" algn="l" rtl="0">
                <a:spcBef>
                  <a:spcPts val="0"/>
                </a:spcBef>
                <a:buClr>
                  <a:srgbClr val="4F5D73"/>
                </a:buClr>
                <a:buSzPct val="25000"/>
                <a:buFont typeface="Calibri"/>
                <a:buNone/>
              </a:pPr>
              <a:r>
                <a:rPr lang="es-CO" sz="1800">
                  <a:solidFill>
                    <a:srgbClr val="4F5D73"/>
                  </a:solidFill>
                  <a:latin typeface="Calibri"/>
                  <a:ea typeface="Calibri"/>
                  <a:cs typeface="Calibri"/>
                  <a:sym typeface="Calibri"/>
                </a:rPr>
                <a:t>Control seguidor de línea</a:t>
              </a:r>
            </a:p>
          </p:txBody>
        </p:sp>
        <p:pic>
          <p:nvPicPr>
            <p:cNvPr id="1219" name="Shape 1219"/>
            <p:cNvPicPr preferRelativeResize="0"/>
            <p:nvPr/>
          </p:nvPicPr>
          <p:blipFill rotWithShape="1">
            <a:blip r:embed="rId4">
              <a:alphaModFix/>
            </a:blip>
            <a:srcRect/>
            <a:stretch/>
          </p:blipFill>
          <p:spPr>
            <a:xfrm>
              <a:off x="4862223" y="2807375"/>
              <a:ext cx="540000" cy="540000"/>
            </a:xfrm>
            <a:prstGeom prst="rect">
              <a:avLst/>
            </a:prstGeom>
            <a:noFill/>
            <a:ln>
              <a:noFill/>
            </a:ln>
          </p:spPr>
        </p:pic>
      </p:grpSp>
      <p:grpSp>
        <p:nvGrpSpPr>
          <p:cNvPr id="1220" name="Shape 1220"/>
          <p:cNvGrpSpPr/>
          <p:nvPr/>
        </p:nvGrpSpPr>
        <p:grpSpPr>
          <a:xfrm>
            <a:off x="5623664" y="3033712"/>
            <a:ext cx="2549175" cy="661489"/>
            <a:chOff x="6976839" y="2055024"/>
            <a:chExt cx="2549175" cy="661489"/>
          </a:xfrm>
        </p:grpSpPr>
        <p:sp>
          <p:nvSpPr>
            <p:cNvPr id="1221" name="Shape 1221"/>
            <p:cNvSpPr txBox="1"/>
            <p:nvPr/>
          </p:nvSpPr>
          <p:spPr>
            <a:xfrm>
              <a:off x="7593415" y="2055024"/>
              <a:ext cx="1932600" cy="608400"/>
            </a:xfrm>
            <a:prstGeom prst="rect">
              <a:avLst/>
            </a:prstGeom>
            <a:noFill/>
            <a:ln>
              <a:noFill/>
            </a:ln>
          </p:spPr>
          <p:txBody>
            <a:bodyPr lIns="91425" tIns="45700" rIns="91425" bIns="45700" anchor="ctr" anchorCtr="0">
              <a:noAutofit/>
            </a:bodyPr>
            <a:lstStyle/>
            <a:p>
              <a:pPr marL="0" marR="0" lvl="0" indent="0" algn="l" rtl="0">
                <a:spcBef>
                  <a:spcPts val="0"/>
                </a:spcBef>
                <a:buClr>
                  <a:srgbClr val="4F5D73"/>
                </a:buClr>
                <a:buSzPct val="25000"/>
                <a:buFont typeface="Calibri"/>
                <a:buNone/>
              </a:pPr>
              <a:r>
                <a:rPr lang="es-CO" sz="1800">
                  <a:solidFill>
                    <a:srgbClr val="4F5D73"/>
                  </a:solidFill>
                  <a:latin typeface="Calibri"/>
                  <a:ea typeface="Calibri"/>
                  <a:cs typeface="Calibri"/>
                  <a:sym typeface="Calibri"/>
                </a:rPr>
                <a:t>Sensores de línea</a:t>
              </a:r>
            </a:p>
          </p:txBody>
        </p:sp>
        <p:pic>
          <p:nvPicPr>
            <p:cNvPr id="1222" name="Shape 1222"/>
            <p:cNvPicPr preferRelativeResize="0"/>
            <p:nvPr/>
          </p:nvPicPr>
          <p:blipFill rotWithShape="1">
            <a:blip r:embed="rId7">
              <a:alphaModFix/>
            </a:blip>
            <a:srcRect/>
            <a:stretch/>
          </p:blipFill>
          <p:spPr>
            <a:xfrm>
              <a:off x="6976839" y="2108113"/>
              <a:ext cx="608400" cy="608400"/>
            </a:xfrm>
            <a:prstGeom prst="rect">
              <a:avLst/>
            </a:prstGeom>
            <a:noFill/>
            <a:ln>
              <a:noFill/>
            </a:ln>
          </p:spPr>
        </p:pic>
      </p:grpSp>
      <p:pic>
        <p:nvPicPr>
          <p:cNvPr id="1223" name="Shape 1223"/>
          <p:cNvPicPr preferRelativeResize="0"/>
          <p:nvPr/>
        </p:nvPicPr>
        <p:blipFill>
          <a:blip r:embed="rId5">
            <a:alphaModFix/>
          </a:blip>
          <a:stretch>
            <a:fillRect/>
          </a:stretch>
        </p:blipFill>
        <p:spPr>
          <a:xfrm>
            <a:off x="5623662" y="2305018"/>
            <a:ext cx="608399" cy="608399"/>
          </a:xfrm>
          <a:prstGeom prst="rect">
            <a:avLst/>
          </a:prstGeom>
          <a:noFill/>
          <a:ln>
            <a:noFill/>
          </a:ln>
        </p:spPr>
      </p:pic>
      <p:sp>
        <p:nvSpPr>
          <p:cNvPr id="1224" name="Shape 1224"/>
          <p:cNvSpPr txBox="1"/>
          <p:nvPr/>
        </p:nvSpPr>
        <p:spPr>
          <a:xfrm>
            <a:off x="6232061" y="2340425"/>
            <a:ext cx="2314200" cy="537600"/>
          </a:xfrm>
          <a:prstGeom prst="rect">
            <a:avLst/>
          </a:prstGeom>
          <a:noFill/>
          <a:ln>
            <a:noFill/>
          </a:ln>
        </p:spPr>
        <p:txBody>
          <a:bodyPr lIns="91425" tIns="45700" rIns="91425" bIns="45700" anchor="ctr" anchorCtr="0">
            <a:noAutofit/>
          </a:bodyPr>
          <a:lstStyle/>
          <a:p>
            <a:pPr marL="0" marR="0" lvl="0" indent="0" algn="l" rtl="0">
              <a:spcBef>
                <a:spcPts val="0"/>
              </a:spcBef>
              <a:buClr>
                <a:srgbClr val="4F5D73"/>
              </a:buClr>
              <a:buSzPct val="25000"/>
              <a:buFont typeface="Calibri"/>
              <a:buNone/>
            </a:pPr>
            <a:r>
              <a:rPr lang="es-CO" sz="1800" dirty="0">
                <a:solidFill>
                  <a:srgbClr val="4F5D73"/>
                </a:solidFill>
                <a:latin typeface="Calibri"/>
                <a:ea typeface="Calibri"/>
                <a:cs typeface="Calibri"/>
                <a:sym typeface="Calibri"/>
              </a:rPr>
              <a:t>Control PID</a:t>
            </a:r>
          </a:p>
        </p:txBody>
      </p:sp>
      <p:sp>
        <p:nvSpPr>
          <p:cNvPr id="1225" name="Shape 1225"/>
          <p:cNvSpPr txBox="1"/>
          <p:nvPr/>
        </p:nvSpPr>
        <p:spPr>
          <a:xfrm>
            <a:off x="2898887" y="963600"/>
            <a:ext cx="3346200" cy="360000"/>
          </a:xfrm>
          <a:prstGeom prst="rect">
            <a:avLst/>
          </a:prstGeom>
          <a:noFill/>
          <a:ln>
            <a:noFill/>
          </a:ln>
        </p:spPr>
        <p:txBody>
          <a:bodyPr lIns="91425" tIns="45700" rIns="91425" bIns="45700" anchor="t" anchorCtr="0">
            <a:noAutofit/>
          </a:bodyPr>
          <a:lstStyle/>
          <a:p>
            <a:pPr lvl="0" algn="ctr" rtl="0">
              <a:spcBef>
                <a:spcPts val="0"/>
              </a:spcBef>
              <a:buClr>
                <a:srgbClr val="4F5D73"/>
              </a:buClr>
              <a:buSzPct val="25000"/>
              <a:buFont typeface="Calibri"/>
              <a:buNone/>
            </a:pPr>
            <a:r>
              <a:rPr lang="es-CO" sz="2400" b="1">
                <a:solidFill>
                  <a:srgbClr val="4F5D73"/>
                </a:solidFill>
                <a:latin typeface="Calibri"/>
                <a:ea typeface="Calibri"/>
                <a:cs typeface="Calibri"/>
                <a:sym typeface="Calibri"/>
              </a:rPr>
              <a:t>DETALLES TÉCNICOS</a:t>
            </a:r>
          </a:p>
        </p:txBody>
      </p:sp>
      <p:grpSp>
        <p:nvGrpSpPr>
          <p:cNvPr id="1226" name="Shape 1226"/>
          <p:cNvGrpSpPr/>
          <p:nvPr/>
        </p:nvGrpSpPr>
        <p:grpSpPr>
          <a:xfrm>
            <a:off x="1199194" y="3819587"/>
            <a:ext cx="2036312" cy="595007"/>
            <a:chOff x="5791787" y="2587259"/>
            <a:chExt cx="1150719" cy="360000"/>
          </a:xfrm>
        </p:grpSpPr>
        <p:pic>
          <p:nvPicPr>
            <p:cNvPr id="1227" name="Shape 1227" descr="https://www.ekwb.com/wp-content/uploads/2016/07/PWM-Icon.png"/>
            <p:cNvPicPr preferRelativeResize="0"/>
            <p:nvPr/>
          </p:nvPicPr>
          <p:blipFill rotWithShape="1">
            <a:blip r:embed="rId8">
              <a:alphaModFix/>
            </a:blip>
            <a:srcRect/>
            <a:stretch/>
          </p:blipFill>
          <p:spPr>
            <a:xfrm>
              <a:off x="5791787" y="2587259"/>
              <a:ext cx="358500" cy="360000"/>
            </a:xfrm>
            <a:prstGeom prst="rect">
              <a:avLst/>
            </a:prstGeom>
            <a:noFill/>
            <a:ln>
              <a:noFill/>
            </a:ln>
          </p:spPr>
        </p:pic>
        <p:sp>
          <p:nvSpPr>
            <p:cNvPr id="1228" name="Shape 1228"/>
            <p:cNvSpPr txBox="1"/>
            <p:nvPr/>
          </p:nvSpPr>
          <p:spPr>
            <a:xfrm>
              <a:off x="6163106" y="2641540"/>
              <a:ext cx="779400" cy="250800"/>
            </a:xfrm>
            <a:prstGeom prst="rect">
              <a:avLst/>
            </a:prstGeom>
            <a:noFill/>
            <a:ln>
              <a:noFill/>
            </a:ln>
          </p:spPr>
          <p:txBody>
            <a:bodyPr lIns="91425" tIns="45700" rIns="91425" bIns="45700" anchor="t" anchorCtr="0">
              <a:noAutofit/>
            </a:bodyPr>
            <a:lstStyle/>
            <a:p>
              <a:pPr marL="0" marR="0" lvl="0" indent="0" algn="l" rtl="0">
                <a:spcBef>
                  <a:spcPts val="0"/>
                </a:spcBef>
                <a:buClr>
                  <a:srgbClr val="4F5D73"/>
                </a:buClr>
                <a:buSzPct val="25000"/>
                <a:buFont typeface="Calibri"/>
                <a:buNone/>
              </a:pPr>
              <a:r>
                <a:rPr lang="es-CO" sz="1800">
                  <a:solidFill>
                    <a:srgbClr val="4F5D73"/>
                  </a:solidFill>
                  <a:latin typeface="Calibri"/>
                  <a:ea typeface="Calibri"/>
                  <a:cs typeface="Calibri"/>
                  <a:sym typeface="Calibri"/>
                </a:rPr>
                <a:t>2 PWM</a:t>
              </a:r>
            </a:p>
          </p:txBody>
        </p:sp>
      </p:grpSp>
      <p:grpSp>
        <p:nvGrpSpPr>
          <p:cNvPr id="26" name="Grupo 25"/>
          <p:cNvGrpSpPr/>
          <p:nvPr/>
        </p:nvGrpSpPr>
        <p:grpSpPr>
          <a:xfrm>
            <a:off x="0" y="4852608"/>
            <a:ext cx="9144000" cy="290892"/>
            <a:chOff x="0" y="4852608"/>
            <a:chExt cx="9144000" cy="290892"/>
          </a:xfrm>
        </p:grpSpPr>
        <p:sp>
          <p:nvSpPr>
            <p:cNvPr id="27" name="Rectángulo 26"/>
            <p:cNvSpPr/>
            <p:nvPr/>
          </p:nvSpPr>
          <p:spPr>
            <a:xfrm>
              <a:off x="0" y="4852608"/>
              <a:ext cx="9144000" cy="290892"/>
            </a:xfrm>
            <a:prstGeom prst="rect">
              <a:avLst/>
            </a:prstGeom>
            <a:solidFill>
              <a:srgbClr val="4F5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latin typeface="Roboto" panose="02000000000000000000" pitchFamily="2" charset="0"/>
                <a:ea typeface="Roboto" panose="02000000000000000000" pitchFamily="2" charset="0"/>
              </a:endParaRPr>
            </a:p>
          </p:txBody>
        </p:sp>
        <p:pic>
          <p:nvPicPr>
            <p:cNvPr id="28" name="Shape 144" descr="Imagen integrada 1"/>
            <p:cNvPicPr preferRelativeResize="0"/>
            <p:nvPr/>
          </p:nvPicPr>
          <p:blipFill rotWithShape="1">
            <a:blip r:embed="rId9">
              <a:alphaModFix/>
            </a:blip>
            <a:srcRect/>
            <a:stretch/>
          </p:blipFill>
          <p:spPr>
            <a:xfrm>
              <a:off x="4349892" y="4939392"/>
              <a:ext cx="454054" cy="117265"/>
            </a:xfrm>
            <a:prstGeom prst="rect">
              <a:avLst/>
            </a:prstGeom>
            <a:noFill/>
            <a:ln>
              <a:noFill/>
            </a:ln>
          </p:spPr>
        </p:pic>
      </p:grpSp>
    </p:spTree>
    <p:extLst>
      <p:ext uri="{BB962C8B-B14F-4D97-AF65-F5344CB8AC3E}">
        <p14:creationId xmlns:p14="http://schemas.microsoft.com/office/powerpoint/2010/main" val="21418717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Shape 1233"/>
          <p:cNvSpPr/>
          <p:nvPr/>
        </p:nvSpPr>
        <p:spPr>
          <a:xfrm>
            <a:off x="1745448" y="3947273"/>
            <a:ext cx="2394751"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400" b="1" dirty="0">
                <a:solidFill>
                  <a:srgbClr val="A5D76E"/>
                </a:solidFill>
                <a:latin typeface="Roboto"/>
                <a:ea typeface="Roboto"/>
                <a:cs typeface="Roboto"/>
                <a:sym typeface="Roboto"/>
              </a:rPr>
              <a:t>Módulo de movilidad</a:t>
            </a:r>
          </a:p>
        </p:txBody>
      </p:sp>
      <p:pic>
        <p:nvPicPr>
          <p:cNvPr id="1234" name="Shape 1234"/>
          <p:cNvPicPr preferRelativeResize="0"/>
          <p:nvPr/>
        </p:nvPicPr>
        <p:blipFill rotWithShape="1">
          <a:blip r:embed="rId3">
            <a:alphaModFix/>
          </a:blip>
          <a:srcRect/>
          <a:stretch/>
        </p:blipFill>
        <p:spPr>
          <a:xfrm>
            <a:off x="1331982" y="3918975"/>
            <a:ext cx="359999" cy="359999"/>
          </a:xfrm>
          <a:prstGeom prst="rect">
            <a:avLst/>
          </a:prstGeom>
          <a:noFill/>
          <a:ln>
            <a:noFill/>
          </a:ln>
        </p:spPr>
      </p:pic>
      <p:pic>
        <p:nvPicPr>
          <p:cNvPr id="1235" name="Shape 1235"/>
          <p:cNvPicPr preferRelativeResize="0"/>
          <p:nvPr/>
        </p:nvPicPr>
        <p:blipFill rotWithShape="1">
          <a:blip r:embed="rId3">
            <a:alphaModFix/>
          </a:blip>
          <a:srcRect/>
          <a:stretch/>
        </p:blipFill>
        <p:spPr>
          <a:xfrm>
            <a:off x="1331982" y="3361337"/>
            <a:ext cx="359999" cy="359999"/>
          </a:xfrm>
          <a:prstGeom prst="rect">
            <a:avLst/>
          </a:prstGeom>
          <a:noFill/>
          <a:ln>
            <a:noFill/>
          </a:ln>
        </p:spPr>
      </p:pic>
      <p:sp>
        <p:nvSpPr>
          <p:cNvPr id="1236" name="Shape 1236"/>
          <p:cNvSpPr/>
          <p:nvPr/>
        </p:nvSpPr>
        <p:spPr>
          <a:xfrm>
            <a:off x="1745449" y="3401294"/>
            <a:ext cx="1763623"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400" b="1">
                <a:solidFill>
                  <a:srgbClr val="A5D76E"/>
                </a:solidFill>
                <a:latin typeface="Roboto"/>
                <a:ea typeface="Roboto"/>
                <a:cs typeface="Roboto"/>
                <a:sym typeface="Roboto"/>
              </a:rPr>
              <a:t>Módulo audiovisual</a:t>
            </a:r>
          </a:p>
        </p:txBody>
      </p:sp>
      <p:pic>
        <p:nvPicPr>
          <p:cNvPr id="1237" name="Shape 1237"/>
          <p:cNvPicPr preferRelativeResize="0"/>
          <p:nvPr/>
        </p:nvPicPr>
        <p:blipFill rotWithShape="1">
          <a:blip r:embed="rId3">
            <a:alphaModFix/>
          </a:blip>
          <a:srcRect/>
          <a:stretch/>
        </p:blipFill>
        <p:spPr>
          <a:xfrm>
            <a:off x="1331982" y="2823953"/>
            <a:ext cx="359999" cy="359999"/>
          </a:xfrm>
          <a:prstGeom prst="rect">
            <a:avLst/>
          </a:prstGeom>
          <a:noFill/>
          <a:ln>
            <a:noFill/>
          </a:ln>
        </p:spPr>
      </p:pic>
      <p:pic>
        <p:nvPicPr>
          <p:cNvPr id="1238" name="Shape 1238"/>
          <p:cNvPicPr preferRelativeResize="0"/>
          <p:nvPr/>
        </p:nvPicPr>
        <p:blipFill rotWithShape="1">
          <a:blip r:embed="rId3">
            <a:alphaModFix/>
          </a:blip>
          <a:srcRect/>
          <a:stretch/>
        </p:blipFill>
        <p:spPr>
          <a:xfrm>
            <a:off x="1331982" y="2277691"/>
            <a:ext cx="359999" cy="359999"/>
          </a:xfrm>
          <a:prstGeom prst="rect">
            <a:avLst/>
          </a:prstGeom>
          <a:noFill/>
          <a:ln>
            <a:noFill/>
          </a:ln>
        </p:spPr>
      </p:pic>
      <p:sp>
        <p:nvSpPr>
          <p:cNvPr id="1239" name="Shape 1239"/>
          <p:cNvSpPr/>
          <p:nvPr/>
        </p:nvSpPr>
        <p:spPr>
          <a:xfrm>
            <a:off x="1735626" y="2303803"/>
            <a:ext cx="6951614" cy="307777"/>
          </a:xfrm>
          <a:prstGeom prst="rect">
            <a:avLst/>
          </a:prstGeom>
          <a:noFill/>
          <a:ln>
            <a:noFill/>
          </a:ln>
        </p:spPr>
        <p:txBody>
          <a:bodyPr lIns="91425" tIns="45700" rIns="91425" bIns="45700" anchor="t" anchorCtr="0">
            <a:noAutofit/>
          </a:bodyPr>
          <a:lstStyle/>
          <a:p>
            <a:pPr marL="0" marR="0" lvl="0" indent="0" algn="just" rtl="0">
              <a:spcBef>
                <a:spcPts val="0"/>
              </a:spcBef>
              <a:buSzPct val="25000"/>
              <a:buNone/>
            </a:pPr>
            <a:r>
              <a:rPr lang="es-CO" sz="1400" b="1">
                <a:solidFill>
                  <a:srgbClr val="A5D76E"/>
                </a:solidFill>
                <a:latin typeface="Roboto"/>
                <a:ea typeface="Roboto"/>
                <a:cs typeface="Roboto"/>
                <a:sym typeface="Roboto"/>
              </a:rPr>
              <a:t>Diseñar una arquitectura lógica y física basada en el modelo BDI</a:t>
            </a:r>
          </a:p>
        </p:txBody>
      </p:sp>
      <p:sp>
        <p:nvSpPr>
          <p:cNvPr id="1240" name="Shape 1240"/>
          <p:cNvSpPr/>
          <p:nvPr/>
        </p:nvSpPr>
        <p:spPr>
          <a:xfrm>
            <a:off x="2952000" y="180000"/>
            <a:ext cx="3240000" cy="540000"/>
          </a:xfrm>
          <a:prstGeom prst="roundRect">
            <a:avLst>
              <a:gd name="adj" fmla="val 16667"/>
            </a:avLst>
          </a:prstGeom>
          <a:noFill/>
          <a:ln w="28575" cap="flat" cmpd="sng">
            <a:solidFill>
              <a:srgbClr val="4F5D73"/>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O" sz="1600">
                <a:solidFill>
                  <a:srgbClr val="4F5D73"/>
                </a:solidFill>
                <a:latin typeface="Roboto"/>
                <a:ea typeface="Roboto"/>
                <a:cs typeface="Roboto"/>
                <a:sym typeface="Roboto"/>
              </a:rPr>
              <a:t>OBJETIVOS</a:t>
            </a:r>
          </a:p>
        </p:txBody>
      </p:sp>
      <p:pic>
        <p:nvPicPr>
          <p:cNvPr id="1241" name="Shape 1241"/>
          <p:cNvPicPr preferRelativeResize="0"/>
          <p:nvPr/>
        </p:nvPicPr>
        <p:blipFill rotWithShape="1">
          <a:blip r:embed="rId4">
            <a:alphaModFix/>
          </a:blip>
          <a:srcRect/>
          <a:stretch/>
        </p:blipFill>
        <p:spPr>
          <a:xfrm>
            <a:off x="2312076" y="1150512"/>
            <a:ext cx="763011" cy="763011"/>
          </a:xfrm>
          <a:prstGeom prst="rect">
            <a:avLst/>
          </a:prstGeom>
          <a:noFill/>
          <a:ln>
            <a:noFill/>
          </a:ln>
        </p:spPr>
      </p:pic>
      <p:sp>
        <p:nvSpPr>
          <p:cNvPr id="1242" name="Shape 1242"/>
          <p:cNvSpPr/>
          <p:nvPr/>
        </p:nvSpPr>
        <p:spPr>
          <a:xfrm>
            <a:off x="3075088" y="1205578"/>
            <a:ext cx="4613438"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O" sz="1800" b="1">
                <a:solidFill>
                  <a:srgbClr val="4F5D73"/>
                </a:solidFill>
                <a:latin typeface="Roboto"/>
                <a:ea typeface="Roboto"/>
                <a:cs typeface="Roboto"/>
                <a:sym typeface="Roboto"/>
              </a:rPr>
              <a:t>Desarrollar una plataforma robótica modular orientada a la dramatización</a:t>
            </a:r>
          </a:p>
        </p:txBody>
      </p:sp>
      <p:grpSp>
        <p:nvGrpSpPr>
          <p:cNvPr id="1243" name="Shape 1243"/>
          <p:cNvGrpSpPr/>
          <p:nvPr/>
        </p:nvGrpSpPr>
        <p:grpSpPr>
          <a:xfrm>
            <a:off x="4602679" y="2822552"/>
            <a:ext cx="2531416" cy="359999"/>
            <a:chOff x="3807926" y="2652083"/>
            <a:chExt cx="2531416" cy="359999"/>
          </a:xfrm>
        </p:grpSpPr>
        <p:sp>
          <p:nvSpPr>
            <p:cNvPr id="1244" name="Shape 1244"/>
            <p:cNvSpPr/>
            <p:nvPr/>
          </p:nvSpPr>
          <p:spPr>
            <a:xfrm>
              <a:off x="4215044" y="2678194"/>
              <a:ext cx="2124298"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400">
                  <a:solidFill>
                    <a:srgbClr val="4F5D73"/>
                  </a:solidFill>
                  <a:latin typeface="Roboto"/>
                  <a:ea typeface="Roboto"/>
                  <a:cs typeface="Roboto"/>
                  <a:sym typeface="Roboto"/>
                </a:rPr>
                <a:t>Módulo de manipulación</a:t>
              </a:r>
            </a:p>
          </p:txBody>
        </p:sp>
        <p:pic>
          <p:nvPicPr>
            <p:cNvPr id="1245" name="Shape 1245"/>
            <p:cNvPicPr preferRelativeResize="0"/>
            <p:nvPr/>
          </p:nvPicPr>
          <p:blipFill rotWithShape="1">
            <a:blip r:embed="rId5">
              <a:alphaModFix/>
            </a:blip>
            <a:srcRect/>
            <a:stretch/>
          </p:blipFill>
          <p:spPr>
            <a:xfrm>
              <a:off x="3807926" y="2652083"/>
              <a:ext cx="359999" cy="359999"/>
            </a:xfrm>
            <a:prstGeom prst="rect">
              <a:avLst/>
            </a:prstGeom>
            <a:noFill/>
            <a:ln>
              <a:noFill/>
            </a:ln>
          </p:spPr>
        </p:pic>
      </p:grpSp>
      <p:grpSp>
        <p:nvGrpSpPr>
          <p:cNvPr id="1246" name="Shape 1246"/>
          <p:cNvGrpSpPr/>
          <p:nvPr/>
        </p:nvGrpSpPr>
        <p:grpSpPr>
          <a:xfrm>
            <a:off x="4612566" y="3969507"/>
            <a:ext cx="3232559" cy="359999"/>
            <a:chOff x="3810441" y="4084012"/>
            <a:chExt cx="3232559" cy="359999"/>
          </a:xfrm>
        </p:grpSpPr>
        <p:sp>
          <p:nvSpPr>
            <p:cNvPr id="1247" name="Shape 1247"/>
            <p:cNvSpPr/>
            <p:nvPr/>
          </p:nvSpPr>
          <p:spPr>
            <a:xfrm>
              <a:off x="4221394" y="4104416"/>
              <a:ext cx="2821605"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400">
                  <a:solidFill>
                    <a:srgbClr val="4F5D73"/>
                  </a:solidFill>
                  <a:latin typeface="Roboto"/>
                  <a:ea typeface="Roboto"/>
                  <a:cs typeface="Roboto"/>
                  <a:sym typeface="Roboto"/>
                </a:rPr>
                <a:t>Realizar una validación operativa</a:t>
              </a:r>
            </a:p>
          </p:txBody>
        </p:sp>
        <p:pic>
          <p:nvPicPr>
            <p:cNvPr id="1248" name="Shape 1248"/>
            <p:cNvPicPr preferRelativeResize="0"/>
            <p:nvPr/>
          </p:nvPicPr>
          <p:blipFill rotWithShape="1">
            <a:blip r:embed="rId6">
              <a:alphaModFix/>
            </a:blip>
            <a:srcRect/>
            <a:stretch/>
          </p:blipFill>
          <p:spPr>
            <a:xfrm>
              <a:off x="3810441" y="4084012"/>
              <a:ext cx="359999" cy="359999"/>
            </a:xfrm>
            <a:prstGeom prst="rect">
              <a:avLst/>
            </a:prstGeom>
            <a:noFill/>
            <a:ln>
              <a:noFill/>
            </a:ln>
          </p:spPr>
        </p:pic>
      </p:grpSp>
      <p:grpSp>
        <p:nvGrpSpPr>
          <p:cNvPr id="1249" name="Shape 1249"/>
          <p:cNvGrpSpPr/>
          <p:nvPr/>
        </p:nvGrpSpPr>
        <p:grpSpPr>
          <a:xfrm>
            <a:off x="4602679" y="3396029"/>
            <a:ext cx="3907885" cy="359999"/>
            <a:chOff x="3809978" y="3638796"/>
            <a:chExt cx="3907885" cy="359999"/>
          </a:xfrm>
        </p:grpSpPr>
        <p:sp>
          <p:nvSpPr>
            <p:cNvPr id="1250" name="Shape 1250"/>
            <p:cNvSpPr/>
            <p:nvPr/>
          </p:nvSpPr>
          <p:spPr>
            <a:xfrm>
              <a:off x="4221394" y="3664001"/>
              <a:ext cx="349647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400">
                  <a:solidFill>
                    <a:srgbClr val="4F5D73"/>
                  </a:solidFill>
                  <a:latin typeface="Roboto"/>
                  <a:ea typeface="Roboto"/>
                  <a:cs typeface="Roboto"/>
                  <a:sym typeface="Roboto"/>
                </a:rPr>
                <a:t>Diseñar y ejecutar pruebas de integración</a:t>
              </a:r>
            </a:p>
          </p:txBody>
        </p:sp>
        <p:pic>
          <p:nvPicPr>
            <p:cNvPr id="1251" name="Shape 1251"/>
            <p:cNvPicPr preferRelativeResize="0"/>
            <p:nvPr/>
          </p:nvPicPr>
          <p:blipFill rotWithShape="1">
            <a:blip r:embed="rId7">
              <a:alphaModFix/>
            </a:blip>
            <a:srcRect/>
            <a:stretch/>
          </p:blipFill>
          <p:spPr>
            <a:xfrm>
              <a:off x="3809978" y="3638796"/>
              <a:ext cx="359999" cy="359999"/>
            </a:xfrm>
            <a:prstGeom prst="rect">
              <a:avLst/>
            </a:prstGeom>
            <a:noFill/>
            <a:ln>
              <a:noFill/>
            </a:ln>
          </p:spPr>
        </p:pic>
      </p:grpSp>
      <p:sp>
        <p:nvSpPr>
          <p:cNvPr id="1252" name="Shape 1252"/>
          <p:cNvSpPr/>
          <p:nvPr/>
        </p:nvSpPr>
        <p:spPr>
          <a:xfrm>
            <a:off x="1745449" y="2843317"/>
            <a:ext cx="2297423"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400" b="1">
                <a:solidFill>
                  <a:srgbClr val="A5D76E"/>
                </a:solidFill>
                <a:latin typeface="Roboto"/>
                <a:ea typeface="Roboto"/>
                <a:cs typeface="Roboto"/>
                <a:sym typeface="Roboto"/>
              </a:rPr>
              <a:t>Módulo de procesamiento</a:t>
            </a:r>
          </a:p>
        </p:txBody>
      </p:sp>
      <p:pic>
        <p:nvPicPr>
          <p:cNvPr id="1253" name="Shape 1253"/>
          <p:cNvPicPr preferRelativeResize="0"/>
          <p:nvPr/>
        </p:nvPicPr>
        <p:blipFill rotWithShape="1">
          <a:blip r:embed="rId8">
            <a:alphaModFix/>
          </a:blip>
          <a:srcRect/>
          <a:stretch/>
        </p:blipFill>
        <p:spPr>
          <a:xfrm>
            <a:off x="8685025" y="88603"/>
            <a:ext cx="359999" cy="359999"/>
          </a:xfrm>
          <a:prstGeom prst="rect">
            <a:avLst/>
          </a:prstGeom>
          <a:noFill/>
          <a:ln>
            <a:noFill/>
          </a:ln>
        </p:spPr>
      </p:pic>
      <p:grpSp>
        <p:nvGrpSpPr>
          <p:cNvPr id="1257" name="Shape 1257"/>
          <p:cNvGrpSpPr/>
          <p:nvPr/>
        </p:nvGrpSpPr>
        <p:grpSpPr>
          <a:xfrm>
            <a:off x="1331982" y="3920698"/>
            <a:ext cx="2286095" cy="359999"/>
            <a:chOff x="1331982" y="3920698"/>
            <a:chExt cx="2286095" cy="359999"/>
          </a:xfrm>
        </p:grpSpPr>
        <p:sp>
          <p:nvSpPr>
            <p:cNvPr id="1258" name="Shape 1258"/>
            <p:cNvSpPr/>
            <p:nvPr/>
          </p:nvSpPr>
          <p:spPr>
            <a:xfrm>
              <a:off x="1745449" y="3946810"/>
              <a:ext cx="1872628"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400">
                  <a:solidFill>
                    <a:srgbClr val="4F5D73"/>
                  </a:solidFill>
                  <a:latin typeface="Roboto"/>
                  <a:ea typeface="Roboto"/>
                  <a:cs typeface="Roboto"/>
                  <a:sym typeface="Roboto"/>
                </a:rPr>
                <a:t>Módulo de movilidad</a:t>
              </a:r>
            </a:p>
          </p:txBody>
        </p:sp>
        <p:pic>
          <p:nvPicPr>
            <p:cNvPr id="1259" name="Shape 1259"/>
            <p:cNvPicPr preferRelativeResize="0"/>
            <p:nvPr/>
          </p:nvPicPr>
          <p:blipFill rotWithShape="1">
            <a:blip r:embed="rId9">
              <a:alphaModFix/>
            </a:blip>
            <a:srcRect/>
            <a:stretch/>
          </p:blipFill>
          <p:spPr>
            <a:xfrm>
              <a:off x="1331982" y="3920698"/>
              <a:ext cx="359999" cy="359999"/>
            </a:xfrm>
            <a:prstGeom prst="rect">
              <a:avLst/>
            </a:prstGeom>
            <a:noFill/>
            <a:ln>
              <a:noFill/>
            </a:ln>
          </p:spPr>
        </p:pic>
      </p:grpSp>
      <p:grpSp>
        <p:nvGrpSpPr>
          <p:cNvPr id="32" name="Grupo 31"/>
          <p:cNvGrpSpPr/>
          <p:nvPr/>
        </p:nvGrpSpPr>
        <p:grpSpPr>
          <a:xfrm>
            <a:off x="0" y="4852608"/>
            <a:ext cx="9144000" cy="290892"/>
            <a:chOff x="0" y="4852608"/>
            <a:chExt cx="9144000" cy="290892"/>
          </a:xfrm>
        </p:grpSpPr>
        <p:sp>
          <p:nvSpPr>
            <p:cNvPr id="33" name="Rectángulo 32"/>
            <p:cNvSpPr/>
            <p:nvPr/>
          </p:nvSpPr>
          <p:spPr>
            <a:xfrm>
              <a:off x="0" y="4852608"/>
              <a:ext cx="9144000" cy="290892"/>
            </a:xfrm>
            <a:prstGeom prst="rect">
              <a:avLst/>
            </a:prstGeom>
            <a:solidFill>
              <a:srgbClr val="4F5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latin typeface="Roboto" panose="02000000000000000000" pitchFamily="2" charset="0"/>
                <a:ea typeface="Roboto" panose="02000000000000000000" pitchFamily="2" charset="0"/>
              </a:endParaRPr>
            </a:p>
          </p:txBody>
        </p:sp>
        <p:pic>
          <p:nvPicPr>
            <p:cNvPr id="34" name="Shape 144" descr="Imagen integrada 1"/>
            <p:cNvPicPr preferRelativeResize="0"/>
            <p:nvPr/>
          </p:nvPicPr>
          <p:blipFill rotWithShape="1">
            <a:blip r:embed="rId10">
              <a:alphaModFix/>
            </a:blip>
            <a:srcRect/>
            <a:stretch/>
          </p:blipFill>
          <p:spPr>
            <a:xfrm>
              <a:off x="4349892" y="4939392"/>
              <a:ext cx="454054" cy="117265"/>
            </a:xfrm>
            <a:prstGeom prst="rect">
              <a:avLst/>
            </a:prstGeom>
            <a:noFill/>
            <a:ln>
              <a:noFill/>
            </a:ln>
          </p:spPr>
        </p:pic>
      </p:grpSp>
    </p:spTree>
    <p:extLst>
      <p:ext uri="{BB962C8B-B14F-4D97-AF65-F5344CB8AC3E}">
        <p14:creationId xmlns:p14="http://schemas.microsoft.com/office/powerpoint/2010/main" val="42669506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4"/>
                                        </p:tgtEl>
                                        <p:attrNameLst>
                                          <p:attrName>style.visibility</p:attrName>
                                        </p:attrNameLst>
                                      </p:cBhvr>
                                      <p:to>
                                        <p:strVal val="visible"/>
                                      </p:to>
                                    </p:set>
                                    <p:animEffect transition="in" filter="fade">
                                      <p:cBhvr>
                                        <p:cTn id="7" dur="500"/>
                                        <p:tgtEl>
                                          <p:spTgt spid="1234"/>
                                        </p:tgtEl>
                                      </p:cBhvr>
                                    </p:animEffect>
                                  </p:childTnLst>
                                </p:cTn>
                              </p:par>
                              <p:par>
                                <p:cTn id="8" presetID="10" presetClass="entr" presetSubtype="0" fill="hold" nodeType="withEffect">
                                  <p:stCondLst>
                                    <p:cond delay="0"/>
                                  </p:stCondLst>
                                  <p:childTnLst>
                                    <p:set>
                                      <p:cBhvr>
                                        <p:cTn id="9" dur="1" fill="hold">
                                          <p:stCondLst>
                                            <p:cond delay="0"/>
                                          </p:stCondLst>
                                        </p:cTn>
                                        <p:tgtEl>
                                          <p:spTgt spid="1233"/>
                                        </p:tgtEl>
                                        <p:attrNameLst>
                                          <p:attrName>style.visibility</p:attrName>
                                        </p:attrNameLst>
                                      </p:cBhvr>
                                      <p:to>
                                        <p:strVal val="visible"/>
                                      </p:to>
                                    </p:set>
                                    <p:animEffect transition="in" filter="fade">
                                      <p:cBhvr>
                                        <p:cTn id="10" dur="500"/>
                                        <p:tgtEl>
                                          <p:spTgt spid="1233"/>
                                        </p:tgtEl>
                                      </p:cBhvr>
                                    </p:animEffect>
                                  </p:childTnLst>
                                </p:cTn>
                              </p:par>
                              <p:par>
                                <p:cTn id="11" presetID="10" presetClass="exit" presetSubtype="0" fill="hold" nodeType="withEffect">
                                  <p:stCondLst>
                                    <p:cond delay="0"/>
                                  </p:stCondLst>
                                  <p:childTnLst>
                                    <p:animEffect transition="out" filter="fade">
                                      <p:cBhvr>
                                        <p:cTn id="12" dur="500"/>
                                        <p:tgtEl>
                                          <p:spTgt spid="1257"/>
                                        </p:tgtEl>
                                      </p:cBhvr>
                                    </p:animEffect>
                                    <p:set>
                                      <p:cBhvr>
                                        <p:cTn id="13" dur="1" fill="hold">
                                          <p:stCondLst>
                                            <p:cond delay="500"/>
                                          </p:stCondLst>
                                        </p:cTn>
                                        <p:tgtEl>
                                          <p:spTgt spid="125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87241" y="90368"/>
            <a:ext cx="360000" cy="360000"/>
          </a:xfrm>
          <a:prstGeom prst="rect">
            <a:avLst/>
          </a:prstGeom>
        </p:spPr>
      </p:pic>
      <p:grpSp>
        <p:nvGrpSpPr>
          <p:cNvPr id="15" name="Grupo 14"/>
          <p:cNvGrpSpPr/>
          <p:nvPr/>
        </p:nvGrpSpPr>
        <p:grpSpPr>
          <a:xfrm>
            <a:off x="895953" y="1231010"/>
            <a:ext cx="5095972" cy="1026000"/>
            <a:chOff x="933350" y="1530004"/>
            <a:chExt cx="5095972" cy="1026000"/>
          </a:xfrm>
        </p:grpSpPr>
        <p:sp>
          <p:nvSpPr>
            <p:cNvPr id="7" name="CuadroTexto 6"/>
            <p:cNvSpPr txBox="1"/>
            <p:nvPr/>
          </p:nvSpPr>
          <p:spPr>
            <a:xfrm>
              <a:off x="2037523" y="1864158"/>
              <a:ext cx="3991799" cy="400110"/>
            </a:xfrm>
            <a:prstGeom prst="rect">
              <a:avLst/>
            </a:prstGeom>
            <a:noFill/>
          </p:spPr>
          <p:txBody>
            <a:bodyPr wrap="square" rtlCol="0">
              <a:spAutoFit/>
            </a:bodyPr>
            <a:lstStyle/>
            <a:p>
              <a:r>
                <a:rPr lang="es-CO" sz="2000" dirty="0">
                  <a:solidFill>
                    <a:srgbClr val="4F5D73"/>
                  </a:solidFill>
                  <a:latin typeface="Roboto" panose="02000000000000000000" pitchFamily="2" charset="0"/>
                  <a:ea typeface="Roboto" panose="02000000000000000000" pitchFamily="2" charset="0"/>
                </a:rPr>
                <a:t>Rama de investigación en SIDRE</a:t>
              </a:r>
            </a:p>
          </p:txBody>
        </p:sp>
        <p:pic>
          <p:nvPicPr>
            <p:cNvPr id="8" name="Imagen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3350" y="1530004"/>
              <a:ext cx="1026000" cy="1026000"/>
            </a:xfrm>
            <a:prstGeom prst="rect">
              <a:avLst/>
            </a:prstGeom>
          </p:spPr>
        </p:pic>
      </p:grpSp>
      <p:grpSp>
        <p:nvGrpSpPr>
          <p:cNvPr id="14" name="Grupo 13"/>
          <p:cNvGrpSpPr/>
          <p:nvPr/>
        </p:nvGrpSpPr>
        <p:grpSpPr>
          <a:xfrm>
            <a:off x="895953" y="3405498"/>
            <a:ext cx="4640142" cy="1024659"/>
            <a:chOff x="1040534" y="3401108"/>
            <a:chExt cx="4640142" cy="1024659"/>
          </a:xfrm>
        </p:grpSpPr>
        <p:pic>
          <p:nvPicPr>
            <p:cNvPr id="12" name="Imagen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0534" y="3401108"/>
              <a:ext cx="1024659" cy="1024659"/>
            </a:xfrm>
            <a:prstGeom prst="rect">
              <a:avLst/>
            </a:prstGeom>
          </p:spPr>
        </p:pic>
        <p:sp>
          <p:nvSpPr>
            <p:cNvPr id="13" name="CuadroTexto 12"/>
            <p:cNvSpPr txBox="1"/>
            <p:nvPr/>
          </p:nvSpPr>
          <p:spPr>
            <a:xfrm>
              <a:off x="2144707" y="3410743"/>
              <a:ext cx="3535969" cy="400110"/>
            </a:xfrm>
            <a:prstGeom prst="rect">
              <a:avLst/>
            </a:prstGeom>
            <a:noFill/>
          </p:spPr>
          <p:txBody>
            <a:bodyPr wrap="square" rtlCol="0">
              <a:spAutoFit/>
            </a:bodyPr>
            <a:lstStyle/>
            <a:p>
              <a:r>
                <a:rPr lang="es-CO" sz="2000" dirty="0">
                  <a:solidFill>
                    <a:srgbClr val="4F5D73"/>
                  </a:solidFill>
                  <a:latin typeface="Roboto" panose="02000000000000000000" pitchFamily="2" charset="0"/>
                  <a:ea typeface="Roboto" panose="02000000000000000000" pitchFamily="2" charset="0"/>
                </a:rPr>
                <a:t>- Robot versátil</a:t>
              </a:r>
            </a:p>
          </p:txBody>
        </p:sp>
      </p:grpSp>
      <p:sp>
        <p:nvSpPr>
          <p:cNvPr id="22" name="CuadroTexto 21"/>
          <p:cNvSpPr txBox="1"/>
          <p:nvPr/>
        </p:nvSpPr>
        <p:spPr>
          <a:xfrm>
            <a:off x="2000126" y="4033843"/>
            <a:ext cx="3784447" cy="400110"/>
          </a:xfrm>
          <a:prstGeom prst="rect">
            <a:avLst/>
          </a:prstGeom>
          <a:noFill/>
        </p:spPr>
        <p:txBody>
          <a:bodyPr wrap="square" rtlCol="0">
            <a:spAutoFit/>
          </a:bodyPr>
          <a:lstStyle/>
          <a:p>
            <a:r>
              <a:rPr lang="es-CO" sz="2000" dirty="0">
                <a:solidFill>
                  <a:srgbClr val="4F5D73"/>
                </a:solidFill>
                <a:latin typeface="Roboto" panose="02000000000000000000" pitchFamily="2" charset="0"/>
                <a:ea typeface="Roboto" panose="02000000000000000000" pitchFamily="2" charset="0"/>
              </a:rPr>
              <a:t>- Enseñar diferentes materias</a:t>
            </a:r>
          </a:p>
        </p:txBody>
      </p:sp>
      <p:grpSp>
        <p:nvGrpSpPr>
          <p:cNvPr id="3" name="Grupo 2"/>
          <p:cNvGrpSpPr/>
          <p:nvPr/>
        </p:nvGrpSpPr>
        <p:grpSpPr>
          <a:xfrm>
            <a:off x="2902297" y="2291991"/>
            <a:ext cx="5736338" cy="1039103"/>
            <a:chOff x="2902297" y="2291991"/>
            <a:chExt cx="5736338" cy="1039103"/>
          </a:xfrm>
        </p:grpSpPr>
        <p:sp>
          <p:nvSpPr>
            <p:cNvPr id="9" name="CuadroTexto 8"/>
            <p:cNvSpPr txBox="1"/>
            <p:nvPr/>
          </p:nvSpPr>
          <p:spPr>
            <a:xfrm>
              <a:off x="2902297" y="2599448"/>
              <a:ext cx="4714752" cy="400110"/>
            </a:xfrm>
            <a:prstGeom prst="rect">
              <a:avLst/>
            </a:prstGeom>
            <a:noFill/>
          </p:spPr>
          <p:txBody>
            <a:bodyPr wrap="none" rtlCol="0">
              <a:spAutoFit/>
            </a:bodyPr>
            <a:lstStyle/>
            <a:p>
              <a:r>
                <a:rPr lang="es-CO" sz="2000" dirty="0">
                  <a:solidFill>
                    <a:srgbClr val="4F5D73"/>
                  </a:solidFill>
                  <a:latin typeface="Roboto" panose="02000000000000000000" pitchFamily="2" charset="0"/>
                  <a:ea typeface="Roboto" panose="02000000000000000000" pitchFamily="2" charset="0"/>
                </a:rPr>
                <a:t>Robots actores basados en modelo BDI</a:t>
              </a:r>
            </a:p>
          </p:txBody>
        </p:sp>
        <p:grpSp>
          <p:nvGrpSpPr>
            <p:cNvPr id="2" name="Grupo 1"/>
            <p:cNvGrpSpPr/>
            <p:nvPr/>
          </p:nvGrpSpPr>
          <p:grpSpPr>
            <a:xfrm>
              <a:off x="7613976" y="2291991"/>
              <a:ext cx="1024659" cy="1039103"/>
              <a:chOff x="7613976" y="2291991"/>
              <a:chExt cx="1024659" cy="1039103"/>
            </a:xfrm>
          </p:grpSpPr>
          <p:sp>
            <p:nvSpPr>
              <p:cNvPr id="25" name="Elipse 24"/>
              <p:cNvSpPr/>
              <p:nvPr/>
            </p:nvSpPr>
            <p:spPr>
              <a:xfrm>
                <a:off x="7613976" y="2291991"/>
                <a:ext cx="1024659" cy="1039103"/>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3" name="Imagen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35363" y="2419063"/>
                <a:ext cx="784957" cy="784957"/>
              </a:xfrm>
              <a:prstGeom prst="rect">
                <a:avLst/>
              </a:prstGeom>
            </p:spPr>
          </p:pic>
        </p:grpSp>
      </p:grpSp>
      <p:pic>
        <p:nvPicPr>
          <p:cNvPr id="16" name="Picture 8" descr="http://www.librosenunclick.com/site/public/Assets/iconEconomicSciences.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05486" y="4053898"/>
            <a:ext cx="358173" cy="360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http://media.istockphoto.com/vectors/medicine-pipette-icon-flat-laboratory-equipment-vector-vector-id518701026?s=235x235"/>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ackgroundRemoval t="1277" b="97021" l="0" r="100000">
                        <a14:foregroundMark x1="51489" y1="50638" x2="25957" y2="76596"/>
                        <a14:foregroundMark x1="28511" y1="57021" x2="62128" y2="80851"/>
                        <a14:foregroundMark x1="25957" y1="65106" x2="46383" y2="78723"/>
                      </a14:backgroundRemoval>
                    </a14:imgEffect>
                  </a14:imgLayer>
                </a14:imgProps>
              </a:ext>
              <a:ext uri="{28A0092B-C50C-407E-A947-70E740481C1C}">
                <a14:useLocalDpi xmlns:a14="http://schemas.microsoft.com/office/drawing/2010/main" val="0"/>
              </a:ext>
            </a:extLst>
          </a:blip>
          <a:srcRect l="10638" t="10312" r="10577" b="10539"/>
          <a:stretch/>
        </p:blipFill>
        <p:spPr bwMode="auto">
          <a:xfrm>
            <a:off x="6073613" y="4053898"/>
            <a:ext cx="358341" cy="3600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cmkml1r1zkj34mfam5798011.wpengine.netdna-cdn.com/es/wp-content/uploads/sites/9/2016/05/microscopio-icons.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41908" y="4057034"/>
            <a:ext cx="360000" cy="360000"/>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upo 23"/>
          <p:cNvGrpSpPr/>
          <p:nvPr/>
        </p:nvGrpSpPr>
        <p:grpSpPr>
          <a:xfrm>
            <a:off x="0" y="4852608"/>
            <a:ext cx="9144000" cy="290892"/>
            <a:chOff x="0" y="4852608"/>
            <a:chExt cx="9144000" cy="290892"/>
          </a:xfrm>
        </p:grpSpPr>
        <p:sp>
          <p:nvSpPr>
            <p:cNvPr id="26" name="Rectángulo 25"/>
            <p:cNvSpPr/>
            <p:nvPr/>
          </p:nvSpPr>
          <p:spPr>
            <a:xfrm>
              <a:off x="0" y="4852608"/>
              <a:ext cx="9144000" cy="290892"/>
            </a:xfrm>
            <a:prstGeom prst="rect">
              <a:avLst/>
            </a:prstGeom>
            <a:solidFill>
              <a:srgbClr val="4F5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latin typeface="Roboto" panose="02000000000000000000" pitchFamily="2" charset="0"/>
                <a:ea typeface="Roboto" panose="02000000000000000000" pitchFamily="2" charset="0"/>
              </a:endParaRPr>
            </a:p>
          </p:txBody>
        </p:sp>
        <p:pic>
          <p:nvPicPr>
            <p:cNvPr id="27" name="Shape 144" descr="Imagen integrada 1"/>
            <p:cNvPicPr preferRelativeResize="0"/>
            <p:nvPr/>
          </p:nvPicPr>
          <p:blipFill rotWithShape="1">
            <a:blip r:embed="rId11">
              <a:alphaModFix/>
            </a:blip>
            <a:srcRect/>
            <a:stretch/>
          </p:blipFill>
          <p:spPr>
            <a:xfrm>
              <a:off x="4349892" y="4939392"/>
              <a:ext cx="454054" cy="117265"/>
            </a:xfrm>
            <a:prstGeom prst="rect">
              <a:avLst/>
            </a:prstGeom>
            <a:noFill/>
            <a:ln>
              <a:noFill/>
            </a:ln>
          </p:spPr>
        </p:pic>
      </p:grpSp>
      <p:sp>
        <p:nvSpPr>
          <p:cNvPr id="28" name="Rectángulo redondeado 46"/>
          <p:cNvSpPr/>
          <p:nvPr/>
        </p:nvSpPr>
        <p:spPr>
          <a:xfrm>
            <a:off x="2952000" y="180000"/>
            <a:ext cx="3240000" cy="734400"/>
          </a:xfrm>
          <a:prstGeom prst="roundRect">
            <a:avLst/>
          </a:prstGeom>
          <a:noFill/>
          <a:ln w="28575">
            <a:solidFill>
              <a:srgbClr val="4F5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200" dirty="0">
                <a:solidFill>
                  <a:srgbClr val="4F5D73"/>
                </a:solidFill>
                <a:latin typeface="Roboto" panose="02000000000000000000" pitchFamily="2" charset="0"/>
                <a:ea typeface="Roboto" panose="02000000000000000000" pitchFamily="2" charset="0"/>
              </a:rPr>
              <a:t>CONTEXTO</a:t>
            </a:r>
          </a:p>
        </p:txBody>
      </p:sp>
    </p:spTree>
    <p:extLst>
      <p:ext uri="{BB962C8B-B14F-4D97-AF65-F5344CB8AC3E}">
        <p14:creationId xmlns:p14="http://schemas.microsoft.com/office/powerpoint/2010/main" val="37280911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63"/>
        <p:cNvGrpSpPr/>
        <p:nvPr/>
      </p:nvGrpSpPr>
      <p:grpSpPr>
        <a:xfrm>
          <a:off x="0" y="0"/>
          <a:ext cx="0" cy="0"/>
          <a:chOff x="0" y="0"/>
          <a:chExt cx="0" cy="0"/>
        </a:xfrm>
      </p:grpSpPr>
      <p:pic>
        <p:nvPicPr>
          <p:cNvPr id="1264" name="Shape 1264"/>
          <p:cNvPicPr preferRelativeResize="0"/>
          <p:nvPr/>
        </p:nvPicPr>
        <p:blipFill rotWithShape="1">
          <a:blip r:embed="rId3">
            <a:alphaModFix/>
          </a:blip>
          <a:srcRect/>
          <a:stretch/>
        </p:blipFill>
        <p:spPr>
          <a:xfrm>
            <a:off x="8685025" y="88603"/>
            <a:ext cx="359999" cy="359999"/>
          </a:xfrm>
          <a:prstGeom prst="rect">
            <a:avLst/>
          </a:prstGeom>
          <a:noFill/>
          <a:ln>
            <a:noFill/>
          </a:ln>
        </p:spPr>
      </p:pic>
      <p:pic>
        <p:nvPicPr>
          <p:cNvPr id="1265" name="Shape 1265"/>
          <p:cNvPicPr preferRelativeResize="0"/>
          <p:nvPr/>
        </p:nvPicPr>
        <p:blipFill rotWithShape="1">
          <a:blip r:embed="rId4">
            <a:alphaModFix/>
          </a:blip>
          <a:srcRect/>
          <a:stretch/>
        </p:blipFill>
        <p:spPr>
          <a:xfrm>
            <a:off x="573275" y="1153398"/>
            <a:ext cx="5139000" cy="3265800"/>
          </a:xfrm>
          <a:prstGeom prst="rect">
            <a:avLst/>
          </a:prstGeom>
          <a:noFill/>
          <a:ln>
            <a:noFill/>
          </a:ln>
        </p:spPr>
      </p:pic>
      <p:sp>
        <p:nvSpPr>
          <p:cNvPr id="1266" name="Shape 1266"/>
          <p:cNvSpPr/>
          <p:nvPr/>
        </p:nvSpPr>
        <p:spPr>
          <a:xfrm>
            <a:off x="2952000" y="180000"/>
            <a:ext cx="3240000" cy="540000"/>
          </a:xfrm>
          <a:prstGeom prst="roundRect">
            <a:avLst>
              <a:gd name="adj" fmla="val 16667"/>
            </a:avLst>
          </a:prstGeom>
          <a:noFill/>
          <a:ln w="28575" cap="flat" cmpd="sng">
            <a:solidFill>
              <a:srgbClr val="4F5D73"/>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O" sz="1600">
                <a:solidFill>
                  <a:srgbClr val="4F5D73"/>
                </a:solidFill>
                <a:latin typeface="Roboto"/>
                <a:ea typeface="Roboto"/>
                <a:cs typeface="Roboto"/>
                <a:sym typeface="Roboto"/>
              </a:rPr>
              <a:t>MÓDULO DE MANIPULACIÓN</a:t>
            </a:r>
          </a:p>
        </p:txBody>
      </p:sp>
      <p:sp>
        <p:nvSpPr>
          <p:cNvPr id="1270" name="Shape 1270"/>
          <p:cNvSpPr txBox="1"/>
          <p:nvPr/>
        </p:nvSpPr>
        <p:spPr>
          <a:xfrm>
            <a:off x="6799293" y="2051612"/>
            <a:ext cx="971700" cy="360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4F5D73"/>
              </a:buClr>
              <a:buSzPct val="25000"/>
              <a:buFont typeface="Calibri"/>
              <a:buNone/>
            </a:pPr>
            <a:r>
              <a:rPr lang="es-CO" sz="1800">
                <a:solidFill>
                  <a:srgbClr val="4F5D73"/>
                </a:solidFill>
                <a:latin typeface="Calibri"/>
                <a:ea typeface="Calibri"/>
                <a:cs typeface="Calibri"/>
                <a:sym typeface="Calibri"/>
              </a:rPr>
              <a:t>ABRIR</a:t>
            </a:r>
          </a:p>
        </p:txBody>
      </p:sp>
      <p:sp>
        <p:nvSpPr>
          <p:cNvPr id="1271" name="Shape 1271"/>
          <p:cNvSpPr txBox="1"/>
          <p:nvPr/>
        </p:nvSpPr>
        <p:spPr>
          <a:xfrm>
            <a:off x="6732003" y="2965462"/>
            <a:ext cx="1026600" cy="360000"/>
          </a:xfrm>
          <a:prstGeom prst="rect">
            <a:avLst/>
          </a:prstGeom>
          <a:noFill/>
          <a:ln>
            <a:noFill/>
          </a:ln>
        </p:spPr>
        <p:txBody>
          <a:bodyPr lIns="91425" tIns="45700" rIns="91425" bIns="45700" anchor="t" anchorCtr="0">
            <a:noAutofit/>
          </a:bodyPr>
          <a:lstStyle/>
          <a:p>
            <a:pPr marL="0" marR="0" lvl="0" indent="0" algn="l" rtl="0">
              <a:spcBef>
                <a:spcPts val="0"/>
              </a:spcBef>
              <a:buClr>
                <a:srgbClr val="4F5D73"/>
              </a:buClr>
              <a:buSzPct val="25000"/>
              <a:buFont typeface="Calibri"/>
              <a:buNone/>
            </a:pPr>
            <a:r>
              <a:rPr lang="es-CO" sz="1800">
                <a:solidFill>
                  <a:srgbClr val="4F5D73"/>
                </a:solidFill>
                <a:latin typeface="Calibri"/>
                <a:ea typeface="Calibri"/>
                <a:cs typeface="Calibri"/>
                <a:sym typeface="Calibri"/>
              </a:rPr>
              <a:t>CERRAR</a:t>
            </a:r>
          </a:p>
        </p:txBody>
      </p:sp>
      <p:pic>
        <p:nvPicPr>
          <p:cNvPr id="1272" name="Shape 1272"/>
          <p:cNvPicPr preferRelativeResize="0"/>
          <p:nvPr/>
        </p:nvPicPr>
        <p:blipFill>
          <a:blip r:embed="rId5">
            <a:alphaModFix/>
          </a:blip>
          <a:stretch>
            <a:fillRect/>
          </a:stretch>
        </p:blipFill>
        <p:spPr>
          <a:xfrm>
            <a:off x="6192000" y="1961624"/>
            <a:ext cx="540000" cy="540000"/>
          </a:xfrm>
          <a:prstGeom prst="rect">
            <a:avLst/>
          </a:prstGeom>
          <a:noFill/>
          <a:ln>
            <a:noFill/>
          </a:ln>
        </p:spPr>
      </p:pic>
      <p:pic>
        <p:nvPicPr>
          <p:cNvPr id="1273" name="Shape 1273"/>
          <p:cNvPicPr preferRelativeResize="0"/>
          <p:nvPr/>
        </p:nvPicPr>
        <p:blipFill>
          <a:blip r:embed="rId5">
            <a:alphaModFix/>
          </a:blip>
          <a:stretch>
            <a:fillRect/>
          </a:stretch>
        </p:blipFill>
        <p:spPr>
          <a:xfrm>
            <a:off x="6192000" y="2901249"/>
            <a:ext cx="540000" cy="540000"/>
          </a:xfrm>
          <a:prstGeom prst="rect">
            <a:avLst/>
          </a:prstGeom>
          <a:noFill/>
          <a:ln>
            <a:noFill/>
          </a:ln>
        </p:spPr>
      </p:pic>
      <p:grpSp>
        <p:nvGrpSpPr>
          <p:cNvPr id="12" name="Grupo 11"/>
          <p:cNvGrpSpPr/>
          <p:nvPr/>
        </p:nvGrpSpPr>
        <p:grpSpPr>
          <a:xfrm>
            <a:off x="0" y="4852608"/>
            <a:ext cx="9144000" cy="290892"/>
            <a:chOff x="0" y="4852608"/>
            <a:chExt cx="9144000" cy="290892"/>
          </a:xfrm>
        </p:grpSpPr>
        <p:sp>
          <p:nvSpPr>
            <p:cNvPr id="13" name="Rectángulo 12"/>
            <p:cNvSpPr/>
            <p:nvPr/>
          </p:nvSpPr>
          <p:spPr>
            <a:xfrm>
              <a:off x="0" y="4852608"/>
              <a:ext cx="9144000" cy="290892"/>
            </a:xfrm>
            <a:prstGeom prst="rect">
              <a:avLst/>
            </a:prstGeom>
            <a:solidFill>
              <a:srgbClr val="4F5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latin typeface="Roboto" panose="02000000000000000000" pitchFamily="2" charset="0"/>
                <a:ea typeface="Roboto" panose="02000000000000000000" pitchFamily="2" charset="0"/>
              </a:endParaRPr>
            </a:p>
          </p:txBody>
        </p:sp>
        <p:pic>
          <p:nvPicPr>
            <p:cNvPr id="14" name="Shape 144" descr="Imagen integrada 1"/>
            <p:cNvPicPr preferRelativeResize="0"/>
            <p:nvPr/>
          </p:nvPicPr>
          <p:blipFill rotWithShape="1">
            <a:blip r:embed="rId6">
              <a:alphaModFix/>
            </a:blip>
            <a:srcRect/>
            <a:stretch/>
          </p:blipFill>
          <p:spPr>
            <a:xfrm>
              <a:off x="4349892" y="4939392"/>
              <a:ext cx="454054" cy="117265"/>
            </a:xfrm>
            <a:prstGeom prst="rect">
              <a:avLst/>
            </a:prstGeom>
            <a:noFill/>
            <a:ln>
              <a:noFill/>
            </a:ln>
          </p:spPr>
        </p:pic>
      </p:grpSp>
    </p:spTree>
    <p:extLst>
      <p:ext uri="{BB962C8B-B14F-4D97-AF65-F5344CB8AC3E}">
        <p14:creationId xmlns:p14="http://schemas.microsoft.com/office/powerpoint/2010/main" val="8743540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77"/>
        <p:cNvGrpSpPr/>
        <p:nvPr/>
      </p:nvGrpSpPr>
      <p:grpSpPr>
        <a:xfrm>
          <a:off x="0" y="0"/>
          <a:ext cx="0" cy="0"/>
          <a:chOff x="0" y="0"/>
          <a:chExt cx="0" cy="0"/>
        </a:xfrm>
      </p:grpSpPr>
      <p:pic>
        <p:nvPicPr>
          <p:cNvPr id="1278" name="Shape 1278"/>
          <p:cNvPicPr preferRelativeResize="0"/>
          <p:nvPr/>
        </p:nvPicPr>
        <p:blipFill rotWithShape="1">
          <a:blip r:embed="rId3">
            <a:alphaModFix/>
          </a:blip>
          <a:srcRect/>
          <a:stretch/>
        </p:blipFill>
        <p:spPr>
          <a:xfrm>
            <a:off x="8685025" y="88603"/>
            <a:ext cx="360000" cy="360000"/>
          </a:xfrm>
          <a:prstGeom prst="rect">
            <a:avLst/>
          </a:prstGeom>
          <a:noFill/>
          <a:ln>
            <a:noFill/>
          </a:ln>
        </p:spPr>
      </p:pic>
      <p:grpSp>
        <p:nvGrpSpPr>
          <p:cNvPr id="1279" name="Shape 1279"/>
          <p:cNvGrpSpPr/>
          <p:nvPr/>
        </p:nvGrpSpPr>
        <p:grpSpPr>
          <a:xfrm>
            <a:off x="4018638" y="1782799"/>
            <a:ext cx="2019023" cy="540000"/>
            <a:chOff x="4657125" y="1836534"/>
            <a:chExt cx="2019023" cy="540000"/>
          </a:xfrm>
        </p:grpSpPr>
        <p:sp>
          <p:nvSpPr>
            <p:cNvPr id="1280" name="Shape 1280"/>
            <p:cNvSpPr txBox="1"/>
            <p:nvPr/>
          </p:nvSpPr>
          <p:spPr>
            <a:xfrm>
              <a:off x="5294048" y="1926525"/>
              <a:ext cx="1382100" cy="360000"/>
            </a:xfrm>
            <a:prstGeom prst="rect">
              <a:avLst/>
            </a:prstGeom>
            <a:noFill/>
            <a:ln>
              <a:noFill/>
            </a:ln>
          </p:spPr>
          <p:txBody>
            <a:bodyPr lIns="91425" tIns="45700" rIns="91425" bIns="45700" anchor="t" anchorCtr="0">
              <a:noAutofit/>
            </a:bodyPr>
            <a:lstStyle/>
            <a:p>
              <a:pPr marL="0" marR="0" lvl="0" indent="0" algn="l" rtl="0">
                <a:spcBef>
                  <a:spcPts val="0"/>
                </a:spcBef>
                <a:buClr>
                  <a:srgbClr val="4F5D73"/>
                </a:buClr>
                <a:buSzPct val="25000"/>
                <a:buFont typeface="Calibri"/>
                <a:buNone/>
              </a:pPr>
              <a:r>
                <a:rPr lang="es-CO" sz="1800">
                  <a:solidFill>
                    <a:srgbClr val="4F5D73"/>
                  </a:solidFill>
                  <a:latin typeface="Calibri"/>
                  <a:ea typeface="Calibri"/>
                  <a:cs typeface="Calibri"/>
                  <a:sym typeface="Calibri"/>
                </a:rPr>
                <a:t>C</a:t>
              </a:r>
            </a:p>
          </p:txBody>
        </p:sp>
        <p:pic>
          <p:nvPicPr>
            <p:cNvPr id="1281" name="Shape 1281"/>
            <p:cNvPicPr preferRelativeResize="0"/>
            <p:nvPr/>
          </p:nvPicPr>
          <p:blipFill rotWithShape="1">
            <a:blip r:embed="rId4">
              <a:alphaModFix/>
            </a:blip>
            <a:srcRect/>
            <a:stretch/>
          </p:blipFill>
          <p:spPr>
            <a:xfrm>
              <a:off x="4657125" y="1836534"/>
              <a:ext cx="540000" cy="540000"/>
            </a:xfrm>
            <a:prstGeom prst="rect">
              <a:avLst/>
            </a:prstGeom>
            <a:noFill/>
            <a:ln>
              <a:noFill/>
            </a:ln>
          </p:spPr>
        </p:pic>
      </p:grpSp>
      <p:grpSp>
        <p:nvGrpSpPr>
          <p:cNvPr id="1282" name="Shape 1282"/>
          <p:cNvGrpSpPr/>
          <p:nvPr/>
        </p:nvGrpSpPr>
        <p:grpSpPr>
          <a:xfrm>
            <a:off x="821424" y="1709751"/>
            <a:ext cx="2277182" cy="540000"/>
            <a:chOff x="6917242" y="1847692"/>
            <a:chExt cx="2277182" cy="540000"/>
          </a:xfrm>
        </p:grpSpPr>
        <p:sp>
          <p:nvSpPr>
            <p:cNvPr id="1283" name="Shape 1283"/>
            <p:cNvSpPr txBox="1"/>
            <p:nvPr/>
          </p:nvSpPr>
          <p:spPr>
            <a:xfrm>
              <a:off x="7541725" y="1937686"/>
              <a:ext cx="1652700" cy="360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4F5D73"/>
                </a:buClr>
                <a:buSzPct val="25000"/>
                <a:buFont typeface="Calibri"/>
                <a:buNone/>
              </a:pPr>
              <a:r>
                <a:rPr lang="es-CO" sz="1800">
                  <a:solidFill>
                    <a:srgbClr val="4F5D73"/>
                  </a:solidFill>
                  <a:latin typeface="Calibri"/>
                  <a:ea typeface="Calibri"/>
                  <a:cs typeface="Calibri"/>
                  <a:sym typeface="Calibri"/>
                </a:rPr>
                <a:t>MSP430G2553</a:t>
              </a:r>
            </a:p>
          </p:txBody>
        </p:sp>
        <p:pic>
          <p:nvPicPr>
            <p:cNvPr id="1284" name="Shape 1284"/>
            <p:cNvPicPr preferRelativeResize="0"/>
            <p:nvPr/>
          </p:nvPicPr>
          <p:blipFill rotWithShape="1">
            <a:blip r:embed="rId5">
              <a:alphaModFix/>
            </a:blip>
            <a:srcRect/>
            <a:stretch/>
          </p:blipFill>
          <p:spPr>
            <a:xfrm>
              <a:off x="6917242" y="1847692"/>
              <a:ext cx="540000" cy="540000"/>
            </a:xfrm>
            <a:prstGeom prst="rect">
              <a:avLst/>
            </a:prstGeom>
            <a:noFill/>
            <a:ln>
              <a:noFill/>
            </a:ln>
          </p:spPr>
        </p:pic>
      </p:grpSp>
      <p:grpSp>
        <p:nvGrpSpPr>
          <p:cNvPr id="1285" name="Shape 1285"/>
          <p:cNvGrpSpPr/>
          <p:nvPr/>
        </p:nvGrpSpPr>
        <p:grpSpPr>
          <a:xfrm>
            <a:off x="1574898" y="2249760"/>
            <a:ext cx="2235023" cy="542400"/>
            <a:chOff x="4657125" y="3288214"/>
            <a:chExt cx="2235023" cy="542400"/>
          </a:xfrm>
        </p:grpSpPr>
        <p:pic>
          <p:nvPicPr>
            <p:cNvPr id="1286" name="Shape 1286" descr="https://www.ekwb.com/wp-content/uploads/2016/07/PWM-Icon.png"/>
            <p:cNvPicPr preferRelativeResize="0"/>
            <p:nvPr/>
          </p:nvPicPr>
          <p:blipFill rotWithShape="1">
            <a:blip r:embed="rId6">
              <a:alphaModFix/>
            </a:blip>
            <a:srcRect/>
            <a:stretch/>
          </p:blipFill>
          <p:spPr>
            <a:xfrm>
              <a:off x="4657125" y="3288214"/>
              <a:ext cx="540000" cy="542400"/>
            </a:xfrm>
            <a:prstGeom prst="rect">
              <a:avLst/>
            </a:prstGeom>
            <a:noFill/>
            <a:ln>
              <a:noFill/>
            </a:ln>
          </p:spPr>
        </p:pic>
        <p:sp>
          <p:nvSpPr>
            <p:cNvPr id="1287" name="Shape 1287"/>
            <p:cNvSpPr txBox="1"/>
            <p:nvPr/>
          </p:nvSpPr>
          <p:spPr>
            <a:xfrm>
              <a:off x="5294048" y="3379437"/>
              <a:ext cx="1598099" cy="360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4F5D73"/>
                </a:buClr>
                <a:buSzPct val="25000"/>
                <a:buFont typeface="Calibri"/>
                <a:buNone/>
              </a:pPr>
              <a:r>
                <a:rPr lang="es-CO" sz="1800">
                  <a:solidFill>
                    <a:srgbClr val="4F5D73"/>
                  </a:solidFill>
                  <a:latin typeface="Calibri"/>
                  <a:ea typeface="Calibri"/>
                  <a:cs typeface="Calibri"/>
                  <a:sym typeface="Calibri"/>
                </a:rPr>
                <a:t>PWM</a:t>
              </a:r>
            </a:p>
          </p:txBody>
        </p:sp>
      </p:grpSp>
      <p:grpSp>
        <p:nvGrpSpPr>
          <p:cNvPr id="1288" name="Shape 1288"/>
          <p:cNvGrpSpPr/>
          <p:nvPr/>
        </p:nvGrpSpPr>
        <p:grpSpPr>
          <a:xfrm>
            <a:off x="1574887" y="2893753"/>
            <a:ext cx="1994125" cy="539999"/>
            <a:chOff x="6831725" y="1848186"/>
            <a:chExt cx="1994125" cy="540000"/>
          </a:xfrm>
        </p:grpSpPr>
        <p:sp>
          <p:nvSpPr>
            <p:cNvPr id="1289" name="Shape 1289"/>
            <p:cNvSpPr txBox="1"/>
            <p:nvPr/>
          </p:nvSpPr>
          <p:spPr>
            <a:xfrm>
              <a:off x="7443750" y="1938177"/>
              <a:ext cx="1382100" cy="360000"/>
            </a:xfrm>
            <a:prstGeom prst="rect">
              <a:avLst/>
            </a:prstGeom>
            <a:noFill/>
            <a:ln>
              <a:noFill/>
            </a:ln>
          </p:spPr>
          <p:txBody>
            <a:bodyPr lIns="91425" tIns="45700" rIns="91425" bIns="45700" anchor="t" anchorCtr="0">
              <a:noAutofit/>
            </a:bodyPr>
            <a:lstStyle/>
            <a:p>
              <a:pPr marL="0" marR="0" lvl="0" indent="0" algn="l" rtl="0">
                <a:spcBef>
                  <a:spcPts val="0"/>
                </a:spcBef>
                <a:buClr>
                  <a:srgbClr val="4F5D73"/>
                </a:buClr>
                <a:buSzPct val="25000"/>
                <a:buFont typeface="Calibri"/>
                <a:buNone/>
              </a:pPr>
              <a:r>
                <a:rPr lang="es-CO" sz="1800">
                  <a:solidFill>
                    <a:srgbClr val="4F5D73"/>
                  </a:solidFill>
                  <a:latin typeface="Calibri"/>
                  <a:ea typeface="Calibri"/>
                  <a:cs typeface="Calibri"/>
                  <a:sym typeface="Calibri"/>
                </a:rPr>
                <a:t>UART</a:t>
              </a:r>
            </a:p>
          </p:txBody>
        </p:sp>
        <p:pic>
          <p:nvPicPr>
            <p:cNvPr id="1290" name="Shape 1290"/>
            <p:cNvPicPr preferRelativeResize="0"/>
            <p:nvPr/>
          </p:nvPicPr>
          <p:blipFill rotWithShape="1">
            <a:blip r:embed="rId7">
              <a:alphaModFix/>
            </a:blip>
            <a:srcRect/>
            <a:stretch/>
          </p:blipFill>
          <p:spPr>
            <a:xfrm>
              <a:off x="6831725" y="1848186"/>
              <a:ext cx="540000" cy="540000"/>
            </a:xfrm>
            <a:prstGeom prst="rect">
              <a:avLst/>
            </a:prstGeom>
            <a:noFill/>
            <a:ln>
              <a:noFill/>
            </a:ln>
          </p:spPr>
        </p:pic>
      </p:grpSp>
      <p:sp>
        <p:nvSpPr>
          <p:cNvPr id="1291" name="Shape 1291"/>
          <p:cNvSpPr/>
          <p:nvPr/>
        </p:nvSpPr>
        <p:spPr>
          <a:xfrm>
            <a:off x="2952000" y="180000"/>
            <a:ext cx="3240000" cy="540000"/>
          </a:xfrm>
          <a:prstGeom prst="roundRect">
            <a:avLst>
              <a:gd name="adj" fmla="val 16667"/>
            </a:avLst>
          </a:prstGeom>
          <a:noFill/>
          <a:ln w="28575" cap="flat" cmpd="sng">
            <a:solidFill>
              <a:srgbClr val="4F5D73"/>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O" sz="1600">
                <a:solidFill>
                  <a:srgbClr val="4F5D73"/>
                </a:solidFill>
                <a:latin typeface="Roboto"/>
                <a:ea typeface="Roboto"/>
                <a:cs typeface="Roboto"/>
                <a:sym typeface="Roboto"/>
              </a:rPr>
              <a:t>MÓDULO DE MANIPULACIÓN</a:t>
            </a:r>
          </a:p>
        </p:txBody>
      </p:sp>
      <p:sp>
        <p:nvSpPr>
          <p:cNvPr id="1295" name="Shape 1295"/>
          <p:cNvSpPr txBox="1"/>
          <p:nvPr/>
        </p:nvSpPr>
        <p:spPr>
          <a:xfrm>
            <a:off x="6953925" y="1848740"/>
            <a:ext cx="1403100" cy="360000"/>
          </a:xfrm>
          <a:prstGeom prst="rect">
            <a:avLst/>
          </a:prstGeom>
          <a:noFill/>
          <a:ln>
            <a:noFill/>
          </a:ln>
        </p:spPr>
        <p:txBody>
          <a:bodyPr lIns="91425" tIns="45700" rIns="91425" bIns="45700" anchor="t" anchorCtr="0">
            <a:noAutofit/>
          </a:bodyPr>
          <a:lstStyle/>
          <a:p>
            <a:pPr marL="0" marR="0" lvl="0" indent="0" algn="l" rtl="0">
              <a:spcBef>
                <a:spcPts val="0"/>
              </a:spcBef>
              <a:buClr>
                <a:srgbClr val="4F5D73"/>
              </a:buClr>
              <a:buSzPct val="25000"/>
              <a:buFont typeface="Calibri"/>
              <a:buNone/>
            </a:pPr>
            <a:r>
              <a:rPr lang="es-CO" sz="1800">
                <a:solidFill>
                  <a:srgbClr val="4F5D73"/>
                </a:solidFill>
                <a:latin typeface="Calibri"/>
                <a:ea typeface="Calibri"/>
                <a:cs typeface="Calibri"/>
                <a:sym typeface="Calibri"/>
              </a:rPr>
              <a:t>Micro servo</a:t>
            </a:r>
          </a:p>
        </p:txBody>
      </p:sp>
      <p:pic>
        <p:nvPicPr>
          <p:cNvPr id="1296" name="Shape 1296"/>
          <p:cNvPicPr preferRelativeResize="0"/>
          <p:nvPr/>
        </p:nvPicPr>
        <p:blipFill rotWithShape="1">
          <a:blip r:embed="rId8">
            <a:alphaModFix/>
          </a:blip>
          <a:srcRect/>
          <a:stretch/>
        </p:blipFill>
        <p:spPr>
          <a:xfrm>
            <a:off x="6271287" y="1709738"/>
            <a:ext cx="686099" cy="686100"/>
          </a:xfrm>
          <a:prstGeom prst="rect">
            <a:avLst/>
          </a:prstGeom>
          <a:noFill/>
          <a:ln>
            <a:noFill/>
          </a:ln>
        </p:spPr>
      </p:pic>
      <p:sp>
        <p:nvSpPr>
          <p:cNvPr id="1297" name="Shape 1297"/>
          <p:cNvSpPr txBox="1"/>
          <p:nvPr/>
        </p:nvSpPr>
        <p:spPr>
          <a:xfrm>
            <a:off x="2898887" y="963600"/>
            <a:ext cx="3346200" cy="360000"/>
          </a:xfrm>
          <a:prstGeom prst="rect">
            <a:avLst/>
          </a:prstGeom>
          <a:noFill/>
          <a:ln>
            <a:noFill/>
          </a:ln>
        </p:spPr>
        <p:txBody>
          <a:bodyPr lIns="91425" tIns="45700" rIns="91425" bIns="45700" anchor="t" anchorCtr="0">
            <a:noAutofit/>
          </a:bodyPr>
          <a:lstStyle/>
          <a:p>
            <a:pPr lvl="0" algn="ctr" rtl="0">
              <a:spcBef>
                <a:spcPts val="0"/>
              </a:spcBef>
              <a:buClr>
                <a:srgbClr val="4F5D73"/>
              </a:buClr>
              <a:buSzPct val="25000"/>
              <a:buFont typeface="Calibri"/>
              <a:buNone/>
            </a:pPr>
            <a:r>
              <a:rPr lang="es-CO" sz="2400" b="1">
                <a:solidFill>
                  <a:srgbClr val="4F5D73"/>
                </a:solidFill>
                <a:latin typeface="Calibri"/>
                <a:ea typeface="Calibri"/>
                <a:cs typeface="Calibri"/>
                <a:sym typeface="Calibri"/>
              </a:rPr>
              <a:t>DETALLES TÉCNICOS</a:t>
            </a:r>
          </a:p>
        </p:txBody>
      </p:sp>
      <p:pic>
        <p:nvPicPr>
          <p:cNvPr id="1298" name="Shape 1298"/>
          <p:cNvPicPr preferRelativeResize="0"/>
          <p:nvPr/>
        </p:nvPicPr>
        <p:blipFill>
          <a:blip r:embed="rId9">
            <a:alphaModFix/>
          </a:blip>
          <a:stretch>
            <a:fillRect/>
          </a:stretch>
        </p:blipFill>
        <p:spPr>
          <a:xfrm>
            <a:off x="6953937" y="2395862"/>
            <a:ext cx="625775" cy="625775"/>
          </a:xfrm>
          <a:prstGeom prst="rect">
            <a:avLst/>
          </a:prstGeom>
          <a:noFill/>
          <a:ln>
            <a:noFill/>
          </a:ln>
        </p:spPr>
      </p:pic>
      <p:sp>
        <p:nvSpPr>
          <p:cNvPr id="1299" name="Shape 1299"/>
          <p:cNvSpPr txBox="1"/>
          <p:nvPr/>
        </p:nvSpPr>
        <p:spPr>
          <a:xfrm>
            <a:off x="7769408" y="2411137"/>
            <a:ext cx="1973100" cy="610500"/>
          </a:xfrm>
          <a:prstGeom prst="rect">
            <a:avLst/>
          </a:prstGeom>
          <a:noFill/>
          <a:ln>
            <a:noFill/>
          </a:ln>
        </p:spPr>
        <p:txBody>
          <a:bodyPr lIns="91425" tIns="45700" rIns="91425" bIns="45700" anchor="ctr" anchorCtr="0">
            <a:noAutofit/>
          </a:bodyPr>
          <a:lstStyle/>
          <a:p>
            <a:pPr marL="0" marR="0" lvl="0" indent="0" algn="l" rtl="0">
              <a:spcBef>
                <a:spcPts val="0"/>
              </a:spcBef>
              <a:buClr>
                <a:srgbClr val="4F5D73"/>
              </a:buClr>
              <a:buSzPct val="25000"/>
              <a:buFont typeface="Calibri"/>
              <a:buNone/>
            </a:pPr>
            <a:r>
              <a:rPr lang="es-CO" sz="1800">
                <a:solidFill>
                  <a:srgbClr val="4F5D73"/>
                </a:solidFill>
                <a:latin typeface="Calibri"/>
                <a:ea typeface="Calibri"/>
                <a:cs typeface="Calibri"/>
                <a:sym typeface="Calibri"/>
              </a:rPr>
              <a:t>10mA</a:t>
            </a:r>
          </a:p>
        </p:txBody>
      </p:sp>
      <p:grpSp>
        <p:nvGrpSpPr>
          <p:cNvPr id="24" name="Grupo 23"/>
          <p:cNvGrpSpPr/>
          <p:nvPr/>
        </p:nvGrpSpPr>
        <p:grpSpPr>
          <a:xfrm>
            <a:off x="0" y="4852608"/>
            <a:ext cx="9144000" cy="290892"/>
            <a:chOff x="0" y="4852608"/>
            <a:chExt cx="9144000" cy="290892"/>
          </a:xfrm>
        </p:grpSpPr>
        <p:sp>
          <p:nvSpPr>
            <p:cNvPr id="25" name="Rectángulo 24"/>
            <p:cNvSpPr/>
            <p:nvPr/>
          </p:nvSpPr>
          <p:spPr>
            <a:xfrm>
              <a:off x="0" y="4852608"/>
              <a:ext cx="9144000" cy="290892"/>
            </a:xfrm>
            <a:prstGeom prst="rect">
              <a:avLst/>
            </a:prstGeom>
            <a:solidFill>
              <a:srgbClr val="4F5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latin typeface="Roboto" panose="02000000000000000000" pitchFamily="2" charset="0"/>
                <a:ea typeface="Roboto" panose="02000000000000000000" pitchFamily="2" charset="0"/>
              </a:endParaRPr>
            </a:p>
          </p:txBody>
        </p:sp>
        <p:pic>
          <p:nvPicPr>
            <p:cNvPr id="26" name="Shape 144" descr="Imagen integrada 1"/>
            <p:cNvPicPr preferRelativeResize="0"/>
            <p:nvPr/>
          </p:nvPicPr>
          <p:blipFill rotWithShape="1">
            <a:blip r:embed="rId10">
              <a:alphaModFix/>
            </a:blip>
            <a:srcRect/>
            <a:stretch/>
          </p:blipFill>
          <p:spPr>
            <a:xfrm>
              <a:off x="4349892" y="4939392"/>
              <a:ext cx="454054" cy="117265"/>
            </a:xfrm>
            <a:prstGeom prst="rect">
              <a:avLst/>
            </a:prstGeom>
            <a:noFill/>
            <a:ln>
              <a:noFill/>
            </a:ln>
          </p:spPr>
        </p:pic>
      </p:grpSp>
    </p:spTree>
    <p:extLst>
      <p:ext uri="{BB962C8B-B14F-4D97-AF65-F5344CB8AC3E}">
        <p14:creationId xmlns:p14="http://schemas.microsoft.com/office/powerpoint/2010/main" val="40219486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03"/>
        <p:cNvGrpSpPr/>
        <p:nvPr/>
      </p:nvGrpSpPr>
      <p:grpSpPr>
        <a:xfrm>
          <a:off x="0" y="0"/>
          <a:ext cx="0" cy="0"/>
          <a:chOff x="0" y="0"/>
          <a:chExt cx="0" cy="0"/>
        </a:xfrm>
      </p:grpSpPr>
      <p:pic>
        <p:nvPicPr>
          <p:cNvPr id="1304" name="Shape 1304"/>
          <p:cNvPicPr preferRelativeResize="0"/>
          <p:nvPr/>
        </p:nvPicPr>
        <p:blipFill rotWithShape="1">
          <a:blip r:embed="rId3">
            <a:alphaModFix/>
          </a:blip>
          <a:srcRect/>
          <a:stretch/>
        </p:blipFill>
        <p:spPr>
          <a:xfrm>
            <a:off x="1331982" y="3918975"/>
            <a:ext cx="359999" cy="359999"/>
          </a:xfrm>
          <a:prstGeom prst="rect">
            <a:avLst/>
          </a:prstGeom>
          <a:noFill/>
          <a:ln>
            <a:noFill/>
          </a:ln>
        </p:spPr>
      </p:pic>
      <p:pic>
        <p:nvPicPr>
          <p:cNvPr id="1305" name="Shape 1305"/>
          <p:cNvPicPr preferRelativeResize="0"/>
          <p:nvPr/>
        </p:nvPicPr>
        <p:blipFill rotWithShape="1">
          <a:blip r:embed="rId3">
            <a:alphaModFix/>
          </a:blip>
          <a:srcRect/>
          <a:stretch/>
        </p:blipFill>
        <p:spPr>
          <a:xfrm>
            <a:off x="1331982" y="3361337"/>
            <a:ext cx="359999" cy="359999"/>
          </a:xfrm>
          <a:prstGeom prst="rect">
            <a:avLst/>
          </a:prstGeom>
          <a:noFill/>
          <a:ln>
            <a:noFill/>
          </a:ln>
        </p:spPr>
      </p:pic>
      <p:sp>
        <p:nvSpPr>
          <p:cNvPr id="1306" name="Shape 1306"/>
          <p:cNvSpPr/>
          <p:nvPr/>
        </p:nvSpPr>
        <p:spPr>
          <a:xfrm>
            <a:off x="1745449" y="3401294"/>
            <a:ext cx="1763623"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400" b="1">
                <a:solidFill>
                  <a:srgbClr val="A5D76E"/>
                </a:solidFill>
                <a:latin typeface="Roboto"/>
                <a:ea typeface="Roboto"/>
                <a:cs typeface="Roboto"/>
                <a:sym typeface="Roboto"/>
              </a:rPr>
              <a:t>Módulo audiovisual</a:t>
            </a:r>
          </a:p>
        </p:txBody>
      </p:sp>
      <p:pic>
        <p:nvPicPr>
          <p:cNvPr id="1307" name="Shape 1307"/>
          <p:cNvPicPr preferRelativeResize="0"/>
          <p:nvPr/>
        </p:nvPicPr>
        <p:blipFill rotWithShape="1">
          <a:blip r:embed="rId3">
            <a:alphaModFix/>
          </a:blip>
          <a:srcRect/>
          <a:stretch/>
        </p:blipFill>
        <p:spPr>
          <a:xfrm>
            <a:off x="1331982" y="2823953"/>
            <a:ext cx="359999" cy="359999"/>
          </a:xfrm>
          <a:prstGeom prst="rect">
            <a:avLst/>
          </a:prstGeom>
          <a:noFill/>
          <a:ln>
            <a:noFill/>
          </a:ln>
        </p:spPr>
      </p:pic>
      <p:pic>
        <p:nvPicPr>
          <p:cNvPr id="1308" name="Shape 1308"/>
          <p:cNvPicPr preferRelativeResize="0"/>
          <p:nvPr/>
        </p:nvPicPr>
        <p:blipFill rotWithShape="1">
          <a:blip r:embed="rId3">
            <a:alphaModFix/>
          </a:blip>
          <a:srcRect/>
          <a:stretch/>
        </p:blipFill>
        <p:spPr>
          <a:xfrm>
            <a:off x="1331982" y="2277691"/>
            <a:ext cx="359999" cy="359999"/>
          </a:xfrm>
          <a:prstGeom prst="rect">
            <a:avLst/>
          </a:prstGeom>
          <a:noFill/>
          <a:ln>
            <a:noFill/>
          </a:ln>
        </p:spPr>
      </p:pic>
      <p:sp>
        <p:nvSpPr>
          <p:cNvPr id="1309" name="Shape 1309"/>
          <p:cNvSpPr/>
          <p:nvPr/>
        </p:nvSpPr>
        <p:spPr>
          <a:xfrm>
            <a:off x="1735626" y="2303803"/>
            <a:ext cx="6951614" cy="307777"/>
          </a:xfrm>
          <a:prstGeom prst="rect">
            <a:avLst/>
          </a:prstGeom>
          <a:noFill/>
          <a:ln>
            <a:noFill/>
          </a:ln>
        </p:spPr>
        <p:txBody>
          <a:bodyPr lIns="91425" tIns="45700" rIns="91425" bIns="45700" anchor="t" anchorCtr="0">
            <a:noAutofit/>
          </a:bodyPr>
          <a:lstStyle/>
          <a:p>
            <a:pPr marL="0" marR="0" lvl="0" indent="0" algn="just" rtl="0">
              <a:spcBef>
                <a:spcPts val="0"/>
              </a:spcBef>
              <a:buSzPct val="25000"/>
              <a:buNone/>
            </a:pPr>
            <a:r>
              <a:rPr lang="es-CO" sz="1400" b="1">
                <a:solidFill>
                  <a:srgbClr val="A5D76E"/>
                </a:solidFill>
                <a:latin typeface="Roboto"/>
                <a:ea typeface="Roboto"/>
                <a:cs typeface="Roboto"/>
                <a:sym typeface="Roboto"/>
              </a:rPr>
              <a:t>Diseñar una arquitectura lógica y física basada en el modelo BDI</a:t>
            </a:r>
          </a:p>
        </p:txBody>
      </p:sp>
      <p:sp>
        <p:nvSpPr>
          <p:cNvPr id="1310" name="Shape 1310"/>
          <p:cNvSpPr/>
          <p:nvPr/>
        </p:nvSpPr>
        <p:spPr>
          <a:xfrm>
            <a:off x="2952000" y="180000"/>
            <a:ext cx="3240000" cy="540000"/>
          </a:xfrm>
          <a:prstGeom prst="roundRect">
            <a:avLst>
              <a:gd name="adj" fmla="val 16667"/>
            </a:avLst>
          </a:prstGeom>
          <a:noFill/>
          <a:ln w="28575" cap="flat" cmpd="sng">
            <a:solidFill>
              <a:srgbClr val="4F5D73"/>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O" sz="1600">
                <a:solidFill>
                  <a:srgbClr val="4F5D73"/>
                </a:solidFill>
                <a:latin typeface="Roboto"/>
                <a:ea typeface="Roboto"/>
                <a:cs typeface="Roboto"/>
                <a:sym typeface="Roboto"/>
              </a:rPr>
              <a:t>OBJETIVOS</a:t>
            </a:r>
          </a:p>
        </p:txBody>
      </p:sp>
      <p:pic>
        <p:nvPicPr>
          <p:cNvPr id="1311" name="Shape 1311"/>
          <p:cNvPicPr preferRelativeResize="0"/>
          <p:nvPr/>
        </p:nvPicPr>
        <p:blipFill rotWithShape="1">
          <a:blip r:embed="rId4">
            <a:alphaModFix/>
          </a:blip>
          <a:srcRect/>
          <a:stretch/>
        </p:blipFill>
        <p:spPr>
          <a:xfrm>
            <a:off x="2312076" y="1150512"/>
            <a:ext cx="763011" cy="763011"/>
          </a:xfrm>
          <a:prstGeom prst="rect">
            <a:avLst/>
          </a:prstGeom>
          <a:noFill/>
          <a:ln>
            <a:noFill/>
          </a:ln>
        </p:spPr>
      </p:pic>
      <p:sp>
        <p:nvSpPr>
          <p:cNvPr id="1312" name="Shape 1312"/>
          <p:cNvSpPr/>
          <p:nvPr/>
        </p:nvSpPr>
        <p:spPr>
          <a:xfrm>
            <a:off x="3075088" y="1205578"/>
            <a:ext cx="4613438"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O" sz="1800" b="1">
                <a:solidFill>
                  <a:srgbClr val="4F5D73"/>
                </a:solidFill>
                <a:latin typeface="Roboto"/>
                <a:ea typeface="Roboto"/>
                <a:cs typeface="Roboto"/>
                <a:sym typeface="Roboto"/>
              </a:rPr>
              <a:t>Desarrollar una plataforma robótica modular orientada a la dramatización</a:t>
            </a:r>
          </a:p>
        </p:txBody>
      </p:sp>
      <p:grpSp>
        <p:nvGrpSpPr>
          <p:cNvPr id="1313" name="Shape 1313"/>
          <p:cNvGrpSpPr/>
          <p:nvPr/>
        </p:nvGrpSpPr>
        <p:grpSpPr>
          <a:xfrm>
            <a:off x="4602679" y="2822552"/>
            <a:ext cx="2531416" cy="359999"/>
            <a:chOff x="3807926" y="2652083"/>
            <a:chExt cx="2531416" cy="359999"/>
          </a:xfrm>
        </p:grpSpPr>
        <p:sp>
          <p:nvSpPr>
            <p:cNvPr id="1314" name="Shape 1314"/>
            <p:cNvSpPr/>
            <p:nvPr/>
          </p:nvSpPr>
          <p:spPr>
            <a:xfrm>
              <a:off x="4215044" y="2678194"/>
              <a:ext cx="2124298"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400">
                  <a:solidFill>
                    <a:srgbClr val="4F5D73"/>
                  </a:solidFill>
                  <a:latin typeface="Roboto"/>
                  <a:ea typeface="Roboto"/>
                  <a:cs typeface="Roboto"/>
                  <a:sym typeface="Roboto"/>
                </a:rPr>
                <a:t>Módulo de manipulación</a:t>
              </a:r>
            </a:p>
          </p:txBody>
        </p:sp>
        <p:pic>
          <p:nvPicPr>
            <p:cNvPr id="1315" name="Shape 1315"/>
            <p:cNvPicPr preferRelativeResize="0"/>
            <p:nvPr/>
          </p:nvPicPr>
          <p:blipFill rotWithShape="1">
            <a:blip r:embed="rId5">
              <a:alphaModFix/>
            </a:blip>
            <a:srcRect/>
            <a:stretch/>
          </p:blipFill>
          <p:spPr>
            <a:xfrm>
              <a:off x="3807926" y="2652083"/>
              <a:ext cx="359999" cy="359999"/>
            </a:xfrm>
            <a:prstGeom prst="rect">
              <a:avLst/>
            </a:prstGeom>
            <a:noFill/>
            <a:ln>
              <a:noFill/>
            </a:ln>
          </p:spPr>
        </p:pic>
      </p:grpSp>
      <p:grpSp>
        <p:nvGrpSpPr>
          <p:cNvPr id="1316" name="Shape 1316"/>
          <p:cNvGrpSpPr/>
          <p:nvPr/>
        </p:nvGrpSpPr>
        <p:grpSpPr>
          <a:xfrm>
            <a:off x="4612566" y="3969507"/>
            <a:ext cx="3232559" cy="359999"/>
            <a:chOff x="3810441" y="4084012"/>
            <a:chExt cx="3232559" cy="359999"/>
          </a:xfrm>
        </p:grpSpPr>
        <p:sp>
          <p:nvSpPr>
            <p:cNvPr id="1317" name="Shape 1317"/>
            <p:cNvSpPr/>
            <p:nvPr/>
          </p:nvSpPr>
          <p:spPr>
            <a:xfrm>
              <a:off x="4221394" y="4104416"/>
              <a:ext cx="2821605"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400">
                  <a:solidFill>
                    <a:srgbClr val="4F5D73"/>
                  </a:solidFill>
                  <a:latin typeface="Roboto"/>
                  <a:ea typeface="Roboto"/>
                  <a:cs typeface="Roboto"/>
                  <a:sym typeface="Roboto"/>
                </a:rPr>
                <a:t>Realizar una validación operativa</a:t>
              </a:r>
            </a:p>
          </p:txBody>
        </p:sp>
        <p:pic>
          <p:nvPicPr>
            <p:cNvPr id="1318" name="Shape 1318"/>
            <p:cNvPicPr preferRelativeResize="0"/>
            <p:nvPr/>
          </p:nvPicPr>
          <p:blipFill rotWithShape="1">
            <a:blip r:embed="rId6">
              <a:alphaModFix/>
            </a:blip>
            <a:srcRect/>
            <a:stretch/>
          </p:blipFill>
          <p:spPr>
            <a:xfrm>
              <a:off x="3810441" y="4084012"/>
              <a:ext cx="359999" cy="359999"/>
            </a:xfrm>
            <a:prstGeom prst="rect">
              <a:avLst/>
            </a:prstGeom>
            <a:noFill/>
            <a:ln>
              <a:noFill/>
            </a:ln>
          </p:spPr>
        </p:pic>
      </p:grpSp>
      <p:grpSp>
        <p:nvGrpSpPr>
          <p:cNvPr id="1319" name="Shape 1319"/>
          <p:cNvGrpSpPr/>
          <p:nvPr/>
        </p:nvGrpSpPr>
        <p:grpSpPr>
          <a:xfrm>
            <a:off x="4602679" y="3396029"/>
            <a:ext cx="3907885" cy="359999"/>
            <a:chOff x="3809978" y="3638796"/>
            <a:chExt cx="3907885" cy="359999"/>
          </a:xfrm>
        </p:grpSpPr>
        <p:sp>
          <p:nvSpPr>
            <p:cNvPr id="1320" name="Shape 1320"/>
            <p:cNvSpPr/>
            <p:nvPr/>
          </p:nvSpPr>
          <p:spPr>
            <a:xfrm>
              <a:off x="4221394" y="3664001"/>
              <a:ext cx="349647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400">
                  <a:solidFill>
                    <a:srgbClr val="4F5D73"/>
                  </a:solidFill>
                  <a:latin typeface="Roboto"/>
                  <a:ea typeface="Roboto"/>
                  <a:cs typeface="Roboto"/>
                  <a:sym typeface="Roboto"/>
                </a:rPr>
                <a:t>Diseñar y ejecutar pruebas de integración</a:t>
              </a:r>
            </a:p>
          </p:txBody>
        </p:sp>
        <p:pic>
          <p:nvPicPr>
            <p:cNvPr id="1321" name="Shape 1321"/>
            <p:cNvPicPr preferRelativeResize="0"/>
            <p:nvPr/>
          </p:nvPicPr>
          <p:blipFill rotWithShape="1">
            <a:blip r:embed="rId7">
              <a:alphaModFix/>
            </a:blip>
            <a:srcRect/>
            <a:stretch/>
          </p:blipFill>
          <p:spPr>
            <a:xfrm>
              <a:off x="3809978" y="3638796"/>
              <a:ext cx="359999" cy="359999"/>
            </a:xfrm>
            <a:prstGeom prst="rect">
              <a:avLst/>
            </a:prstGeom>
            <a:noFill/>
            <a:ln>
              <a:noFill/>
            </a:ln>
          </p:spPr>
        </p:pic>
      </p:grpSp>
      <p:sp>
        <p:nvSpPr>
          <p:cNvPr id="1322" name="Shape 1322"/>
          <p:cNvSpPr/>
          <p:nvPr/>
        </p:nvSpPr>
        <p:spPr>
          <a:xfrm>
            <a:off x="1745449" y="2843317"/>
            <a:ext cx="2297423"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400" b="1">
                <a:solidFill>
                  <a:srgbClr val="A5D76E"/>
                </a:solidFill>
                <a:latin typeface="Roboto"/>
                <a:ea typeface="Roboto"/>
                <a:cs typeface="Roboto"/>
                <a:sym typeface="Roboto"/>
              </a:rPr>
              <a:t>Módulo de procesamiento</a:t>
            </a:r>
          </a:p>
        </p:txBody>
      </p:sp>
      <p:sp>
        <p:nvSpPr>
          <p:cNvPr id="1323" name="Shape 1323"/>
          <p:cNvSpPr/>
          <p:nvPr/>
        </p:nvSpPr>
        <p:spPr>
          <a:xfrm>
            <a:off x="1745449" y="3947273"/>
            <a:ext cx="1869422"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400" b="1">
                <a:solidFill>
                  <a:srgbClr val="A5D76E"/>
                </a:solidFill>
                <a:latin typeface="Roboto"/>
                <a:ea typeface="Roboto"/>
                <a:cs typeface="Roboto"/>
                <a:sym typeface="Roboto"/>
              </a:rPr>
              <a:t>Módulo de movilidad</a:t>
            </a:r>
          </a:p>
        </p:txBody>
      </p:sp>
      <p:pic>
        <p:nvPicPr>
          <p:cNvPr id="1324" name="Shape 1324"/>
          <p:cNvPicPr preferRelativeResize="0"/>
          <p:nvPr/>
        </p:nvPicPr>
        <p:blipFill rotWithShape="1">
          <a:blip r:embed="rId3">
            <a:alphaModFix/>
          </a:blip>
          <a:srcRect/>
          <a:stretch/>
        </p:blipFill>
        <p:spPr>
          <a:xfrm>
            <a:off x="4602680" y="2822552"/>
            <a:ext cx="359999" cy="359999"/>
          </a:xfrm>
          <a:prstGeom prst="rect">
            <a:avLst/>
          </a:prstGeom>
          <a:noFill/>
          <a:ln>
            <a:noFill/>
          </a:ln>
        </p:spPr>
      </p:pic>
      <p:sp>
        <p:nvSpPr>
          <p:cNvPr id="1325" name="Shape 1325"/>
          <p:cNvSpPr/>
          <p:nvPr/>
        </p:nvSpPr>
        <p:spPr>
          <a:xfrm>
            <a:off x="5009796" y="2857206"/>
            <a:ext cx="2965804"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400" b="1" dirty="0">
                <a:solidFill>
                  <a:srgbClr val="A5D76E"/>
                </a:solidFill>
                <a:latin typeface="Roboto"/>
                <a:ea typeface="Roboto"/>
                <a:cs typeface="Roboto"/>
                <a:sym typeface="Roboto"/>
              </a:rPr>
              <a:t>Módulo de manipulación</a:t>
            </a:r>
          </a:p>
        </p:txBody>
      </p:sp>
      <p:pic>
        <p:nvPicPr>
          <p:cNvPr id="1326" name="Shape 1326"/>
          <p:cNvPicPr preferRelativeResize="0"/>
          <p:nvPr/>
        </p:nvPicPr>
        <p:blipFill rotWithShape="1">
          <a:blip r:embed="rId8">
            <a:alphaModFix/>
          </a:blip>
          <a:srcRect/>
          <a:stretch/>
        </p:blipFill>
        <p:spPr>
          <a:xfrm>
            <a:off x="8685025" y="88603"/>
            <a:ext cx="359999" cy="359999"/>
          </a:xfrm>
          <a:prstGeom prst="rect">
            <a:avLst/>
          </a:prstGeom>
          <a:noFill/>
          <a:ln>
            <a:noFill/>
          </a:ln>
        </p:spPr>
      </p:pic>
      <p:grpSp>
        <p:nvGrpSpPr>
          <p:cNvPr id="28" name="Grupo 27"/>
          <p:cNvGrpSpPr/>
          <p:nvPr/>
        </p:nvGrpSpPr>
        <p:grpSpPr>
          <a:xfrm>
            <a:off x="0" y="4852608"/>
            <a:ext cx="9144000" cy="290892"/>
            <a:chOff x="0" y="4852608"/>
            <a:chExt cx="9144000" cy="290892"/>
          </a:xfrm>
        </p:grpSpPr>
        <p:sp>
          <p:nvSpPr>
            <p:cNvPr id="29" name="Rectángulo 28"/>
            <p:cNvSpPr/>
            <p:nvPr/>
          </p:nvSpPr>
          <p:spPr>
            <a:xfrm>
              <a:off x="0" y="4852608"/>
              <a:ext cx="9144000" cy="290892"/>
            </a:xfrm>
            <a:prstGeom prst="rect">
              <a:avLst/>
            </a:prstGeom>
            <a:solidFill>
              <a:srgbClr val="4F5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latin typeface="Roboto" panose="02000000000000000000" pitchFamily="2" charset="0"/>
                <a:ea typeface="Roboto" panose="02000000000000000000" pitchFamily="2" charset="0"/>
              </a:endParaRPr>
            </a:p>
          </p:txBody>
        </p:sp>
        <p:pic>
          <p:nvPicPr>
            <p:cNvPr id="30" name="Shape 144" descr="Imagen integrada 1"/>
            <p:cNvPicPr preferRelativeResize="0"/>
            <p:nvPr/>
          </p:nvPicPr>
          <p:blipFill rotWithShape="1">
            <a:blip r:embed="rId9">
              <a:alphaModFix/>
            </a:blip>
            <a:srcRect/>
            <a:stretch/>
          </p:blipFill>
          <p:spPr>
            <a:xfrm>
              <a:off x="4349892" y="4939392"/>
              <a:ext cx="454054" cy="117265"/>
            </a:xfrm>
            <a:prstGeom prst="rect">
              <a:avLst/>
            </a:prstGeom>
            <a:noFill/>
            <a:ln>
              <a:noFill/>
            </a:ln>
          </p:spPr>
        </p:pic>
      </p:grpSp>
    </p:spTree>
    <p:extLst>
      <p:ext uri="{BB962C8B-B14F-4D97-AF65-F5344CB8AC3E}">
        <p14:creationId xmlns:p14="http://schemas.microsoft.com/office/powerpoint/2010/main" val="8217187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313"/>
                                        </p:tgtEl>
                                      </p:cBhvr>
                                    </p:animEffect>
                                    <p:set>
                                      <p:cBhvr>
                                        <p:cTn id="7" dur="1" fill="hold">
                                          <p:stCondLst>
                                            <p:cond delay="500"/>
                                          </p:stCondLst>
                                        </p:cTn>
                                        <p:tgtEl>
                                          <p:spTgt spid="131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324"/>
                                        </p:tgtEl>
                                        <p:attrNameLst>
                                          <p:attrName>style.visibility</p:attrName>
                                        </p:attrNameLst>
                                      </p:cBhvr>
                                      <p:to>
                                        <p:strVal val="visible"/>
                                      </p:to>
                                    </p:set>
                                    <p:animEffect transition="in" filter="fade">
                                      <p:cBhvr>
                                        <p:cTn id="10" dur="500"/>
                                        <p:tgtEl>
                                          <p:spTgt spid="1324"/>
                                        </p:tgtEl>
                                      </p:cBhvr>
                                    </p:animEffect>
                                  </p:childTnLst>
                                </p:cTn>
                              </p:par>
                              <p:par>
                                <p:cTn id="11" presetID="10" presetClass="entr" presetSubtype="0" fill="hold" nodeType="withEffect">
                                  <p:stCondLst>
                                    <p:cond delay="0"/>
                                  </p:stCondLst>
                                  <p:childTnLst>
                                    <p:set>
                                      <p:cBhvr>
                                        <p:cTn id="12" dur="1" fill="hold">
                                          <p:stCondLst>
                                            <p:cond delay="0"/>
                                          </p:stCondLst>
                                        </p:cTn>
                                        <p:tgtEl>
                                          <p:spTgt spid="1325"/>
                                        </p:tgtEl>
                                        <p:attrNameLst>
                                          <p:attrName>style.visibility</p:attrName>
                                        </p:attrNameLst>
                                      </p:cBhvr>
                                      <p:to>
                                        <p:strVal val="visible"/>
                                      </p:to>
                                    </p:set>
                                    <p:animEffect transition="in" filter="fade">
                                      <p:cBhvr>
                                        <p:cTn id="13" dur="500"/>
                                        <p:tgtEl>
                                          <p:spTgt spid="1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33"/>
        <p:cNvGrpSpPr/>
        <p:nvPr/>
      </p:nvGrpSpPr>
      <p:grpSpPr>
        <a:xfrm>
          <a:off x="0" y="0"/>
          <a:ext cx="0" cy="0"/>
          <a:chOff x="0" y="0"/>
          <a:chExt cx="0" cy="0"/>
        </a:xfrm>
      </p:grpSpPr>
      <p:sp>
        <p:nvSpPr>
          <p:cNvPr id="1334" name="Shape 1334"/>
          <p:cNvSpPr/>
          <p:nvPr/>
        </p:nvSpPr>
        <p:spPr>
          <a:xfrm>
            <a:off x="2952000" y="180000"/>
            <a:ext cx="3240000" cy="540000"/>
          </a:xfrm>
          <a:prstGeom prst="roundRect">
            <a:avLst>
              <a:gd name="adj" fmla="val 16667"/>
            </a:avLst>
          </a:prstGeom>
          <a:noFill/>
          <a:ln w="28575" cap="flat" cmpd="sng">
            <a:solidFill>
              <a:srgbClr val="4F5D73"/>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O" sz="1600">
                <a:solidFill>
                  <a:srgbClr val="4F5D73"/>
                </a:solidFill>
                <a:latin typeface="Roboto"/>
                <a:ea typeface="Roboto"/>
                <a:cs typeface="Roboto"/>
                <a:sym typeface="Roboto"/>
              </a:rPr>
              <a:t>PRUEBAS</a:t>
            </a:r>
          </a:p>
        </p:txBody>
      </p:sp>
      <p:grpSp>
        <p:nvGrpSpPr>
          <p:cNvPr id="1335" name="Shape 1335"/>
          <p:cNvGrpSpPr/>
          <p:nvPr/>
        </p:nvGrpSpPr>
        <p:grpSpPr>
          <a:xfrm>
            <a:off x="0" y="4852607"/>
            <a:ext cx="9144000" cy="290892"/>
            <a:chOff x="0" y="4852607"/>
            <a:chExt cx="9144000" cy="290892"/>
          </a:xfrm>
        </p:grpSpPr>
        <p:sp>
          <p:nvSpPr>
            <p:cNvPr id="1336" name="Shape 1336"/>
            <p:cNvSpPr/>
            <p:nvPr/>
          </p:nvSpPr>
          <p:spPr>
            <a:xfrm>
              <a:off x="0" y="4852607"/>
              <a:ext cx="9144000" cy="290892"/>
            </a:xfrm>
            <a:prstGeom prst="rect">
              <a:avLst/>
            </a:prstGeom>
            <a:solidFill>
              <a:srgbClr val="4F5D73"/>
            </a:solidFill>
            <a:ln>
              <a:noFill/>
            </a:ln>
          </p:spPr>
          <p:txBody>
            <a:bodyPr lIns="91425" tIns="45700" rIns="91425" bIns="45700" anchor="ctr" anchorCtr="0">
              <a:noAutofit/>
            </a:bodyPr>
            <a:lstStyle/>
            <a:p>
              <a:pPr marL="0" marR="0" lvl="0" indent="0" algn="ctr" rtl="0">
                <a:spcBef>
                  <a:spcPts val="0"/>
                </a:spcBef>
                <a:buNone/>
              </a:pPr>
              <a:endParaRPr sz="1200">
                <a:solidFill>
                  <a:schemeClr val="lt1"/>
                </a:solidFill>
                <a:latin typeface="Roboto"/>
                <a:ea typeface="Roboto"/>
                <a:cs typeface="Roboto"/>
                <a:sym typeface="Roboto"/>
              </a:endParaRPr>
            </a:p>
          </p:txBody>
        </p:sp>
        <p:pic>
          <p:nvPicPr>
            <p:cNvPr id="1337" name="Shape 1337" descr="Imagen integrada 1"/>
            <p:cNvPicPr preferRelativeResize="0"/>
            <p:nvPr/>
          </p:nvPicPr>
          <p:blipFill rotWithShape="1">
            <a:blip r:embed="rId3">
              <a:alphaModFix/>
            </a:blip>
            <a:srcRect/>
            <a:stretch/>
          </p:blipFill>
          <p:spPr>
            <a:xfrm>
              <a:off x="4349892" y="4939392"/>
              <a:ext cx="454054" cy="117265"/>
            </a:xfrm>
            <a:prstGeom prst="rect">
              <a:avLst/>
            </a:prstGeom>
            <a:noFill/>
            <a:ln>
              <a:noFill/>
            </a:ln>
          </p:spPr>
        </p:pic>
      </p:grpSp>
      <p:pic>
        <p:nvPicPr>
          <p:cNvPr id="1338" name="Shape 1338"/>
          <p:cNvPicPr preferRelativeResize="0"/>
          <p:nvPr/>
        </p:nvPicPr>
        <p:blipFill rotWithShape="1">
          <a:blip r:embed="rId4">
            <a:alphaModFix/>
          </a:blip>
          <a:srcRect/>
          <a:stretch/>
        </p:blipFill>
        <p:spPr>
          <a:xfrm>
            <a:off x="8685025" y="88603"/>
            <a:ext cx="359999" cy="359999"/>
          </a:xfrm>
          <a:prstGeom prst="rect">
            <a:avLst/>
          </a:prstGeom>
          <a:noFill/>
          <a:ln>
            <a:noFill/>
          </a:ln>
        </p:spPr>
      </p:pic>
      <p:pic>
        <p:nvPicPr>
          <p:cNvPr id="1339" name="Shape 1339"/>
          <p:cNvPicPr preferRelativeResize="0"/>
          <p:nvPr/>
        </p:nvPicPr>
        <p:blipFill>
          <a:blip r:embed="rId5">
            <a:alphaModFix/>
          </a:blip>
          <a:stretch>
            <a:fillRect/>
          </a:stretch>
        </p:blipFill>
        <p:spPr>
          <a:xfrm>
            <a:off x="-519525" y="808974"/>
            <a:ext cx="10472350" cy="4043627"/>
          </a:xfrm>
          <a:prstGeom prst="rect">
            <a:avLst/>
          </a:prstGeom>
          <a:noFill/>
          <a:ln>
            <a:noFill/>
          </a:ln>
        </p:spPr>
      </p:pic>
    </p:spTree>
    <p:extLst>
      <p:ext uri="{BB962C8B-B14F-4D97-AF65-F5344CB8AC3E}">
        <p14:creationId xmlns:p14="http://schemas.microsoft.com/office/powerpoint/2010/main" val="5313721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43"/>
        <p:cNvGrpSpPr/>
        <p:nvPr/>
      </p:nvGrpSpPr>
      <p:grpSpPr>
        <a:xfrm>
          <a:off x="0" y="0"/>
          <a:ext cx="0" cy="0"/>
          <a:chOff x="0" y="0"/>
          <a:chExt cx="0" cy="0"/>
        </a:xfrm>
      </p:grpSpPr>
      <p:sp>
        <p:nvSpPr>
          <p:cNvPr id="1344" name="Shape 1344"/>
          <p:cNvSpPr/>
          <p:nvPr/>
        </p:nvSpPr>
        <p:spPr>
          <a:xfrm>
            <a:off x="2952000" y="180000"/>
            <a:ext cx="3240000" cy="540000"/>
          </a:xfrm>
          <a:prstGeom prst="roundRect">
            <a:avLst>
              <a:gd name="adj" fmla="val 16667"/>
            </a:avLst>
          </a:prstGeom>
          <a:noFill/>
          <a:ln w="28575" cap="flat" cmpd="sng">
            <a:solidFill>
              <a:srgbClr val="4F5D73"/>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O" sz="1600">
                <a:solidFill>
                  <a:srgbClr val="4F5D73"/>
                </a:solidFill>
                <a:latin typeface="Roboto"/>
                <a:ea typeface="Roboto"/>
                <a:cs typeface="Roboto"/>
                <a:sym typeface="Roboto"/>
              </a:rPr>
              <a:t>VALIDACIÓN</a:t>
            </a:r>
          </a:p>
        </p:txBody>
      </p:sp>
      <p:grpSp>
        <p:nvGrpSpPr>
          <p:cNvPr id="1345" name="Shape 1345"/>
          <p:cNvGrpSpPr/>
          <p:nvPr/>
        </p:nvGrpSpPr>
        <p:grpSpPr>
          <a:xfrm>
            <a:off x="0" y="4852607"/>
            <a:ext cx="9144000" cy="291000"/>
            <a:chOff x="0" y="4852607"/>
            <a:chExt cx="9144000" cy="291000"/>
          </a:xfrm>
        </p:grpSpPr>
        <p:sp>
          <p:nvSpPr>
            <p:cNvPr id="1346" name="Shape 1346"/>
            <p:cNvSpPr/>
            <p:nvPr/>
          </p:nvSpPr>
          <p:spPr>
            <a:xfrm>
              <a:off x="0" y="4852607"/>
              <a:ext cx="9144000" cy="291000"/>
            </a:xfrm>
            <a:prstGeom prst="rect">
              <a:avLst/>
            </a:prstGeom>
            <a:solidFill>
              <a:srgbClr val="4F5D73"/>
            </a:solidFill>
            <a:ln>
              <a:noFill/>
            </a:ln>
          </p:spPr>
          <p:txBody>
            <a:bodyPr lIns="91425" tIns="45700" rIns="91425" bIns="45700" anchor="ctr" anchorCtr="0">
              <a:noAutofit/>
            </a:bodyPr>
            <a:lstStyle/>
            <a:p>
              <a:pPr marL="0" marR="0" lvl="0" indent="0" algn="ctr" rtl="0">
                <a:spcBef>
                  <a:spcPts val="0"/>
                </a:spcBef>
                <a:buNone/>
              </a:pPr>
              <a:endParaRPr sz="1200">
                <a:solidFill>
                  <a:schemeClr val="lt1"/>
                </a:solidFill>
                <a:latin typeface="Roboto"/>
                <a:ea typeface="Roboto"/>
                <a:cs typeface="Roboto"/>
                <a:sym typeface="Roboto"/>
              </a:endParaRPr>
            </a:p>
          </p:txBody>
        </p:sp>
        <p:pic>
          <p:nvPicPr>
            <p:cNvPr id="1347" name="Shape 1347" descr="Imagen integrada 1"/>
            <p:cNvPicPr preferRelativeResize="0"/>
            <p:nvPr/>
          </p:nvPicPr>
          <p:blipFill rotWithShape="1">
            <a:blip r:embed="rId3">
              <a:alphaModFix/>
            </a:blip>
            <a:srcRect/>
            <a:stretch/>
          </p:blipFill>
          <p:spPr>
            <a:xfrm>
              <a:off x="4349892" y="4939392"/>
              <a:ext cx="454200" cy="117300"/>
            </a:xfrm>
            <a:prstGeom prst="rect">
              <a:avLst/>
            </a:prstGeom>
            <a:noFill/>
            <a:ln>
              <a:noFill/>
            </a:ln>
          </p:spPr>
        </p:pic>
      </p:grpSp>
      <p:pic>
        <p:nvPicPr>
          <p:cNvPr id="1348" name="Shape 1348"/>
          <p:cNvPicPr preferRelativeResize="0"/>
          <p:nvPr/>
        </p:nvPicPr>
        <p:blipFill rotWithShape="1">
          <a:blip r:embed="rId4">
            <a:alphaModFix/>
          </a:blip>
          <a:srcRect/>
          <a:stretch/>
        </p:blipFill>
        <p:spPr>
          <a:xfrm>
            <a:off x="8685025" y="88603"/>
            <a:ext cx="360000" cy="360000"/>
          </a:xfrm>
          <a:prstGeom prst="rect">
            <a:avLst/>
          </a:prstGeom>
          <a:noFill/>
          <a:ln>
            <a:noFill/>
          </a:ln>
        </p:spPr>
      </p:pic>
      <p:grpSp>
        <p:nvGrpSpPr>
          <p:cNvPr id="1349" name="Shape 1349"/>
          <p:cNvGrpSpPr/>
          <p:nvPr/>
        </p:nvGrpSpPr>
        <p:grpSpPr>
          <a:xfrm>
            <a:off x="2098176" y="1196197"/>
            <a:ext cx="3904850" cy="460895"/>
            <a:chOff x="641004" y="1509066"/>
            <a:chExt cx="3904850" cy="460895"/>
          </a:xfrm>
        </p:grpSpPr>
        <p:pic>
          <p:nvPicPr>
            <p:cNvPr id="1350" name="Shape 1350"/>
            <p:cNvPicPr preferRelativeResize="0"/>
            <p:nvPr/>
          </p:nvPicPr>
          <p:blipFill rotWithShape="1">
            <a:blip r:embed="rId5">
              <a:alphaModFix/>
            </a:blip>
            <a:srcRect/>
            <a:stretch/>
          </p:blipFill>
          <p:spPr>
            <a:xfrm>
              <a:off x="641004" y="1609961"/>
              <a:ext cx="360000" cy="360000"/>
            </a:xfrm>
            <a:prstGeom prst="rect">
              <a:avLst/>
            </a:prstGeom>
            <a:noFill/>
            <a:ln>
              <a:noFill/>
            </a:ln>
          </p:spPr>
        </p:pic>
        <p:sp>
          <p:nvSpPr>
            <p:cNvPr id="1351" name="Shape 1351"/>
            <p:cNvSpPr/>
            <p:nvPr/>
          </p:nvSpPr>
          <p:spPr>
            <a:xfrm>
              <a:off x="1116854" y="1509066"/>
              <a:ext cx="3429000" cy="460800"/>
            </a:xfrm>
            <a:prstGeom prst="rect">
              <a:avLst/>
            </a:prstGeom>
            <a:noFill/>
            <a:ln>
              <a:noFill/>
            </a:ln>
          </p:spPr>
          <p:txBody>
            <a:bodyPr lIns="91425" tIns="45700" rIns="91425" bIns="45700" anchor="t" anchorCtr="0">
              <a:noAutofit/>
            </a:bodyPr>
            <a:lstStyle/>
            <a:p>
              <a:pPr marL="0" marR="0" lvl="0" indent="0" algn="l" rtl="0">
                <a:lnSpc>
                  <a:spcPct val="150000"/>
                </a:lnSpc>
                <a:spcBef>
                  <a:spcPts val="0"/>
                </a:spcBef>
                <a:buSzPct val="25000"/>
                <a:buNone/>
              </a:pPr>
              <a:r>
                <a:rPr lang="es-CO" sz="1800">
                  <a:solidFill>
                    <a:srgbClr val="4F5D73"/>
                  </a:solidFill>
                  <a:latin typeface="Roboto"/>
                  <a:ea typeface="Roboto"/>
                  <a:cs typeface="Roboto"/>
                  <a:sym typeface="Roboto"/>
                </a:rPr>
                <a:t>1 Egresado</a:t>
              </a:r>
            </a:p>
          </p:txBody>
        </p:sp>
      </p:grpSp>
      <p:grpSp>
        <p:nvGrpSpPr>
          <p:cNvPr id="1352" name="Shape 1352"/>
          <p:cNvGrpSpPr/>
          <p:nvPr/>
        </p:nvGrpSpPr>
        <p:grpSpPr>
          <a:xfrm>
            <a:off x="2098176" y="2002525"/>
            <a:ext cx="5689849" cy="460883"/>
            <a:chOff x="641004" y="1952549"/>
            <a:chExt cx="5689849" cy="460883"/>
          </a:xfrm>
        </p:grpSpPr>
        <p:pic>
          <p:nvPicPr>
            <p:cNvPr id="1353" name="Shape 1353"/>
            <p:cNvPicPr preferRelativeResize="0"/>
            <p:nvPr/>
          </p:nvPicPr>
          <p:blipFill rotWithShape="1">
            <a:blip r:embed="rId6">
              <a:alphaModFix/>
            </a:blip>
            <a:srcRect/>
            <a:stretch/>
          </p:blipFill>
          <p:spPr>
            <a:xfrm>
              <a:off x="641004" y="2053433"/>
              <a:ext cx="360000" cy="360000"/>
            </a:xfrm>
            <a:prstGeom prst="rect">
              <a:avLst/>
            </a:prstGeom>
            <a:noFill/>
            <a:ln>
              <a:noFill/>
            </a:ln>
          </p:spPr>
        </p:pic>
        <p:sp>
          <p:nvSpPr>
            <p:cNvPr id="1354" name="Shape 1354"/>
            <p:cNvSpPr/>
            <p:nvPr/>
          </p:nvSpPr>
          <p:spPr>
            <a:xfrm>
              <a:off x="1116853" y="1952549"/>
              <a:ext cx="5214000" cy="460800"/>
            </a:xfrm>
            <a:prstGeom prst="rect">
              <a:avLst/>
            </a:prstGeom>
            <a:noFill/>
            <a:ln>
              <a:noFill/>
            </a:ln>
          </p:spPr>
          <p:txBody>
            <a:bodyPr lIns="91425" tIns="45700" rIns="91425" bIns="45700" anchor="t" anchorCtr="0">
              <a:noAutofit/>
            </a:bodyPr>
            <a:lstStyle/>
            <a:p>
              <a:pPr marL="0" marR="0" lvl="0" indent="0" algn="l" rtl="0">
                <a:lnSpc>
                  <a:spcPct val="150000"/>
                </a:lnSpc>
                <a:spcBef>
                  <a:spcPts val="0"/>
                </a:spcBef>
                <a:buSzPct val="25000"/>
                <a:buNone/>
              </a:pPr>
              <a:r>
                <a:rPr lang="es-CO" sz="1800">
                  <a:solidFill>
                    <a:srgbClr val="4F5D73"/>
                  </a:solidFill>
                  <a:latin typeface="Roboto"/>
                  <a:ea typeface="Roboto"/>
                  <a:cs typeface="Roboto"/>
                  <a:sym typeface="Roboto"/>
                </a:rPr>
                <a:t>1 Usuario no relacionado a áreas de TI</a:t>
              </a:r>
            </a:p>
          </p:txBody>
        </p:sp>
      </p:grpSp>
      <p:grpSp>
        <p:nvGrpSpPr>
          <p:cNvPr id="1355" name="Shape 1355"/>
          <p:cNvGrpSpPr/>
          <p:nvPr/>
        </p:nvGrpSpPr>
        <p:grpSpPr>
          <a:xfrm>
            <a:off x="2098176" y="2808821"/>
            <a:ext cx="3445850" cy="507900"/>
            <a:chOff x="670449" y="3238496"/>
            <a:chExt cx="3445850" cy="507900"/>
          </a:xfrm>
        </p:grpSpPr>
        <p:pic>
          <p:nvPicPr>
            <p:cNvPr id="1356" name="Shape 1356"/>
            <p:cNvPicPr preferRelativeResize="0"/>
            <p:nvPr/>
          </p:nvPicPr>
          <p:blipFill rotWithShape="1">
            <a:blip r:embed="rId7">
              <a:alphaModFix/>
            </a:blip>
            <a:srcRect/>
            <a:stretch/>
          </p:blipFill>
          <p:spPr>
            <a:xfrm>
              <a:off x="670449" y="3238510"/>
              <a:ext cx="360000" cy="360000"/>
            </a:xfrm>
            <a:prstGeom prst="rect">
              <a:avLst/>
            </a:prstGeom>
            <a:noFill/>
            <a:ln>
              <a:noFill/>
            </a:ln>
          </p:spPr>
        </p:pic>
        <p:sp>
          <p:nvSpPr>
            <p:cNvPr id="1357" name="Shape 1357"/>
            <p:cNvSpPr/>
            <p:nvPr/>
          </p:nvSpPr>
          <p:spPr>
            <a:xfrm>
              <a:off x="1102500" y="3238496"/>
              <a:ext cx="3013800" cy="507900"/>
            </a:xfrm>
            <a:prstGeom prst="rect">
              <a:avLst/>
            </a:prstGeom>
            <a:noFill/>
            <a:ln>
              <a:noFill/>
            </a:ln>
          </p:spPr>
          <p:txBody>
            <a:bodyPr lIns="91425" tIns="45700" rIns="91425" bIns="45700" anchor="ctr" anchorCtr="0">
              <a:noAutofit/>
            </a:bodyPr>
            <a:lstStyle/>
            <a:p>
              <a:pPr marL="0" marR="0" lvl="0" indent="0" algn="l" rtl="0">
                <a:lnSpc>
                  <a:spcPct val="150000"/>
                </a:lnSpc>
                <a:spcBef>
                  <a:spcPts val="0"/>
                </a:spcBef>
                <a:buSzPct val="25000"/>
                <a:buNone/>
              </a:pPr>
              <a:r>
                <a:rPr lang="es-CO" sz="1800">
                  <a:solidFill>
                    <a:srgbClr val="4F5D73"/>
                  </a:solidFill>
                  <a:latin typeface="Roboto"/>
                  <a:ea typeface="Roboto"/>
                  <a:cs typeface="Roboto"/>
                  <a:sym typeface="Roboto"/>
                </a:rPr>
                <a:t>2 Profesores</a:t>
              </a:r>
            </a:p>
          </p:txBody>
        </p:sp>
      </p:grpSp>
      <p:grpSp>
        <p:nvGrpSpPr>
          <p:cNvPr id="1358" name="Shape 1358"/>
          <p:cNvGrpSpPr/>
          <p:nvPr/>
        </p:nvGrpSpPr>
        <p:grpSpPr>
          <a:xfrm>
            <a:off x="2098175" y="3565331"/>
            <a:ext cx="2853804" cy="460940"/>
            <a:chOff x="659750" y="3679730"/>
            <a:chExt cx="2853804" cy="460940"/>
          </a:xfrm>
        </p:grpSpPr>
        <p:pic>
          <p:nvPicPr>
            <p:cNvPr id="1359" name="Shape 1359"/>
            <p:cNvPicPr preferRelativeResize="0"/>
            <p:nvPr/>
          </p:nvPicPr>
          <p:blipFill rotWithShape="1">
            <a:blip r:embed="rId8">
              <a:alphaModFix/>
            </a:blip>
            <a:srcRect/>
            <a:stretch/>
          </p:blipFill>
          <p:spPr>
            <a:xfrm>
              <a:off x="659750" y="3780671"/>
              <a:ext cx="360000" cy="360000"/>
            </a:xfrm>
            <a:prstGeom prst="rect">
              <a:avLst/>
            </a:prstGeom>
            <a:noFill/>
            <a:ln>
              <a:noFill/>
            </a:ln>
          </p:spPr>
        </p:pic>
        <p:sp>
          <p:nvSpPr>
            <p:cNvPr id="1360" name="Shape 1360"/>
            <p:cNvSpPr/>
            <p:nvPr/>
          </p:nvSpPr>
          <p:spPr>
            <a:xfrm>
              <a:off x="1116854" y="3679730"/>
              <a:ext cx="2396700" cy="460800"/>
            </a:xfrm>
            <a:prstGeom prst="rect">
              <a:avLst/>
            </a:prstGeom>
            <a:noFill/>
            <a:ln>
              <a:noFill/>
            </a:ln>
          </p:spPr>
          <p:txBody>
            <a:bodyPr lIns="91425" tIns="45700" rIns="91425" bIns="45700" anchor="t" anchorCtr="0">
              <a:noAutofit/>
            </a:bodyPr>
            <a:lstStyle/>
            <a:p>
              <a:pPr marL="0" marR="0" lvl="0" indent="0" algn="l" rtl="0">
                <a:lnSpc>
                  <a:spcPct val="150000"/>
                </a:lnSpc>
                <a:spcBef>
                  <a:spcPts val="0"/>
                </a:spcBef>
                <a:buSzPct val="25000"/>
                <a:buNone/>
              </a:pPr>
              <a:r>
                <a:rPr lang="es-CO" sz="1800">
                  <a:solidFill>
                    <a:srgbClr val="4F5D73"/>
                  </a:solidFill>
                  <a:latin typeface="Roboto"/>
                  <a:ea typeface="Roboto"/>
                  <a:cs typeface="Roboto"/>
                  <a:sym typeface="Roboto"/>
                </a:rPr>
                <a:t>2 Estudiantes</a:t>
              </a:r>
            </a:p>
          </p:txBody>
        </p:sp>
      </p:grpSp>
    </p:spTree>
    <p:extLst>
      <p:ext uri="{BB962C8B-B14F-4D97-AF65-F5344CB8AC3E}">
        <p14:creationId xmlns:p14="http://schemas.microsoft.com/office/powerpoint/2010/main" val="35822527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64"/>
        <p:cNvGrpSpPr/>
        <p:nvPr/>
      </p:nvGrpSpPr>
      <p:grpSpPr>
        <a:xfrm>
          <a:off x="0" y="0"/>
          <a:ext cx="0" cy="0"/>
          <a:chOff x="0" y="0"/>
          <a:chExt cx="0" cy="0"/>
        </a:xfrm>
      </p:grpSpPr>
      <p:sp>
        <p:nvSpPr>
          <p:cNvPr id="1365" name="Shape 1365"/>
          <p:cNvSpPr/>
          <p:nvPr/>
        </p:nvSpPr>
        <p:spPr>
          <a:xfrm>
            <a:off x="2952000" y="180000"/>
            <a:ext cx="3240000" cy="540000"/>
          </a:xfrm>
          <a:prstGeom prst="roundRect">
            <a:avLst>
              <a:gd name="adj" fmla="val 16667"/>
            </a:avLst>
          </a:prstGeom>
          <a:noFill/>
          <a:ln w="28575" cap="flat" cmpd="sng">
            <a:solidFill>
              <a:srgbClr val="4F5D73"/>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O" sz="1600">
                <a:solidFill>
                  <a:srgbClr val="4F5D73"/>
                </a:solidFill>
                <a:latin typeface="Roboto"/>
                <a:ea typeface="Roboto"/>
                <a:cs typeface="Roboto"/>
                <a:sym typeface="Roboto"/>
              </a:rPr>
              <a:t>VALIDACIÓN</a:t>
            </a:r>
          </a:p>
        </p:txBody>
      </p:sp>
      <p:grpSp>
        <p:nvGrpSpPr>
          <p:cNvPr id="1366" name="Shape 1366"/>
          <p:cNvGrpSpPr/>
          <p:nvPr/>
        </p:nvGrpSpPr>
        <p:grpSpPr>
          <a:xfrm>
            <a:off x="0" y="4852607"/>
            <a:ext cx="9144000" cy="291000"/>
            <a:chOff x="0" y="4852607"/>
            <a:chExt cx="9144000" cy="291000"/>
          </a:xfrm>
        </p:grpSpPr>
        <p:sp>
          <p:nvSpPr>
            <p:cNvPr id="1367" name="Shape 1367"/>
            <p:cNvSpPr/>
            <p:nvPr/>
          </p:nvSpPr>
          <p:spPr>
            <a:xfrm>
              <a:off x="0" y="4852607"/>
              <a:ext cx="9144000" cy="291000"/>
            </a:xfrm>
            <a:prstGeom prst="rect">
              <a:avLst/>
            </a:prstGeom>
            <a:solidFill>
              <a:srgbClr val="4F5D73"/>
            </a:solidFill>
            <a:ln>
              <a:noFill/>
            </a:ln>
          </p:spPr>
          <p:txBody>
            <a:bodyPr lIns="91425" tIns="45700" rIns="91425" bIns="45700" anchor="ctr" anchorCtr="0">
              <a:noAutofit/>
            </a:bodyPr>
            <a:lstStyle/>
            <a:p>
              <a:pPr marL="0" marR="0" lvl="0" indent="0" algn="ctr" rtl="0">
                <a:spcBef>
                  <a:spcPts val="0"/>
                </a:spcBef>
                <a:buNone/>
              </a:pPr>
              <a:endParaRPr sz="1200">
                <a:solidFill>
                  <a:schemeClr val="lt1"/>
                </a:solidFill>
                <a:latin typeface="Roboto"/>
                <a:ea typeface="Roboto"/>
                <a:cs typeface="Roboto"/>
                <a:sym typeface="Roboto"/>
              </a:endParaRPr>
            </a:p>
          </p:txBody>
        </p:sp>
        <p:pic>
          <p:nvPicPr>
            <p:cNvPr id="1368" name="Shape 1368" descr="Imagen integrada 1"/>
            <p:cNvPicPr preferRelativeResize="0"/>
            <p:nvPr/>
          </p:nvPicPr>
          <p:blipFill rotWithShape="1">
            <a:blip r:embed="rId3">
              <a:alphaModFix/>
            </a:blip>
            <a:srcRect/>
            <a:stretch/>
          </p:blipFill>
          <p:spPr>
            <a:xfrm>
              <a:off x="4349892" y="4939392"/>
              <a:ext cx="454200" cy="117300"/>
            </a:xfrm>
            <a:prstGeom prst="rect">
              <a:avLst/>
            </a:prstGeom>
            <a:noFill/>
            <a:ln>
              <a:noFill/>
            </a:ln>
          </p:spPr>
        </p:pic>
      </p:grpSp>
      <p:pic>
        <p:nvPicPr>
          <p:cNvPr id="1369" name="Shape 1369"/>
          <p:cNvPicPr preferRelativeResize="0"/>
          <p:nvPr/>
        </p:nvPicPr>
        <p:blipFill rotWithShape="1">
          <a:blip r:embed="rId4">
            <a:alphaModFix/>
          </a:blip>
          <a:srcRect/>
          <a:stretch/>
        </p:blipFill>
        <p:spPr>
          <a:xfrm>
            <a:off x="8685025" y="88603"/>
            <a:ext cx="360000" cy="360000"/>
          </a:xfrm>
          <a:prstGeom prst="rect">
            <a:avLst/>
          </a:prstGeom>
          <a:noFill/>
          <a:ln>
            <a:noFill/>
          </a:ln>
        </p:spPr>
      </p:pic>
      <p:pic>
        <p:nvPicPr>
          <p:cNvPr id="1370" name="Shape 1370"/>
          <p:cNvPicPr preferRelativeResize="0"/>
          <p:nvPr/>
        </p:nvPicPr>
        <p:blipFill rotWithShape="1">
          <a:blip r:embed="rId5">
            <a:alphaModFix/>
          </a:blip>
          <a:srcRect r="55263"/>
          <a:stretch/>
        </p:blipFill>
        <p:spPr>
          <a:xfrm>
            <a:off x="753400" y="876300"/>
            <a:ext cx="1482900" cy="1619250"/>
          </a:xfrm>
          <a:prstGeom prst="rect">
            <a:avLst/>
          </a:prstGeom>
          <a:noFill/>
          <a:ln>
            <a:noFill/>
          </a:ln>
        </p:spPr>
      </p:pic>
      <p:pic>
        <p:nvPicPr>
          <p:cNvPr id="1371" name="Shape 1371"/>
          <p:cNvPicPr preferRelativeResize="0"/>
          <p:nvPr/>
        </p:nvPicPr>
        <p:blipFill rotWithShape="1">
          <a:blip r:embed="rId6">
            <a:alphaModFix/>
          </a:blip>
          <a:srcRect r="45018"/>
          <a:stretch/>
        </p:blipFill>
        <p:spPr>
          <a:xfrm>
            <a:off x="2951987" y="816800"/>
            <a:ext cx="1660149" cy="1619250"/>
          </a:xfrm>
          <a:prstGeom prst="rect">
            <a:avLst/>
          </a:prstGeom>
          <a:noFill/>
          <a:ln>
            <a:noFill/>
          </a:ln>
        </p:spPr>
      </p:pic>
      <p:pic>
        <p:nvPicPr>
          <p:cNvPr id="1372" name="Shape 1372"/>
          <p:cNvPicPr preferRelativeResize="0"/>
          <p:nvPr/>
        </p:nvPicPr>
        <p:blipFill rotWithShape="1">
          <a:blip r:embed="rId7">
            <a:alphaModFix/>
          </a:blip>
          <a:srcRect r="49720"/>
          <a:stretch/>
        </p:blipFill>
        <p:spPr>
          <a:xfrm>
            <a:off x="753400" y="2647950"/>
            <a:ext cx="1594725" cy="1619250"/>
          </a:xfrm>
          <a:prstGeom prst="rect">
            <a:avLst/>
          </a:prstGeom>
          <a:noFill/>
          <a:ln>
            <a:noFill/>
          </a:ln>
        </p:spPr>
      </p:pic>
      <p:pic>
        <p:nvPicPr>
          <p:cNvPr id="1373" name="Shape 1373"/>
          <p:cNvPicPr preferRelativeResize="0"/>
          <p:nvPr/>
        </p:nvPicPr>
        <p:blipFill rotWithShape="1">
          <a:blip r:embed="rId8">
            <a:alphaModFix/>
          </a:blip>
          <a:srcRect r="45761"/>
          <a:stretch/>
        </p:blipFill>
        <p:spPr>
          <a:xfrm>
            <a:off x="2839512" y="2695575"/>
            <a:ext cx="1803024" cy="1524000"/>
          </a:xfrm>
          <a:prstGeom prst="rect">
            <a:avLst/>
          </a:prstGeom>
          <a:noFill/>
          <a:ln>
            <a:noFill/>
          </a:ln>
        </p:spPr>
      </p:pic>
      <p:pic>
        <p:nvPicPr>
          <p:cNvPr id="1374" name="Shape 1374"/>
          <p:cNvPicPr preferRelativeResize="0"/>
          <p:nvPr/>
        </p:nvPicPr>
        <p:blipFill rotWithShape="1">
          <a:blip r:embed="rId9">
            <a:alphaModFix/>
          </a:blip>
          <a:srcRect r="46027"/>
          <a:stretch/>
        </p:blipFill>
        <p:spPr>
          <a:xfrm>
            <a:off x="5147894" y="816800"/>
            <a:ext cx="1742749" cy="1619250"/>
          </a:xfrm>
          <a:prstGeom prst="rect">
            <a:avLst/>
          </a:prstGeom>
          <a:noFill/>
          <a:ln>
            <a:noFill/>
          </a:ln>
        </p:spPr>
      </p:pic>
      <p:pic>
        <p:nvPicPr>
          <p:cNvPr id="1375" name="Shape 1375"/>
          <p:cNvPicPr preferRelativeResize="0"/>
          <p:nvPr/>
        </p:nvPicPr>
        <p:blipFill rotWithShape="1">
          <a:blip r:embed="rId10">
            <a:alphaModFix/>
          </a:blip>
          <a:srcRect r="46071"/>
          <a:stretch/>
        </p:blipFill>
        <p:spPr>
          <a:xfrm>
            <a:off x="5090744" y="2707450"/>
            <a:ext cx="1803024" cy="1619250"/>
          </a:xfrm>
          <a:prstGeom prst="rect">
            <a:avLst/>
          </a:prstGeom>
          <a:noFill/>
          <a:ln>
            <a:noFill/>
          </a:ln>
        </p:spPr>
      </p:pic>
      <p:pic>
        <p:nvPicPr>
          <p:cNvPr id="1376" name="Shape 1376"/>
          <p:cNvPicPr preferRelativeResize="0"/>
          <p:nvPr/>
        </p:nvPicPr>
        <p:blipFill rotWithShape="1">
          <a:blip r:embed="rId10">
            <a:alphaModFix/>
          </a:blip>
          <a:srcRect l="52301"/>
          <a:stretch/>
        </p:blipFill>
        <p:spPr>
          <a:xfrm>
            <a:off x="6890643" y="1605304"/>
            <a:ext cx="2053707" cy="2085292"/>
          </a:xfrm>
          <a:prstGeom prst="rect">
            <a:avLst/>
          </a:prstGeom>
          <a:noFill/>
          <a:ln>
            <a:noFill/>
          </a:ln>
        </p:spPr>
      </p:pic>
    </p:spTree>
    <p:extLst>
      <p:ext uri="{BB962C8B-B14F-4D97-AF65-F5344CB8AC3E}">
        <p14:creationId xmlns:p14="http://schemas.microsoft.com/office/powerpoint/2010/main" val="10725560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303"/>
        <p:cNvGrpSpPr/>
        <p:nvPr/>
      </p:nvGrpSpPr>
      <p:grpSpPr>
        <a:xfrm>
          <a:off x="0" y="0"/>
          <a:ext cx="0" cy="0"/>
          <a:chOff x="0" y="0"/>
          <a:chExt cx="0" cy="0"/>
        </a:xfrm>
      </p:grpSpPr>
      <p:grpSp>
        <p:nvGrpSpPr>
          <p:cNvPr id="1319" name="Shape 1319"/>
          <p:cNvGrpSpPr/>
          <p:nvPr/>
        </p:nvGrpSpPr>
        <p:grpSpPr>
          <a:xfrm>
            <a:off x="4602679" y="3396029"/>
            <a:ext cx="3907885" cy="359999"/>
            <a:chOff x="3809978" y="3638796"/>
            <a:chExt cx="3907885" cy="359999"/>
          </a:xfrm>
        </p:grpSpPr>
        <p:sp>
          <p:nvSpPr>
            <p:cNvPr id="1320" name="Shape 1320"/>
            <p:cNvSpPr/>
            <p:nvPr/>
          </p:nvSpPr>
          <p:spPr>
            <a:xfrm>
              <a:off x="4221394" y="3664001"/>
              <a:ext cx="349647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400" dirty="0">
                  <a:solidFill>
                    <a:srgbClr val="4F5D73"/>
                  </a:solidFill>
                  <a:latin typeface="Roboto"/>
                  <a:ea typeface="Roboto"/>
                  <a:cs typeface="Roboto"/>
                  <a:sym typeface="Roboto"/>
                </a:rPr>
                <a:t>Diseñar y ejecutar pruebas de integración</a:t>
              </a:r>
            </a:p>
          </p:txBody>
        </p:sp>
        <p:pic>
          <p:nvPicPr>
            <p:cNvPr id="1321" name="Shape 1321"/>
            <p:cNvPicPr preferRelativeResize="0"/>
            <p:nvPr/>
          </p:nvPicPr>
          <p:blipFill rotWithShape="1">
            <a:blip r:embed="rId3">
              <a:alphaModFix/>
            </a:blip>
            <a:srcRect/>
            <a:stretch/>
          </p:blipFill>
          <p:spPr>
            <a:xfrm>
              <a:off x="3809978" y="3638796"/>
              <a:ext cx="359999" cy="359999"/>
            </a:xfrm>
            <a:prstGeom prst="rect">
              <a:avLst/>
            </a:prstGeom>
            <a:noFill/>
            <a:ln>
              <a:noFill/>
            </a:ln>
          </p:spPr>
        </p:pic>
      </p:grpSp>
      <p:grpSp>
        <p:nvGrpSpPr>
          <p:cNvPr id="2" name="Grupo 1"/>
          <p:cNvGrpSpPr/>
          <p:nvPr/>
        </p:nvGrpSpPr>
        <p:grpSpPr>
          <a:xfrm>
            <a:off x="4612565" y="3401294"/>
            <a:ext cx="4432458" cy="359999"/>
            <a:chOff x="4612565" y="3401294"/>
            <a:chExt cx="4432458" cy="359999"/>
          </a:xfrm>
        </p:grpSpPr>
        <p:sp>
          <p:nvSpPr>
            <p:cNvPr id="31" name="Shape 1320"/>
            <p:cNvSpPr/>
            <p:nvPr/>
          </p:nvSpPr>
          <p:spPr>
            <a:xfrm>
              <a:off x="5014094" y="3430840"/>
              <a:ext cx="4030929"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400" b="1" dirty="0">
                  <a:solidFill>
                    <a:srgbClr val="A5D76E"/>
                  </a:solidFill>
                  <a:latin typeface="Roboto"/>
                  <a:ea typeface="Roboto"/>
                  <a:cs typeface="Roboto"/>
                  <a:sym typeface="Roboto"/>
                </a:rPr>
                <a:t>Diseñar y ejecutar pruebas de integración</a:t>
              </a:r>
            </a:p>
          </p:txBody>
        </p:sp>
        <p:pic>
          <p:nvPicPr>
            <p:cNvPr id="32" name="Shape 1324"/>
            <p:cNvPicPr preferRelativeResize="0"/>
            <p:nvPr/>
          </p:nvPicPr>
          <p:blipFill rotWithShape="1">
            <a:blip r:embed="rId4">
              <a:alphaModFix/>
            </a:blip>
            <a:srcRect/>
            <a:stretch/>
          </p:blipFill>
          <p:spPr>
            <a:xfrm>
              <a:off x="4612565" y="3401294"/>
              <a:ext cx="359999" cy="359999"/>
            </a:xfrm>
            <a:prstGeom prst="rect">
              <a:avLst/>
            </a:prstGeom>
            <a:noFill/>
            <a:ln>
              <a:noFill/>
            </a:ln>
          </p:spPr>
        </p:pic>
      </p:grpSp>
      <p:pic>
        <p:nvPicPr>
          <p:cNvPr id="1324" name="Shape 1324"/>
          <p:cNvPicPr preferRelativeResize="0"/>
          <p:nvPr/>
        </p:nvPicPr>
        <p:blipFill rotWithShape="1">
          <a:blip r:embed="rId4">
            <a:alphaModFix/>
          </a:blip>
          <a:srcRect/>
          <a:stretch/>
        </p:blipFill>
        <p:spPr>
          <a:xfrm>
            <a:off x="4602680" y="2822552"/>
            <a:ext cx="359999" cy="359999"/>
          </a:xfrm>
          <a:prstGeom prst="rect">
            <a:avLst/>
          </a:prstGeom>
          <a:noFill/>
          <a:ln>
            <a:noFill/>
          </a:ln>
        </p:spPr>
      </p:pic>
      <p:sp>
        <p:nvSpPr>
          <p:cNvPr id="1325" name="Shape 1325"/>
          <p:cNvSpPr/>
          <p:nvPr/>
        </p:nvSpPr>
        <p:spPr>
          <a:xfrm>
            <a:off x="5009796" y="2857206"/>
            <a:ext cx="2965804"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400" b="1" dirty="0">
                <a:solidFill>
                  <a:srgbClr val="A5D76E"/>
                </a:solidFill>
                <a:latin typeface="Roboto"/>
                <a:ea typeface="Roboto"/>
                <a:cs typeface="Roboto"/>
                <a:sym typeface="Roboto"/>
              </a:rPr>
              <a:t>Módulo de manipulación</a:t>
            </a:r>
          </a:p>
        </p:txBody>
      </p:sp>
      <p:pic>
        <p:nvPicPr>
          <p:cNvPr id="1304" name="Shape 1304"/>
          <p:cNvPicPr preferRelativeResize="0"/>
          <p:nvPr/>
        </p:nvPicPr>
        <p:blipFill rotWithShape="1">
          <a:blip r:embed="rId4">
            <a:alphaModFix/>
          </a:blip>
          <a:srcRect/>
          <a:stretch/>
        </p:blipFill>
        <p:spPr>
          <a:xfrm>
            <a:off x="1331982" y="3918975"/>
            <a:ext cx="359999" cy="359999"/>
          </a:xfrm>
          <a:prstGeom prst="rect">
            <a:avLst/>
          </a:prstGeom>
          <a:noFill/>
          <a:ln>
            <a:noFill/>
          </a:ln>
        </p:spPr>
      </p:pic>
      <p:pic>
        <p:nvPicPr>
          <p:cNvPr id="1305" name="Shape 1305"/>
          <p:cNvPicPr preferRelativeResize="0"/>
          <p:nvPr/>
        </p:nvPicPr>
        <p:blipFill rotWithShape="1">
          <a:blip r:embed="rId4">
            <a:alphaModFix/>
          </a:blip>
          <a:srcRect/>
          <a:stretch/>
        </p:blipFill>
        <p:spPr>
          <a:xfrm>
            <a:off x="1331982" y="3361337"/>
            <a:ext cx="359999" cy="359999"/>
          </a:xfrm>
          <a:prstGeom prst="rect">
            <a:avLst/>
          </a:prstGeom>
          <a:noFill/>
          <a:ln>
            <a:noFill/>
          </a:ln>
        </p:spPr>
      </p:pic>
      <p:sp>
        <p:nvSpPr>
          <p:cNvPr id="1306" name="Shape 1306"/>
          <p:cNvSpPr/>
          <p:nvPr/>
        </p:nvSpPr>
        <p:spPr>
          <a:xfrm>
            <a:off x="1745449" y="3401294"/>
            <a:ext cx="1763623"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400" b="1">
                <a:solidFill>
                  <a:srgbClr val="A5D76E"/>
                </a:solidFill>
                <a:latin typeface="Roboto"/>
                <a:ea typeface="Roboto"/>
                <a:cs typeface="Roboto"/>
                <a:sym typeface="Roboto"/>
              </a:rPr>
              <a:t>Módulo audiovisual</a:t>
            </a:r>
          </a:p>
        </p:txBody>
      </p:sp>
      <p:pic>
        <p:nvPicPr>
          <p:cNvPr id="1307" name="Shape 1307"/>
          <p:cNvPicPr preferRelativeResize="0"/>
          <p:nvPr/>
        </p:nvPicPr>
        <p:blipFill rotWithShape="1">
          <a:blip r:embed="rId4">
            <a:alphaModFix/>
          </a:blip>
          <a:srcRect/>
          <a:stretch/>
        </p:blipFill>
        <p:spPr>
          <a:xfrm>
            <a:off x="1331982" y="2823953"/>
            <a:ext cx="359999" cy="359999"/>
          </a:xfrm>
          <a:prstGeom prst="rect">
            <a:avLst/>
          </a:prstGeom>
          <a:noFill/>
          <a:ln>
            <a:noFill/>
          </a:ln>
        </p:spPr>
      </p:pic>
      <p:pic>
        <p:nvPicPr>
          <p:cNvPr id="1308" name="Shape 1308"/>
          <p:cNvPicPr preferRelativeResize="0"/>
          <p:nvPr/>
        </p:nvPicPr>
        <p:blipFill rotWithShape="1">
          <a:blip r:embed="rId4">
            <a:alphaModFix/>
          </a:blip>
          <a:srcRect/>
          <a:stretch/>
        </p:blipFill>
        <p:spPr>
          <a:xfrm>
            <a:off x="1331982" y="2277691"/>
            <a:ext cx="359999" cy="359999"/>
          </a:xfrm>
          <a:prstGeom prst="rect">
            <a:avLst/>
          </a:prstGeom>
          <a:noFill/>
          <a:ln>
            <a:noFill/>
          </a:ln>
        </p:spPr>
      </p:pic>
      <p:sp>
        <p:nvSpPr>
          <p:cNvPr id="1309" name="Shape 1309"/>
          <p:cNvSpPr/>
          <p:nvPr/>
        </p:nvSpPr>
        <p:spPr>
          <a:xfrm>
            <a:off x="1735626" y="2303803"/>
            <a:ext cx="6951614" cy="307777"/>
          </a:xfrm>
          <a:prstGeom prst="rect">
            <a:avLst/>
          </a:prstGeom>
          <a:noFill/>
          <a:ln>
            <a:noFill/>
          </a:ln>
        </p:spPr>
        <p:txBody>
          <a:bodyPr lIns="91425" tIns="45700" rIns="91425" bIns="45700" anchor="t" anchorCtr="0">
            <a:noAutofit/>
          </a:bodyPr>
          <a:lstStyle/>
          <a:p>
            <a:pPr marL="0" marR="0" lvl="0" indent="0" algn="just" rtl="0">
              <a:spcBef>
                <a:spcPts val="0"/>
              </a:spcBef>
              <a:buSzPct val="25000"/>
              <a:buNone/>
            </a:pPr>
            <a:r>
              <a:rPr lang="es-CO" sz="1400" b="1">
                <a:solidFill>
                  <a:srgbClr val="A5D76E"/>
                </a:solidFill>
                <a:latin typeface="Roboto"/>
                <a:ea typeface="Roboto"/>
                <a:cs typeface="Roboto"/>
                <a:sym typeface="Roboto"/>
              </a:rPr>
              <a:t>Diseñar una arquitectura lógica y física basada en el modelo BDI</a:t>
            </a:r>
          </a:p>
        </p:txBody>
      </p:sp>
      <p:sp>
        <p:nvSpPr>
          <p:cNvPr id="1310" name="Shape 1310"/>
          <p:cNvSpPr/>
          <p:nvPr/>
        </p:nvSpPr>
        <p:spPr>
          <a:xfrm>
            <a:off x="2952000" y="180000"/>
            <a:ext cx="3240000" cy="540000"/>
          </a:xfrm>
          <a:prstGeom prst="roundRect">
            <a:avLst>
              <a:gd name="adj" fmla="val 16667"/>
            </a:avLst>
          </a:prstGeom>
          <a:noFill/>
          <a:ln w="28575" cap="flat" cmpd="sng">
            <a:solidFill>
              <a:srgbClr val="4F5D73"/>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O" sz="1600">
                <a:solidFill>
                  <a:srgbClr val="4F5D73"/>
                </a:solidFill>
                <a:latin typeface="Roboto"/>
                <a:ea typeface="Roboto"/>
                <a:cs typeface="Roboto"/>
                <a:sym typeface="Roboto"/>
              </a:rPr>
              <a:t>OBJETIVOS</a:t>
            </a:r>
          </a:p>
        </p:txBody>
      </p:sp>
      <p:pic>
        <p:nvPicPr>
          <p:cNvPr id="1311" name="Shape 1311"/>
          <p:cNvPicPr preferRelativeResize="0"/>
          <p:nvPr/>
        </p:nvPicPr>
        <p:blipFill rotWithShape="1">
          <a:blip r:embed="rId5">
            <a:alphaModFix/>
          </a:blip>
          <a:srcRect/>
          <a:stretch/>
        </p:blipFill>
        <p:spPr>
          <a:xfrm>
            <a:off x="2312076" y="1150512"/>
            <a:ext cx="763011" cy="763011"/>
          </a:xfrm>
          <a:prstGeom prst="rect">
            <a:avLst/>
          </a:prstGeom>
          <a:noFill/>
          <a:ln>
            <a:noFill/>
          </a:ln>
        </p:spPr>
      </p:pic>
      <p:sp>
        <p:nvSpPr>
          <p:cNvPr id="1312" name="Shape 1312"/>
          <p:cNvSpPr/>
          <p:nvPr/>
        </p:nvSpPr>
        <p:spPr>
          <a:xfrm>
            <a:off x="3075088" y="1205578"/>
            <a:ext cx="4613438"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O" sz="1800" b="1">
                <a:solidFill>
                  <a:srgbClr val="4F5D73"/>
                </a:solidFill>
                <a:latin typeface="Roboto"/>
                <a:ea typeface="Roboto"/>
                <a:cs typeface="Roboto"/>
                <a:sym typeface="Roboto"/>
              </a:rPr>
              <a:t>Desarrollar una plataforma robótica modular orientada a la dramatización</a:t>
            </a:r>
          </a:p>
        </p:txBody>
      </p:sp>
      <p:grpSp>
        <p:nvGrpSpPr>
          <p:cNvPr id="1316" name="Shape 1316"/>
          <p:cNvGrpSpPr/>
          <p:nvPr/>
        </p:nvGrpSpPr>
        <p:grpSpPr>
          <a:xfrm>
            <a:off x="4612566" y="3969507"/>
            <a:ext cx="3232559" cy="359999"/>
            <a:chOff x="3810441" y="4084012"/>
            <a:chExt cx="3232559" cy="359999"/>
          </a:xfrm>
        </p:grpSpPr>
        <p:sp>
          <p:nvSpPr>
            <p:cNvPr id="1317" name="Shape 1317"/>
            <p:cNvSpPr/>
            <p:nvPr/>
          </p:nvSpPr>
          <p:spPr>
            <a:xfrm>
              <a:off x="4221394" y="4104416"/>
              <a:ext cx="2821605"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400" dirty="0">
                  <a:solidFill>
                    <a:srgbClr val="4F5D73"/>
                  </a:solidFill>
                  <a:latin typeface="Roboto"/>
                  <a:ea typeface="Roboto"/>
                  <a:cs typeface="Roboto"/>
                  <a:sym typeface="Roboto"/>
                </a:rPr>
                <a:t>Realizar una validación operativa</a:t>
              </a:r>
            </a:p>
          </p:txBody>
        </p:sp>
        <p:pic>
          <p:nvPicPr>
            <p:cNvPr id="1318" name="Shape 1318"/>
            <p:cNvPicPr preferRelativeResize="0"/>
            <p:nvPr/>
          </p:nvPicPr>
          <p:blipFill rotWithShape="1">
            <a:blip r:embed="rId6">
              <a:alphaModFix/>
            </a:blip>
            <a:srcRect/>
            <a:stretch/>
          </p:blipFill>
          <p:spPr>
            <a:xfrm>
              <a:off x="3810441" y="4084012"/>
              <a:ext cx="359999" cy="359999"/>
            </a:xfrm>
            <a:prstGeom prst="rect">
              <a:avLst/>
            </a:prstGeom>
            <a:noFill/>
            <a:ln>
              <a:noFill/>
            </a:ln>
          </p:spPr>
        </p:pic>
      </p:grpSp>
      <p:sp>
        <p:nvSpPr>
          <p:cNvPr id="1322" name="Shape 1322"/>
          <p:cNvSpPr/>
          <p:nvPr/>
        </p:nvSpPr>
        <p:spPr>
          <a:xfrm>
            <a:off x="1745449" y="2843317"/>
            <a:ext cx="2297423"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400" b="1">
                <a:solidFill>
                  <a:srgbClr val="A5D76E"/>
                </a:solidFill>
                <a:latin typeface="Roboto"/>
                <a:ea typeface="Roboto"/>
                <a:cs typeface="Roboto"/>
                <a:sym typeface="Roboto"/>
              </a:rPr>
              <a:t>Módulo de procesamiento</a:t>
            </a:r>
          </a:p>
        </p:txBody>
      </p:sp>
      <p:sp>
        <p:nvSpPr>
          <p:cNvPr id="1323" name="Shape 1323"/>
          <p:cNvSpPr/>
          <p:nvPr/>
        </p:nvSpPr>
        <p:spPr>
          <a:xfrm>
            <a:off x="1745449" y="3947273"/>
            <a:ext cx="1869422"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400" b="1">
                <a:solidFill>
                  <a:srgbClr val="A5D76E"/>
                </a:solidFill>
                <a:latin typeface="Roboto"/>
                <a:ea typeface="Roboto"/>
                <a:cs typeface="Roboto"/>
                <a:sym typeface="Roboto"/>
              </a:rPr>
              <a:t>Módulo de movilidad</a:t>
            </a:r>
          </a:p>
        </p:txBody>
      </p:sp>
      <p:pic>
        <p:nvPicPr>
          <p:cNvPr id="1326" name="Shape 1326"/>
          <p:cNvPicPr preferRelativeResize="0"/>
          <p:nvPr/>
        </p:nvPicPr>
        <p:blipFill rotWithShape="1">
          <a:blip r:embed="rId7">
            <a:alphaModFix/>
          </a:blip>
          <a:srcRect/>
          <a:stretch/>
        </p:blipFill>
        <p:spPr>
          <a:xfrm>
            <a:off x="8685025" y="88603"/>
            <a:ext cx="359999" cy="359999"/>
          </a:xfrm>
          <a:prstGeom prst="rect">
            <a:avLst/>
          </a:prstGeom>
          <a:noFill/>
          <a:ln>
            <a:noFill/>
          </a:ln>
        </p:spPr>
      </p:pic>
      <p:grpSp>
        <p:nvGrpSpPr>
          <p:cNvPr id="28" name="Grupo 27"/>
          <p:cNvGrpSpPr/>
          <p:nvPr/>
        </p:nvGrpSpPr>
        <p:grpSpPr>
          <a:xfrm>
            <a:off x="0" y="4852608"/>
            <a:ext cx="9144000" cy="290892"/>
            <a:chOff x="0" y="4852608"/>
            <a:chExt cx="9144000" cy="290892"/>
          </a:xfrm>
        </p:grpSpPr>
        <p:sp>
          <p:nvSpPr>
            <p:cNvPr id="29" name="Rectángulo 28"/>
            <p:cNvSpPr/>
            <p:nvPr/>
          </p:nvSpPr>
          <p:spPr>
            <a:xfrm>
              <a:off x="0" y="4852608"/>
              <a:ext cx="9144000" cy="290892"/>
            </a:xfrm>
            <a:prstGeom prst="rect">
              <a:avLst/>
            </a:prstGeom>
            <a:solidFill>
              <a:srgbClr val="4F5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latin typeface="Roboto" panose="02000000000000000000" pitchFamily="2" charset="0"/>
                <a:ea typeface="Roboto" panose="02000000000000000000" pitchFamily="2" charset="0"/>
              </a:endParaRPr>
            </a:p>
          </p:txBody>
        </p:sp>
        <p:pic>
          <p:nvPicPr>
            <p:cNvPr id="30" name="Shape 144" descr="Imagen integrada 1"/>
            <p:cNvPicPr preferRelativeResize="0"/>
            <p:nvPr/>
          </p:nvPicPr>
          <p:blipFill rotWithShape="1">
            <a:blip r:embed="rId8">
              <a:alphaModFix/>
            </a:blip>
            <a:srcRect/>
            <a:stretch/>
          </p:blipFill>
          <p:spPr>
            <a:xfrm>
              <a:off x="4349892" y="4939392"/>
              <a:ext cx="454054" cy="117265"/>
            </a:xfrm>
            <a:prstGeom prst="rect">
              <a:avLst/>
            </a:prstGeom>
            <a:noFill/>
            <a:ln>
              <a:noFill/>
            </a:ln>
          </p:spPr>
        </p:pic>
      </p:grpSp>
      <p:grpSp>
        <p:nvGrpSpPr>
          <p:cNvPr id="3" name="Grupo 2"/>
          <p:cNvGrpSpPr/>
          <p:nvPr/>
        </p:nvGrpSpPr>
        <p:grpSpPr>
          <a:xfrm>
            <a:off x="4604538" y="3965154"/>
            <a:ext cx="3906027" cy="359999"/>
            <a:chOff x="4604538" y="3965154"/>
            <a:chExt cx="3906027" cy="359999"/>
          </a:xfrm>
        </p:grpSpPr>
        <p:sp>
          <p:nvSpPr>
            <p:cNvPr id="34" name="Shape 1317"/>
            <p:cNvSpPr/>
            <p:nvPr/>
          </p:nvSpPr>
          <p:spPr>
            <a:xfrm>
              <a:off x="5023519" y="3989911"/>
              <a:ext cx="3487046"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400" b="1" dirty="0">
                  <a:solidFill>
                    <a:srgbClr val="A5D76E"/>
                  </a:solidFill>
                  <a:latin typeface="Roboto"/>
                  <a:ea typeface="Roboto"/>
                  <a:cs typeface="Roboto"/>
                  <a:sym typeface="Roboto"/>
                </a:rPr>
                <a:t>Realizar una validación operativa</a:t>
              </a:r>
            </a:p>
          </p:txBody>
        </p:sp>
        <p:pic>
          <p:nvPicPr>
            <p:cNvPr id="35" name="Shape 1324"/>
            <p:cNvPicPr preferRelativeResize="0"/>
            <p:nvPr/>
          </p:nvPicPr>
          <p:blipFill rotWithShape="1">
            <a:blip r:embed="rId4">
              <a:alphaModFix/>
            </a:blip>
            <a:srcRect/>
            <a:stretch/>
          </p:blipFill>
          <p:spPr>
            <a:xfrm>
              <a:off x="4604538" y="3965154"/>
              <a:ext cx="359999" cy="359999"/>
            </a:xfrm>
            <a:prstGeom prst="rect">
              <a:avLst/>
            </a:prstGeom>
            <a:noFill/>
            <a:ln>
              <a:noFill/>
            </a:ln>
          </p:spPr>
        </p:pic>
      </p:grpSp>
    </p:spTree>
    <p:extLst>
      <p:ext uri="{BB962C8B-B14F-4D97-AF65-F5344CB8AC3E}">
        <p14:creationId xmlns:p14="http://schemas.microsoft.com/office/powerpoint/2010/main" val="366541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xit" presetSubtype="0" fill="hold" nodeType="withEffect">
                                  <p:stCondLst>
                                    <p:cond delay="0"/>
                                  </p:stCondLst>
                                  <p:childTnLst>
                                    <p:animEffect transition="out" filter="fade">
                                      <p:cBhvr>
                                        <p:cTn id="9" dur="500"/>
                                        <p:tgtEl>
                                          <p:spTgt spid="1319"/>
                                        </p:tgtEl>
                                      </p:cBhvr>
                                    </p:animEffect>
                                    <p:set>
                                      <p:cBhvr>
                                        <p:cTn id="10" dur="1" fill="hold">
                                          <p:stCondLst>
                                            <p:cond delay="499"/>
                                          </p:stCondLst>
                                        </p:cTn>
                                        <p:tgtEl>
                                          <p:spTgt spid="1319"/>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316"/>
                                        </p:tgtEl>
                                      </p:cBhvr>
                                    </p:animEffect>
                                    <p:set>
                                      <p:cBhvr>
                                        <p:cTn id="13" dur="1" fill="hold">
                                          <p:stCondLst>
                                            <p:cond delay="499"/>
                                          </p:stCondLst>
                                        </p:cTn>
                                        <p:tgtEl>
                                          <p:spTgt spid="1316"/>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4ABC96"/>
        </a:solidFill>
        <a:effectLst/>
      </p:bgPr>
    </p:bg>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000" y="360000"/>
            <a:ext cx="3600000" cy="3600000"/>
          </a:xfrm>
          <a:prstGeom prst="ellipse">
            <a:avLst/>
          </a:prstGeom>
          <a:ln>
            <a:noFill/>
          </a:ln>
          <a:effectLst>
            <a:softEdge rad="112500"/>
          </a:effectLst>
        </p:spPr>
      </p:pic>
      <p:sp>
        <p:nvSpPr>
          <p:cNvPr id="5" name="CuadroTexto 4"/>
          <p:cNvSpPr txBox="1"/>
          <p:nvPr/>
        </p:nvSpPr>
        <p:spPr>
          <a:xfrm>
            <a:off x="-1" y="4197807"/>
            <a:ext cx="9143999" cy="707886"/>
          </a:xfrm>
          <a:prstGeom prst="rect">
            <a:avLst/>
          </a:prstGeom>
          <a:noFill/>
        </p:spPr>
        <p:txBody>
          <a:bodyPr wrap="square" rtlCol="0">
            <a:spAutoFit/>
          </a:bodyPr>
          <a:lstStyle/>
          <a:p>
            <a:pPr algn="ctr"/>
            <a:r>
              <a:rPr lang="es-CO" sz="4000" dirty="0">
                <a:solidFill>
                  <a:schemeClr val="bg1"/>
                </a:solidFill>
                <a:latin typeface="Roboto" panose="02000000000000000000" pitchFamily="2" charset="0"/>
                <a:ea typeface="Roboto" panose="02000000000000000000" pitchFamily="2" charset="0"/>
              </a:rPr>
              <a:t>RESULTADOS</a:t>
            </a:r>
          </a:p>
        </p:txBody>
      </p:sp>
    </p:spTree>
    <p:extLst>
      <p:ext uri="{BB962C8B-B14F-4D97-AF65-F5344CB8AC3E}">
        <p14:creationId xmlns:p14="http://schemas.microsoft.com/office/powerpoint/2010/main" val="29924055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Shape 1387"/>
          <p:cNvSpPr/>
          <p:nvPr/>
        </p:nvSpPr>
        <p:spPr>
          <a:xfrm>
            <a:off x="2952000" y="180000"/>
            <a:ext cx="3240000" cy="540000"/>
          </a:xfrm>
          <a:prstGeom prst="roundRect">
            <a:avLst>
              <a:gd name="adj" fmla="val 16667"/>
            </a:avLst>
          </a:prstGeom>
          <a:noFill/>
          <a:ln w="28575" cap="flat" cmpd="sng">
            <a:solidFill>
              <a:srgbClr val="4F5D73"/>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O" sz="1600" dirty="0">
                <a:solidFill>
                  <a:srgbClr val="4F5D73"/>
                </a:solidFill>
                <a:latin typeface="Roboto"/>
                <a:ea typeface="Roboto"/>
                <a:cs typeface="Roboto"/>
                <a:sym typeface="Roboto"/>
              </a:rPr>
              <a:t>RESULTADOS</a:t>
            </a:r>
          </a:p>
        </p:txBody>
      </p:sp>
      <p:pic>
        <p:nvPicPr>
          <p:cNvPr id="1388" name="Shape 1388"/>
          <p:cNvPicPr preferRelativeResize="0"/>
          <p:nvPr/>
        </p:nvPicPr>
        <p:blipFill rotWithShape="1">
          <a:blip r:embed="rId3">
            <a:alphaModFix/>
          </a:blip>
          <a:srcRect/>
          <a:stretch/>
        </p:blipFill>
        <p:spPr>
          <a:xfrm>
            <a:off x="8685025" y="88603"/>
            <a:ext cx="359999" cy="359999"/>
          </a:xfrm>
          <a:prstGeom prst="rect">
            <a:avLst/>
          </a:prstGeom>
          <a:noFill/>
          <a:ln>
            <a:noFill/>
          </a:ln>
        </p:spPr>
      </p:pic>
      <p:grpSp>
        <p:nvGrpSpPr>
          <p:cNvPr id="1389" name="Shape 1389"/>
          <p:cNvGrpSpPr/>
          <p:nvPr/>
        </p:nvGrpSpPr>
        <p:grpSpPr>
          <a:xfrm>
            <a:off x="0" y="4852607"/>
            <a:ext cx="9144000" cy="290892"/>
            <a:chOff x="0" y="4852607"/>
            <a:chExt cx="9144000" cy="290892"/>
          </a:xfrm>
        </p:grpSpPr>
        <p:sp>
          <p:nvSpPr>
            <p:cNvPr id="1390" name="Shape 1390"/>
            <p:cNvSpPr/>
            <p:nvPr/>
          </p:nvSpPr>
          <p:spPr>
            <a:xfrm>
              <a:off x="0" y="4852607"/>
              <a:ext cx="9144000" cy="290892"/>
            </a:xfrm>
            <a:prstGeom prst="rect">
              <a:avLst/>
            </a:prstGeom>
            <a:solidFill>
              <a:srgbClr val="4F5D73"/>
            </a:solidFill>
            <a:ln>
              <a:noFill/>
            </a:ln>
          </p:spPr>
          <p:txBody>
            <a:bodyPr lIns="91425" tIns="45700" rIns="91425" bIns="45700" anchor="ctr" anchorCtr="0">
              <a:noAutofit/>
            </a:bodyPr>
            <a:lstStyle/>
            <a:p>
              <a:pPr marL="0" marR="0" lvl="0" indent="0" algn="ctr" rtl="0">
                <a:spcBef>
                  <a:spcPts val="0"/>
                </a:spcBef>
                <a:buNone/>
              </a:pPr>
              <a:endParaRPr sz="1200">
                <a:solidFill>
                  <a:schemeClr val="lt1"/>
                </a:solidFill>
                <a:latin typeface="Roboto"/>
                <a:ea typeface="Roboto"/>
                <a:cs typeface="Roboto"/>
                <a:sym typeface="Roboto"/>
              </a:endParaRPr>
            </a:p>
          </p:txBody>
        </p:sp>
        <p:pic>
          <p:nvPicPr>
            <p:cNvPr id="1391" name="Shape 1391" descr="Imagen integrada 1"/>
            <p:cNvPicPr preferRelativeResize="0"/>
            <p:nvPr/>
          </p:nvPicPr>
          <p:blipFill rotWithShape="1">
            <a:blip r:embed="rId4">
              <a:alphaModFix/>
            </a:blip>
            <a:srcRect/>
            <a:stretch/>
          </p:blipFill>
          <p:spPr>
            <a:xfrm>
              <a:off x="4349892" y="4939392"/>
              <a:ext cx="454054" cy="117265"/>
            </a:xfrm>
            <a:prstGeom prst="rect">
              <a:avLst/>
            </a:prstGeom>
            <a:noFill/>
            <a:ln>
              <a:noFill/>
            </a:ln>
          </p:spPr>
        </p:pic>
      </p:grpSp>
      <p:grpSp>
        <p:nvGrpSpPr>
          <p:cNvPr id="1392" name="Shape 1392"/>
          <p:cNvGrpSpPr/>
          <p:nvPr/>
        </p:nvGrpSpPr>
        <p:grpSpPr>
          <a:xfrm>
            <a:off x="697883" y="1269724"/>
            <a:ext cx="7304018" cy="369332"/>
            <a:chOff x="696981" y="1244324"/>
            <a:chExt cx="7304018" cy="369332"/>
          </a:xfrm>
        </p:grpSpPr>
        <p:pic>
          <p:nvPicPr>
            <p:cNvPr id="1393" name="Shape 1393"/>
            <p:cNvPicPr preferRelativeResize="0"/>
            <p:nvPr/>
          </p:nvPicPr>
          <p:blipFill rotWithShape="1">
            <a:blip r:embed="rId5">
              <a:alphaModFix/>
            </a:blip>
            <a:srcRect/>
            <a:stretch/>
          </p:blipFill>
          <p:spPr>
            <a:xfrm>
              <a:off x="696981" y="1248991"/>
              <a:ext cx="359999" cy="359999"/>
            </a:xfrm>
            <a:prstGeom prst="rect">
              <a:avLst/>
            </a:prstGeom>
            <a:noFill/>
            <a:ln>
              <a:noFill/>
            </a:ln>
          </p:spPr>
        </p:pic>
        <p:sp>
          <p:nvSpPr>
            <p:cNvPr id="1394" name="Shape 1394"/>
            <p:cNvSpPr/>
            <p:nvPr/>
          </p:nvSpPr>
          <p:spPr>
            <a:xfrm>
              <a:off x="1142999" y="1244324"/>
              <a:ext cx="685800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800" dirty="0">
                  <a:solidFill>
                    <a:srgbClr val="4F5D73"/>
                  </a:solidFill>
                  <a:latin typeface="Roboto"/>
                  <a:ea typeface="Roboto"/>
                  <a:cs typeface="Roboto"/>
                  <a:sym typeface="Roboto"/>
                </a:rPr>
                <a:t>Implementación exitosa de la arquitectura planteada</a:t>
              </a:r>
            </a:p>
          </p:txBody>
        </p:sp>
      </p:grpSp>
      <p:grpSp>
        <p:nvGrpSpPr>
          <p:cNvPr id="1395" name="Shape 1395"/>
          <p:cNvGrpSpPr/>
          <p:nvPr/>
        </p:nvGrpSpPr>
        <p:grpSpPr>
          <a:xfrm>
            <a:off x="1143901" y="2100578"/>
            <a:ext cx="7383273" cy="646331"/>
            <a:chOff x="1143901" y="2003608"/>
            <a:chExt cx="7383273" cy="646331"/>
          </a:xfrm>
        </p:grpSpPr>
        <p:sp>
          <p:nvSpPr>
            <p:cNvPr id="1396" name="Shape 1396"/>
            <p:cNvSpPr/>
            <p:nvPr/>
          </p:nvSpPr>
          <p:spPr>
            <a:xfrm>
              <a:off x="1143901" y="2003608"/>
              <a:ext cx="6858000" cy="646331"/>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s-CO" sz="1800" dirty="0">
                  <a:solidFill>
                    <a:srgbClr val="4F5D73"/>
                  </a:solidFill>
                  <a:latin typeface="Roboto"/>
                  <a:ea typeface="Roboto"/>
                  <a:cs typeface="Roboto"/>
                  <a:sym typeface="Roboto"/>
                </a:rPr>
                <a:t>Desarrollo en C++, java y JavaScript de módulos con los estándares establecidos</a:t>
              </a:r>
            </a:p>
          </p:txBody>
        </p:sp>
        <p:pic>
          <p:nvPicPr>
            <p:cNvPr id="1397" name="Shape 1397" descr="http://webmastersatlanta.com/wp-content/uploads/2015/06/code.png"/>
            <p:cNvPicPr preferRelativeResize="0"/>
            <p:nvPr/>
          </p:nvPicPr>
          <p:blipFill rotWithShape="1">
            <a:blip r:embed="rId6">
              <a:alphaModFix/>
            </a:blip>
            <a:srcRect/>
            <a:stretch/>
          </p:blipFill>
          <p:spPr>
            <a:xfrm>
              <a:off x="8131175" y="2128774"/>
              <a:ext cx="395999" cy="395999"/>
            </a:xfrm>
            <a:prstGeom prst="rect">
              <a:avLst/>
            </a:prstGeom>
            <a:noFill/>
            <a:ln>
              <a:noFill/>
            </a:ln>
          </p:spPr>
        </p:pic>
      </p:grpSp>
      <p:grpSp>
        <p:nvGrpSpPr>
          <p:cNvPr id="1398" name="Shape 1398"/>
          <p:cNvGrpSpPr/>
          <p:nvPr/>
        </p:nvGrpSpPr>
        <p:grpSpPr>
          <a:xfrm>
            <a:off x="697883" y="3168475"/>
            <a:ext cx="7304018" cy="369332"/>
            <a:chOff x="697883" y="2963322"/>
            <a:chExt cx="7304018" cy="369332"/>
          </a:xfrm>
        </p:grpSpPr>
        <p:grpSp>
          <p:nvGrpSpPr>
            <p:cNvPr id="1399" name="Shape 1399"/>
            <p:cNvGrpSpPr/>
            <p:nvPr/>
          </p:nvGrpSpPr>
          <p:grpSpPr>
            <a:xfrm>
              <a:off x="697883" y="2963888"/>
              <a:ext cx="359999" cy="368766"/>
              <a:chOff x="1248383" y="2834491"/>
              <a:chExt cx="359999" cy="368766"/>
            </a:xfrm>
          </p:grpSpPr>
          <p:pic>
            <p:nvPicPr>
              <p:cNvPr id="1400" name="Shape 1400" descr="https://t3.ftcdn.net/jpg/01/17/39/04/500_F_117390489_TDNXgzuwMAtqD8v6XI9UqJGddw2SfKCz.jpg"/>
              <p:cNvPicPr preferRelativeResize="0"/>
              <p:nvPr/>
            </p:nvPicPr>
            <p:blipFill rotWithShape="1">
              <a:blip r:embed="rId7">
                <a:alphaModFix/>
              </a:blip>
              <a:srcRect/>
              <a:stretch/>
            </p:blipFill>
            <p:spPr>
              <a:xfrm>
                <a:off x="1248383" y="2834491"/>
                <a:ext cx="359999" cy="359999"/>
              </a:xfrm>
              <a:prstGeom prst="rect">
                <a:avLst/>
              </a:prstGeom>
              <a:noFill/>
              <a:ln>
                <a:noFill/>
              </a:ln>
            </p:spPr>
          </p:pic>
          <p:sp>
            <p:nvSpPr>
              <p:cNvPr id="1401" name="Shape 1401"/>
              <p:cNvSpPr/>
              <p:nvPr/>
            </p:nvSpPr>
            <p:spPr>
              <a:xfrm>
                <a:off x="1540669" y="3157538"/>
                <a:ext cx="64293" cy="45718"/>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sp>
          <p:nvSpPr>
            <p:cNvPr id="1402" name="Shape 1402"/>
            <p:cNvSpPr/>
            <p:nvPr/>
          </p:nvSpPr>
          <p:spPr>
            <a:xfrm>
              <a:off x="1143901" y="2963322"/>
              <a:ext cx="685800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800" dirty="0">
                  <a:solidFill>
                    <a:srgbClr val="4F5D73"/>
                  </a:solidFill>
                  <a:latin typeface="Roboto"/>
                  <a:ea typeface="Roboto"/>
                  <a:cs typeface="Roboto"/>
                  <a:sym typeface="Roboto"/>
                </a:rPr>
                <a:t>Ajustes a </a:t>
              </a:r>
              <a:r>
                <a:rPr lang="es-CO" sz="1800" dirty="0" err="1">
                  <a:solidFill>
                    <a:srgbClr val="4F5D73"/>
                  </a:solidFill>
                  <a:latin typeface="Roboto"/>
                  <a:ea typeface="Roboto"/>
                  <a:cs typeface="Roboto"/>
                  <a:sym typeface="Roboto"/>
                </a:rPr>
                <a:t>frameworks</a:t>
              </a:r>
              <a:r>
                <a:rPr lang="es-CO" sz="1800" dirty="0">
                  <a:solidFill>
                    <a:srgbClr val="4F5D73"/>
                  </a:solidFill>
                  <a:latin typeface="Roboto"/>
                  <a:ea typeface="Roboto"/>
                  <a:cs typeface="Roboto"/>
                  <a:sym typeface="Roboto"/>
                </a:rPr>
                <a:t> del grupo de investigación</a:t>
              </a:r>
            </a:p>
          </p:txBody>
        </p:sp>
      </p:grpSp>
      <p:grpSp>
        <p:nvGrpSpPr>
          <p:cNvPr id="1403" name="Shape 1403"/>
          <p:cNvGrpSpPr/>
          <p:nvPr/>
        </p:nvGrpSpPr>
        <p:grpSpPr>
          <a:xfrm>
            <a:off x="1143901" y="4004403"/>
            <a:ext cx="7362825" cy="369332"/>
            <a:chOff x="1143901" y="3698589"/>
            <a:chExt cx="7362825" cy="369332"/>
          </a:xfrm>
        </p:grpSpPr>
        <p:pic>
          <p:nvPicPr>
            <p:cNvPr id="1404" name="Shape 1404"/>
            <p:cNvPicPr preferRelativeResize="0"/>
            <p:nvPr/>
          </p:nvPicPr>
          <p:blipFill rotWithShape="1">
            <a:blip r:embed="rId8">
              <a:alphaModFix/>
            </a:blip>
            <a:srcRect/>
            <a:stretch/>
          </p:blipFill>
          <p:spPr>
            <a:xfrm>
              <a:off x="8146727" y="3707921"/>
              <a:ext cx="359999" cy="359999"/>
            </a:xfrm>
            <a:prstGeom prst="rect">
              <a:avLst/>
            </a:prstGeom>
            <a:noFill/>
            <a:ln>
              <a:noFill/>
            </a:ln>
          </p:spPr>
        </p:pic>
        <p:sp>
          <p:nvSpPr>
            <p:cNvPr id="1405" name="Shape 1405"/>
            <p:cNvSpPr/>
            <p:nvPr/>
          </p:nvSpPr>
          <p:spPr>
            <a:xfrm>
              <a:off x="1143901" y="3698589"/>
              <a:ext cx="6858000" cy="369332"/>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s-CO" sz="1800" dirty="0">
                  <a:solidFill>
                    <a:srgbClr val="4F5D73"/>
                  </a:solidFill>
                  <a:latin typeface="Roboto"/>
                  <a:ea typeface="Roboto"/>
                  <a:cs typeface="Roboto"/>
                  <a:sym typeface="Roboto"/>
                </a:rPr>
                <a:t>Desarrollo de un prototipo funcional</a:t>
              </a:r>
            </a:p>
          </p:txBody>
        </p:sp>
      </p:grpSp>
    </p:spTree>
    <p:extLst>
      <p:ext uri="{BB962C8B-B14F-4D97-AF65-F5344CB8AC3E}">
        <p14:creationId xmlns:p14="http://schemas.microsoft.com/office/powerpoint/2010/main" val="27162315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92"/>
                                        </p:tgtEl>
                                        <p:attrNameLst>
                                          <p:attrName>style.visibility</p:attrName>
                                        </p:attrNameLst>
                                      </p:cBhvr>
                                      <p:to>
                                        <p:strVal val="visible"/>
                                      </p:to>
                                    </p:set>
                                    <p:animEffect transition="in" filter="fade">
                                      <p:cBhvr>
                                        <p:cTn id="7" dur="500"/>
                                        <p:tgtEl>
                                          <p:spTgt spid="13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95"/>
                                        </p:tgtEl>
                                        <p:attrNameLst>
                                          <p:attrName>style.visibility</p:attrName>
                                        </p:attrNameLst>
                                      </p:cBhvr>
                                      <p:to>
                                        <p:strVal val="visible"/>
                                      </p:to>
                                    </p:set>
                                    <p:animEffect transition="in" filter="fade">
                                      <p:cBhvr>
                                        <p:cTn id="12" dur="500"/>
                                        <p:tgtEl>
                                          <p:spTgt spid="139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98"/>
                                        </p:tgtEl>
                                        <p:attrNameLst>
                                          <p:attrName>style.visibility</p:attrName>
                                        </p:attrNameLst>
                                      </p:cBhvr>
                                      <p:to>
                                        <p:strVal val="visible"/>
                                      </p:to>
                                    </p:set>
                                    <p:animEffect transition="in" filter="fade">
                                      <p:cBhvr>
                                        <p:cTn id="17" dur="500"/>
                                        <p:tgtEl>
                                          <p:spTgt spid="139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03"/>
                                        </p:tgtEl>
                                        <p:attrNameLst>
                                          <p:attrName>style.visibility</p:attrName>
                                        </p:attrNameLst>
                                      </p:cBhvr>
                                      <p:to>
                                        <p:strVal val="visible"/>
                                      </p:to>
                                    </p:set>
                                    <p:animEffect transition="in" filter="fade">
                                      <p:cBhvr>
                                        <p:cTn id="22" dur="500"/>
                                        <p:tgtEl>
                                          <p:spTgt spid="1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pic>
        <p:nvPicPr>
          <p:cNvPr id="1410" name="Shape 1410"/>
          <p:cNvPicPr preferRelativeResize="0"/>
          <p:nvPr/>
        </p:nvPicPr>
        <p:blipFill rotWithShape="1">
          <a:blip r:embed="rId3">
            <a:alphaModFix/>
          </a:blip>
          <a:srcRect/>
          <a:stretch/>
        </p:blipFill>
        <p:spPr>
          <a:xfrm>
            <a:off x="8685025" y="88603"/>
            <a:ext cx="359999" cy="359999"/>
          </a:xfrm>
          <a:prstGeom prst="rect">
            <a:avLst/>
          </a:prstGeom>
          <a:noFill/>
          <a:ln>
            <a:noFill/>
          </a:ln>
        </p:spPr>
      </p:pic>
      <p:sp>
        <p:nvSpPr>
          <p:cNvPr id="1411" name="Shape 1411"/>
          <p:cNvSpPr/>
          <p:nvPr/>
        </p:nvSpPr>
        <p:spPr>
          <a:xfrm>
            <a:off x="2952000" y="180000"/>
            <a:ext cx="3240000" cy="540000"/>
          </a:xfrm>
          <a:prstGeom prst="roundRect">
            <a:avLst>
              <a:gd name="adj" fmla="val 16667"/>
            </a:avLst>
          </a:prstGeom>
          <a:noFill/>
          <a:ln w="28575" cap="flat" cmpd="sng">
            <a:solidFill>
              <a:srgbClr val="4F5D73"/>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O" sz="1600">
                <a:solidFill>
                  <a:srgbClr val="4F5D73"/>
                </a:solidFill>
                <a:latin typeface="Roboto"/>
                <a:ea typeface="Roboto"/>
                <a:cs typeface="Roboto"/>
                <a:sym typeface="Roboto"/>
              </a:rPr>
              <a:t>CONCLUSIONES ARQUITECTURA</a:t>
            </a:r>
          </a:p>
        </p:txBody>
      </p:sp>
      <p:grpSp>
        <p:nvGrpSpPr>
          <p:cNvPr id="1412" name="Shape 1412"/>
          <p:cNvGrpSpPr/>
          <p:nvPr/>
        </p:nvGrpSpPr>
        <p:grpSpPr>
          <a:xfrm>
            <a:off x="0" y="4852607"/>
            <a:ext cx="9144000" cy="290892"/>
            <a:chOff x="0" y="4852607"/>
            <a:chExt cx="9144000" cy="290892"/>
          </a:xfrm>
        </p:grpSpPr>
        <p:sp>
          <p:nvSpPr>
            <p:cNvPr id="1413" name="Shape 1413"/>
            <p:cNvSpPr/>
            <p:nvPr/>
          </p:nvSpPr>
          <p:spPr>
            <a:xfrm>
              <a:off x="0" y="4852607"/>
              <a:ext cx="9144000" cy="290892"/>
            </a:xfrm>
            <a:prstGeom prst="rect">
              <a:avLst/>
            </a:prstGeom>
            <a:solidFill>
              <a:srgbClr val="4F5D73"/>
            </a:solidFill>
            <a:ln>
              <a:noFill/>
            </a:ln>
          </p:spPr>
          <p:txBody>
            <a:bodyPr lIns="91425" tIns="45700" rIns="91425" bIns="45700" anchor="ctr" anchorCtr="0">
              <a:noAutofit/>
            </a:bodyPr>
            <a:lstStyle/>
            <a:p>
              <a:pPr marL="0" marR="0" lvl="0" indent="0" algn="ctr" rtl="0">
                <a:spcBef>
                  <a:spcPts val="0"/>
                </a:spcBef>
                <a:buNone/>
              </a:pPr>
              <a:endParaRPr sz="1200">
                <a:solidFill>
                  <a:schemeClr val="lt1"/>
                </a:solidFill>
                <a:latin typeface="Roboto"/>
                <a:ea typeface="Roboto"/>
                <a:cs typeface="Roboto"/>
                <a:sym typeface="Roboto"/>
              </a:endParaRPr>
            </a:p>
          </p:txBody>
        </p:sp>
        <p:pic>
          <p:nvPicPr>
            <p:cNvPr id="1414" name="Shape 1414" descr="Imagen integrada 1"/>
            <p:cNvPicPr preferRelativeResize="0"/>
            <p:nvPr/>
          </p:nvPicPr>
          <p:blipFill rotWithShape="1">
            <a:blip r:embed="rId4">
              <a:alphaModFix/>
            </a:blip>
            <a:srcRect/>
            <a:stretch/>
          </p:blipFill>
          <p:spPr>
            <a:xfrm>
              <a:off x="4349892" y="4939392"/>
              <a:ext cx="454054" cy="117265"/>
            </a:xfrm>
            <a:prstGeom prst="rect">
              <a:avLst/>
            </a:prstGeom>
            <a:noFill/>
            <a:ln>
              <a:noFill/>
            </a:ln>
          </p:spPr>
        </p:pic>
      </p:grpSp>
      <p:grpSp>
        <p:nvGrpSpPr>
          <p:cNvPr id="1415" name="Shape 1415"/>
          <p:cNvGrpSpPr/>
          <p:nvPr/>
        </p:nvGrpSpPr>
        <p:grpSpPr>
          <a:xfrm>
            <a:off x="560892" y="1188063"/>
            <a:ext cx="7293491" cy="369332"/>
            <a:chOff x="560892" y="1188063"/>
            <a:chExt cx="7293491" cy="369332"/>
          </a:xfrm>
        </p:grpSpPr>
        <p:sp>
          <p:nvSpPr>
            <p:cNvPr id="1416" name="Shape 1416"/>
            <p:cNvSpPr/>
            <p:nvPr/>
          </p:nvSpPr>
          <p:spPr>
            <a:xfrm>
              <a:off x="996383" y="1188063"/>
              <a:ext cx="685800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800">
                  <a:solidFill>
                    <a:srgbClr val="4F5D73"/>
                  </a:solidFill>
                  <a:latin typeface="Roboto"/>
                  <a:ea typeface="Roboto"/>
                  <a:cs typeface="Roboto"/>
                  <a:sym typeface="Roboto"/>
                </a:rPr>
                <a:t>La arquitectura propuesta permite:</a:t>
              </a:r>
            </a:p>
          </p:txBody>
        </p:sp>
        <p:grpSp>
          <p:nvGrpSpPr>
            <p:cNvPr id="1417" name="Shape 1417"/>
            <p:cNvGrpSpPr/>
            <p:nvPr/>
          </p:nvGrpSpPr>
          <p:grpSpPr>
            <a:xfrm>
              <a:off x="560892" y="1188063"/>
              <a:ext cx="359999" cy="359999"/>
              <a:chOff x="1206545" y="649239"/>
              <a:chExt cx="844009" cy="827999"/>
            </a:xfrm>
          </p:grpSpPr>
          <p:sp>
            <p:nvSpPr>
              <p:cNvPr id="1418" name="Shape 1418"/>
              <p:cNvSpPr/>
              <p:nvPr/>
            </p:nvSpPr>
            <p:spPr>
              <a:xfrm>
                <a:off x="1206545" y="649239"/>
                <a:ext cx="844009" cy="827999"/>
              </a:xfrm>
              <a:prstGeom prst="ellipse">
                <a:avLst/>
              </a:prstGeom>
              <a:solidFill>
                <a:srgbClr val="84DBF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Roboto"/>
                  <a:ea typeface="Roboto"/>
                  <a:cs typeface="Roboto"/>
                  <a:sym typeface="Roboto"/>
                </a:endParaRPr>
              </a:p>
            </p:txBody>
          </p:sp>
          <p:pic>
            <p:nvPicPr>
              <p:cNvPr id="1419" name="Shape 1419"/>
              <p:cNvPicPr preferRelativeResize="0"/>
              <p:nvPr/>
            </p:nvPicPr>
            <p:blipFill rotWithShape="1">
              <a:blip r:embed="rId5">
                <a:alphaModFix/>
              </a:blip>
              <a:srcRect/>
              <a:stretch/>
            </p:blipFill>
            <p:spPr>
              <a:xfrm>
                <a:off x="1383532" y="818220"/>
                <a:ext cx="490036" cy="490036"/>
              </a:xfrm>
              <a:prstGeom prst="rect">
                <a:avLst/>
              </a:prstGeom>
              <a:noFill/>
              <a:ln>
                <a:noFill/>
              </a:ln>
            </p:spPr>
          </p:pic>
        </p:grpSp>
      </p:grpSp>
      <p:grpSp>
        <p:nvGrpSpPr>
          <p:cNvPr id="1420" name="Shape 1420"/>
          <p:cNvGrpSpPr/>
          <p:nvPr/>
        </p:nvGrpSpPr>
        <p:grpSpPr>
          <a:xfrm>
            <a:off x="872352" y="1897708"/>
            <a:ext cx="3745187" cy="646331"/>
            <a:chOff x="1200688" y="1530392"/>
            <a:chExt cx="3703077" cy="646331"/>
          </a:xfrm>
        </p:grpSpPr>
        <p:sp>
          <p:nvSpPr>
            <p:cNvPr id="1421" name="Shape 1421"/>
            <p:cNvSpPr/>
            <p:nvPr/>
          </p:nvSpPr>
          <p:spPr>
            <a:xfrm>
              <a:off x="1631148" y="1530392"/>
              <a:ext cx="3272617"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800">
                  <a:solidFill>
                    <a:srgbClr val="4F5D73"/>
                  </a:solidFill>
                  <a:latin typeface="Roboto"/>
                  <a:ea typeface="Roboto"/>
                  <a:cs typeface="Roboto"/>
                  <a:sym typeface="Roboto"/>
                </a:rPr>
                <a:t>Desacoplar el motor BDI de la ejecución de las acciones</a:t>
              </a:r>
            </a:p>
          </p:txBody>
        </p:sp>
        <p:pic>
          <p:nvPicPr>
            <p:cNvPr id="1422" name="Shape 1422"/>
            <p:cNvPicPr preferRelativeResize="0"/>
            <p:nvPr/>
          </p:nvPicPr>
          <p:blipFill rotWithShape="1">
            <a:blip r:embed="rId6">
              <a:alphaModFix/>
            </a:blip>
            <a:srcRect/>
            <a:stretch/>
          </p:blipFill>
          <p:spPr>
            <a:xfrm>
              <a:off x="1200688" y="1668856"/>
              <a:ext cx="359999" cy="359999"/>
            </a:xfrm>
            <a:prstGeom prst="rect">
              <a:avLst/>
            </a:prstGeom>
            <a:noFill/>
            <a:ln>
              <a:noFill/>
            </a:ln>
          </p:spPr>
        </p:pic>
      </p:grpSp>
      <p:grpSp>
        <p:nvGrpSpPr>
          <p:cNvPr id="1423" name="Shape 1423"/>
          <p:cNvGrpSpPr/>
          <p:nvPr/>
        </p:nvGrpSpPr>
        <p:grpSpPr>
          <a:xfrm>
            <a:off x="845875" y="2747730"/>
            <a:ext cx="3742569" cy="646331"/>
            <a:chOff x="1200688" y="2075269"/>
            <a:chExt cx="3742569" cy="646331"/>
          </a:xfrm>
        </p:grpSpPr>
        <p:sp>
          <p:nvSpPr>
            <p:cNvPr id="1424" name="Shape 1424"/>
            <p:cNvSpPr/>
            <p:nvPr/>
          </p:nvSpPr>
          <p:spPr>
            <a:xfrm>
              <a:off x="1631949" y="2075269"/>
              <a:ext cx="331130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800">
                  <a:solidFill>
                    <a:srgbClr val="4F5D73"/>
                  </a:solidFill>
                  <a:latin typeface="Roboto"/>
                  <a:ea typeface="Roboto"/>
                  <a:cs typeface="Roboto"/>
                  <a:sym typeface="Roboto"/>
                </a:rPr>
                <a:t>Ejecutar tareas distribuidas y en paralelo eficientemente</a:t>
              </a:r>
            </a:p>
          </p:txBody>
        </p:sp>
        <p:pic>
          <p:nvPicPr>
            <p:cNvPr id="1425" name="Shape 1425"/>
            <p:cNvPicPr preferRelativeResize="0"/>
            <p:nvPr/>
          </p:nvPicPr>
          <p:blipFill rotWithShape="1">
            <a:blip r:embed="rId7">
              <a:alphaModFix/>
            </a:blip>
            <a:srcRect/>
            <a:stretch/>
          </p:blipFill>
          <p:spPr>
            <a:xfrm>
              <a:off x="1200688" y="2206730"/>
              <a:ext cx="359999" cy="359999"/>
            </a:xfrm>
            <a:prstGeom prst="rect">
              <a:avLst/>
            </a:prstGeom>
            <a:noFill/>
            <a:ln>
              <a:noFill/>
            </a:ln>
          </p:spPr>
        </p:pic>
      </p:grpSp>
      <p:grpSp>
        <p:nvGrpSpPr>
          <p:cNvPr id="1426" name="Shape 1426"/>
          <p:cNvGrpSpPr/>
          <p:nvPr/>
        </p:nvGrpSpPr>
        <p:grpSpPr>
          <a:xfrm>
            <a:off x="872352" y="3614613"/>
            <a:ext cx="3716091" cy="646331"/>
            <a:chOff x="1200688" y="2628639"/>
            <a:chExt cx="3716091" cy="646331"/>
          </a:xfrm>
        </p:grpSpPr>
        <p:sp>
          <p:nvSpPr>
            <p:cNvPr id="1427" name="Shape 1427"/>
            <p:cNvSpPr/>
            <p:nvPr/>
          </p:nvSpPr>
          <p:spPr>
            <a:xfrm>
              <a:off x="1605471" y="2628639"/>
              <a:ext cx="331130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800">
                  <a:solidFill>
                    <a:srgbClr val="4F5D73"/>
                  </a:solidFill>
                  <a:latin typeface="Roboto"/>
                  <a:ea typeface="Roboto"/>
                  <a:cs typeface="Roboto"/>
                  <a:sym typeface="Roboto"/>
                </a:rPr>
                <a:t>Reducir la complejidad del desarrollo</a:t>
              </a:r>
            </a:p>
          </p:txBody>
        </p:sp>
        <p:pic>
          <p:nvPicPr>
            <p:cNvPr id="1428" name="Shape 1428"/>
            <p:cNvPicPr preferRelativeResize="0"/>
            <p:nvPr/>
          </p:nvPicPr>
          <p:blipFill rotWithShape="1">
            <a:blip r:embed="rId7">
              <a:alphaModFix/>
            </a:blip>
            <a:srcRect/>
            <a:stretch/>
          </p:blipFill>
          <p:spPr>
            <a:xfrm>
              <a:off x="1200688" y="2749649"/>
              <a:ext cx="359999" cy="359999"/>
            </a:xfrm>
            <a:prstGeom prst="rect">
              <a:avLst/>
            </a:prstGeom>
            <a:noFill/>
            <a:ln>
              <a:noFill/>
            </a:ln>
          </p:spPr>
        </p:pic>
      </p:grpSp>
      <p:grpSp>
        <p:nvGrpSpPr>
          <p:cNvPr id="1429" name="Shape 1429"/>
          <p:cNvGrpSpPr/>
          <p:nvPr/>
        </p:nvGrpSpPr>
        <p:grpSpPr>
          <a:xfrm>
            <a:off x="5334874" y="1902426"/>
            <a:ext cx="3354026" cy="646331"/>
            <a:chOff x="1200688" y="3153489"/>
            <a:chExt cx="3354026" cy="646331"/>
          </a:xfrm>
        </p:grpSpPr>
        <p:sp>
          <p:nvSpPr>
            <p:cNvPr id="1430" name="Shape 1430"/>
            <p:cNvSpPr/>
            <p:nvPr/>
          </p:nvSpPr>
          <p:spPr>
            <a:xfrm>
              <a:off x="1631949" y="3153489"/>
              <a:ext cx="2922765"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800">
                  <a:solidFill>
                    <a:srgbClr val="4F5D73"/>
                  </a:solidFill>
                  <a:latin typeface="Roboto"/>
                  <a:ea typeface="Roboto"/>
                  <a:cs typeface="Roboto"/>
                  <a:sym typeface="Roboto"/>
                </a:rPr>
                <a:t>Tener redundancia de servicios</a:t>
              </a:r>
            </a:p>
          </p:txBody>
        </p:sp>
        <p:pic>
          <p:nvPicPr>
            <p:cNvPr id="1431" name="Shape 1431"/>
            <p:cNvPicPr preferRelativeResize="0"/>
            <p:nvPr/>
          </p:nvPicPr>
          <p:blipFill rotWithShape="1">
            <a:blip r:embed="rId7">
              <a:alphaModFix/>
            </a:blip>
            <a:srcRect/>
            <a:stretch/>
          </p:blipFill>
          <p:spPr>
            <a:xfrm>
              <a:off x="1200688" y="3296855"/>
              <a:ext cx="359999" cy="359999"/>
            </a:xfrm>
            <a:prstGeom prst="rect">
              <a:avLst/>
            </a:prstGeom>
            <a:noFill/>
            <a:ln>
              <a:noFill/>
            </a:ln>
          </p:spPr>
        </p:pic>
      </p:grpSp>
      <p:grpSp>
        <p:nvGrpSpPr>
          <p:cNvPr id="1432" name="Shape 1432"/>
          <p:cNvGrpSpPr/>
          <p:nvPr/>
        </p:nvGrpSpPr>
        <p:grpSpPr>
          <a:xfrm>
            <a:off x="5334874" y="3748138"/>
            <a:ext cx="3354026" cy="369332"/>
            <a:chOff x="1200688" y="3825880"/>
            <a:chExt cx="3354026" cy="369332"/>
          </a:xfrm>
        </p:grpSpPr>
        <p:sp>
          <p:nvSpPr>
            <p:cNvPr id="1433" name="Shape 1433"/>
            <p:cNvSpPr/>
            <p:nvPr/>
          </p:nvSpPr>
          <p:spPr>
            <a:xfrm>
              <a:off x="1631949" y="3825880"/>
              <a:ext cx="292276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800">
                  <a:solidFill>
                    <a:srgbClr val="4F5D73"/>
                  </a:solidFill>
                  <a:latin typeface="Roboto"/>
                  <a:ea typeface="Roboto"/>
                  <a:cs typeface="Roboto"/>
                  <a:sym typeface="Roboto"/>
                </a:rPr>
                <a:t>Tener flexibilidad</a:t>
              </a:r>
            </a:p>
          </p:txBody>
        </p:sp>
        <p:pic>
          <p:nvPicPr>
            <p:cNvPr id="1434" name="Shape 1434"/>
            <p:cNvPicPr preferRelativeResize="0"/>
            <p:nvPr/>
          </p:nvPicPr>
          <p:blipFill rotWithShape="1">
            <a:blip r:embed="rId7">
              <a:alphaModFix/>
            </a:blip>
            <a:srcRect/>
            <a:stretch/>
          </p:blipFill>
          <p:spPr>
            <a:xfrm>
              <a:off x="1200688" y="3835212"/>
              <a:ext cx="359999" cy="359999"/>
            </a:xfrm>
            <a:prstGeom prst="rect">
              <a:avLst/>
            </a:prstGeom>
            <a:noFill/>
            <a:ln>
              <a:noFill/>
            </a:ln>
          </p:spPr>
        </p:pic>
      </p:grpSp>
      <p:grpSp>
        <p:nvGrpSpPr>
          <p:cNvPr id="1435" name="Shape 1435"/>
          <p:cNvGrpSpPr/>
          <p:nvPr/>
        </p:nvGrpSpPr>
        <p:grpSpPr>
          <a:xfrm>
            <a:off x="5334874" y="2758318"/>
            <a:ext cx="3354026" cy="646331"/>
            <a:chOff x="1200688" y="3158208"/>
            <a:chExt cx="3354026" cy="646331"/>
          </a:xfrm>
        </p:grpSpPr>
        <p:sp>
          <p:nvSpPr>
            <p:cNvPr id="1436" name="Shape 1436"/>
            <p:cNvSpPr/>
            <p:nvPr/>
          </p:nvSpPr>
          <p:spPr>
            <a:xfrm>
              <a:off x="1631949" y="3158208"/>
              <a:ext cx="2922765"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800">
                  <a:solidFill>
                    <a:srgbClr val="4F5D73"/>
                  </a:solidFill>
                  <a:latin typeface="Roboto"/>
                  <a:ea typeface="Roboto"/>
                  <a:cs typeface="Roboto"/>
                  <a:sym typeface="Roboto"/>
                </a:rPr>
                <a:t>Aumentar la tolerancia a fallos</a:t>
              </a:r>
            </a:p>
          </p:txBody>
        </p:sp>
        <p:pic>
          <p:nvPicPr>
            <p:cNvPr id="1437" name="Shape 1437"/>
            <p:cNvPicPr preferRelativeResize="0"/>
            <p:nvPr/>
          </p:nvPicPr>
          <p:blipFill rotWithShape="1">
            <a:blip r:embed="rId7">
              <a:alphaModFix/>
            </a:blip>
            <a:srcRect/>
            <a:stretch/>
          </p:blipFill>
          <p:spPr>
            <a:xfrm>
              <a:off x="1200688" y="3296855"/>
              <a:ext cx="359999" cy="359999"/>
            </a:xfrm>
            <a:prstGeom prst="rect">
              <a:avLst/>
            </a:prstGeom>
            <a:noFill/>
            <a:ln>
              <a:noFill/>
            </a:ln>
          </p:spPr>
        </p:pic>
      </p:grpSp>
    </p:spTree>
    <p:extLst>
      <p:ext uri="{BB962C8B-B14F-4D97-AF65-F5344CB8AC3E}">
        <p14:creationId xmlns:p14="http://schemas.microsoft.com/office/powerpoint/2010/main" val="39205009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0"/>
                                        </p:tgtEl>
                                        <p:attrNameLst>
                                          <p:attrName>style.visibility</p:attrName>
                                        </p:attrNameLst>
                                      </p:cBhvr>
                                      <p:to>
                                        <p:strVal val="visible"/>
                                      </p:to>
                                    </p:set>
                                    <p:animEffect transition="in" filter="fade">
                                      <p:cBhvr>
                                        <p:cTn id="7" dur="500"/>
                                        <p:tgtEl>
                                          <p:spTgt spid="14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23"/>
                                        </p:tgtEl>
                                        <p:attrNameLst>
                                          <p:attrName>style.visibility</p:attrName>
                                        </p:attrNameLst>
                                      </p:cBhvr>
                                      <p:to>
                                        <p:strVal val="visible"/>
                                      </p:to>
                                    </p:set>
                                    <p:animEffect transition="in" filter="fade">
                                      <p:cBhvr>
                                        <p:cTn id="12" dur="500"/>
                                        <p:tgtEl>
                                          <p:spTgt spid="14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26"/>
                                        </p:tgtEl>
                                        <p:attrNameLst>
                                          <p:attrName>style.visibility</p:attrName>
                                        </p:attrNameLst>
                                      </p:cBhvr>
                                      <p:to>
                                        <p:strVal val="visible"/>
                                      </p:to>
                                    </p:set>
                                    <p:animEffect transition="in" filter="fade">
                                      <p:cBhvr>
                                        <p:cTn id="17" dur="500"/>
                                        <p:tgtEl>
                                          <p:spTgt spid="14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29"/>
                                        </p:tgtEl>
                                        <p:attrNameLst>
                                          <p:attrName>style.visibility</p:attrName>
                                        </p:attrNameLst>
                                      </p:cBhvr>
                                      <p:to>
                                        <p:strVal val="visible"/>
                                      </p:to>
                                    </p:set>
                                    <p:animEffect transition="in" filter="fade">
                                      <p:cBhvr>
                                        <p:cTn id="22" dur="500"/>
                                        <p:tgtEl>
                                          <p:spTgt spid="14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35"/>
                                        </p:tgtEl>
                                        <p:attrNameLst>
                                          <p:attrName>style.visibility</p:attrName>
                                        </p:attrNameLst>
                                      </p:cBhvr>
                                      <p:to>
                                        <p:strVal val="visible"/>
                                      </p:to>
                                    </p:set>
                                    <p:animEffect transition="in" filter="fade">
                                      <p:cBhvr>
                                        <p:cTn id="27" dur="500"/>
                                        <p:tgtEl>
                                          <p:spTgt spid="14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32"/>
                                        </p:tgtEl>
                                        <p:attrNameLst>
                                          <p:attrName>style.visibility</p:attrName>
                                        </p:attrNameLst>
                                      </p:cBhvr>
                                      <p:to>
                                        <p:strVal val="visible"/>
                                      </p:to>
                                    </p:set>
                                    <p:animEffect transition="in" filter="fade">
                                      <p:cBhvr>
                                        <p:cTn id="32" dur="500"/>
                                        <p:tgtEl>
                                          <p:spTgt spid="1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n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87241" y="90368"/>
            <a:ext cx="360000" cy="360000"/>
          </a:xfrm>
          <a:prstGeom prst="rect">
            <a:avLst/>
          </a:prstGeom>
        </p:spPr>
      </p:pic>
      <p:pic>
        <p:nvPicPr>
          <p:cNvPr id="2" name="Imagen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12077" y="1150513"/>
            <a:ext cx="763011" cy="763011"/>
          </a:xfrm>
          <a:prstGeom prst="rect">
            <a:avLst/>
          </a:prstGeom>
        </p:spPr>
      </p:pic>
      <p:sp>
        <p:nvSpPr>
          <p:cNvPr id="3" name="Rectángulo 2"/>
          <p:cNvSpPr/>
          <p:nvPr/>
        </p:nvSpPr>
        <p:spPr>
          <a:xfrm>
            <a:off x="3075088" y="1205578"/>
            <a:ext cx="4613438" cy="646331"/>
          </a:xfrm>
          <a:prstGeom prst="rect">
            <a:avLst/>
          </a:prstGeom>
        </p:spPr>
        <p:txBody>
          <a:bodyPr wrap="square">
            <a:spAutoFit/>
          </a:bodyPr>
          <a:lstStyle/>
          <a:p>
            <a:pPr algn="ctr"/>
            <a:r>
              <a:rPr lang="es-CO" b="1" dirty="0">
                <a:solidFill>
                  <a:srgbClr val="4F5D73"/>
                </a:solidFill>
                <a:latin typeface="Roboto" panose="02000000000000000000"/>
              </a:rPr>
              <a:t>Desarrollar una plataforma robótica modular orientada a la dramatización</a:t>
            </a:r>
            <a:endParaRPr lang="es-CO" b="1" dirty="0">
              <a:solidFill>
                <a:srgbClr val="4F5D73"/>
              </a:solidFill>
              <a:latin typeface="Roboto" panose="02000000000000000000"/>
              <a:ea typeface="Roboto" panose="02000000000000000000" pitchFamily="2" charset="0"/>
            </a:endParaRPr>
          </a:p>
        </p:txBody>
      </p:sp>
      <p:grpSp>
        <p:nvGrpSpPr>
          <p:cNvPr id="36" name="Grupo 35"/>
          <p:cNvGrpSpPr/>
          <p:nvPr/>
        </p:nvGrpSpPr>
        <p:grpSpPr>
          <a:xfrm>
            <a:off x="1322160" y="2285824"/>
            <a:ext cx="7365081" cy="360000"/>
            <a:chOff x="3807927" y="2138087"/>
            <a:chExt cx="7365081" cy="360000"/>
          </a:xfrm>
        </p:grpSpPr>
        <p:sp>
          <p:nvSpPr>
            <p:cNvPr id="5" name="Rectángulo 4"/>
            <p:cNvSpPr/>
            <p:nvPr/>
          </p:nvSpPr>
          <p:spPr>
            <a:xfrm>
              <a:off x="4221394" y="2164929"/>
              <a:ext cx="6951614" cy="307777"/>
            </a:xfrm>
            <a:prstGeom prst="rect">
              <a:avLst/>
            </a:prstGeom>
          </p:spPr>
          <p:txBody>
            <a:bodyPr wrap="square">
              <a:spAutoFit/>
            </a:bodyPr>
            <a:lstStyle/>
            <a:p>
              <a:pPr lvl="0" algn="just"/>
              <a:r>
                <a:rPr lang="es-CO" sz="1400" dirty="0">
                  <a:solidFill>
                    <a:srgbClr val="4F5D73"/>
                  </a:solidFill>
                  <a:latin typeface="Roboto" panose="02000000000000000000"/>
                </a:rPr>
                <a:t>Diseñar una arquitectura lógica y física basada en el modelo BDI</a:t>
              </a:r>
              <a:endParaRPr lang="es-419" sz="1400" dirty="0">
                <a:solidFill>
                  <a:srgbClr val="4F5D73"/>
                </a:solidFill>
                <a:latin typeface="Roboto" panose="02000000000000000000"/>
              </a:endParaRPr>
            </a:p>
          </p:txBody>
        </p:sp>
        <p:grpSp>
          <p:nvGrpSpPr>
            <p:cNvPr id="23" name="Grupo 22"/>
            <p:cNvGrpSpPr>
              <a:grpSpLocks noChangeAspect="1"/>
            </p:cNvGrpSpPr>
            <p:nvPr/>
          </p:nvGrpSpPr>
          <p:grpSpPr>
            <a:xfrm>
              <a:off x="3807927" y="2138087"/>
              <a:ext cx="360000" cy="360000"/>
              <a:chOff x="1206545" y="649239"/>
              <a:chExt cx="844010" cy="828000"/>
            </a:xfrm>
          </p:grpSpPr>
          <p:sp>
            <p:nvSpPr>
              <p:cNvPr id="24" name="Elipse 23"/>
              <p:cNvSpPr>
                <a:spLocks noChangeAspect="1"/>
              </p:cNvSpPr>
              <p:nvPr/>
            </p:nvSpPr>
            <p:spPr>
              <a:xfrm>
                <a:off x="1206545" y="649239"/>
                <a:ext cx="844010" cy="828000"/>
              </a:xfrm>
              <a:prstGeom prst="ellipse">
                <a:avLst/>
              </a:prstGeom>
              <a:solidFill>
                <a:srgbClr val="84D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5" name="Imagen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83532" y="818221"/>
                <a:ext cx="490036" cy="490036"/>
              </a:xfrm>
              <a:prstGeom prst="rect">
                <a:avLst/>
              </a:prstGeom>
              <a:ln>
                <a:noFill/>
              </a:ln>
            </p:spPr>
          </p:pic>
        </p:grpSp>
      </p:grpSp>
      <p:grpSp>
        <p:nvGrpSpPr>
          <p:cNvPr id="33" name="Grupo 32"/>
          <p:cNvGrpSpPr/>
          <p:nvPr/>
        </p:nvGrpSpPr>
        <p:grpSpPr>
          <a:xfrm>
            <a:off x="4602680" y="2822553"/>
            <a:ext cx="2531416" cy="360000"/>
            <a:chOff x="3807927" y="2652084"/>
            <a:chExt cx="2531416" cy="360000"/>
          </a:xfrm>
        </p:grpSpPr>
        <p:sp>
          <p:nvSpPr>
            <p:cNvPr id="10" name="Rectángulo 9"/>
            <p:cNvSpPr/>
            <p:nvPr/>
          </p:nvSpPr>
          <p:spPr>
            <a:xfrm>
              <a:off x="4215044" y="2678195"/>
              <a:ext cx="2124299" cy="307777"/>
            </a:xfrm>
            <a:prstGeom prst="rect">
              <a:avLst/>
            </a:prstGeom>
          </p:spPr>
          <p:txBody>
            <a:bodyPr wrap="none">
              <a:spAutoFit/>
            </a:bodyPr>
            <a:lstStyle/>
            <a:p>
              <a:r>
                <a:rPr lang="es-419" sz="1400" dirty="0">
                  <a:solidFill>
                    <a:srgbClr val="4F5D73"/>
                  </a:solidFill>
                  <a:latin typeface="Roboto" panose="02000000000000000000"/>
                </a:rPr>
                <a:t>Módulo</a:t>
              </a:r>
              <a:r>
                <a:rPr lang="es-CO" sz="1400" dirty="0">
                  <a:solidFill>
                    <a:srgbClr val="4F5D73"/>
                  </a:solidFill>
                  <a:latin typeface="Roboto" panose="02000000000000000000"/>
                </a:rPr>
                <a:t> de manipulación</a:t>
              </a:r>
            </a:p>
          </p:txBody>
        </p:sp>
        <p:pic>
          <p:nvPicPr>
            <p:cNvPr id="11" name="Imagen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07927" y="2652084"/>
              <a:ext cx="360000" cy="360000"/>
            </a:xfrm>
            <a:prstGeom prst="rect">
              <a:avLst/>
            </a:prstGeom>
          </p:spPr>
        </p:pic>
      </p:grpSp>
      <p:grpSp>
        <p:nvGrpSpPr>
          <p:cNvPr id="32" name="Grupo 31"/>
          <p:cNvGrpSpPr/>
          <p:nvPr/>
        </p:nvGrpSpPr>
        <p:grpSpPr>
          <a:xfrm>
            <a:off x="1331982" y="3366276"/>
            <a:ext cx="2130604" cy="360000"/>
            <a:chOff x="3807927" y="3166738"/>
            <a:chExt cx="2130604" cy="360000"/>
          </a:xfrm>
        </p:grpSpPr>
        <p:sp>
          <p:nvSpPr>
            <p:cNvPr id="27" name="Rectángulo 26"/>
            <p:cNvSpPr/>
            <p:nvPr/>
          </p:nvSpPr>
          <p:spPr>
            <a:xfrm>
              <a:off x="4221394" y="3202504"/>
              <a:ext cx="1717137" cy="307777"/>
            </a:xfrm>
            <a:prstGeom prst="rect">
              <a:avLst/>
            </a:prstGeom>
          </p:spPr>
          <p:txBody>
            <a:bodyPr wrap="none">
              <a:spAutoFit/>
            </a:bodyPr>
            <a:lstStyle/>
            <a:p>
              <a:r>
                <a:rPr lang="es-419" sz="1400" dirty="0">
                  <a:solidFill>
                    <a:srgbClr val="4F5D73"/>
                  </a:solidFill>
                  <a:latin typeface="Roboto" panose="02000000000000000000"/>
                </a:rPr>
                <a:t>Módulo</a:t>
              </a:r>
              <a:r>
                <a:rPr lang="es-CO" sz="1400" dirty="0">
                  <a:solidFill>
                    <a:srgbClr val="4F5D73"/>
                  </a:solidFill>
                  <a:latin typeface="Roboto" panose="02000000000000000000"/>
                </a:rPr>
                <a:t> audiovisual</a:t>
              </a:r>
            </a:p>
          </p:txBody>
        </p:sp>
        <p:pic>
          <p:nvPicPr>
            <p:cNvPr id="14" name="Imagen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07927" y="3166738"/>
              <a:ext cx="360000" cy="360000"/>
            </a:xfrm>
            <a:prstGeom prst="rect">
              <a:avLst/>
            </a:prstGeom>
          </p:spPr>
        </p:pic>
      </p:grpSp>
      <p:grpSp>
        <p:nvGrpSpPr>
          <p:cNvPr id="34" name="Grupo 33"/>
          <p:cNvGrpSpPr/>
          <p:nvPr/>
        </p:nvGrpSpPr>
        <p:grpSpPr>
          <a:xfrm>
            <a:off x="1331982" y="3920699"/>
            <a:ext cx="2286096" cy="360000"/>
            <a:chOff x="3807927" y="3678049"/>
            <a:chExt cx="2286096" cy="360000"/>
          </a:xfrm>
        </p:grpSpPr>
        <p:sp>
          <p:nvSpPr>
            <p:cNvPr id="28" name="Rectángulo 27"/>
            <p:cNvSpPr/>
            <p:nvPr/>
          </p:nvSpPr>
          <p:spPr>
            <a:xfrm>
              <a:off x="4221394" y="3704160"/>
              <a:ext cx="1872629" cy="307777"/>
            </a:xfrm>
            <a:prstGeom prst="rect">
              <a:avLst/>
            </a:prstGeom>
          </p:spPr>
          <p:txBody>
            <a:bodyPr wrap="none">
              <a:spAutoFit/>
            </a:bodyPr>
            <a:lstStyle/>
            <a:p>
              <a:r>
                <a:rPr lang="es-419" sz="1400" dirty="0">
                  <a:solidFill>
                    <a:srgbClr val="4F5D73"/>
                  </a:solidFill>
                  <a:latin typeface="Roboto" panose="02000000000000000000"/>
                </a:rPr>
                <a:t>Módulo</a:t>
              </a:r>
              <a:r>
                <a:rPr lang="es-CO" sz="1400" dirty="0">
                  <a:solidFill>
                    <a:srgbClr val="4F5D73"/>
                  </a:solidFill>
                  <a:latin typeface="Roboto" panose="02000000000000000000"/>
                </a:rPr>
                <a:t> de movilidad</a:t>
              </a:r>
            </a:p>
          </p:txBody>
        </p:sp>
        <p:pic>
          <p:nvPicPr>
            <p:cNvPr id="15" name="Imagen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07927" y="3678049"/>
              <a:ext cx="360000" cy="360000"/>
            </a:xfrm>
            <a:prstGeom prst="rect">
              <a:avLst/>
            </a:prstGeom>
          </p:spPr>
        </p:pic>
      </p:grpSp>
      <p:grpSp>
        <p:nvGrpSpPr>
          <p:cNvPr id="35" name="Grupo 34"/>
          <p:cNvGrpSpPr/>
          <p:nvPr/>
        </p:nvGrpSpPr>
        <p:grpSpPr>
          <a:xfrm>
            <a:off x="1331982" y="2822553"/>
            <a:ext cx="2656389" cy="360000"/>
            <a:chOff x="3807927" y="4185051"/>
            <a:chExt cx="2656389" cy="360000"/>
          </a:xfrm>
        </p:grpSpPr>
        <p:sp>
          <p:nvSpPr>
            <p:cNvPr id="30" name="Rectángulo 29"/>
            <p:cNvSpPr/>
            <p:nvPr/>
          </p:nvSpPr>
          <p:spPr>
            <a:xfrm>
              <a:off x="4221394" y="4205816"/>
              <a:ext cx="2242922" cy="307777"/>
            </a:xfrm>
            <a:prstGeom prst="rect">
              <a:avLst/>
            </a:prstGeom>
          </p:spPr>
          <p:txBody>
            <a:bodyPr wrap="none">
              <a:spAutoFit/>
            </a:bodyPr>
            <a:lstStyle/>
            <a:p>
              <a:r>
                <a:rPr lang="es-419" sz="1400" dirty="0">
                  <a:solidFill>
                    <a:srgbClr val="4F5D73"/>
                  </a:solidFill>
                  <a:latin typeface="Roboto" panose="02000000000000000000"/>
                </a:rPr>
                <a:t>Módulo</a:t>
              </a:r>
              <a:r>
                <a:rPr lang="es-CO" sz="1400" dirty="0">
                  <a:solidFill>
                    <a:srgbClr val="4F5D73"/>
                  </a:solidFill>
                  <a:latin typeface="Roboto" panose="02000000000000000000"/>
                </a:rPr>
                <a:t> de procesamiento</a:t>
              </a:r>
            </a:p>
          </p:txBody>
        </p:sp>
        <p:pic>
          <p:nvPicPr>
            <p:cNvPr id="16" name="Imagen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07927" y="4185051"/>
              <a:ext cx="360000" cy="360000"/>
            </a:xfrm>
            <a:prstGeom prst="rect">
              <a:avLst/>
            </a:prstGeom>
          </p:spPr>
        </p:pic>
      </p:grpSp>
      <p:grpSp>
        <p:nvGrpSpPr>
          <p:cNvPr id="42" name="Grupo 41"/>
          <p:cNvGrpSpPr/>
          <p:nvPr/>
        </p:nvGrpSpPr>
        <p:grpSpPr>
          <a:xfrm>
            <a:off x="4612567" y="3969507"/>
            <a:ext cx="3232559" cy="360000"/>
            <a:chOff x="3810441" y="4084012"/>
            <a:chExt cx="3232559" cy="360000"/>
          </a:xfrm>
        </p:grpSpPr>
        <p:sp>
          <p:nvSpPr>
            <p:cNvPr id="38" name="Rectángulo 37"/>
            <p:cNvSpPr/>
            <p:nvPr/>
          </p:nvSpPr>
          <p:spPr>
            <a:xfrm>
              <a:off x="4221394" y="4104416"/>
              <a:ext cx="2821606" cy="307777"/>
            </a:xfrm>
            <a:prstGeom prst="rect">
              <a:avLst/>
            </a:prstGeom>
          </p:spPr>
          <p:txBody>
            <a:bodyPr wrap="none">
              <a:spAutoFit/>
            </a:bodyPr>
            <a:lstStyle/>
            <a:p>
              <a:r>
                <a:rPr lang="es-CO" sz="1400" dirty="0">
                  <a:solidFill>
                    <a:srgbClr val="4F5D73"/>
                  </a:solidFill>
                  <a:latin typeface="Roboto" panose="02000000000000000000"/>
                </a:rPr>
                <a:t>Realizar una validación operativa</a:t>
              </a:r>
            </a:p>
          </p:txBody>
        </p:sp>
        <p:pic>
          <p:nvPicPr>
            <p:cNvPr id="39" name="Imagen 3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810441" y="4084012"/>
              <a:ext cx="360000" cy="360000"/>
            </a:xfrm>
            <a:prstGeom prst="rect">
              <a:avLst/>
            </a:prstGeom>
          </p:spPr>
        </p:pic>
      </p:grpSp>
      <p:grpSp>
        <p:nvGrpSpPr>
          <p:cNvPr id="41" name="Grupo 40"/>
          <p:cNvGrpSpPr/>
          <p:nvPr/>
        </p:nvGrpSpPr>
        <p:grpSpPr>
          <a:xfrm>
            <a:off x="4602680" y="3396030"/>
            <a:ext cx="3907885" cy="360000"/>
            <a:chOff x="3809979" y="3638797"/>
            <a:chExt cx="3907885" cy="360000"/>
          </a:xfrm>
        </p:grpSpPr>
        <p:sp>
          <p:nvSpPr>
            <p:cNvPr id="37" name="Rectángulo 36"/>
            <p:cNvSpPr/>
            <p:nvPr/>
          </p:nvSpPr>
          <p:spPr>
            <a:xfrm>
              <a:off x="4221394" y="3664002"/>
              <a:ext cx="3496470" cy="307777"/>
            </a:xfrm>
            <a:prstGeom prst="rect">
              <a:avLst/>
            </a:prstGeom>
          </p:spPr>
          <p:txBody>
            <a:bodyPr wrap="none">
              <a:spAutoFit/>
            </a:bodyPr>
            <a:lstStyle/>
            <a:p>
              <a:r>
                <a:rPr lang="es-CO" sz="1400" dirty="0">
                  <a:solidFill>
                    <a:srgbClr val="4F5D73"/>
                  </a:solidFill>
                  <a:latin typeface="Roboto" panose="02000000000000000000"/>
                </a:rPr>
                <a:t>Diseñar y ejecutar pruebas de integración</a:t>
              </a:r>
            </a:p>
          </p:txBody>
        </p:sp>
        <p:pic>
          <p:nvPicPr>
            <p:cNvPr id="40" name="Imagen 3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809979" y="3638797"/>
              <a:ext cx="360000" cy="360000"/>
            </a:xfrm>
            <a:prstGeom prst="rect">
              <a:avLst/>
            </a:prstGeom>
          </p:spPr>
        </p:pic>
      </p:grpSp>
      <p:grpSp>
        <p:nvGrpSpPr>
          <p:cNvPr id="4" name="Grupo 3"/>
          <p:cNvGrpSpPr/>
          <p:nvPr/>
        </p:nvGrpSpPr>
        <p:grpSpPr>
          <a:xfrm>
            <a:off x="0" y="4852608"/>
            <a:ext cx="9144000" cy="290892"/>
            <a:chOff x="0" y="4852608"/>
            <a:chExt cx="9144000" cy="290892"/>
          </a:xfrm>
        </p:grpSpPr>
        <p:sp>
          <p:nvSpPr>
            <p:cNvPr id="44" name="Rectángulo 43"/>
            <p:cNvSpPr/>
            <p:nvPr/>
          </p:nvSpPr>
          <p:spPr>
            <a:xfrm>
              <a:off x="0" y="4852608"/>
              <a:ext cx="9144000" cy="290892"/>
            </a:xfrm>
            <a:prstGeom prst="rect">
              <a:avLst/>
            </a:prstGeom>
            <a:solidFill>
              <a:srgbClr val="4F5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latin typeface="Roboto" panose="02000000000000000000" pitchFamily="2" charset="0"/>
                <a:ea typeface="Roboto" panose="02000000000000000000" pitchFamily="2" charset="0"/>
              </a:endParaRPr>
            </a:p>
          </p:txBody>
        </p:sp>
        <p:pic>
          <p:nvPicPr>
            <p:cNvPr id="47" name="Shape 144" descr="Imagen integrada 1"/>
            <p:cNvPicPr preferRelativeResize="0"/>
            <p:nvPr/>
          </p:nvPicPr>
          <p:blipFill rotWithShape="1">
            <a:blip r:embed="rId12">
              <a:alphaModFix/>
            </a:blip>
            <a:srcRect/>
            <a:stretch/>
          </p:blipFill>
          <p:spPr>
            <a:xfrm>
              <a:off x="4349892" y="4939392"/>
              <a:ext cx="454054" cy="117265"/>
            </a:xfrm>
            <a:prstGeom prst="rect">
              <a:avLst/>
            </a:prstGeom>
            <a:noFill/>
            <a:ln>
              <a:noFill/>
            </a:ln>
          </p:spPr>
        </p:pic>
      </p:grpSp>
      <p:sp>
        <p:nvSpPr>
          <p:cNvPr id="48" name="Rectángulo redondeado 46"/>
          <p:cNvSpPr/>
          <p:nvPr/>
        </p:nvSpPr>
        <p:spPr>
          <a:xfrm>
            <a:off x="2952000" y="180000"/>
            <a:ext cx="3240000" cy="734400"/>
          </a:xfrm>
          <a:prstGeom prst="roundRect">
            <a:avLst/>
          </a:prstGeom>
          <a:noFill/>
          <a:ln w="28575">
            <a:solidFill>
              <a:srgbClr val="4F5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200" dirty="0">
                <a:solidFill>
                  <a:srgbClr val="4F5D73"/>
                </a:solidFill>
                <a:latin typeface="Roboto" panose="02000000000000000000" pitchFamily="2" charset="0"/>
                <a:ea typeface="Roboto" panose="02000000000000000000" pitchFamily="2" charset="0"/>
              </a:rPr>
              <a:t>OBJETIVOS</a:t>
            </a:r>
          </a:p>
        </p:txBody>
      </p:sp>
    </p:spTree>
    <p:extLst>
      <p:ext uri="{BB962C8B-B14F-4D97-AF65-F5344CB8AC3E}">
        <p14:creationId xmlns:p14="http://schemas.microsoft.com/office/powerpoint/2010/main" val="170460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fade">
                                      <p:cBhvr>
                                        <p:cTn id="40" dur="500"/>
                                        <p:tgtEl>
                                          <p:spTgt spid="4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fade">
                                      <p:cBhvr>
                                        <p:cTn id="4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441"/>
        <p:cNvGrpSpPr/>
        <p:nvPr/>
      </p:nvGrpSpPr>
      <p:grpSpPr>
        <a:xfrm>
          <a:off x="0" y="0"/>
          <a:ext cx="0" cy="0"/>
          <a:chOff x="0" y="0"/>
          <a:chExt cx="0" cy="0"/>
        </a:xfrm>
      </p:grpSpPr>
      <p:grpSp>
        <p:nvGrpSpPr>
          <p:cNvPr id="1442" name="Shape 1442"/>
          <p:cNvGrpSpPr/>
          <p:nvPr/>
        </p:nvGrpSpPr>
        <p:grpSpPr>
          <a:xfrm>
            <a:off x="3844184" y="3229021"/>
            <a:ext cx="4732437" cy="584774"/>
            <a:chOff x="3783801" y="3691873"/>
            <a:chExt cx="4732437" cy="584774"/>
          </a:xfrm>
        </p:grpSpPr>
        <p:pic>
          <p:nvPicPr>
            <p:cNvPr id="1443" name="Shape 1443" descr="http://previews.123rf.com/images/alexwhite/alexwhite1503/alexwhite150304212/37940689-wifi-blue-flat-icon-wireless-network-sign-Stock-Photo.jpg"/>
            <p:cNvPicPr preferRelativeResize="0">
              <a:picLocks noChangeAspect="1"/>
            </p:cNvPicPr>
            <p:nvPr/>
          </p:nvPicPr>
          <p:blipFill rotWithShape="1">
            <a:blip r:embed="rId3">
              <a:alphaModFix/>
            </a:blip>
            <a:srcRect/>
            <a:stretch/>
          </p:blipFill>
          <p:spPr>
            <a:xfrm>
              <a:off x="7976238" y="3714260"/>
              <a:ext cx="540000" cy="540000"/>
            </a:xfrm>
            <a:prstGeom prst="rect">
              <a:avLst/>
            </a:prstGeom>
            <a:noFill/>
            <a:ln>
              <a:noFill/>
            </a:ln>
          </p:spPr>
        </p:pic>
        <p:sp>
          <p:nvSpPr>
            <p:cNvPr id="1444" name="Shape 1444"/>
            <p:cNvSpPr/>
            <p:nvPr/>
          </p:nvSpPr>
          <p:spPr>
            <a:xfrm>
              <a:off x="3783801" y="3691873"/>
              <a:ext cx="4057608" cy="584774"/>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s-CO" sz="1600">
                  <a:solidFill>
                    <a:srgbClr val="4F5D73"/>
                  </a:solidFill>
                  <a:latin typeface="Roboto"/>
                  <a:ea typeface="Roboto"/>
                  <a:cs typeface="Roboto"/>
                  <a:sym typeface="Roboto"/>
                </a:rPr>
                <a:t>Explorar la posibilidad de implementar módulos inalámbricos</a:t>
              </a:r>
            </a:p>
          </p:txBody>
        </p:sp>
      </p:grpSp>
      <p:grpSp>
        <p:nvGrpSpPr>
          <p:cNvPr id="1445" name="Shape 1445"/>
          <p:cNvGrpSpPr/>
          <p:nvPr/>
        </p:nvGrpSpPr>
        <p:grpSpPr>
          <a:xfrm>
            <a:off x="440354" y="2558527"/>
            <a:ext cx="4769998" cy="584774"/>
            <a:chOff x="379971" y="3038507"/>
            <a:chExt cx="4769998" cy="584774"/>
          </a:xfrm>
        </p:grpSpPr>
        <p:pic>
          <p:nvPicPr>
            <p:cNvPr id="1446" name="Shape 1446"/>
            <p:cNvPicPr preferRelativeResize="0">
              <a:picLocks noChangeAspect="1"/>
            </p:cNvPicPr>
            <p:nvPr/>
          </p:nvPicPr>
          <p:blipFill rotWithShape="1">
            <a:blip r:embed="rId4">
              <a:alphaModFix/>
            </a:blip>
            <a:srcRect/>
            <a:stretch/>
          </p:blipFill>
          <p:spPr>
            <a:xfrm>
              <a:off x="379971" y="3060894"/>
              <a:ext cx="540000" cy="540000"/>
            </a:xfrm>
            <a:prstGeom prst="rect">
              <a:avLst/>
            </a:prstGeom>
            <a:noFill/>
            <a:ln>
              <a:noFill/>
            </a:ln>
          </p:spPr>
        </p:pic>
        <p:sp>
          <p:nvSpPr>
            <p:cNvPr id="1447" name="Shape 1447"/>
            <p:cNvSpPr/>
            <p:nvPr/>
          </p:nvSpPr>
          <p:spPr>
            <a:xfrm>
              <a:off x="1078301" y="3038507"/>
              <a:ext cx="4071668"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600">
                  <a:solidFill>
                    <a:srgbClr val="4F5D73"/>
                  </a:solidFill>
                  <a:latin typeface="Roboto"/>
                  <a:ea typeface="Roboto"/>
                  <a:cs typeface="Roboto"/>
                  <a:sym typeface="Roboto"/>
                </a:rPr>
                <a:t>Aumentar la base de conocimiento del actor</a:t>
              </a:r>
            </a:p>
          </p:txBody>
        </p:sp>
      </p:grpSp>
      <p:sp>
        <p:nvSpPr>
          <p:cNvPr id="1448" name="Shape 1448"/>
          <p:cNvSpPr/>
          <p:nvPr/>
        </p:nvSpPr>
        <p:spPr>
          <a:xfrm>
            <a:off x="2952000" y="180000"/>
            <a:ext cx="3240000" cy="540000"/>
          </a:xfrm>
          <a:prstGeom prst="roundRect">
            <a:avLst>
              <a:gd name="adj" fmla="val 16667"/>
            </a:avLst>
          </a:prstGeom>
          <a:noFill/>
          <a:ln w="28575" cap="flat" cmpd="sng">
            <a:solidFill>
              <a:srgbClr val="4F5D73"/>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O" sz="1600">
                <a:solidFill>
                  <a:srgbClr val="4F5D73"/>
                </a:solidFill>
                <a:latin typeface="Roboto"/>
                <a:ea typeface="Roboto"/>
                <a:cs typeface="Roboto"/>
                <a:sym typeface="Roboto"/>
              </a:rPr>
              <a:t>TRABAJOS FUTUROS</a:t>
            </a:r>
          </a:p>
        </p:txBody>
      </p:sp>
      <p:pic>
        <p:nvPicPr>
          <p:cNvPr id="1449" name="Shape 1449"/>
          <p:cNvPicPr preferRelativeResize="0"/>
          <p:nvPr/>
        </p:nvPicPr>
        <p:blipFill rotWithShape="1">
          <a:blip r:embed="rId5">
            <a:alphaModFix/>
          </a:blip>
          <a:srcRect/>
          <a:stretch/>
        </p:blipFill>
        <p:spPr>
          <a:xfrm>
            <a:off x="8685025" y="88603"/>
            <a:ext cx="359999" cy="359999"/>
          </a:xfrm>
          <a:prstGeom prst="rect">
            <a:avLst/>
          </a:prstGeom>
          <a:noFill/>
          <a:ln>
            <a:noFill/>
          </a:ln>
        </p:spPr>
      </p:pic>
      <p:grpSp>
        <p:nvGrpSpPr>
          <p:cNvPr id="1450" name="Shape 1450"/>
          <p:cNvGrpSpPr/>
          <p:nvPr/>
        </p:nvGrpSpPr>
        <p:grpSpPr>
          <a:xfrm>
            <a:off x="0" y="4852607"/>
            <a:ext cx="9144000" cy="290892"/>
            <a:chOff x="0" y="4852607"/>
            <a:chExt cx="9144000" cy="290892"/>
          </a:xfrm>
        </p:grpSpPr>
        <p:sp>
          <p:nvSpPr>
            <p:cNvPr id="1451" name="Shape 1451"/>
            <p:cNvSpPr/>
            <p:nvPr/>
          </p:nvSpPr>
          <p:spPr>
            <a:xfrm>
              <a:off x="0" y="4852607"/>
              <a:ext cx="9144000" cy="290892"/>
            </a:xfrm>
            <a:prstGeom prst="rect">
              <a:avLst/>
            </a:prstGeom>
            <a:solidFill>
              <a:srgbClr val="4F5D73"/>
            </a:solidFill>
            <a:ln>
              <a:noFill/>
            </a:ln>
          </p:spPr>
          <p:txBody>
            <a:bodyPr lIns="91425" tIns="45700" rIns="91425" bIns="45700" anchor="ctr" anchorCtr="0">
              <a:noAutofit/>
            </a:bodyPr>
            <a:lstStyle/>
            <a:p>
              <a:pPr marL="0" marR="0" lvl="0" indent="0" algn="ctr" rtl="0">
                <a:spcBef>
                  <a:spcPts val="0"/>
                </a:spcBef>
                <a:buNone/>
              </a:pPr>
              <a:endParaRPr sz="1200">
                <a:solidFill>
                  <a:schemeClr val="lt1"/>
                </a:solidFill>
                <a:latin typeface="Roboto"/>
                <a:ea typeface="Roboto"/>
                <a:cs typeface="Roboto"/>
                <a:sym typeface="Roboto"/>
              </a:endParaRPr>
            </a:p>
          </p:txBody>
        </p:sp>
        <p:pic>
          <p:nvPicPr>
            <p:cNvPr id="1452" name="Shape 1452" descr="Imagen integrada 1"/>
            <p:cNvPicPr preferRelativeResize="0"/>
            <p:nvPr/>
          </p:nvPicPr>
          <p:blipFill rotWithShape="1">
            <a:blip r:embed="rId6">
              <a:alphaModFix/>
            </a:blip>
            <a:srcRect/>
            <a:stretch/>
          </p:blipFill>
          <p:spPr>
            <a:xfrm>
              <a:off x="4349892" y="4939392"/>
              <a:ext cx="454054" cy="117265"/>
            </a:xfrm>
            <a:prstGeom prst="rect">
              <a:avLst/>
            </a:prstGeom>
            <a:noFill/>
            <a:ln>
              <a:noFill/>
            </a:ln>
          </p:spPr>
        </p:pic>
      </p:grpSp>
      <p:grpSp>
        <p:nvGrpSpPr>
          <p:cNvPr id="1453" name="Shape 1453"/>
          <p:cNvGrpSpPr/>
          <p:nvPr/>
        </p:nvGrpSpPr>
        <p:grpSpPr>
          <a:xfrm>
            <a:off x="440354" y="1174038"/>
            <a:ext cx="4769998" cy="584774"/>
            <a:chOff x="379971" y="1223096"/>
            <a:chExt cx="4769998" cy="584774"/>
          </a:xfrm>
        </p:grpSpPr>
        <p:sp>
          <p:nvSpPr>
            <p:cNvPr id="1454" name="Shape 1454"/>
            <p:cNvSpPr/>
            <p:nvPr/>
          </p:nvSpPr>
          <p:spPr>
            <a:xfrm>
              <a:off x="1078301" y="1223096"/>
              <a:ext cx="4071668"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600">
                  <a:solidFill>
                    <a:srgbClr val="4F5D73"/>
                  </a:solidFill>
                  <a:latin typeface="Roboto"/>
                  <a:ea typeface="Roboto"/>
                  <a:cs typeface="Roboto"/>
                  <a:sym typeface="Roboto"/>
                </a:rPr>
                <a:t>Agregar un modelo emocional para el actor independiente al del personaje</a:t>
              </a:r>
            </a:p>
          </p:txBody>
        </p:sp>
        <p:pic>
          <p:nvPicPr>
            <p:cNvPr id="1455" name="Shape 1455" descr="https://www.colourbox.com/preview/11909178-vector-flat-modern-round-mask-icon.jpg"/>
            <p:cNvPicPr preferRelativeResize="0">
              <a:picLocks noChangeAspect="1"/>
            </p:cNvPicPr>
            <p:nvPr/>
          </p:nvPicPr>
          <p:blipFill rotWithShape="1">
            <a:blip r:embed="rId7">
              <a:alphaModFix/>
            </a:blip>
            <a:srcRect/>
            <a:stretch/>
          </p:blipFill>
          <p:spPr>
            <a:xfrm>
              <a:off x="379971" y="1245483"/>
              <a:ext cx="540000" cy="540000"/>
            </a:xfrm>
            <a:prstGeom prst="rect">
              <a:avLst/>
            </a:prstGeom>
            <a:noFill/>
            <a:ln>
              <a:noFill/>
            </a:ln>
          </p:spPr>
        </p:pic>
      </p:grpSp>
      <p:grpSp>
        <p:nvGrpSpPr>
          <p:cNvPr id="1456" name="Shape 1456"/>
          <p:cNvGrpSpPr/>
          <p:nvPr/>
        </p:nvGrpSpPr>
        <p:grpSpPr>
          <a:xfrm>
            <a:off x="3844184" y="1873675"/>
            <a:ext cx="4732437" cy="540000"/>
            <a:chOff x="3783801" y="2022266"/>
            <a:chExt cx="4732437" cy="540000"/>
          </a:xfrm>
        </p:grpSpPr>
        <p:pic>
          <p:nvPicPr>
            <p:cNvPr id="1457" name="Shape 1457"/>
            <p:cNvPicPr preferRelativeResize="0">
              <a:picLocks noChangeAspect="1"/>
            </p:cNvPicPr>
            <p:nvPr/>
          </p:nvPicPr>
          <p:blipFill rotWithShape="1">
            <a:blip r:embed="rId8">
              <a:alphaModFix/>
            </a:blip>
            <a:srcRect/>
            <a:stretch/>
          </p:blipFill>
          <p:spPr>
            <a:xfrm>
              <a:off x="7976238" y="2022266"/>
              <a:ext cx="540000" cy="540000"/>
            </a:xfrm>
            <a:prstGeom prst="rect">
              <a:avLst/>
            </a:prstGeom>
            <a:noFill/>
            <a:ln>
              <a:noFill/>
            </a:ln>
          </p:spPr>
        </p:pic>
        <p:sp>
          <p:nvSpPr>
            <p:cNvPr id="1458" name="Shape 1458"/>
            <p:cNvSpPr/>
            <p:nvPr/>
          </p:nvSpPr>
          <p:spPr>
            <a:xfrm>
              <a:off x="3783801" y="2119102"/>
              <a:ext cx="4057608" cy="34632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s-CO" sz="1600" dirty="0">
                  <a:solidFill>
                    <a:srgbClr val="4F5D73"/>
                  </a:solidFill>
                  <a:latin typeface="Roboto"/>
                  <a:ea typeface="Roboto"/>
                  <a:cs typeface="Roboto"/>
                  <a:sym typeface="Roboto"/>
                </a:rPr>
                <a:t>Paralelizar la evaluación de deseos </a:t>
              </a:r>
            </a:p>
          </p:txBody>
        </p:sp>
      </p:grpSp>
      <p:grpSp>
        <p:nvGrpSpPr>
          <p:cNvPr id="2" name="Grupo 1"/>
          <p:cNvGrpSpPr/>
          <p:nvPr/>
        </p:nvGrpSpPr>
        <p:grpSpPr>
          <a:xfrm>
            <a:off x="404354" y="3876113"/>
            <a:ext cx="4805998" cy="612000"/>
            <a:chOff x="404354" y="3876113"/>
            <a:chExt cx="4805998" cy="612000"/>
          </a:xfrm>
        </p:grpSpPr>
        <p:pic>
          <p:nvPicPr>
            <p:cNvPr id="1026" name="Picture 2" descr="https://t4.ftcdn.net/jpg/01/11/47/81/160_F_111478153_R3aAHTD6D29FxLWkcMv9AfBdn3Drku22.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04354" y="3876113"/>
              <a:ext cx="612000" cy="612000"/>
            </a:xfrm>
            <a:prstGeom prst="rect">
              <a:avLst/>
            </a:prstGeom>
            <a:noFill/>
            <a:extLst>
              <a:ext uri="{909E8E84-426E-40DD-AFC4-6F175D3DCCD1}">
                <a14:hiddenFill xmlns:a14="http://schemas.microsoft.com/office/drawing/2010/main">
                  <a:solidFill>
                    <a:srgbClr val="FFFFFF"/>
                  </a:solidFill>
                </a14:hiddenFill>
              </a:ext>
            </a:extLst>
          </p:spPr>
        </p:pic>
        <p:sp>
          <p:nvSpPr>
            <p:cNvPr id="23" name="Shape 1447"/>
            <p:cNvSpPr/>
            <p:nvPr/>
          </p:nvSpPr>
          <p:spPr>
            <a:xfrm>
              <a:off x="1138684" y="3885902"/>
              <a:ext cx="4071668"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O" sz="1600" dirty="0">
                  <a:solidFill>
                    <a:srgbClr val="4F5D73"/>
                  </a:solidFill>
                  <a:latin typeface="Roboto"/>
                  <a:ea typeface="Roboto"/>
                  <a:cs typeface="Roboto"/>
                  <a:sym typeface="Roboto"/>
                </a:rPr>
                <a:t>Desarrollar una interfaz de usuario para elaborar los scripts</a:t>
              </a:r>
            </a:p>
          </p:txBody>
        </p:sp>
      </p:grpSp>
    </p:spTree>
    <p:extLst>
      <p:ext uri="{BB962C8B-B14F-4D97-AF65-F5344CB8AC3E}">
        <p14:creationId xmlns:p14="http://schemas.microsoft.com/office/powerpoint/2010/main" val="14021604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53"/>
                                        </p:tgtEl>
                                        <p:attrNameLst>
                                          <p:attrName>style.visibility</p:attrName>
                                        </p:attrNameLst>
                                      </p:cBhvr>
                                      <p:to>
                                        <p:strVal val="visible"/>
                                      </p:to>
                                    </p:set>
                                    <p:animEffect transition="in" filter="fade">
                                      <p:cBhvr>
                                        <p:cTn id="7" dur="500"/>
                                        <p:tgtEl>
                                          <p:spTgt spid="14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56"/>
                                        </p:tgtEl>
                                        <p:attrNameLst>
                                          <p:attrName>style.visibility</p:attrName>
                                        </p:attrNameLst>
                                      </p:cBhvr>
                                      <p:to>
                                        <p:strVal val="visible"/>
                                      </p:to>
                                    </p:set>
                                    <p:animEffect transition="in" filter="fade">
                                      <p:cBhvr>
                                        <p:cTn id="12" dur="500"/>
                                        <p:tgtEl>
                                          <p:spTgt spid="14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45"/>
                                        </p:tgtEl>
                                        <p:attrNameLst>
                                          <p:attrName>style.visibility</p:attrName>
                                        </p:attrNameLst>
                                      </p:cBhvr>
                                      <p:to>
                                        <p:strVal val="visible"/>
                                      </p:to>
                                    </p:set>
                                    <p:animEffect transition="in" filter="fade">
                                      <p:cBhvr>
                                        <p:cTn id="17" dur="500"/>
                                        <p:tgtEl>
                                          <p:spTgt spid="144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42"/>
                                        </p:tgtEl>
                                        <p:attrNameLst>
                                          <p:attrName>style.visibility</p:attrName>
                                        </p:attrNameLst>
                                      </p:cBhvr>
                                      <p:to>
                                        <p:strVal val="visible"/>
                                      </p:to>
                                    </p:set>
                                    <p:animEffect transition="in" filter="fade">
                                      <p:cBhvr>
                                        <p:cTn id="22" dur="500"/>
                                        <p:tgtEl>
                                          <p:spTgt spid="144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upo 15"/>
          <p:cNvGrpSpPr/>
          <p:nvPr/>
        </p:nvGrpSpPr>
        <p:grpSpPr>
          <a:xfrm>
            <a:off x="857250" y="1228724"/>
            <a:ext cx="5283298" cy="847725"/>
            <a:chOff x="857250" y="1390649"/>
            <a:chExt cx="5283298" cy="847725"/>
          </a:xfrm>
        </p:grpSpPr>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7250" y="1390649"/>
              <a:ext cx="847725" cy="847725"/>
            </a:xfrm>
            <a:prstGeom prst="rect">
              <a:avLst/>
            </a:prstGeom>
          </p:spPr>
        </p:pic>
        <p:sp>
          <p:nvSpPr>
            <p:cNvPr id="8" name="Rectángulo 7"/>
            <p:cNvSpPr/>
            <p:nvPr/>
          </p:nvSpPr>
          <p:spPr>
            <a:xfrm>
              <a:off x="1895475" y="1629845"/>
              <a:ext cx="4245073" cy="400110"/>
            </a:xfrm>
            <a:prstGeom prst="rect">
              <a:avLst/>
            </a:prstGeom>
          </p:spPr>
          <p:txBody>
            <a:bodyPr wrap="none">
              <a:spAutoFit/>
            </a:bodyPr>
            <a:lstStyle/>
            <a:p>
              <a:r>
                <a:rPr lang="es-419" sz="2000" dirty="0">
                  <a:solidFill>
                    <a:srgbClr val="4F5D73"/>
                  </a:solidFill>
                  <a:latin typeface="Roboto" panose="02000000000000000000"/>
                </a:rPr>
                <a:t>Entender el modelo de agentes BDI</a:t>
              </a:r>
              <a:endParaRPr lang="es-CO" sz="2000" dirty="0">
                <a:solidFill>
                  <a:srgbClr val="4F5D73"/>
                </a:solidFill>
                <a:latin typeface="Roboto" panose="02000000000000000000"/>
              </a:endParaRPr>
            </a:p>
          </p:txBody>
        </p:sp>
      </p:grpSp>
      <p:grpSp>
        <p:nvGrpSpPr>
          <p:cNvPr id="15" name="Grupo 14"/>
          <p:cNvGrpSpPr/>
          <p:nvPr/>
        </p:nvGrpSpPr>
        <p:grpSpPr>
          <a:xfrm>
            <a:off x="3106283" y="1969106"/>
            <a:ext cx="5136788" cy="849600"/>
            <a:chOff x="3056587" y="2581274"/>
            <a:chExt cx="5136788" cy="849600"/>
          </a:xfrm>
        </p:grpSpPr>
        <p:pic>
          <p:nvPicPr>
            <p:cNvPr id="9" name="Imagen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43775" y="2581274"/>
              <a:ext cx="849600" cy="849600"/>
            </a:xfrm>
            <a:prstGeom prst="rect">
              <a:avLst/>
            </a:prstGeom>
          </p:spPr>
        </p:pic>
        <p:sp>
          <p:nvSpPr>
            <p:cNvPr id="10" name="Rectángulo 9"/>
            <p:cNvSpPr/>
            <p:nvPr/>
          </p:nvSpPr>
          <p:spPr>
            <a:xfrm>
              <a:off x="3056587" y="2806019"/>
              <a:ext cx="4176143" cy="400110"/>
            </a:xfrm>
            <a:prstGeom prst="rect">
              <a:avLst/>
            </a:prstGeom>
          </p:spPr>
          <p:txBody>
            <a:bodyPr wrap="none">
              <a:spAutoFit/>
            </a:bodyPr>
            <a:lstStyle/>
            <a:p>
              <a:pPr algn="just"/>
              <a:r>
                <a:rPr lang="es-419" sz="2000" dirty="0">
                  <a:solidFill>
                    <a:srgbClr val="4F5D73"/>
                  </a:solidFill>
                  <a:latin typeface="Roboto" panose="02000000000000000000"/>
                </a:rPr>
                <a:t>Familiarización con los frameworks</a:t>
              </a:r>
            </a:p>
          </p:txBody>
        </p:sp>
      </p:grpSp>
      <p:grpSp>
        <p:nvGrpSpPr>
          <p:cNvPr id="14" name="Grupo 13"/>
          <p:cNvGrpSpPr/>
          <p:nvPr/>
        </p:nvGrpSpPr>
        <p:grpSpPr>
          <a:xfrm>
            <a:off x="857250" y="2662596"/>
            <a:ext cx="3193254" cy="849600"/>
            <a:chOff x="855375" y="3571875"/>
            <a:chExt cx="3193254" cy="849600"/>
          </a:xfrm>
        </p:grpSpPr>
        <p:pic>
          <p:nvPicPr>
            <p:cNvPr id="12" name="Imagen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5375" y="3571875"/>
              <a:ext cx="849600" cy="849600"/>
            </a:xfrm>
            <a:prstGeom prst="rect">
              <a:avLst/>
            </a:prstGeom>
          </p:spPr>
        </p:pic>
        <p:sp>
          <p:nvSpPr>
            <p:cNvPr id="13" name="Rectángulo 12"/>
            <p:cNvSpPr/>
            <p:nvPr/>
          </p:nvSpPr>
          <p:spPr>
            <a:xfrm>
              <a:off x="1895475" y="3812009"/>
              <a:ext cx="2153154" cy="400110"/>
            </a:xfrm>
            <a:prstGeom prst="rect">
              <a:avLst/>
            </a:prstGeom>
          </p:spPr>
          <p:txBody>
            <a:bodyPr wrap="none">
              <a:spAutoFit/>
            </a:bodyPr>
            <a:lstStyle/>
            <a:p>
              <a:r>
                <a:rPr lang="es-419" sz="2000" dirty="0">
                  <a:solidFill>
                    <a:srgbClr val="4F5D73"/>
                  </a:solidFill>
                  <a:latin typeface="Roboto" panose="02000000000000000000"/>
                </a:rPr>
                <a:t>Diseño mecánico</a:t>
              </a:r>
              <a:endParaRPr lang="es-CO" sz="2000" dirty="0">
                <a:solidFill>
                  <a:srgbClr val="4F5D73"/>
                </a:solidFill>
                <a:latin typeface="Roboto" panose="02000000000000000000"/>
              </a:endParaRPr>
            </a:p>
          </p:txBody>
        </p:sp>
      </p:grpSp>
      <p:pic>
        <p:nvPicPr>
          <p:cNvPr id="18" name="Imagen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87241" y="90368"/>
            <a:ext cx="360000" cy="360000"/>
          </a:xfrm>
          <a:prstGeom prst="rect">
            <a:avLst/>
          </a:prstGeom>
        </p:spPr>
      </p:pic>
      <p:grpSp>
        <p:nvGrpSpPr>
          <p:cNvPr id="2" name="Grupo 1"/>
          <p:cNvGrpSpPr/>
          <p:nvPr/>
        </p:nvGrpSpPr>
        <p:grpSpPr>
          <a:xfrm>
            <a:off x="3106283" y="3341881"/>
            <a:ext cx="5136788" cy="849600"/>
            <a:chOff x="3106283" y="3487940"/>
            <a:chExt cx="5136788" cy="849600"/>
          </a:xfrm>
        </p:grpSpPr>
        <p:sp>
          <p:nvSpPr>
            <p:cNvPr id="19" name="Rectángulo 18"/>
            <p:cNvSpPr/>
            <p:nvPr/>
          </p:nvSpPr>
          <p:spPr>
            <a:xfrm>
              <a:off x="3106283" y="3629654"/>
              <a:ext cx="4176143" cy="707886"/>
            </a:xfrm>
            <a:prstGeom prst="rect">
              <a:avLst/>
            </a:prstGeom>
          </p:spPr>
          <p:txBody>
            <a:bodyPr wrap="square">
              <a:spAutoFit/>
            </a:bodyPr>
            <a:lstStyle/>
            <a:p>
              <a:pPr algn="r"/>
              <a:r>
                <a:rPr lang="es-419" sz="2000" dirty="0">
                  <a:solidFill>
                    <a:srgbClr val="4F5D73"/>
                  </a:solidFill>
                  <a:latin typeface="Roboto" panose="02000000000000000000"/>
                </a:rPr>
                <a:t>Integración electrónica, informática y mecánica</a:t>
              </a:r>
              <a:endParaRPr lang="es-CO" sz="2000" dirty="0">
                <a:solidFill>
                  <a:srgbClr val="4F5D73"/>
                </a:solidFill>
                <a:latin typeface="Roboto" panose="02000000000000000000"/>
              </a:endParaRPr>
            </a:p>
          </p:txBody>
        </p:sp>
        <p:pic>
          <p:nvPicPr>
            <p:cNvPr id="20" name="Imagen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93471" y="3487940"/>
              <a:ext cx="849600" cy="849600"/>
            </a:xfrm>
            <a:prstGeom prst="rect">
              <a:avLst/>
            </a:prstGeom>
          </p:spPr>
        </p:pic>
      </p:grpSp>
      <p:grpSp>
        <p:nvGrpSpPr>
          <p:cNvPr id="24" name="Grupo 23"/>
          <p:cNvGrpSpPr/>
          <p:nvPr/>
        </p:nvGrpSpPr>
        <p:grpSpPr>
          <a:xfrm>
            <a:off x="0" y="4852608"/>
            <a:ext cx="9144000" cy="290892"/>
            <a:chOff x="0" y="4852608"/>
            <a:chExt cx="9144000" cy="290892"/>
          </a:xfrm>
        </p:grpSpPr>
        <p:sp>
          <p:nvSpPr>
            <p:cNvPr id="25" name="Rectángulo 24"/>
            <p:cNvSpPr/>
            <p:nvPr/>
          </p:nvSpPr>
          <p:spPr>
            <a:xfrm>
              <a:off x="0" y="4852608"/>
              <a:ext cx="9144000" cy="290892"/>
            </a:xfrm>
            <a:prstGeom prst="rect">
              <a:avLst/>
            </a:prstGeom>
            <a:solidFill>
              <a:srgbClr val="4F5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latin typeface="Roboto" panose="02000000000000000000" pitchFamily="2" charset="0"/>
                <a:ea typeface="Roboto" panose="02000000000000000000" pitchFamily="2" charset="0"/>
              </a:endParaRPr>
            </a:p>
          </p:txBody>
        </p:sp>
        <p:pic>
          <p:nvPicPr>
            <p:cNvPr id="26" name="Shape 144" descr="Imagen integrada 1"/>
            <p:cNvPicPr preferRelativeResize="0"/>
            <p:nvPr/>
          </p:nvPicPr>
          <p:blipFill rotWithShape="1">
            <a:blip r:embed="rId8">
              <a:alphaModFix/>
            </a:blip>
            <a:srcRect/>
            <a:stretch/>
          </p:blipFill>
          <p:spPr>
            <a:xfrm>
              <a:off x="4349892" y="4939392"/>
              <a:ext cx="454054" cy="117265"/>
            </a:xfrm>
            <a:prstGeom prst="rect">
              <a:avLst/>
            </a:prstGeom>
            <a:noFill/>
            <a:ln>
              <a:noFill/>
            </a:ln>
          </p:spPr>
        </p:pic>
      </p:grpSp>
      <p:sp>
        <p:nvSpPr>
          <p:cNvPr id="27" name="Rectángulo redondeado 46"/>
          <p:cNvSpPr/>
          <p:nvPr/>
        </p:nvSpPr>
        <p:spPr>
          <a:xfrm>
            <a:off x="2952000" y="180000"/>
            <a:ext cx="3240000" cy="734400"/>
          </a:xfrm>
          <a:prstGeom prst="roundRect">
            <a:avLst/>
          </a:prstGeom>
          <a:noFill/>
          <a:ln w="28575">
            <a:solidFill>
              <a:srgbClr val="4F5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200" dirty="0">
                <a:solidFill>
                  <a:srgbClr val="4F5D73"/>
                </a:solidFill>
                <a:latin typeface="Roboto" panose="02000000000000000000" pitchFamily="2" charset="0"/>
                <a:ea typeface="Roboto" panose="02000000000000000000" pitchFamily="2" charset="0"/>
              </a:rPr>
              <a:t>RETOS</a:t>
            </a:r>
          </a:p>
        </p:txBody>
      </p:sp>
    </p:spTree>
    <p:extLst>
      <p:ext uri="{BB962C8B-B14F-4D97-AF65-F5344CB8AC3E}">
        <p14:creationId xmlns:p14="http://schemas.microsoft.com/office/powerpoint/2010/main" val="29934221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87241" y="90368"/>
            <a:ext cx="360000" cy="360000"/>
          </a:xfrm>
          <a:prstGeom prst="rect">
            <a:avLst/>
          </a:prstGeom>
        </p:spPr>
      </p:pic>
      <p:grpSp>
        <p:nvGrpSpPr>
          <p:cNvPr id="8" name="Grupo 7"/>
          <p:cNvGrpSpPr/>
          <p:nvPr/>
        </p:nvGrpSpPr>
        <p:grpSpPr>
          <a:xfrm>
            <a:off x="0" y="4852608"/>
            <a:ext cx="9144000" cy="290892"/>
            <a:chOff x="0" y="4852608"/>
            <a:chExt cx="9144000" cy="290892"/>
          </a:xfrm>
        </p:grpSpPr>
        <p:sp>
          <p:nvSpPr>
            <p:cNvPr id="9" name="Rectángulo 8"/>
            <p:cNvSpPr/>
            <p:nvPr/>
          </p:nvSpPr>
          <p:spPr>
            <a:xfrm>
              <a:off x="0" y="4852608"/>
              <a:ext cx="9144000" cy="290892"/>
            </a:xfrm>
            <a:prstGeom prst="rect">
              <a:avLst/>
            </a:prstGeom>
            <a:solidFill>
              <a:srgbClr val="4F5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latin typeface="Roboto" panose="02000000000000000000" pitchFamily="2" charset="0"/>
                <a:ea typeface="Roboto" panose="02000000000000000000" pitchFamily="2" charset="0"/>
              </a:endParaRPr>
            </a:p>
          </p:txBody>
        </p:sp>
        <p:pic>
          <p:nvPicPr>
            <p:cNvPr id="10" name="Shape 144" descr="Imagen integrada 1"/>
            <p:cNvPicPr preferRelativeResize="0"/>
            <p:nvPr/>
          </p:nvPicPr>
          <p:blipFill rotWithShape="1">
            <a:blip r:embed="rId4">
              <a:alphaModFix/>
            </a:blip>
            <a:srcRect/>
            <a:stretch/>
          </p:blipFill>
          <p:spPr>
            <a:xfrm>
              <a:off x="4349892" y="4939392"/>
              <a:ext cx="454054" cy="117265"/>
            </a:xfrm>
            <a:prstGeom prst="rect">
              <a:avLst/>
            </a:prstGeom>
            <a:noFill/>
            <a:ln>
              <a:noFill/>
            </a:ln>
          </p:spPr>
        </p:pic>
      </p:grpSp>
      <p:pic>
        <p:nvPicPr>
          <p:cNvPr id="2" name="Imagen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3028" y="1035278"/>
            <a:ext cx="7037944" cy="3696451"/>
          </a:xfrm>
          <a:prstGeom prst="rect">
            <a:avLst/>
          </a:prstGeom>
        </p:spPr>
      </p:pic>
      <p:sp>
        <p:nvSpPr>
          <p:cNvPr id="12" name="Rectángulo redondeado 46"/>
          <p:cNvSpPr/>
          <p:nvPr/>
        </p:nvSpPr>
        <p:spPr>
          <a:xfrm>
            <a:off x="2952000" y="180000"/>
            <a:ext cx="3240000" cy="734400"/>
          </a:xfrm>
          <a:prstGeom prst="roundRect">
            <a:avLst/>
          </a:prstGeom>
          <a:noFill/>
          <a:ln w="28575">
            <a:solidFill>
              <a:srgbClr val="4F5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200" dirty="0">
                <a:solidFill>
                  <a:srgbClr val="4F5D73"/>
                </a:solidFill>
                <a:latin typeface="Roboto" panose="02000000000000000000" pitchFamily="2" charset="0"/>
                <a:ea typeface="Roboto" panose="02000000000000000000" pitchFamily="2" charset="0"/>
              </a:rPr>
              <a:t>METODOLOGÍA</a:t>
            </a:r>
          </a:p>
        </p:txBody>
      </p:sp>
    </p:spTree>
    <p:extLst>
      <p:ext uri="{BB962C8B-B14F-4D97-AF65-F5344CB8AC3E}">
        <p14:creationId xmlns:p14="http://schemas.microsoft.com/office/powerpoint/2010/main" val="35832099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4" name="Shape 224"/>
          <p:cNvSpPr/>
          <p:nvPr/>
        </p:nvSpPr>
        <p:spPr>
          <a:xfrm>
            <a:off x="5483025" y="1144875"/>
            <a:ext cx="3200400" cy="400200"/>
          </a:xfrm>
          <a:prstGeom prst="rect">
            <a:avLst/>
          </a:prstGeom>
          <a:noFill/>
          <a:ln>
            <a:noFill/>
          </a:ln>
        </p:spPr>
        <p:txBody>
          <a:bodyPr lIns="91425" tIns="45700" rIns="91425" bIns="45700" anchor="t" anchorCtr="0">
            <a:noAutofit/>
          </a:bodyPr>
          <a:lstStyle/>
          <a:p>
            <a:pPr marL="0" marR="0" lvl="0" indent="0" algn="l" rtl="0">
              <a:spcBef>
                <a:spcPts val="0"/>
              </a:spcBef>
              <a:buNone/>
            </a:pPr>
            <a:endParaRPr sz="2000">
              <a:solidFill>
                <a:srgbClr val="4F5D73"/>
              </a:solidFill>
              <a:latin typeface="Roboto"/>
              <a:ea typeface="Roboto"/>
              <a:cs typeface="Roboto"/>
              <a:sym typeface="Roboto"/>
            </a:endParaRPr>
          </a:p>
        </p:txBody>
      </p:sp>
      <p:sp>
        <p:nvSpPr>
          <p:cNvPr id="225" name="Shape 225"/>
          <p:cNvSpPr txBox="1"/>
          <p:nvPr/>
        </p:nvSpPr>
        <p:spPr>
          <a:xfrm>
            <a:off x="5123026" y="1008872"/>
            <a:ext cx="3804000" cy="707255"/>
          </a:xfrm>
          <a:prstGeom prst="rect">
            <a:avLst/>
          </a:prstGeom>
          <a:noFill/>
          <a:ln>
            <a:noFill/>
          </a:ln>
        </p:spPr>
        <p:txBody>
          <a:bodyPr lIns="91425" tIns="91425" rIns="91425" bIns="91425" anchor="t" anchorCtr="0">
            <a:noAutofit/>
          </a:bodyPr>
          <a:lstStyle/>
          <a:p>
            <a:pPr lvl="0" algn="ctr" rtl="0">
              <a:spcBef>
                <a:spcPts val="0"/>
              </a:spcBef>
              <a:buNone/>
            </a:pPr>
            <a:r>
              <a:rPr lang="es-CO" sz="1800" b="1" dirty="0">
                <a:solidFill>
                  <a:srgbClr val="4F5D73"/>
                </a:solidFill>
                <a:latin typeface="Roboto"/>
                <a:ea typeface="Roboto"/>
                <a:cs typeface="Roboto"/>
                <a:sym typeface="Roboto"/>
              </a:rPr>
              <a:t>Extreme Programming</a:t>
            </a:r>
            <a:endParaRPr sz="2000" b="1" dirty="0">
              <a:solidFill>
                <a:srgbClr val="4F5D73"/>
              </a:solidFill>
              <a:latin typeface="Roboto"/>
              <a:ea typeface="Roboto"/>
              <a:cs typeface="Roboto"/>
              <a:sym typeface="Roboto"/>
            </a:endParaRPr>
          </a:p>
        </p:txBody>
      </p:sp>
      <p:grpSp>
        <p:nvGrpSpPr>
          <p:cNvPr id="26" name="Grupo 25"/>
          <p:cNvGrpSpPr/>
          <p:nvPr/>
        </p:nvGrpSpPr>
        <p:grpSpPr>
          <a:xfrm>
            <a:off x="5123026" y="1784564"/>
            <a:ext cx="4074067" cy="646331"/>
            <a:chOff x="5123026" y="1826795"/>
            <a:chExt cx="4074067" cy="646331"/>
          </a:xfrm>
        </p:grpSpPr>
        <p:sp>
          <p:nvSpPr>
            <p:cNvPr id="20" name="Rectángulo 19"/>
            <p:cNvSpPr/>
            <p:nvPr/>
          </p:nvSpPr>
          <p:spPr>
            <a:xfrm>
              <a:off x="5636694" y="1826795"/>
              <a:ext cx="3560399" cy="646331"/>
            </a:xfrm>
            <a:prstGeom prst="rect">
              <a:avLst/>
            </a:prstGeom>
          </p:spPr>
          <p:txBody>
            <a:bodyPr wrap="square">
              <a:spAutoFit/>
            </a:bodyPr>
            <a:lstStyle/>
            <a:p>
              <a:pPr lvl="0"/>
              <a:r>
                <a:rPr lang="es-CO" dirty="0">
                  <a:solidFill>
                    <a:srgbClr val="4F5D73"/>
                  </a:solidFill>
                  <a:latin typeface="Roboto"/>
                  <a:ea typeface="Roboto"/>
                  <a:cs typeface="Roboto"/>
                  <a:sym typeface="Roboto"/>
                </a:rPr>
                <a:t>Reuniones semanales con el cliente </a:t>
              </a:r>
            </a:p>
          </p:txBody>
        </p:sp>
        <p:pic>
          <p:nvPicPr>
            <p:cNvPr id="226" name="Shape 226"/>
            <p:cNvPicPr preferRelativeResize="0"/>
            <p:nvPr/>
          </p:nvPicPr>
          <p:blipFill rotWithShape="1">
            <a:blip r:embed="rId3">
              <a:alphaModFix/>
            </a:blip>
            <a:srcRect/>
            <a:stretch/>
          </p:blipFill>
          <p:spPr>
            <a:xfrm>
              <a:off x="5123026" y="1969961"/>
              <a:ext cx="360000" cy="360000"/>
            </a:xfrm>
            <a:prstGeom prst="rect">
              <a:avLst/>
            </a:prstGeom>
            <a:noFill/>
            <a:ln>
              <a:noFill/>
            </a:ln>
          </p:spPr>
        </p:pic>
      </p:grpSp>
      <p:grpSp>
        <p:nvGrpSpPr>
          <p:cNvPr id="19" name="Grupo 18"/>
          <p:cNvGrpSpPr/>
          <p:nvPr/>
        </p:nvGrpSpPr>
        <p:grpSpPr>
          <a:xfrm>
            <a:off x="659751" y="936844"/>
            <a:ext cx="3904865" cy="1308615"/>
            <a:chOff x="659751" y="891250"/>
            <a:chExt cx="3904865" cy="1308615"/>
          </a:xfrm>
        </p:grpSpPr>
        <p:grpSp>
          <p:nvGrpSpPr>
            <p:cNvPr id="15" name="Grupo 14"/>
            <p:cNvGrpSpPr/>
            <p:nvPr/>
          </p:nvGrpSpPr>
          <p:grpSpPr>
            <a:xfrm>
              <a:off x="659751" y="1284978"/>
              <a:ext cx="3904865" cy="914887"/>
              <a:chOff x="641004" y="1599349"/>
              <a:chExt cx="3904865" cy="914887"/>
            </a:xfrm>
          </p:grpSpPr>
          <p:grpSp>
            <p:nvGrpSpPr>
              <p:cNvPr id="5" name="Grupo 4"/>
              <p:cNvGrpSpPr/>
              <p:nvPr/>
            </p:nvGrpSpPr>
            <p:grpSpPr>
              <a:xfrm>
                <a:off x="641004" y="1599349"/>
                <a:ext cx="3904865" cy="460895"/>
                <a:chOff x="641004" y="1509066"/>
                <a:chExt cx="3904865" cy="460895"/>
              </a:xfrm>
            </p:grpSpPr>
            <p:pic>
              <p:nvPicPr>
                <p:cNvPr id="233" name="Shape 233"/>
                <p:cNvPicPr preferRelativeResize="0"/>
                <p:nvPr/>
              </p:nvPicPr>
              <p:blipFill>
                <a:blip r:embed="rId4">
                  <a:alphaModFix/>
                </a:blip>
                <a:stretch>
                  <a:fillRect/>
                </a:stretch>
              </p:blipFill>
              <p:spPr>
                <a:xfrm>
                  <a:off x="641004" y="1609961"/>
                  <a:ext cx="360000" cy="360000"/>
                </a:xfrm>
                <a:prstGeom prst="rect">
                  <a:avLst/>
                </a:prstGeom>
                <a:noFill/>
                <a:ln>
                  <a:noFill/>
                </a:ln>
              </p:spPr>
            </p:pic>
            <p:sp>
              <p:nvSpPr>
                <p:cNvPr id="2" name="Rectángulo 1"/>
                <p:cNvSpPr/>
                <p:nvPr/>
              </p:nvSpPr>
              <p:spPr>
                <a:xfrm>
                  <a:off x="1116855" y="1509066"/>
                  <a:ext cx="3429014" cy="460895"/>
                </a:xfrm>
                <a:prstGeom prst="rect">
                  <a:avLst/>
                </a:prstGeom>
              </p:spPr>
              <p:txBody>
                <a:bodyPr wrap="square">
                  <a:spAutoFit/>
                </a:bodyPr>
                <a:lstStyle/>
                <a:p>
                  <a:pPr lvl="0">
                    <a:lnSpc>
                      <a:spcPct val="150000"/>
                    </a:lnSpc>
                  </a:pPr>
                  <a:r>
                    <a:rPr lang="es-CO" dirty="0">
                      <a:solidFill>
                        <a:srgbClr val="4F5D73"/>
                      </a:solidFill>
                      <a:latin typeface="Roboto"/>
                      <a:ea typeface="Roboto"/>
                      <a:cs typeface="Roboto"/>
                      <a:sym typeface="Roboto"/>
                    </a:rPr>
                    <a:t>Alejandra González Correal</a:t>
                  </a:r>
                </a:p>
              </p:txBody>
            </p:sp>
          </p:grpSp>
          <p:grpSp>
            <p:nvGrpSpPr>
              <p:cNvPr id="4" name="Grupo 3"/>
              <p:cNvGrpSpPr/>
              <p:nvPr/>
            </p:nvGrpSpPr>
            <p:grpSpPr>
              <a:xfrm>
                <a:off x="641004" y="2053341"/>
                <a:ext cx="3419285" cy="460895"/>
                <a:chOff x="641004" y="1952539"/>
                <a:chExt cx="3419285" cy="460895"/>
              </a:xfrm>
            </p:grpSpPr>
            <p:pic>
              <p:nvPicPr>
                <p:cNvPr id="234" name="Shape 234"/>
                <p:cNvPicPr preferRelativeResize="0"/>
                <p:nvPr/>
              </p:nvPicPr>
              <p:blipFill>
                <a:blip r:embed="rId5">
                  <a:alphaModFix/>
                </a:blip>
                <a:stretch>
                  <a:fillRect/>
                </a:stretch>
              </p:blipFill>
              <p:spPr>
                <a:xfrm>
                  <a:off x="641004" y="2053434"/>
                  <a:ext cx="360000" cy="360000"/>
                </a:xfrm>
                <a:prstGeom prst="rect">
                  <a:avLst/>
                </a:prstGeom>
                <a:noFill/>
                <a:ln>
                  <a:noFill/>
                </a:ln>
              </p:spPr>
            </p:pic>
            <p:sp>
              <p:nvSpPr>
                <p:cNvPr id="3" name="Rectángulo 2"/>
                <p:cNvSpPr/>
                <p:nvPr/>
              </p:nvSpPr>
              <p:spPr>
                <a:xfrm>
                  <a:off x="1116855" y="1952539"/>
                  <a:ext cx="2943434" cy="460895"/>
                </a:xfrm>
                <a:prstGeom prst="rect">
                  <a:avLst/>
                </a:prstGeom>
              </p:spPr>
              <p:txBody>
                <a:bodyPr wrap="none">
                  <a:spAutoFit/>
                </a:bodyPr>
                <a:lstStyle/>
                <a:p>
                  <a:pPr lvl="0">
                    <a:lnSpc>
                      <a:spcPct val="150000"/>
                    </a:lnSpc>
                  </a:pPr>
                  <a:r>
                    <a:rPr lang="es-CO" dirty="0">
                      <a:solidFill>
                        <a:srgbClr val="4F5D73"/>
                      </a:solidFill>
                      <a:latin typeface="Roboto"/>
                      <a:ea typeface="Roboto"/>
                      <a:cs typeface="Roboto"/>
                      <a:sym typeface="Roboto"/>
                    </a:rPr>
                    <a:t>Enrique González Guerrero</a:t>
                  </a:r>
                </a:p>
              </p:txBody>
            </p:sp>
          </p:grpSp>
        </p:grpSp>
        <p:sp>
          <p:nvSpPr>
            <p:cNvPr id="12" name="Rectángulo 11"/>
            <p:cNvSpPr/>
            <p:nvPr/>
          </p:nvSpPr>
          <p:spPr>
            <a:xfrm>
              <a:off x="1524018" y="891250"/>
              <a:ext cx="1840568" cy="507831"/>
            </a:xfrm>
            <a:prstGeom prst="rect">
              <a:avLst/>
            </a:prstGeom>
          </p:spPr>
          <p:txBody>
            <a:bodyPr wrap="none">
              <a:spAutoFit/>
            </a:bodyPr>
            <a:lstStyle/>
            <a:p>
              <a:pPr lvl="0">
                <a:lnSpc>
                  <a:spcPct val="150000"/>
                </a:lnSpc>
              </a:pPr>
              <a:r>
                <a:rPr lang="es-CO" b="1" dirty="0">
                  <a:solidFill>
                    <a:srgbClr val="4F5D73"/>
                  </a:solidFill>
                  <a:latin typeface="Roboto"/>
                  <a:ea typeface="Roboto"/>
                  <a:cs typeface="Roboto"/>
                  <a:sym typeface="Roboto"/>
                </a:rPr>
                <a:t>Product Owners</a:t>
              </a:r>
            </a:p>
          </p:txBody>
        </p:sp>
      </p:grpSp>
      <p:grpSp>
        <p:nvGrpSpPr>
          <p:cNvPr id="18" name="Grupo 17"/>
          <p:cNvGrpSpPr/>
          <p:nvPr/>
        </p:nvGrpSpPr>
        <p:grpSpPr>
          <a:xfrm>
            <a:off x="659751" y="2348055"/>
            <a:ext cx="3489555" cy="871022"/>
            <a:chOff x="659751" y="2175793"/>
            <a:chExt cx="3489555" cy="871022"/>
          </a:xfrm>
        </p:grpSpPr>
        <p:grpSp>
          <p:nvGrpSpPr>
            <p:cNvPr id="7" name="Grupo 6"/>
            <p:cNvGrpSpPr/>
            <p:nvPr/>
          </p:nvGrpSpPr>
          <p:grpSpPr>
            <a:xfrm>
              <a:off x="659751" y="2538984"/>
              <a:ext cx="3489555" cy="507831"/>
              <a:chOff x="670449" y="3136846"/>
              <a:chExt cx="3489555" cy="507831"/>
            </a:xfrm>
          </p:grpSpPr>
          <p:pic>
            <p:nvPicPr>
              <p:cNvPr id="230" name="Shape 230"/>
              <p:cNvPicPr preferRelativeResize="0"/>
              <p:nvPr/>
            </p:nvPicPr>
            <p:blipFill>
              <a:blip r:embed="rId6">
                <a:alphaModFix/>
              </a:blip>
              <a:stretch>
                <a:fillRect/>
              </a:stretch>
            </p:blipFill>
            <p:spPr>
              <a:xfrm>
                <a:off x="670449" y="3238511"/>
                <a:ext cx="360000" cy="360000"/>
              </a:xfrm>
              <a:prstGeom prst="rect">
                <a:avLst/>
              </a:prstGeom>
              <a:noFill/>
              <a:ln>
                <a:noFill/>
              </a:ln>
            </p:spPr>
          </p:pic>
          <p:sp>
            <p:nvSpPr>
              <p:cNvPr id="6" name="Rectángulo 5"/>
              <p:cNvSpPr/>
              <p:nvPr/>
            </p:nvSpPr>
            <p:spPr>
              <a:xfrm>
                <a:off x="1146300" y="3136846"/>
                <a:ext cx="3013704" cy="507831"/>
              </a:xfrm>
              <a:prstGeom prst="rect">
                <a:avLst/>
              </a:prstGeom>
            </p:spPr>
            <p:txBody>
              <a:bodyPr wrap="square">
                <a:spAutoFit/>
              </a:bodyPr>
              <a:lstStyle/>
              <a:p>
                <a:pPr lvl="0">
                  <a:lnSpc>
                    <a:spcPct val="150000"/>
                  </a:lnSpc>
                </a:pPr>
                <a:r>
                  <a:rPr lang="es-CO" dirty="0">
                    <a:solidFill>
                      <a:srgbClr val="4F5D73"/>
                    </a:solidFill>
                    <a:latin typeface="Roboto"/>
                    <a:ea typeface="Roboto"/>
                    <a:cs typeface="Roboto"/>
                    <a:sym typeface="Roboto"/>
                  </a:rPr>
                  <a:t>David Stiven Ávila</a:t>
                </a:r>
              </a:p>
            </p:txBody>
          </p:sp>
        </p:grpSp>
        <p:sp>
          <p:nvSpPr>
            <p:cNvPr id="13" name="Rectángulo 12"/>
            <p:cNvSpPr/>
            <p:nvPr/>
          </p:nvSpPr>
          <p:spPr>
            <a:xfrm>
              <a:off x="1621801" y="2175793"/>
              <a:ext cx="1645002" cy="507831"/>
            </a:xfrm>
            <a:prstGeom prst="rect">
              <a:avLst/>
            </a:prstGeom>
          </p:spPr>
          <p:txBody>
            <a:bodyPr wrap="none">
              <a:spAutoFit/>
            </a:bodyPr>
            <a:lstStyle/>
            <a:p>
              <a:pPr lvl="0">
                <a:lnSpc>
                  <a:spcPct val="150000"/>
                </a:lnSpc>
              </a:pPr>
              <a:r>
                <a:rPr lang="es-CO" b="1" dirty="0">
                  <a:solidFill>
                    <a:srgbClr val="4F5D73"/>
                  </a:solidFill>
                  <a:latin typeface="Roboto"/>
                  <a:ea typeface="Roboto"/>
                  <a:cs typeface="Roboto"/>
                  <a:sym typeface="Roboto"/>
                </a:rPr>
                <a:t>Scrum Master</a:t>
              </a:r>
            </a:p>
          </p:txBody>
        </p:sp>
      </p:grpSp>
      <p:grpSp>
        <p:nvGrpSpPr>
          <p:cNvPr id="17" name="Grupo 16"/>
          <p:cNvGrpSpPr/>
          <p:nvPr/>
        </p:nvGrpSpPr>
        <p:grpSpPr>
          <a:xfrm>
            <a:off x="659751" y="3385934"/>
            <a:ext cx="3101300" cy="1304858"/>
            <a:chOff x="659751" y="2989686"/>
            <a:chExt cx="3101300" cy="1304858"/>
          </a:xfrm>
        </p:grpSpPr>
        <p:grpSp>
          <p:nvGrpSpPr>
            <p:cNvPr id="16" name="Grupo 15"/>
            <p:cNvGrpSpPr/>
            <p:nvPr/>
          </p:nvGrpSpPr>
          <p:grpSpPr>
            <a:xfrm>
              <a:off x="659751" y="3385934"/>
              <a:ext cx="3101300" cy="908610"/>
              <a:chOff x="659751" y="3714785"/>
              <a:chExt cx="3101300" cy="908610"/>
            </a:xfrm>
          </p:grpSpPr>
          <p:grpSp>
            <p:nvGrpSpPr>
              <p:cNvPr id="9" name="Grupo 8"/>
              <p:cNvGrpSpPr/>
              <p:nvPr/>
            </p:nvGrpSpPr>
            <p:grpSpPr>
              <a:xfrm>
                <a:off x="659751" y="3714785"/>
                <a:ext cx="2853914" cy="460895"/>
                <a:chOff x="659751" y="3679731"/>
                <a:chExt cx="2853914" cy="460895"/>
              </a:xfrm>
            </p:grpSpPr>
            <p:pic>
              <p:nvPicPr>
                <p:cNvPr id="231" name="Shape 231"/>
                <p:cNvPicPr preferRelativeResize="0"/>
                <p:nvPr/>
              </p:nvPicPr>
              <p:blipFill>
                <a:blip r:embed="rId7">
                  <a:alphaModFix/>
                </a:blip>
                <a:stretch>
                  <a:fillRect/>
                </a:stretch>
              </p:blipFill>
              <p:spPr>
                <a:xfrm>
                  <a:off x="659751" y="3780671"/>
                  <a:ext cx="360000" cy="359955"/>
                </a:xfrm>
                <a:prstGeom prst="rect">
                  <a:avLst/>
                </a:prstGeom>
                <a:noFill/>
                <a:ln>
                  <a:noFill/>
                </a:ln>
              </p:spPr>
            </p:pic>
            <p:sp>
              <p:nvSpPr>
                <p:cNvPr id="8" name="Rectángulo 7"/>
                <p:cNvSpPr/>
                <p:nvPr/>
              </p:nvSpPr>
              <p:spPr>
                <a:xfrm>
                  <a:off x="1116855" y="3679731"/>
                  <a:ext cx="2396810" cy="460895"/>
                </a:xfrm>
                <a:prstGeom prst="rect">
                  <a:avLst/>
                </a:prstGeom>
              </p:spPr>
              <p:txBody>
                <a:bodyPr wrap="none">
                  <a:spAutoFit/>
                </a:bodyPr>
                <a:lstStyle/>
                <a:p>
                  <a:pPr lvl="0">
                    <a:lnSpc>
                      <a:spcPct val="150000"/>
                    </a:lnSpc>
                  </a:pPr>
                  <a:r>
                    <a:rPr lang="es-CO" dirty="0">
                      <a:solidFill>
                        <a:srgbClr val="4F5D73"/>
                      </a:solidFill>
                      <a:latin typeface="Roboto"/>
                      <a:ea typeface="Roboto"/>
                      <a:cs typeface="Roboto"/>
                      <a:sym typeface="Roboto"/>
                    </a:rPr>
                    <a:t>Miguel Ángel Bermeo</a:t>
                  </a:r>
                </a:p>
              </p:txBody>
            </p:sp>
          </p:grpSp>
          <p:grpSp>
            <p:nvGrpSpPr>
              <p:cNvPr id="11" name="Grupo 10"/>
              <p:cNvGrpSpPr/>
              <p:nvPr/>
            </p:nvGrpSpPr>
            <p:grpSpPr>
              <a:xfrm>
                <a:off x="659751" y="4162500"/>
                <a:ext cx="3101300" cy="460895"/>
                <a:chOff x="670449" y="4221846"/>
                <a:chExt cx="3101300" cy="460895"/>
              </a:xfrm>
            </p:grpSpPr>
            <p:pic>
              <p:nvPicPr>
                <p:cNvPr id="232" name="Shape 232"/>
                <p:cNvPicPr preferRelativeResize="0"/>
                <p:nvPr/>
              </p:nvPicPr>
              <p:blipFill>
                <a:blip r:embed="rId7">
                  <a:alphaModFix/>
                </a:blip>
                <a:stretch>
                  <a:fillRect/>
                </a:stretch>
              </p:blipFill>
              <p:spPr>
                <a:xfrm>
                  <a:off x="670449" y="4322786"/>
                  <a:ext cx="360000" cy="359955"/>
                </a:xfrm>
                <a:prstGeom prst="rect">
                  <a:avLst/>
                </a:prstGeom>
                <a:noFill/>
                <a:ln>
                  <a:noFill/>
                </a:ln>
              </p:spPr>
            </p:pic>
            <p:sp>
              <p:nvSpPr>
                <p:cNvPr id="10" name="Rectángulo 9"/>
                <p:cNvSpPr/>
                <p:nvPr/>
              </p:nvSpPr>
              <p:spPr>
                <a:xfrm>
                  <a:off x="1116855" y="4221846"/>
                  <a:ext cx="2654894" cy="460895"/>
                </a:xfrm>
                <a:prstGeom prst="rect">
                  <a:avLst/>
                </a:prstGeom>
              </p:spPr>
              <p:txBody>
                <a:bodyPr wrap="none">
                  <a:spAutoFit/>
                </a:bodyPr>
                <a:lstStyle/>
                <a:p>
                  <a:pPr lvl="0">
                    <a:lnSpc>
                      <a:spcPct val="150000"/>
                    </a:lnSpc>
                  </a:pPr>
                  <a:r>
                    <a:rPr lang="es-CO" dirty="0">
                      <a:solidFill>
                        <a:srgbClr val="4F5D73"/>
                      </a:solidFill>
                      <a:latin typeface="Roboto"/>
                      <a:ea typeface="Roboto"/>
                      <a:cs typeface="Roboto"/>
                      <a:sym typeface="Roboto"/>
                    </a:rPr>
                    <a:t>Fabián Andrés Merchán</a:t>
                  </a:r>
                </a:p>
              </p:txBody>
            </p:sp>
          </p:grpSp>
        </p:grpSp>
        <p:sp>
          <p:nvSpPr>
            <p:cNvPr id="14" name="Rectángulo 13"/>
            <p:cNvSpPr/>
            <p:nvPr/>
          </p:nvSpPr>
          <p:spPr>
            <a:xfrm>
              <a:off x="1696341" y="2989686"/>
              <a:ext cx="1495922" cy="507831"/>
            </a:xfrm>
            <a:prstGeom prst="rect">
              <a:avLst/>
            </a:prstGeom>
          </p:spPr>
          <p:txBody>
            <a:bodyPr wrap="none">
              <a:spAutoFit/>
            </a:bodyPr>
            <a:lstStyle/>
            <a:p>
              <a:pPr lvl="0">
                <a:lnSpc>
                  <a:spcPct val="150000"/>
                </a:lnSpc>
              </a:pPr>
              <a:r>
                <a:rPr lang="es-CO" b="1" dirty="0">
                  <a:solidFill>
                    <a:srgbClr val="4F5D73"/>
                  </a:solidFill>
                  <a:latin typeface="Roboto"/>
                  <a:ea typeface="Roboto"/>
                  <a:cs typeface="Roboto"/>
                  <a:sym typeface="Roboto"/>
                </a:rPr>
                <a:t>Scrum Team</a:t>
              </a:r>
            </a:p>
          </p:txBody>
        </p:sp>
      </p:grpSp>
      <p:grpSp>
        <p:nvGrpSpPr>
          <p:cNvPr id="25" name="Grupo 24"/>
          <p:cNvGrpSpPr/>
          <p:nvPr/>
        </p:nvGrpSpPr>
        <p:grpSpPr>
          <a:xfrm>
            <a:off x="5123026" y="2580869"/>
            <a:ext cx="3354510" cy="369332"/>
            <a:chOff x="5123026" y="2509570"/>
            <a:chExt cx="3354510" cy="369332"/>
          </a:xfrm>
        </p:grpSpPr>
        <p:pic>
          <p:nvPicPr>
            <p:cNvPr id="228" name="Shape 228"/>
            <p:cNvPicPr preferRelativeResize="0"/>
            <p:nvPr/>
          </p:nvPicPr>
          <p:blipFill rotWithShape="1">
            <a:blip r:embed="rId3">
              <a:alphaModFix/>
            </a:blip>
            <a:srcRect/>
            <a:stretch/>
          </p:blipFill>
          <p:spPr>
            <a:xfrm>
              <a:off x="5123026" y="2514236"/>
              <a:ext cx="360000" cy="360000"/>
            </a:xfrm>
            <a:prstGeom prst="rect">
              <a:avLst/>
            </a:prstGeom>
            <a:noFill/>
            <a:ln>
              <a:noFill/>
            </a:ln>
          </p:spPr>
        </p:pic>
        <p:sp>
          <p:nvSpPr>
            <p:cNvPr id="21" name="Rectángulo 20"/>
            <p:cNvSpPr/>
            <p:nvPr/>
          </p:nvSpPr>
          <p:spPr>
            <a:xfrm>
              <a:off x="5636694" y="2509570"/>
              <a:ext cx="2840842" cy="369332"/>
            </a:xfrm>
            <a:prstGeom prst="rect">
              <a:avLst/>
            </a:prstGeom>
          </p:spPr>
          <p:txBody>
            <a:bodyPr wrap="none">
              <a:spAutoFit/>
            </a:bodyPr>
            <a:lstStyle/>
            <a:p>
              <a:r>
                <a:rPr lang="es-CO" dirty="0">
                  <a:solidFill>
                    <a:srgbClr val="4F5D73"/>
                  </a:solidFill>
                  <a:latin typeface="Roboto"/>
                  <a:ea typeface="Roboto"/>
                  <a:cs typeface="Roboto"/>
                  <a:sym typeface="Roboto"/>
                </a:rPr>
                <a:t>Programación en parejas </a:t>
              </a:r>
              <a:endParaRPr lang="es-CO" dirty="0"/>
            </a:p>
          </p:txBody>
        </p:sp>
      </p:grpSp>
      <p:grpSp>
        <p:nvGrpSpPr>
          <p:cNvPr id="23" name="Grupo 22"/>
          <p:cNvGrpSpPr/>
          <p:nvPr/>
        </p:nvGrpSpPr>
        <p:grpSpPr>
          <a:xfrm>
            <a:off x="5123026" y="3243340"/>
            <a:ext cx="2676440" cy="369332"/>
            <a:chOff x="5123026" y="3058511"/>
            <a:chExt cx="2676440" cy="369332"/>
          </a:xfrm>
        </p:grpSpPr>
        <p:pic>
          <p:nvPicPr>
            <p:cNvPr id="229" name="Shape 229"/>
            <p:cNvPicPr preferRelativeResize="0"/>
            <p:nvPr/>
          </p:nvPicPr>
          <p:blipFill rotWithShape="1">
            <a:blip r:embed="rId3">
              <a:alphaModFix/>
            </a:blip>
            <a:srcRect/>
            <a:stretch/>
          </p:blipFill>
          <p:spPr>
            <a:xfrm>
              <a:off x="5123026" y="3058511"/>
              <a:ext cx="360000" cy="360000"/>
            </a:xfrm>
            <a:prstGeom prst="rect">
              <a:avLst/>
            </a:prstGeom>
            <a:noFill/>
            <a:ln>
              <a:noFill/>
            </a:ln>
          </p:spPr>
        </p:pic>
        <p:sp>
          <p:nvSpPr>
            <p:cNvPr id="22" name="Rectángulo 21"/>
            <p:cNvSpPr/>
            <p:nvPr/>
          </p:nvSpPr>
          <p:spPr>
            <a:xfrm>
              <a:off x="5636694" y="3058511"/>
              <a:ext cx="2162772" cy="369332"/>
            </a:xfrm>
            <a:prstGeom prst="rect">
              <a:avLst/>
            </a:prstGeom>
          </p:spPr>
          <p:txBody>
            <a:bodyPr wrap="none">
              <a:spAutoFit/>
            </a:bodyPr>
            <a:lstStyle/>
            <a:p>
              <a:pPr lvl="0"/>
              <a:r>
                <a:rPr lang="es-CO" dirty="0">
                  <a:solidFill>
                    <a:srgbClr val="4F5D73"/>
                  </a:solidFill>
                  <a:latin typeface="Roboto"/>
                  <a:ea typeface="Roboto"/>
                  <a:cs typeface="Roboto"/>
                  <a:sym typeface="Roboto"/>
                </a:rPr>
                <a:t>Validación cruzada</a:t>
              </a:r>
            </a:p>
          </p:txBody>
        </p:sp>
      </p:grpSp>
      <p:pic>
        <p:nvPicPr>
          <p:cNvPr id="42" name="Imagen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87241" y="90368"/>
            <a:ext cx="360000" cy="360000"/>
          </a:xfrm>
          <a:prstGeom prst="rect">
            <a:avLst/>
          </a:prstGeom>
        </p:spPr>
      </p:pic>
      <p:grpSp>
        <p:nvGrpSpPr>
          <p:cNvPr id="43" name="Grupo 42"/>
          <p:cNvGrpSpPr/>
          <p:nvPr/>
        </p:nvGrpSpPr>
        <p:grpSpPr>
          <a:xfrm>
            <a:off x="0" y="4852608"/>
            <a:ext cx="9144000" cy="290892"/>
            <a:chOff x="0" y="4852608"/>
            <a:chExt cx="9144000" cy="290892"/>
          </a:xfrm>
        </p:grpSpPr>
        <p:sp>
          <p:nvSpPr>
            <p:cNvPr id="44" name="Rectángulo 43"/>
            <p:cNvSpPr/>
            <p:nvPr/>
          </p:nvSpPr>
          <p:spPr>
            <a:xfrm>
              <a:off x="0" y="4852608"/>
              <a:ext cx="9144000" cy="290892"/>
            </a:xfrm>
            <a:prstGeom prst="rect">
              <a:avLst/>
            </a:prstGeom>
            <a:solidFill>
              <a:srgbClr val="4F5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latin typeface="Roboto" panose="02000000000000000000" pitchFamily="2" charset="0"/>
                <a:ea typeface="Roboto" panose="02000000000000000000" pitchFamily="2" charset="0"/>
              </a:endParaRPr>
            </a:p>
          </p:txBody>
        </p:sp>
        <p:pic>
          <p:nvPicPr>
            <p:cNvPr id="45" name="Shape 144" descr="Imagen integrada 1"/>
            <p:cNvPicPr preferRelativeResize="0"/>
            <p:nvPr/>
          </p:nvPicPr>
          <p:blipFill rotWithShape="1">
            <a:blip r:embed="rId9">
              <a:alphaModFix/>
            </a:blip>
            <a:srcRect/>
            <a:stretch/>
          </p:blipFill>
          <p:spPr>
            <a:xfrm>
              <a:off x="4349892" y="4939392"/>
              <a:ext cx="454054" cy="117265"/>
            </a:xfrm>
            <a:prstGeom prst="rect">
              <a:avLst/>
            </a:prstGeom>
            <a:noFill/>
            <a:ln>
              <a:noFill/>
            </a:ln>
          </p:spPr>
        </p:pic>
      </p:grpSp>
      <p:sp>
        <p:nvSpPr>
          <p:cNvPr id="46" name="Rectángulo redondeado 46"/>
          <p:cNvSpPr/>
          <p:nvPr/>
        </p:nvSpPr>
        <p:spPr>
          <a:xfrm>
            <a:off x="2952000" y="180000"/>
            <a:ext cx="3240000" cy="734400"/>
          </a:xfrm>
          <a:prstGeom prst="roundRect">
            <a:avLst/>
          </a:prstGeom>
          <a:noFill/>
          <a:ln w="28575">
            <a:solidFill>
              <a:srgbClr val="4F5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200" dirty="0">
                <a:solidFill>
                  <a:srgbClr val="4F5D73"/>
                </a:solidFill>
                <a:latin typeface="Roboto" panose="02000000000000000000" pitchFamily="2" charset="0"/>
                <a:ea typeface="Roboto" panose="02000000000000000000" pitchFamily="2" charset="0"/>
              </a:rPr>
              <a:t>METODOLOGÍA</a:t>
            </a:r>
          </a:p>
        </p:txBody>
      </p:sp>
    </p:spTree>
    <p:extLst>
      <p:ext uri="{BB962C8B-B14F-4D97-AF65-F5344CB8AC3E}">
        <p14:creationId xmlns:p14="http://schemas.microsoft.com/office/powerpoint/2010/main" val="16230639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graphicFrame>
        <p:nvGraphicFramePr>
          <p:cNvPr id="241" name="Shape 241"/>
          <p:cNvGraphicFramePr/>
          <p:nvPr>
            <p:extLst>
              <p:ext uri="{D42A27DB-BD31-4B8C-83A1-F6EECF244321}">
                <p14:modId xmlns:p14="http://schemas.microsoft.com/office/powerpoint/2010/main" val="3242334211"/>
              </p:ext>
            </p:extLst>
          </p:nvPr>
        </p:nvGraphicFramePr>
        <p:xfrm>
          <a:off x="952500" y="999400"/>
          <a:ext cx="7239000" cy="3698200"/>
        </p:xfrm>
        <a:graphic>
          <a:graphicData uri="http://schemas.openxmlformats.org/drawingml/2006/table">
            <a:tbl>
              <a:tblPr>
                <a:noFill/>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733750">
                <a:tc>
                  <a:txBody>
                    <a:bodyPr/>
                    <a:lstStyle/>
                    <a:p>
                      <a:pPr marL="0" marR="0" lvl="0" indent="0" algn="ctr" rtl="0">
                        <a:lnSpc>
                          <a:spcPct val="100000"/>
                        </a:lnSpc>
                        <a:spcBef>
                          <a:spcPts val="0"/>
                        </a:spcBef>
                        <a:spcAft>
                          <a:spcPts val="0"/>
                        </a:spcAft>
                        <a:buNone/>
                      </a:pPr>
                      <a:r>
                        <a:rPr lang="es-CO" sz="2000" b="1" dirty="0">
                          <a:solidFill>
                            <a:srgbClr val="4F5D73"/>
                          </a:solidFill>
                          <a:latin typeface="Roboto"/>
                          <a:ea typeface="Roboto"/>
                          <a:cs typeface="Roboto"/>
                          <a:sym typeface="Roboto"/>
                        </a:rPr>
                        <a:t>Scrum Board</a:t>
                      </a:r>
                    </a:p>
                  </a:txBody>
                  <a:tcPr marL="91425" marR="91425" marT="91425" marB="91425" anchor="ctr"/>
                </a:tc>
                <a:tc>
                  <a:txBody>
                    <a:bodyPr/>
                    <a:lstStyle/>
                    <a:p>
                      <a:pPr marL="0" marR="0" lvl="0" indent="0" algn="ctr" rtl="0">
                        <a:lnSpc>
                          <a:spcPct val="100000"/>
                        </a:lnSpc>
                        <a:spcBef>
                          <a:spcPts val="0"/>
                        </a:spcBef>
                        <a:spcAft>
                          <a:spcPts val="0"/>
                        </a:spcAft>
                        <a:buNone/>
                      </a:pPr>
                      <a:r>
                        <a:rPr lang="es-CO" sz="2000" b="1" dirty="0">
                          <a:solidFill>
                            <a:srgbClr val="4F5D73"/>
                          </a:solidFill>
                          <a:latin typeface="Roboto"/>
                          <a:ea typeface="Roboto"/>
                          <a:cs typeface="Roboto"/>
                          <a:sym typeface="Roboto"/>
                        </a:rPr>
                        <a:t>Versionamiento</a:t>
                      </a:r>
                    </a:p>
                  </a:txBody>
                  <a:tcPr marL="91425" marR="91425" marT="91425" marB="91425" anchor="ctr"/>
                </a:tc>
                <a:tc>
                  <a:txBody>
                    <a:bodyPr/>
                    <a:lstStyle/>
                    <a:p>
                      <a:pPr marL="0" marR="0" lvl="0" indent="0" algn="ctr" rtl="0">
                        <a:lnSpc>
                          <a:spcPct val="100000"/>
                        </a:lnSpc>
                        <a:spcBef>
                          <a:spcPts val="0"/>
                        </a:spcBef>
                        <a:spcAft>
                          <a:spcPts val="0"/>
                        </a:spcAft>
                        <a:buNone/>
                      </a:pPr>
                      <a:r>
                        <a:rPr lang="es-CO" sz="2000" b="1" dirty="0">
                          <a:solidFill>
                            <a:srgbClr val="4F5D73"/>
                          </a:solidFill>
                          <a:latin typeface="Roboto"/>
                          <a:ea typeface="Roboto"/>
                          <a:cs typeface="Roboto"/>
                          <a:sym typeface="Roboto"/>
                        </a:rPr>
                        <a:t>Repositorio</a:t>
                      </a:r>
                    </a:p>
                  </a:txBody>
                  <a:tcPr marL="91425" marR="91425" marT="91425" marB="91425" anchor="ctr"/>
                </a:tc>
                <a:extLst>
                  <a:ext uri="{0D108BD9-81ED-4DB2-BD59-A6C34878D82A}">
                    <a16:rowId xmlns:a16="http://schemas.microsoft.com/office/drawing/2014/main" val="10000"/>
                  </a:ext>
                </a:extLst>
              </a:tr>
              <a:tr h="2964450">
                <a:tc>
                  <a:txBody>
                    <a:bodyPr/>
                    <a:lstStyle/>
                    <a:p>
                      <a:pPr marL="0" marR="0" lvl="0" indent="0" algn="l" rtl="0">
                        <a:lnSpc>
                          <a:spcPct val="100000"/>
                        </a:lnSpc>
                        <a:spcBef>
                          <a:spcPts val="0"/>
                        </a:spcBef>
                        <a:spcAft>
                          <a:spcPts val="0"/>
                        </a:spcAft>
                        <a:buNone/>
                      </a:pPr>
                      <a:endParaRPr sz="2000">
                        <a:solidFill>
                          <a:srgbClr val="4F5D73"/>
                        </a:solidFill>
                        <a:latin typeface="Roboto"/>
                        <a:ea typeface="Roboto"/>
                        <a:cs typeface="Roboto"/>
                        <a:sym typeface="Roboto"/>
                      </a:endParaRPr>
                    </a:p>
                    <a:p>
                      <a:pPr marL="0" marR="0" lvl="0" indent="0" algn="l" rtl="0">
                        <a:lnSpc>
                          <a:spcPct val="100000"/>
                        </a:lnSpc>
                        <a:spcBef>
                          <a:spcPts val="0"/>
                        </a:spcBef>
                        <a:spcAft>
                          <a:spcPts val="0"/>
                        </a:spcAft>
                        <a:buNone/>
                      </a:pPr>
                      <a:endParaRPr sz="2000">
                        <a:solidFill>
                          <a:srgbClr val="4F5D73"/>
                        </a:solidFill>
                        <a:latin typeface="Roboto"/>
                        <a:ea typeface="Roboto"/>
                        <a:cs typeface="Roboto"/>
                        <a:sym typeface="Roboto"/>
                      </a:endParaRPr>
                    </a:p>
                    <a:p>
                      <a:pPr marL="0" marR="0" lvl="0" indent="0" algn="l" rtl="0">
                        <a:lnSpc>
                          <a:spcPct val="100000"/>
                        </a:lnSpc>
                        <a:spcBef>
                          <a:spcPts val="0"/>
                        </a:spcBef>
                        <a:spcAft>
                          <a:spcPts val="0"/>
                        </a:spcAft>
                        <a:buNone/>
                      </a:pPr>
                      <a:endParaRPr sz="2000">
                        <a:solidFill>
                          <a:srgbClr val="4F5D73"/>
                        </a:solidFill>
                        <a:latin typeface="Roboto"/>
                        <a:ea typeface="Roboto"/>
                        <a:cs typeface="Roboto"/>
                        <a:sym typeface="Roboto"/>
                      </a:endParaRPr>
                    </a:p>
                    <a:p>
                      <a:pPr marL="0" marR="0" lvl="0" indent="0" algn="l" rtl="0">
                        <a:lnSpc>
                          <a:spcPct val="100000"/>
                        </a:lnSpc>
                        <a:spcBef>
                          <a:spcPts val="0"/>
                        </a:spcBef>
                        <a:spcAft>
                          <a:spcPts val="0"/>
                        </a:spcAft>
                        <a:buNone/>
                      </a:pPr>
                      <a:endParaRPr sz="2000">
                        <a:solidFill>
                          <a:srgbClr val="4F5D73"/>
                        </a:solidFill>
                        <a:latin typeface="Roboto"/>
                        <a:ea typeface="Roboto"/>
                        <a:cs typeface="Roboto"/>
                        <a:sym typeface="Roboto"/>
                      </a:endParaRPr>
                    </a:p>
                    <a:p>
                      <a:pPr marL="0" marR="0" lvl="0" indent="0" algn="l" rtl="0">
                        <a:lnSpc>
                          <a:spcPct val="100000"/>
                        </a:lnSpc>
                        <a:spcBef>
                          <a:spcPts val="0"/>
                        </a:spcBef>
                        <a:spcAft>
                          <a:spcPts val="0"/>
                        </a:spcAft>
                        <a:buNone/>
                      </a:pPr>
                      <a:endParaRPr sz="2000">
                        <a:solidFill>
                          <a:srgbClr val="4F5D73"/>
                        </a:solidFill>
                        <a:latin typeface="Roboto"/>
                        <a:ea typeface="Roboto"/>
                        <a:cs typeface="Roboto"/>
                        <a:sym typeface="Roboto"/>
                      </a:endParaRPr>
                    </a:p>
                    <a:p>
                      <a:pPr marL="0" marR="0" lvl="0" indent="0" algn="ctr" rtl="0">
                        <a:lnSpc>
                          <a:spcPct val="100000"/>
                        </a:lnSpc>
                        <a:spcBef>
                          <a:spcPts val="0"/>
                        </a:spcBef>
                        <a:spcAft>
                          <a:spcPts val="0"/>
                        </a:spcAft>
                        <a:buNone/>
                      </a:pPr>
                      <a:r>
                        <a:rPr lang="es-CO" sz="2000">
                          <a:solidFill>
                            <a:srgbClr val="4F5D73"/>
                          </a:solidFill>
                          <a:latin typeface="Roboto"/>
                          <a:ea typeface="Roboto"/>
                          <a:cs typeface="Roboto"/>
                          <a:sym typeface="Roboto"/>
                        </a:rPr>
                        <a:t>Pivotal Tracker</a:t>
                      </a:r>
                    </a:p>
                  </a:txBody>
                  <a:tcPr marL="91425" marR="91425" marT="91425" marB="91425"/>
                </a:tc>
                <a:tc>
                  <a:txBody>
                    <a:bodyPr/>
                    <a:lstStyle/>
                    <a:p>
                      <a:pPr marL="0" marR="0" lvl="0" indent="0" algn="ctr" rtl="0">
                        <a:lnSpc>
                          <a:spcPct val="100000"/>
                        </a:lnSpc>
                        <a:spcBef>
                          <a:spcPts val="0"/>
                        </a:spcBef>
                        <a:spcAft>
                          <a:spcPts val="0"/>
                        </a:spcAft>
                        <a:buNone/>
                      </a:pPr>
                      <a:endParaRPr sz="2000" dirty="0">
                        <a:solidFill>
                          <a:srgbClr val="4F5D73"/>
                        </a:solidFill>
                        <a:latin typeface="Roboto"/>
                        <a:ea typeface="Roboto"/>
                        <a:cs typeface="Roboto"/>
                        <a:sym typeface="Roboto"/>
                      </a:endParaRPr>
                    </a:p>
                    <a:p>
                      <a:pPr marL="0" marR="0" lvl="0" indent="0" algn="ctr" rtl="0">
                        <a:lnSpc>
                          <a:spcPct val="100000"/>
                        </a:lnSpc>
                        <a:spcBef>
                          <a:spcPts val="0"/>
                        </a:spcBef>
                        <a:spcAft>
                          <a:spcPts val="0"/>
                        </a:spcAft>
                        <a:buNone/>
                      </a:pPr>
                      <a:endParaRPr sz="2000" dirty="0">
                        <a:solidFill>
                          <a:srgbClr val="4F5D73"/>
                        </a:solidFill>
                        <a:latin typeface="Roboto"/>
                        <a:ea typeface="Roboto"/>
                        <a:cs typeface="Roboto"/>
                        <a:sym typeface="Roboto"/>
                      </a:endParaRPr>
                    </a:p>
                    <a:p>
                      <a:pPr marL="0" marR="0" lvl="0" indent="0" algn="ctr" rtl="0">
                        <a:lnSpc>
                          <a:spcPct val="100000"/>
                        </a:lnSpc>
                        <a:spcBef>
                          <a:spcPts val="0"/>
                        </a:spcBef>
                        <a:spcAft>
                          <a:spcPts val="0"/>
                        </a:spcAft>
                        <a:buNone/>
                      </a:pPr>
                      <a:endParaRPr sz="2000" dirty="0">
                        <a:solidFill>
                          <a:srgbClr val="4F5D73"/>
                        </a:solidFill>
                        <a:latin typeface="Roboto"/>
                        <a:ea typeface="Roboto"/>
                        <a:cs typeface="Roboto"/>
                        <a:sym typeface="Roboto"/>
                      </a:endParaRPr>
                    </a:p>
                    <a:p>
                      <a:pPr marL="0" marR="0" lvl="0" indent="0" algn="ctr" rtl="0">
                        <a:lnSpc>
                          <a:spcPct val="100000"/>
                        </a:lnSpc>
                        <a:spcBef>
                          <a:spcPts val="0"/>
                        </a:spcBef>
                        <a:spcAft>
                          <a:spcPts val="0"/>
                        </a:spcAft>
                        <a:buNone/>
                      </a:pPr>
                      <a:r>
                        <a:rPr lang="es-CO" sz="2000" dirty="0" err="1">
                          <a:solidFill>
                            <a:srgbClr val="4F5D73"/>
                          </a:solidFill>
                          <a:latin typeface="Roboto"/>
                          <a:ea typeface="Roboto"/>
                          <a:cs typeface="Roboto"/>
                          <a:sym typeface="Roboto"/>
                        </a:rPr>
                        <a:t>Git</a:t>
                      </a:r>
                      <a:endParaRPr lang="es-CO" sz="2000" dirty="0">
                        <a:solidFill>
                          <a:srgbClr val="4F5D73"/>
                        </a:solidFill>
                        <a:latin typeface="Roboto"/>
                        <a:ea typeface="Roboto"/>
                        <a:cs typeface="Roboto"/>
                        <a:sym typeface="Roboto"/>
                      </a:endParaRPr>
                    </a:p>
                    <a:p>
                      <a:pPr marL="0" marR="0" lvl="0" indent="0" algn="ctr" rtl="0">
                        <a:lnSpc>
                          <a:spcPct val="100000"/>
                        </a:lnSpc>
                        <a:spcBef>
                          <a:spcPts val="0"/>
                        </a:spcBef>
                        <a:spcAft>
                          <a:spcPts val="0"/>
                        </a:spcAft>
                        <a:buNone/>
                      </a:pPr>
                      <a:endParaRPr sz="2000" dirty="0">
                        <a:solidFill>
                          <a:srgbClr val="4F5D73"/>
                        </a:solidFill>
                        <a:latin typeface="Roboto"/>
                        <a:ea typeface="Roboto"/>
                        <a:cs typeface="Roboto"/>
                        <a:sym typeface="Roboto"/>
                      </a:endParaRPr>
                    </a:p>
                    <a:p>
                      <a:pPr marL="0" marR="0" lvl="0" indent="0" algn="ctr" rtl="0">
                        <a:lnSpc>
                          <a:spcPct val="100000"/>
                        </a:lnSpc>
                        <a:spcBef>
                          <a:spcPts val="0"/>
                        </a:spcBef>
                        <a:spcAft>
                          <a:spcPts val="0"/>
                        </a:spcAft>
                        <a:buNone/>
                      </a:pPr>
                      <a:endParaRPr sz="2000" dirty="0">
                        <a:solidFill>
                          <a:srgbClr val="4F5D73"/>
                        </a:solidFill>
                        <a:latin typeface="Roboto"/>
                        <a:ea typeface="Roboto"/>
                        <a:cs typeface="Roboto"/>
                        <a:sym typeface="Roboto"/>
                      </a:endParaRPr>
                    </a:p>
                    <a:p>
                      <a:pPr marL="0" marR="0" lvl="0" indent="0" algn="ctr" rtl="0">
                        <a:lnSpc>
                          <a:spcPct val="100000"/>
                        </a:lnSpc>
                        <a:spcBef>
                          <a:spcPts val="0"/>
                        </a:spcBef>
                        <a:spcAft>
                          <a:spcPts val="0"/>
                        </a:spcAft>
                        <a:buNone/>
                      </a:pPr>
                      <a:endParaRPr sz="2000" dirty="0">
                        <a:solidFill>
                          <a:srgbClr val="4F5D73"/>
                        </a:solidFill>
                        <a:latin typeface="Roboto"/>
                        <a:ea typeface="Roboto"/>
                        <a:cs typeface="Roboto"/>
                        <a:sym typeface="Roboto"/>
                      </a:endParaRPr>
                    </a:p>
                    <a:p>
                      <a:pPr marL="0" marR="0" lvl="0" indent="0" algn="ctr" rtl="0">
                        <a:lnSpc>
                          <a:spcPct val="100000"/>
                        </a:lnSpc>
                        <a:spcBef>
                          <a:spcPts val="0"/>
                        </a:spcBef>
                        <a:spcAft>
                          <a:spcPts val="0"/>
                        </a:spcAft>
                        <a:buNone/>
                      </a:pPr>
                      <a:r>
                        <a:rPr lang="es-CO" sz="2000" dirty="0">
                          <a:solidFill>
                            <a:srgbClr val="4F5D73"/>
                          </a:solidFill>
                          <a:latin typeface="Roboto"/>
                          <a:ea typeface="Roboto"/>
                          <a:cs typeface="Roboto"/>
                          <a:sym typeface="Roboto"/>
                        </a:rPr>
                        <a:t>Google Drive</a:t>
                      </a:r>
                    </a:p>
                  </a:txBody>
                  <a:tcPr marL="91425" marR="91425" marT="91425" marB="91425"/>
                </a:tc>
                <a:tc>
                  <a:txBody>
                    <a:bodyPr/>
                    <a:lstStyle/>
                    <a:p>
                      <a:pPr marL="0" marR="0" lvl="0" indent="0" algn="ctr" rtl="0">
                        <a:lnSpc>
                          <a:spcPct val="100000"/>
                        </a:lnSpc>
                        <a:spcBef>
                          <a:spcPts val="0"/>
                        </a:spcBef>
                        <a:spcAft>
                          <a:spcPts val="0"/>
                        </a:spcAft>
                        <a:buNone/>
                      </a:pPr>
                      <a:endParaRPr sz="2000" dirty="0">
                        <a:solidFill>
                          <a:srgbClr val="4F5D73"/>
                        </a:solidFill>
                        <a:latin typeface="Roboto"/>
                        <a:ea typeface="Roboto"/>
                        <a:cs typeface="Roboto"/>
                        <a:sym typeface="Roboto"/>
                      </a:endParaRPr>
                    </a:p>
                    <a:p>
                      <a:pPr marL="0" marR="0" lvl="0" indent="0" algn="ctr" rtl="0">
                        <a:lnSpc>
                          <a:spcPct val="100000"/>
                        </a:lnSpc>
                        <a:spcBef>
                          <a:spcPts val="0"/>
                        </a:spcBef>
                        <a:spcAft>
                          <a:spcPts val="0"/>
                        </a:spcAft>
                        <a:buNone/>
                      </a:pPr>
                      <a:endParaRPr sz="2000" dirty="0">
                        <a:solidFill>
                          <a:srgbClr val="4F5D73"/>
                        </a:solidFill>
                        <a:latin typeface="Roboto"/>
                        <a:ea typeface="Roboto"/>
                        <a:cs typeface="Roboto"/>
                        <a:sym typeface="Roboto"/>
                      </a:endParaRPr>
                    </a:p>
                    <a:p>
                      <a:pPr marL="0" marR="0" lvl="0" indent="0" algn="ctr" rtl="0">
                        <a:lnSpc>
                          <a:spcPct val="100000"/>
                        </a:lnSpc>
                        <a:spcBef>
                          <a:spcPts val="0"/>
                        </a:spcBef>
                        <a:spcAft>
                          <a:spcPts val="0"/>
                        </a:spcAft>
                        <a:buNone/>
                      </a:pPr>
                      <a:endParaRPr sz="2000" dirty="0">
                        <a:solidFill>
                          <a:srgbClr val="4F5D73"/>
                        </a:solidFill>
                        <a:latin typeface="Roboto"/>
                        <a:ea typeface="Roboto"/>
                        <a:cs typeface="Roboto"/>
                        <a:sym typeface="Roboto"/>
                      </a:endParaRPr>
                    </a:p>
                    <a:p>
                      <a:pPr marL="0" marR="0" lvl="0" indent="0" algn="ctr" rtl="0">
                        <a:lnSpc>
                          <a:spcPct val="100000"/>
                        </a:lnSpc>
                        <a:spcBef>
                          <a:spcPts val="0"/>
                        </a:spcBef>
                        <a:spcAft>
                          <a:spcPts val="0"/>
                        </a:spcAft>
                        <a:buNone/>
                      </a:pPr>
                      <a:endParaRPr sz="2000" dirty="0">
                        <a:solidFill>
                          <a:srgbClr val="4F5D73"/>
                        </a:solidFill>
                        <a:latin typeface="Roboto"/>
                        <a:ea typeface="Roboto"/>
                        <a:cs typeface="Roboto"/>
                        <a:sym typeface="Roboto"/>
                      </a:endParaRPr>
                    </a:p>
                    <a:p>
                      <a:pPr marL="0" marR="0" lvl="0" indent="0" algn="ctr" rtl="0">
                        <a:lnSpc>
                          <a:spcPct val="100000"/>
                        </a:lnSpc>
                        <a:spcBef>
                          <a:spcPts val="0"/>
                        </a:spcBef>
                        <a:spcAft>
                          <a:spcPts val="0"/>
                        </a:spcAft>
                        <a:buNone/>
                      </a:pPr>
                      <a:r>
                        <a:rPr lang="es-CO" sz="2000" dirty="0" err="1">
                          <a:solidFill>
                            <a:srgbClr val="4F5D73"/>
                          </a:solidFill>
                          <a:latin typeface="Roboto"/>
                          <a:ea typeface="Roboto"/>
                          <a:cs typeface="Roboto"/>
                          <a:sym typeface="Roboto"/>
                        </a:rPr>
                        <a:t>Github</a:t>
                      </a:r>
                      <a:endParaRPr lang="es-CO" sz="2000" dirty="0">
                        <a:solidFill>
                          <a:srgbClr val="4F5D73"/>
                        </a:solidFill>
                        <a:latin typeface="Roboto"/>
                        <a:ea typeface="Roboto"/>
                        <a:cs typeface="Roboto"/>
                        <a:sym typeface="Roboto"/>
                      </a:endParaRPr>
                    </a:p>
                    <a:p>
                      <a:pPr marL="0" marR="0" lvl="0" indent="0" algn="ctr" rtl="0">
                        <a:lnSpc>
                          <a:spcPct val="100000"/>
                        </a:lnSpc>
                        <a:spcBef>
                          <a:spcPts val="0"/>
                        </a:spcBef>
                        <a:spcAft>
                          <a:spcPts val="0"/>
                        </a:spcAft>
                        <a:buNone/>
                      </a:pPr>
                      <a:r>
                        <a:rPr lang="es-CO" sz="2000" dirty="0">
                          <a:solidFill>
                            <a:srgbClr val="4F5D73"/>
                          </a:solidFill>
                          <a:latin typeface="Roboto"/>
                          <a:ea typeface="Roboto"/>
                          <a:cs typeface="Roboto"/>
                          <a:sym typeface="Roboto"/>
                        </a:rPr>
                        <a:t>(8 Repositorios)</a:t>
                      </a:r>
                    </a:p>
                  </a:txBody>
                  <a:tcPr marL="91425" marR="91425" marT="91425" marB="91425"/>
                </a:tc>
                <a:extLst>
                  <a:ext uri="{0D108BD9-81ED-4DB2-BD59-A6C34878D82A}">
                    <a16:rowId xmlns:a16="http://schemas.microsoft.com/office/drawing/2014/main" val="10001"/>
                  </a:ext>
                </a:extLst>
              </a:tr>
            </a:tbl>
          </a:graphicData>
        </a:graphic>
      </p:graphicFrame>
      <p:pic>
        <p:nvPicPr>
          <p:cNvPr id="242" name="Shape 242"/>
          <p:cNvPicPr preferRelativeResize="0"/>
          <p:nvPr/>
        </p:nvPicPr>
        <p:blipFill>
          <a:blip r:embed="rId3">
            <a:alphaModFix/>
          </a:blip>
          <a:stretch>
            <a:fillRect/>
          </a:stretch>
        </p:blipFill>
        <p:spPr>
          <a:xfrm>
            <a:off x="4301998" y="2103837"/>
            <a:ext cx="539999" cy="540020"/>
          </a:xfrm>
          <a:prstGeom prst="rect">
            <a:avLst/>
          </a:prstGeom>
          <a:noFill/>
          <a:ln>
            <a:noFill/>
          </a:ln>
        </p:spPr>
      </p:pic>
      <p:pic>
        <p:nvPicPr>
          <p:cNvPr id="243" name="Shape 243"/>
          <p:cNvPicPr preferRelativeResize="0"/>
          <p:nvPr/>
        </p:nvPicPr>
        <p:blipFill>
          <a:blip r:embed="rId4">
            <a:alphaModFix/>
          </a:blip>
          <a:stretch>
            <a:fillRect/>
          </a:stretch>
        </p:blipFill>
        <p:spPr>
          <a:xfrm>
            <a:off x="4301997" y="3301925"/>
            <a:ext cx="540000" cy="470614"/>
          </a:xfrm>
          <a:prstGeom prst="rect">
            <a:avLst/>
          </a:prstGeom>
          <a:noFill/>
          <a:ln>
            <a:noFill/>
          </a:ln>
        </p:spPr>
      </p:pic>
      <p:pic>
        <p:nvPicPr>
          <p:cNvPr id="244" name="Shape 244"/>
          <p:cNvPicPr preferRelativeResize="0"/>
          <p:nvPr/>
        </p:nvPicPr>
        <p:blipFill rotWithShape="1">
          <a:blip r:embed="rId5">
            <a:alphaModFix/>
          </a:blip>
          <a:srcRect l="24887" r="25217"/>
          <a:stretch/>
        </p:blipFill>
        <p:spPr>
          <a:xfrm>
            <a:off x="6731399" y="2443390"/>
            <a:ext cx="540000" cy="568171"/>
          </a:xfrm>
          <a:prstGeom prst="rect">
            <a:avLst/>
          </a:prstGeom>
          <a:noFill/>
          <a:ln>
            <a:noFill/>
          </a:ln>
        </p:spPr>
      </p:pic>
      <p:pic>
        <p:nvPicPr>
          <p:cNvPr id="245" name="Shape 245"/>
          <p:cNvPicPr preferRelativeResize="0"/>
          <p:nvPr/>
        </p:nvPicPr>
        <p:blipFill>
          <a:blip r:embed="rId6">
            <a:alphaModFix/>
          </a:blip>
          <a:stretch>
            <a:fillRect/>
          </a:stretch>
        </p:blipFill>
        <p:spPr>
          <a:xfrm>
            <a:off x="1875100" y="2733775"/>
            <a:ext cx="568149" cy="568149"/>
          </a:xfrm>
          <a:prstGeom prst="rect">
            <a:avLst/>
          </a:prstGeom>
          <a:noFill/>
          <a:ln>
            <a:noFill/>
          </a:ln>
        </p:spPr>
      </p:pic>
      <p:grpSp>
        <p:nvGrpSpPr>
          <p:cNvPr id="8" name="Grupo 7"/>
          <p:cNvGrpSpPr/>
          <p:nvPr/>
        </p:nvGrpSpPr>
        <p:grpSpPr>
          <a:xfrm>
            <a:off x="0" y="4852608"/>
            <a:ext cx="9144000" cy="290892"/>
            <a:chOff x="0" y="4852608"/>
            <a:chExt cx="9144000" cy="290892"/>
          </a:xfrm>
        </p:grpSpPr>
        <p:sp>
          <p:nvSpPr>
            <p:cNvPr id="9" name="Rectángulo 8"/>
            <p:cNvSpPr/>
            <p:nvPr/>
          </p:nvSpPr>
          <p:spPr>
            <a:xfrm>
              <a:off x="0" y="4852608"/>
              <a:ext cx="9144000" cy="290892"/>
            </a:xfrm>
            <a:prstGeom prst="rect">
              <a:avLst/>
            </a:prstGeom>
            <a:solidFill>
              <a:srgbClr val="4F5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latin typeface="Roboto" panose="02000000000000000000" pitchFamily="2" charset="0"/>
                <a:ea typeface="Roboto" panose="02000000000000000000" pitchFamily="2" charset="0"/>
              </a:endParaRPr>
            </a:p>
          </p:txBody>
        </p:sp>
        <p:pic>
          <p:nvPicPr>
            <p:cNvPr id="10" name="Shape 144" descr="Imagen integrada 1"/>
            <p:cNvPicPr preferRelativeResize="0"/>
            <p:nvPr/>
          </p:nvPicPr>
          <p:blipFill rotWithShape="1">
            <a:blip r:embed="rId7">
              <a:alphaModFix/>
            </a:blip>
            <a:srcRect/>
            <a:stretch/>
          </p:blipFill>
          <p:spPr>
            <a:xfrm>
              <a:off x="4349892" y="4939392"/>
              <a:ext cx="454054" cy="117265"/>
            </a:xfrm>
            <a:prstGeom prst="rect">
              <a:avLst/>
            </a:prstGeom>
            <a:noFill/>
            <a:ln>
              <a:noFill/>
            </a:ln>
          </p:spPr>
        </p:pic>
      </p:grpSp>
      <p:sp>
        <p:nvSpPr>
          <p:cNvPr id="11" name="Rectángulo redondeado 46"/>
          <p:cNvSpPr/>
          <p:nvPr/>
        </p:nvSpPr>
        <p:spPr>
          <a:xfrm>
            <a:off x="2952000" y="180000"/>
            <a:ext cx="3240000" cy="734400"/>
          </a:xfrm>
          <a:prstGeom prst="roundRect">
            <a:avLst/>
          </a:prstGeom>
          <a:noFill/>
          <a:ln w="28575">
            <a:solidFill>
              <a:srgbClr val="4F5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200" dirty="0">
                <a:solidFill>
                  <a:srgbClr val="4F5D73"/>
                </a:solidFill>
                <a:latin typeface="Roboto" panose="02000000000000000000" pitchFamily="2" charset="0"/>
                <a:ea typeface="Roboto" panose="02000000000000000000" pitchFamily="2" charset="0"/>
              </a:rPr>
              <a:t>HERRAMIENTAS</a:t>
            </a:r>
          </a:p>
        </p:txBody>
      </p:sp>
    </p:spTree>
    <p:extLst>
      <p:ext uri="{BB962C8B-B14F-4D97-AF65-F5344CB8AC3E}">
        <p14:creationId xmlns:p14="http://schemas.microsoft.com/office/powerpoint/2010/main" val="2467407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5310</TotalTime>
  <Words>3892</Words>
  <Application>Microsoft Office PowerPoint</Application>
  <PresentationFormat>Presentación en pantalla (16:9)</PresentationFormat>
  <Paragraphs>565</Paragraphs>
  <Slides>50</Slides>
  <Notes>46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50</vt:i4>
      </vt:variant>
    </vt:vector>
  </HeadingPairs>
  <TitlesOfParts>
    <vt:vector size="56" baseType="lpstr">
      <vt:lpstr>Arial</vt:lpstr>
      <vt:lpstr>Buxton Sketch</vt:lpstr>
      <vt:lpstr>Calibri</vt:lpstr>
      <vt:lpstr>Calibri Light</vt:lpstr>
      <vt:lpstr>Roboto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Banco Colpatria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Avila Gonzalez David Stiven</dc:creator>
  <cp:lastModifiedBy>David Stiven Avila Gonzalez</cp:lastModifiedBy>
  <cp:revision>1366</cp:revision>
  <dcterms:created xsi:type="dcterms:W3CDTF">2016-11-28T20:29:03Z</dcterms:created>
  <dcterms:modified xsi:type="dcterms:W3CDTF">2016-12-05T15:18:01Z</dcterms:modified>
</cp:coreProperties>
</file>