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8" r:id="rId7"/>
    <p:sldId id="261" r:id="rId8"/>
    <p:sldId id="262" r:id="rId9"/>
    <p:sldId id="263"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7FE2E8-C895-4482-AC89-276148280069}" type="datetimeFigureOut">
              <a:rPr lang="en-RW" smtClean="0"/>
              <a:t>01/02/2022</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9D8A0AE0-BF6C-4D5F-A7A3-7A057BDB0388}" type="slidenum">
              <a:rPr lang="en-RW" smtClean="0"/>
              <a:t>‹#›</a:t>
            </a:fld>
            <a:endParaRPr lang="en-RW"/>
          </a:p>
        </p:txBody>
      </p:sp>
    </p:spTree>
    <p:extLst>
      <p:ext uri="{BB962C8B-B14F-4D97-AF65-F5344CB8AC3E}">
        <p14:creationId xmlns:p14="http://schemas.microsoft.com/office/powerpoint/2010/main" val="2429934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7FE2E8-C895-4482-AC89-276148280069}" type="datetimeFigureOut">
              <a:rPr lang="en-RW" smtClean="0"/>
              <a:t>01/02/2022</a:t>
            </a:fld>
            <a:endParaRPr lang="en-RW"/>
          </a:p>
        </p:txBody>
      </p:sp>
      <p:sp>
        <p:nvSpPr>
          <p:cNvPr id="6" name="Footer Placeholder 5"/>
          <p:cNvSpPr>
            <a:spLocks noGrp="1"/>
          </p:cNvSpPr>
          <p:nvPr>
            <p:ph type="ftr" sz="quarter" idx="11"/>
          </p:nvPr>
        </p:nvSpPr>
        <p:spPr/>
        <p:txBody>
          <a:bodyPr/>
          <a:lstStyle/>
          <a:p>
            <a:endParaRPr lang="en-RW"/>
          </a:p>
        </p:txBody>
      </p:sp>
      <p:sp>
        <p:nvSpPr>
          <p:cNvPr id="7" name="Slide Number Placeholder 6"/>
          <p:cNvSpPr>
            <a:spLocks noGrp="1"/>
          </p:cNvSpPr>
          <p:nvPr>
            <p:ph type="sldNum" sz="quarter" idx="12"/>
          </p:nvPr>
        </p:nvSpPr>
        <p:spPr/>
        <p:txBody>
          <a:bodyPr/>
          <a:lstStyle/>
          <a:p>
            <a:fld id="{9D8A0AE0-BF6C-4D5F-A7A3-7A057BDB0388}" type="slidenum">
              <a:rPr lang="en-RW" smtClean="0"/>
              <a:t>‹#›</a:t>
            </a:fld>
            <a:endParaRPr lang="en-RW"/>
          </a:p>
        </p:txBody>
      </p:sp>
    </p:spTree>
    <p:extLst>
      <p:ext uri="{BB962C8B-B14F-4D97-AF65-F5344CB8AC3E}">
        <p14:creationId xmlns:p14="http://schemas.microsoft.com/office/powerpoint/2010/main" val="268450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7FE2E8-C895-4482-AC89-276148280069}" type="datetimeFigureOut">
              <a:rPr lang="en-RW" smtClean="0"/>
              <a:t>01/02/2022</a:t>
            </a:fld>
            <a:endParaRPr lang="en-RW"/>
          </a:p>
        </p:txBody>
      </p:sp>
      <p:sp>
        <p:nvSpPr>
          <p:cNvPr id="6" name="Footer Placeholder 5"/>
          <p:cNvSpPr>
            <a:spLocks noGrp="1"/>
          </p:cNvSpPr>
          <p:nvPr>
            <p:ph type="ftr" sz="quarter" idx="11"/>
          </p:nvPr>
        </p:nvSpPr>
        <p:spPr/>
        <p:txBody>
          <a:bodyPr/>
          <a:lstStyle/>
          <a:p>
            <a:endParaRPr lang="en-RW"/>
          </a:p>
        </p:txBody>
      </p:sp>
      <p:sp>
        <p:nvSpPr>
          <p:cNvPr id="7" name="Slide Number Placeholder 6"/>
          <p:cNvSpPr>
            <a:spLocks noGrp="1"/>
          </p:cNvSpPr>
          <p:nvPr>
            <p:ph type="sldNum" sz="quarter" idx="12"/>
          </p:nvPr>
        </p:nvSpPr>
        <p:spPr/>
        <p:txBody>
          <a:bodyPr/>
          <a:lstStyle/>
          <a:p>
            <a:fld id="{9D8A0AE0-BF6C-4D5F-A7A3-7A057BDB0388}" type="slidenum">
              <a:rPr lang="en-RW" smtClean="0"/>
              <a:t>‹#›</a:t>
            </a:fld>
            <a:endParaRPr lang="en-RW"/>
          </a:p>
        </p:txBody>
      </p:sp>
    </p:spTree>
    <p:extLst>
      <p:ext uri="{BB962C8B-B14F-4D97-AF65-F5344CB8AC3E}">
        <p14:creationId xmlns:p14="http://schemas.microsoft.com/office/powerpoint/2010/main" val="3322237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7FE2E8-C895-4482-AC89-276148280069}" type="datetimeFigureOut">
              <a:rPr lang="en-RW" smtClean="0"/>
              <a:t>01/02/2022</a:t>
            </a:fld>
            <a:endParaRPr lang="en-RW"/>
          </a:p>
        </p:txBody>
      </p:sp>
      <p:sp>
        <p:nvSpPr>
          <p:cNvPr id="6" name="Footer Placeholder 5"/>
          <p:cNvSpPr>
            <a:spLocks noGrp="1"/>
          </p:cNvSpPr>
          <p:nvPr>
            <p:ph type="ftr" sz="quarter" idx="11"/>
          </p:nvPr>
        </p:nvSpPr>
        <p:spPr/>
        <p:txBody>
          <a:bodyPr/>
          <a:lstStyle/>
          <a:p>
            <a:endParaRPr lang="en-RW"/>
          </a:p>
        </p:txBody>
      </p:sp>
      <p:sp>
        <p:nvSpPr>
          <p:cNvPr id="7" name="Slide Number Placeholder 6"/>
          <p:cNvSpPr>
            <a:spLocks noGrp="1"/>
          </p:cNvSpPr>
          <p:nvPr>
            <p:ph type="sldNum" sz="quarter" idx="12"/>
          </p:nvPr>
        </p:nvSpPr>
        <p:spPr/>
        <p:txBody>
          <a:bodyPr/>
          <a:lstStyle/>
          <a:p>
            <a:fld id="{9D8A0AE0-BF6C-4D5F-A7A3-7A057BDB0388}" type="slidenum">
              <a:rPr lang="en-RW" smtClean="0"/>
              <a:t>‹#›</a:t>
            </a:fld>
            <a:endParaRPr lang="en-RW"/>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59691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7FE2E8-C895-4482-AC89-276148280069}" type="datetimeFigureOut">
              <a:rPr lang="en-RW" smtClean="0"/>
              <a:t>01/02/2022</a:t>
            </a:fld>
            <a:endParaRPr lang="en-RW"/>
          </a:p>
        </p:txBody>
      </p:sp>
      <p:sp>
        <p:nvSpPr>
          <p:cNvPr id="6" name="Footer Placeholder 5"/>
          <p:cNvSpPr>
            <a:spLocks noGrp="1"/>
          </p:cNvSpPr>
          <p:nvPr>
            <p:ph type="ftr" sz="quarter" idx="11"/>
          </p:nvPr>
        </p:nvSpPr>
        <p:spPr/>
        <p:txBody>
          <a:bodyPr/>
          <a:lstStyle/>
          <a:p>
            <a:endParaRPr lang="en-RW"/>
          </a:p>
        </p:txBody>
      </p:sp>
      <p:sp>
        <p:nvSpPr>
          <p:cNvPr id="7" name="Slide Number Placeholder 6"/>
          <p:cNvSpPr>
            <a:spLocks noGrp="1"/>
          </p:cNvSpPr>
          <p:nvPr>
            <p:ph type="sldNum" sz="quarter" idx="12"/>
          </p:nvPr>
        </p:nvSpPr>
        <p:spPr/>
        <p:txBody>
          <a:bodyPr/>
          <a:lstStyle/>
          <a:p>
            <a:fld id="{9D8A0AE0-BF6C-4D5F-A7A3-7A057BDB0388}" type="slidenum">
              <a:rPr lang="en-RW" smtClean="0"/>
              <a:t>‹#›</a:t>
            </a:fld>
            <a:endParaRPr lang="en-RW"/>
          </a:p>
        </p:txBody>
      </p:sp>
    </p:spTree>
    <p:extLst>
      <p:ext uri="{BB962C8B-B14F-4D97-AF65-F5344CB8AC3E}">
        <p14:creationId xmlns:p14="http://schemas.microsoft.com/office/powerpoint/2010/main" val="1221628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7FE2E8-C895-4482-AC89-276148280069}" type="datetimeFigureOut">
              <a:rPr lang="en-RW" smtClean="0"/>
              <a:t>01/02/2022</a:t>
            </a:fld>
            <a:endParaRPr lang="en-RW"/>
          </a:p>
        </p:txBody>
      </p:sp>
      <p:sp>
        <p:nvSpPr>
          <p:cNvPr id="4" name="Footer Placeholder 3"/>
          <p:cNvSpPr>
            <a:spLocks noGrp="1"/>
          </p:cNvSpPr>
          <p:nvPr>
            <p:ph type="ftr" sz="quarter" idx="11"/>
          </p:nvPr>
        </p:nvSpPr>
        <p:spPr/>
        <p:txBody>
          <a:bodyPr/>
          <a:lstStyle/>
          <a:p>
            <a:endParaRPr lang="en-RW"/>
          </a:p>
        </p:txBody>
      </p:sp>
      <p:sp>
        <p:nvSpPr>
          <p:cNvPr id="5" name="Slide Number Placeholder 4"/>
          <p:cNvSpPr>
            <a:spLocks noGrp="1"/>
          </p:cNvSpPr>
          <p:nvPr>
            <p:ph type="sldNum" sz="quarter" idx="12"/>
          </p:nvPr>
        </p:nvSpPr>
        <p:spPr/>
        <p:txBody>
          <a:bodyPr/>
          <a:lstStyle/>
          <a:p>
            <a:fld id="{9D8A0AE0-BF6C-4D5F-A7A3-7A057BDB0388}" type="slidenum">
              <a:rPr lang="en-RW" smtClean="0"/>
              <a:t>‹#›</a:t>
            </a:fld>
            <a:endParaRPr lang="en-RW"/>
          </a:p>
        </p:txBody>
      </p:sp>
    </p:spTree>
    <p:extLst>
      <p:ext uri="{BB962C8B-B14F-4D97-AF65-F5344CB8AC3E}">
        <p14:creationId xmlns:p14="http://schemas.microsoft.com/office/powerpoint/2010/main" val="1693598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7FE2E8-C895-4482-AC89-276148280069}" type="datetimeFigureOut">
              <a:rPr lang="en-RW" smtClean="0"/>
              <a:t>01/02/2022</a:t>
            </a:fld>
            <a:endParaRPr lang="en-RW"/>
          </a:p>
        </p:txBody>
      </p:sp>
      <p:sp>
        <p:nvSpPr>
          <p:cNvPr id="4" name="Footer Placeholder 3"/>
          <p:cNvSpPr>
            <a:spLocks noGrp="1"/>
          </p:cNvSpPr>
          <p:nvPr>
            <p:ph type="ftr" sz="quarter" idx="11"/>
          </p:nvPr>
        </p:nvSpPr>
        <p:spPr/>
        <p:txBody>
          <a:bodyPr/>
          <a:lstStyle/>
          <a:p>
            <a:endParaRPr lang="en-RW"/>
          </a:p>
        </p:txBody>
      </p:sp>
      <p:sp>
        <p:nvSpPr>
          <p:cNvPr id="5" name="Slide Number Placeholder 4"/>
          <p:cNvSpPr>
            <a:spLocks noGrp="1"/>
          </p:cNvSpPr>
          <p:nvPr>
            <p:ph type="sldNum" sz="quarter" idx="12"/>
          </p:nvPr>
        </p:nvSpPr>
        <p:spPr/>
        <p:txBody>
          <a:bodyPr/>
          <a:lstStyle/>
          <a:p>
            <a:fld id="{9D8A0AE0-BF6C-4D5F-A7A3-7A057BDB0388}" type="slidenum">
              <a:rPr lang="en-RW" smtClean="0"/>
              <a:t>‹#›</a:t>
            </a:fld>
            <a:endParaRPr lang="en-RW"/>
          </a:p>
        </p:txBody>
      </p:sp>
    </p:spTree>
    <p:extLst>
      <p:ext uri="{BB962C8B-B14F-4D97-AF65-F5344CB8AC3E}">
        <p14:creationId xmlns:p14="http://schemas.microsoft.com/office/powerpoint/2010/main" val="1166006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7FE2E8-C895-4482-AC89-276148280069}" type="datetimeFigureOut">
              <a:rPr lang="en-RW" smtClean="0"/>
              <a:t>01/02/2022</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9D8A0AE0-BF6C-4D5F-A7A3-7A057BDB0388}" type="slidenum">
              <a:rPr lang="en-RW" smtClean="0"/>
              <a:t>‹#›</a:t>
            </a:fld>
            <a:endParaRPr lang="en-RW"/>
          </a:p>
        </p:txBody>
      </p:sp>
    </p:spTree>
    <p:extLst>
      <p:ext uri="{BB962C8B-B14F-4D97-AF65-F5344CB8AC3E}">
        <p14:creationId xmlns:p14="http://schemas.microsoft.com/office/powerpoint/2010/main" val="4267113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7FE2E8-C895-4482-AC89-276148280069}" type="datetimeFigureOut">
              <a:rPr lang="en-RW" smtClean="0"/>
              <a:t>01/02/2022</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9D8A0AE0-BF6C-4D5F-A7A3-7A057BDB0388}" type="slidenum">
              <a:rPr lang="en-RW" smtClean="0"/>
              <a:t>‹#›</a:t>
            </a:fld>
            <a:endParaRPr lang="en-RW"/>
          </a:p>
        </p:txBody>
      </p:sp>
    </p:spTree>
    <p:extLst>
      <p:ext uri="{BB962C8B-B14F-4D97-AF65-F5344CB8AC3E}">
        <p14:creationId xmlns:p14="http://schemas.microsoft.com/office/powerpoint/2010/main" val="2957252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7FE2E8-C895-4482-AC89-276148280069}" type="datetimeFigureOut">
              <a:rPr lang="en-RW" smtClean="0"/>
              <a:t>01/02/2022</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9D8A0AE0-BF6C-4D5F-A7A3-7A057BDB0388}" type="slidenum">
              <a:rPr lang="en-RW" smtClean="0"/>
              <a:t>‹#›</a:t>
            </a:fld>
            <a:endParaRPr lang="en-RW"/>
          </a:p>
        </p:txBody>
      </p:sp>
    </p:spTree>
    <p:extLst>
      <p:ext uri="{BB962C8B-B14F-4D97-AF65-F5344CB8AC3E}">
        <p14:creationId xmlns:p14="http://schemas.microsoft.com/office/powerpoint/2010/main" val="233857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7FE2E8-C895-4482-AC89-276148280069}" type="datetimeFigureOut">
              <a:rPr lang="en-RW" smtClean="0"/>
              <a:t>01/02/2022</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9D8A0AE0-BF6C-4D5F-A7A3-7A057BDB0388}" type="slidenum">
              <a:rPr lang="en-RW" smtClean="0"/>
              <a:t>‹#›</a:t>
            </a:fld>
            <a:endParaRPr lang="en-RW"/>
          </a:p>
        </p:txBody>
      </p:sp>
    </p:spTree>
    <p:extLst>
      <p:ext uri="{BB962C8B-B14F-4D97-AF65-F5344CB8AC3E}">
        <p14:creationId xmlns:p14="http://schemas.microsoft.com/office/powerpoint/2010/main" val="43731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FE2E8-C895-4482-AC89-276148280069}" type="datetimeFigureOut">
              <a:rPr lang="en-RW" smtClean="0"/>
              <a:t>01/02/2022</a:t>
            </a:fld>
            <a:endParaRPr lang="en-RW"/>
          </a:p>
        </p:txBody>
      </p:sp>
      <p:sp>
        <p:nvSpPr>
          <p:cNvPr id="6" name="Footer Placeholder 5"/>
          <p:cNvSpPr>
            <a:spLocks noGrp="1"/>
          </p:cNvSpPr>
          <p:nvPr>
            <p:ph type="ftr" sz="quarter" idx="11"/>
          </p:nvPr>
        </p:nvSpPr>
        <p:spPr/>
        <p:txBody>
          <a:bodyPr/>
          <a:lstStyle/>
          <a:p>
            <a:endParaRPr lang="en-RW"/>
          </a:p>
        </p:txBody>
      </p:sp>
      <p:sp>
        <p:nvSpPr>
          <p:cNvPr id="7" name="Slide Number Placeholder 6"/>
          <p:cNvSpPr>
            <a:spLocks noGrp="1"/>
          </p:cNvSpPr>
          <p:nvPr>
            <p:ph type="sldNum" sz="quarter" idx="12"/>
          </p:nvPr>
        </p:nvSpPr>
        <p:spPr/>
        <p:txBody>
          <a:bodyPr/>
          <a:lstStyle/>
          <a:p>
            <a:fld id="{9D8A0AE0-BF6C-4D5F-A7A3-7A057BDB0388}" type="slidenum">
              <a:rPr lang="en-RW" smtClean="0"/>
              <a:t>‹#›</a:t>
            </a:fld>
            <a:endParaRPr lang="en-RW"/>
          </a:p>
        </p:txBody>
      </p:sp>
    </p:spTree>
    <p:extLst>
      <p:ext uri="{BB962C8B-B14F-4D97-AF65-F5344CB8AC3E}">
        <p14:creationId xmlns:p14="http://schemas.microsoft.com/office/powerpoint/2010/main" val="2905156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7FE2E8-C895-4482-AC89-276148280069}" type="datetimeFigureOut">
              <a:rPr lang="en-RW" smtClean="0"/>
              <a:t>01/02/2022</a:t>
            </a:fld>
            <a:endParaRPr lang="en-RW"/>
          </a:p>
        </p:txBody>
      </p:sp>
      <p:sp>
        <p:nvSpPr>
          <p:cNvPr id="8" name="Footer Placeholder 7"/>
          <p:cNvSpPr>
            <a:spLocks noGrp="1"/>
          </p:cNvSpPr>
          <p:nvPr>
            <p:ph type="ftr" sz="quarter" idx="11"/>
          </p:nvPr>
        </p:nvSpPr>
        <p:spPr/>
        <p:txBody>
          <a:bodyPr/>
          <a:lstStyle/>
          <a:p>
            <a:endParaRPr lang="en-RW"/>
          </a:p>
        </p:txBody>
      </p:sp>
      <p:sp>
        <p:nvSpPr>
          <p:cNvPr id="9" name="Slide Number Placeholder 8"/>
          <p:cNvSpPr>
            <a:spLocks noGrp="1"/>
          </p:cNvSpPr>
          <p:nvPr>
            <p:ph type="sldNum" sz="quarter" idx="12"/>
          </p:nvPr>
        </p:nvSpPr>
        <p:spPr/>
        <p:txBody>
          <a:bodyPr/>
          <a:lstStyle/>
          <a:p>
            <a:fld id="{9D8A0AE0-BF6C-4D5F-A7A3-7A057BDB0388}" type="slidenum">
              <a:rPr lang="en-RW" smtClean="0"/>
              <a:t>‹#›</a:t>
            </a:fld>
            <a:endParaRPr lang="en-RW"/>
          </a:p>
        </p:txBody>
      </p:sp>
    </p:spTree>
    <p:extLst>
      <p:ext uri="{BB962C8B-B14F-4D97-AF65-F5344CB8AC3E}">
        <p14:creationId xmlns:p14="http://schemas.microsoft.com/office/powerpoint/2010/main" val="184198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7FE2E8-C895-4482-AC89-276148280069}" type="datetimeFigureOut">
              <a:rPr lang="en-RW" smtClean="0"/>
              <a:t>01/02/2022</a:t>
            </a:fld>
            <a:endParaRPr lang="en-RW"/>
          </a:p>
        </p:txBody>
      </p:sp>
      <p:sp>
        <p:nvSpPr>
          <p:cNvPr id="4" name="Footer Placeholder 3"/>
          <p:cNvSpPr>
            <a:spLocks noGrp="1"/>
          </p:cNvSpPr>
          <p:nvPr>
            <p:ph type="ftr" sz="quarter" idx="11"/>
          </p:nvPr>
        </p:nvSpPr>
        <p:spPr/>
        <p:txBody>
          <a:bodyPr/>
          <a:lstStyle/>
          <a:p>
            <a:endParaRPr lang="en-RW"/>
          </a:p>
        </p:txBody>
      </p:sp>
      <p:sp>
        <p:nvSpPr>
          <p:cNvPr id="5" name="Slide Number Placeholder 4"/>
          <p:cNvSpPr>
            <a:spLocks noGrp="1"/>
          </p:cNvSpPr>
          <p:nvPr>
            <p:ph type="sldNum" sz="quarter" idx="12"/>
          </p:nvPr>
        </p:nvSpPr>
        <p:spPr/>
        <p:txBody>
          <a:bodyPr/>
          <a:lstStyle/>
          <a:p>
            <a:fld id="{9D8A0AE0-BF6C-4D5F-A7A3-7A057BDB0388}" type="slidenum">
              <a:rPr lang="en-RW" smtClean="0"/>
              <a:t>‹#›</a:t>
            </a:fld>
            <a:endParaRPr lang="en-RW"/>
          </a:p>
        </p:txBody>
      </p:sp>
    </p:spTree>
    <p:extLst>
      <p:ext uri="{BB962C8B-B14F-4D97-AF65-F5344CB8AC3E}">
        <p14:creationId xmlns:p14="http://schemas.microsoft.com/office/powerpoint/2010/main" val="343844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7FE2E8-C895-4482-AC89-276148280069}" type="datetimeFigureOut">
              <a:rPr lang="en-RW" smtClean="0"/>
              <a:t>01/02/2022</a:t>
            </a:fld>
            <a:endParaRPr lang="en-RW"/>
          </a:p>
        </p:txBody>
      </p:sp>
      <p:sp>
        <p:nvSpPr>
          <p:cNvPr id="3" name="Footer Placeholder 2"/>
          <p:cNvSpPr>
            <a:spLocks noGrp="1"/>
          </p:cNvSpPr>
          <p:nvPr>
            <p:ph type="ftr" sz="quarter" idx="11"/>
          </p:nvPr>
        </p:nvSpPr>
        <p:spPr/>
        <p:txBody>
          <a:bodyPr/>
          <a:lstStyle/>
          <a:p>
            <a:endParaRPr lang="en-RW"/>
          </a:p>
        </p:txBody>
      </p:sp>
      <p:sp>
        <p:nvSpPr>
          <p:cNvPr id="4" name="Slide Number Placeholder 3"/>
          <p:cNvSpPr>
            <a:spLocks noGrp="1"/>
          </p:cNvSpPr>
          <p:nvPr>
            <p:ph type="sldNum" sz="quarter" idx="12"/>
          </p:nvPr>
        </p:nvSpPr>
        <p:spPr/>
        <p:txBody>
          <a:bodyPr/>
          <a:lstStyle/>
          <a:p>
            <a:fld id="{9D8A0AE0-BF6C-4D5F-A7A3-7A057BDB0388}" type="slidenum">
              <a:rPr lang="en-RW" smtClean="0"/>
              <a:t>‹#›</a:t>
            </a:fld>
            <a:endParaRPr lang="en-RW"/>
          </a:p>
        </p:txBody>
      </p:sp>
    </p:spTree>
    <p:extLst>
      <p:ext uri="{BB962C8B-B14F-4D97-AF65-F5344CB8AC3E}">
        <p14:creationId xmlns:p14="http://schemas.microsoft.com/office/powerpoint/2010/main" val="2121741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7FE2E8-C895-4482-AC89-276148280069}" type="datetimeFigureOut">
              <a:rPr lang="en-RW" smtClean="0"/>
              <a:t>01/02/2022</a:t>
            </a:fld>
            <a:endParaRPr lang="en-RW"/>
          </a:p>
        </p:txBody>
      </p:sp>
      <p:sp>
        <p:nvSpPr>
          <p:cNvPr id="6" name="Footer Placeholder 5"/>
          <p:cNvSpPr>
            <a:spLocks noGrp="1"/>
          </p:cNvSpPr>
          <p:nvPr>
            <p:ph type="ftr" sz="quarter" idx="11"/>
          </p:nvPr>
        </p:nvSpPr>
        <p:spPr/>
        <p:txBody>
          <a:bodyPr/>
          <a:lstStyle/>
          <a:p>
            <a:endParaRPr lang="en-RW"/>
          </a:p>
        </p:txBody>
      </p:sp>
      <p:sp>
        <p:nvSpPr>
          <p:cNvPr id="7" name="Slide Number Placeholder 6"/>
          <p:cNvSpPr>
            <a:spLocks noGrp="1"/>
          </p:cNvSpPr>
          <p:nvPr>
            <p:ph type="sldNum" sz="quarter" idx="12"/>
          </p:nvPr>
        </p:nvSpPr>
        <p:spPr/>
        <p:txBody>
          <a:bodyPr/>
          <a:lstStyle/>
          <a:p>
            <a:fld id="{9D8A0AE0-BF6C-4D5F-A7A3-7A057BDB0388}" type="slidenum">
              <a:rPr lang="en-RW" smtClean="0"/>
              <a:t>‹#›</a:t>
            </a:fld>
            <a:endParaRPr lang="en-RW"/>
          </a:p>
        </p:txBody>
      </p:sp>
    </p:spTree>
    <p:extLst>
      <p:ext uri="{BB962C8B-B14F-4D97-AF65-F5344CB8AC3E}">
        <p14:creationId xmlns:p14="http://schemas.microsoft.com/office/powerpoint/2010/main" val="212228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7FE2E8-C895-4482-AC89-276148280069}" type="datetimeFigureOut">
              <a:rPr lang="en-RW" smtClean="0"/>
              <a:t>01/02/2022</a:t>
            </a:fld>
            <a:endParaRPr lang="en-RW"/>
          </a:p>
        </p:txBody>
      </p:sp>
      <p:sp>
        <p:nvSpPr>
          <p:cNvPr id="6" name="Footer Placeholder 5"/>
          <p:cNvSpPr>
            <a:spLocks noGrp="1"/>
          </p:cNvSpPr>
          <p:nvPr>
            <p:ph type="ftr" sz="quarter" idx="11"/>
          </p:nvPr>
        </p:nvSpPr>
        <p:spPr/>
        <p:txBody>
          <a:bodyPr/>
          <a:lstStyle/>
          <a:p>
            <a:endParaRPr lang="en-RW"/>
          </a:p>
        </p:txBody>
      </p:sp>
      <p:sp>
        <p:nvSpPr>
          <p:cNvPr id="7" name="Slide Number Placeholder 6"/>
          <p:cNvSpPr>
            <a:spLocks noGrp="1"/>
          </p:cNvSpPr>
          <p:nvPr>
            <p:ph type="sldNum" sz="quarter" idx="12"/>
          </p:nvPr>
        </p:nvSpPr>
        <p:spPr/>
        <p:txBody>
          <a:bodyPr/>
          <a:lstStyle/>
          <a:p>
            <a:fld id="{9D8A0AE0-BF6C-4D5F-A7A3-7A057BDB0388}" type="slidenum">
              <a:rPr lang="en-RW" smtClean="0"/>
              <a:t>‹#›</a:t>
            </a:fld>
            <a:endParaRPr lang="en-RW"/>
          </a:p>
        </p:txBody>
      </p:sp>
    </p:spTree>
    <p:extLst>
      <p:ext uri="{BB962C8B-B14F-4D97-AF65-F5344CB8AC3E}">
        <p14:creationId xmlns:p14="http://schemas.microsoft.com/office/powerpoint/2010/main" val="45290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E7FE2E8-C895-4482-AC89-276148280069}" type="datetimeFigureOut">
              <a:rPr lang="en-RW" smtClean="0"/>
              <a:t>01/02/2022</a:t>
            </a:fld>
            <a:endParaRPr lang="en-RW"/>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RW"/>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D8A0AE0-BF6C-4D5F-A7A3-7A057BDB0388}" type="slidenum">
              <a:rPr lang="en-RW" smtClean="0"/>
              <a:t>‹#›</a:t>
            </a:fld>
            <a:endParaRPr lang="en-RW"/>
          </a:p>
        </p:txBody>
      </p:sp>
    </p:spTree>
    <p:extLst>
      <p:ext uri="{BB962C8B-B14F-4D97-AF65-F5344CB8AC3E}">
        <p14:creationId xmlns:p14="http://schemas.microsoft.com/office/powerpoint/2010/main" val="14813696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A89A-0BDC-41F7-BF65-1BC3D9AF7194}"/>
              </a:ext>
            </a:extLst>
          </p:cNvPr>
          <p:cNvSpPr>
            <a:spLocks noGrp="1"/>
          </p:cNvSpPr>
          <p:nvPr>
            <p:ph type="title"/>
          </p:nvPr>
        </p:nvSpPr>
        <p:spPr>
          <a:xfrm>
            <a:off x="838200" y="529723"/>
            <a:ext cx="10515600" cy="6171866"/>
          </a:xfrm>
        </p:spPr>
        <p:txBody>
          <a:bodyPr/>
          <a:lstStyle/>
          <a:p>
            <a:pPr algn="l">
              <a:lnSpc>
                <a:spcPct val="107000"/>
              </a:lnSpc>
              <a:spcAft>
                <a:spcPts val="800"/>
              </a:spcAft>
            </a:pPr>
            <a:r>
              <a:rPr lang="en-GB" sz="2400" b="1" dirty="0">
                <a:latin typeface="Calibri" panose="020F0502020204030204" pitchFamily="34" charset="0"/>
                <a:ea typeface="Calibri" panose="020F0502020204030204" pitchFamily="34" charset="0"/>
                <a:cs typeface="Times New Roman" panose="02020603050405020304" pitchFamily="18" charset="0"/>
              </a:rPr>
              <a:t>UNIV</a:t>
            </a:r>
            <a:r>
              <a:rPr lang="en-GB" sz="2400" b="1" dirty="0">
                <a:effectLst/>
                <a:latin typeface="Calibri" panose="020F0502020204030204" pitchFamily="34" charset="0"/>
                <a:ea typeface="Calibri" panose="020F0502020204030204" pitchFamily="34" charset="0"/>
                <a:cs typeface="Times New Roman" panose="02020603050405020304" pitchFamily="18" charset="0"/>
              </a:rPr>
              <a:t>ERSITY OF RWANDA                                                                     02</a:t>
            </a:r>
            <a:r>
              <a:rPr lang="en-GB" sz="2400" dirty="0">
                <a:effectLst/>
                <a:latin typeface="Calibri" panose="020F0502020204030204" pitchFamily="34" charset="0"/>
                <a:ea typeface="Calibri" panose="020F0502020204030204" pitchFamily="34" charset="0"/>
                <a:cs typeface="Times New Roman" panose="02020603050405020304" pitchFamily="18" charset="0"/>
              </a:rPr>
              <a:t>/02/2022</a:t>
            </a:r>
            <a:br>
              <a:rPr lang="en-RW" sz="2400" dirty="0">
                <a:effectLst/>
                <a:latin typeface="Calibri" panose="020F0502020204030204" pitchFamily="34" charset="0"/>
                <a:ea typeface="Calibri" panose="020F0502020204030204" pitchFamily="34" charset="0"/>
                <a:cs typeface="Times New Roman" panose="02020603050405020304" pitchFamily="18" charset="0"/>
              </a:rPr>
            </a:br>
            <a:r>
              <a:rPr lang="en-GB" sz="2400" b="1" dirty="0">
                <a:effectLst/>
                <a:latin typeface="Calibri" panose="020F0502020204030204" pitchFamily="34" charset="0"/>
                <a:ea typeface="Calibri" panose="020F0502020204030204" pitchFamily="34" charset="0"/>
                <a:cs typeface="Times New Roman" panose="02020603050405020304" pitchFamily="18" charset="0"/>
              </a:rPr>
              <a:t>College of Science and Technology</a:t>
            </a:r>
            <a:br>
              <a:rPr lang="en-RW" sz="2400" dirty="0">
                <a:effectLst/>
                <a:latin typeface="Calibri" panose="020F0502020204030204" pitchFamily="34" charset="0"/>
                <a:ea typeface="Calibri" panose="020F0502020204030204" pitchFamily="34" charset="0"/>
                <a:cs typeface="Times New Roman" panose="02020603050405020304" pitchFamily="18" charset="0"/>
              </a:rPr>
            </a:br>
            <a:r>
              <a:rPr lang="en-GB" sz="2400" b="1" dirty="0">
                <a:effectLst/>
                <a:latin typeface="Calibri" panose="020F0502020204030204" pitchFamily="34" charset="0"/>
                <a:ea typeface="Calibri" panose="020F0502020204030204" pitchFamily="34" charset="0"/>
                <a:cs typeface="Times New Roman" panose="02020603050405020304" pitchFamily="18" charset="0"/>
              </a:rPr>
              <a:t>School of Engineering – Department of EEE – ETE Year 4</a:t>
            </a:r>
            <a:br>
              <a:rPr lang="en-RW" sz="1800" dirty="0">
                <a:effectLst/>
                <a:latin typeface="Calibri" panose="020F0502020204030204" pitchFamily="34" charset="0"/>
                <a:ea typeface="Calibri" panose="020F0502020204030204" pitchFamily="34" charset="0"/>
                <a:cs typeface="Times New Roman" panose="02020603050405020304" pitchFamily="18" charset="0"/>
              </a:rPr>
            </a:br>
            <a:endParaRPr lang="en-RW" dirty="0"/>
          </a:p>
        </p:txBody>
      </p:sp>
      <p:pic>
        <p:nvPicPr>
          <p:cNvPr id="6" name="Picture 5" descr="Logo&#10;&#10;Description automatically generated">
            <a:extLst>
              <a:ext uri="{FF2B5EF4-FFF2-40B4-BE49-F238E27FC236}">
                <a16:creationId xmlns:a16="http://schemas.microsoft.com/office/drawing/2014/main" id="{E689B3A8-4E70-4489-9DFA-CEE42D301909}"/>
              </a:ext>
            </a:extLst>
          </p:cNvPr>
          <p:cNvPicPr/>
          <p:nvPr/>
        </p:nvPicPr>
        <p:blipFill>
          <a:blip r:embed="rId2">
            <a:extLst>
              <a:ext uri="{28A0092B-C50C-407E-A947-70E740481C1C}">
                <a14:useLocalDpi xmlns:a14="http://schemas.microsoft.com/office/drawing/2010/main" val="0"/>
              </a:ext>
            </a:extLst>
          </a:blip>
          <a:stretch>
            <a:fillRect/>
          </a:stretch>
        </p:blipFill>
        <p:spPr>
          <a:xfrm>
            <a:off x="1003483" y="529723"/>
            <a:ext cx="1703622" cy="1684087"/>
          </a:xfrm>
          <a:prstGeom prst="rect">
            <a:avLst/>
          </a:prstGeom>
        </p:spPr>
      </p:pic>
    </p:spTree>
    <p:extLst>
      <p:ext uri="{BB962C8B-B14F-4D97-AF65-F5344CB8AC3E}">
        <p14:creationId xmlns:p14="http://schemas.microsoft.com/office/powerpoint/2010/main" val="4200476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A0A3-4CA0-4B0E-80A0-0A202D7B138F}"/>
              </a:ext>
            </a:extLst>
          </p:cNvPr>
          <p:cNvSpPr>
            <a:spLocks noGrp="1"/>
          </p:cNvSpPr>
          <p:nvPr>
            <p:ph type="title"/>
          </p:nvPr>
        </p:nvSpPr>
        <p:spPr/>
        <p:txBody>
          <a:bodyPr/>
          <a:lstStyle/>
          <a:p>
            <a:r>
              <a:rPr lang="en-US" b="1" dirty="0"/>
              <a:t>Conclusion</a:t>
            </a:r>
            <a:endParaRPr lang="en-RW" dirty="0"/>
          </a:p>
        </p:txBody>
      </p:sp>
      <p:sp>
        <p:nvSpPr>
          <p:cNvPr id="3" name="Content Placeholder 2">
            <a:extLst>
              <a:ext uri="{FF2B5EF4-FFF2-40B4-BE49-F238E27FC236}">
                <a16:creationId xmlns:a16="http://schemas.microsoft.com/office/drawing/2014/main" id="{1414A055-DF2B-4721-A695-89486D4595EB}"/>
              </a:ext>
            </a:extLst>
          </p:cNvPr>
          <p:cNvSpPr>
            <a:spLocks noGrp="1"/>
          </p:cNvSpPr>
          <p:nvPr>
            <p:ph idx="1"/>
          </p:nvPr>
        </p:nvSpPr>
        <p:spPr/>
        <p:txBody>
          <a:bodyPr>
            <a:normAutofit/>
          </a:bodyPr>
          <a:lstStyle/>
          <a:p>
            <a:r>
              <a:rPr lang="en-US" dirty="0"/>
              <a:t>This project was not an easy work, enough time was required to complete it. Due to our knowledge, it took much time learning new skills to use to complete this project combining all of those with daily academic activities which was going on.</a:t>
            </a:r>
          </a:p>
          <a:p>
            <a:r>
              <a:rPr lang="en-US" dirty="0"/>
              <a:t>It was a great experience because we learnt a lot in the process, and we are so proud that we are able to achieve all set objectives regardless many challenges we meet.</a:t>
            </a:r>
          </a:p>
          <a:p>
            <a:r>
              <a:rPr lang="en-US" dirty="0"/>
              <a:t>We can ask campus to provide specific timeline of final year projects so that students can be aware due to the time. Many activities related to presentation of the project were happening so sudden which was challenging. </a:t>
            </a:r>
            <a:endParaRPr lang="en-RW" dirty="0"/>
          </a:p>
        </p:txBody>
      </p:sp>
    </p:spTree>
    <p:extLst>
      <p:ext uri="{BB962C8B-B14F-4D97-AF65-F5344CB8AC3E}">
        <p14:creationId xmlns:p14="http://schemas.microsoft.com/office/powerpoint/2010/main" val="4083372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F3D0BE-AD48-4925-8279-515F729DEAFA}"/>
              </a:ext>
            </a:extLst>
          </p:cNvPr>
          <p:cNvSpPr>
            <a:spLocks noGrp="1"/>
          </p:cNvSpPr>
          <p:nvPr>
            <p:ph type="body" idx="1"/>
          </p:nvPr>
        </p:nvSpPr>
        <p:spPr>
          <a:xfrm>
            <a:off x="831850" y="3043989"/>
            <a:ext cx="10515600" cy="3045662"/>
          </a:xfrm>
        </p:spPr>
        <p:txBody>
          <a:bodyPr>
            <a:normAutofit/>
          </a:bodyPr>
          <a:lstStyle/>
          <a:p>
            <a:r>
              <a:rPr lang="en-US" sz="6000" dirty="0"/>
              <a:t>THANK YOU!!!</a:t>
            </a:r>
            <a:endParaRPr lang="en-RW" sz="6000" dirty="0"/>
          </a:p>
        </p:txBody>
      </p:sp>
    </p:spTree>
    <p:extLst>
      <p:ext uri="{BB962C8B-B14F-4D97-AF65-F5344CB8AC3E}">
        <p14:creationId xmlns:p14="http://schemas.microsoft.com/office/powerpoint/2010/main" val="91638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1B3F-FADB-4EC2-94D3-F12959E5C74C}"/>
              </a:ext>
            </a:extLst>
          </p:cNvPr>
          <p:cNvSpPr>
            <a:spLocks noGrp="1"/>
          </p:cNvSpPr>
          <p:nvPr>
            <p:ph type="ctrTitle"/>
          </p:nvPr>
        </p:nvSpPr>
        <p:spPr>
          <a:xfrm>
            <a:off x="1006642" y="340310"/>
            <a:ext cx="9144000" cy="2387600"/>
          </a:xfrm>
        </p:spPr>
        <p:txBody>
          <a:bodyPr>
            <a:normAutofit fontScale="90000"/>
          </a:bodyPr>
          <a:lstStyle/>
          <a:p>
            <a:r>
              <a:rPr lang="en-GB" b="1" dirty="0"/>
              <a:t>Topic: </a:t>
            </a:r>
            <a:r>
              <a:rPr lang="en-GB" b="1" u="sng" dirty="0"/>
              <a:t>Design of ARTIFICIAL INTELLIGENCE BASED Prison Management System</a:t>
            </a:r>
            <a:endParaRPr lang="en-RW" b="1" u="sng" dirty="0"/>
          </a:p>
        </p:txBody>
      </p:sp>
      <p:sp>
        <p:nvSpPr>
          <p:cNvPr id="3" name="Subtitle 2">
            <a:extLst>
              <a:ext uri="{FF2B5EF4-FFF2-40B4-BE49-F238E27FC236}">
                <a16:creationId xmlns:a16="http://schemas.microsoft.com/office/drawing/2014/main" id="{D1014602-1FBD-4F15-920D-E15D2806174D}"/>
              </a:ext>
            </a:extLst>
          </p:cNvPr>
          <p:cNvSpPr>
            <a:spLocks noGrp="1"/>
          </p:cNvSpPr>
          <p:nvPr>
            <p:ph type="subTitle" idx="1"/>
          </p:nvPr>
        </p:nvSpPr>
        <p:spPr>
          <a:xfrm>
            <a:off x="1524000" y="3188368"/>
            <a:ext cx="9144000" cy="3176337"/>
          </a:xfrm>
        </p:spPr>
        <p:txBody>
          <a:bodyPr>
            <a:normAutofit fontScale="70000" lnSpcReduction="20000"/>
          </a:bodyPr>
          <a:lstStyle/>
          <a:p>
            <a:pPr algn="l">
              <a:lnSpc>
                <a:spcPct val="107000"/>
              </a:lnSpc>
              <a:spcAft>
                <a:spcPts val="800"/>
              </a:spcAft>
            </a:pPr>
            <a:r>
              <a:rPr lang="en-GB" sz="4700" b="1" u="sng" dirty="0">
                <a:effectLst/>
                <a:latin typeface="Calibri" panose="020F0502020204030204" pitchFamily="34" charset="0"/>
                <a:ea typeface="Calibri" panose="020F0502020204030204" pitchFamily="34" charset="0"/>
                <a:cs typeface="Times New Roman" panose="02020603050405020304" pitchFamily="18" charset="0"/>
              </a:rPr>
              <a:t>Team</a:t>
            </a:r>
            <a:endParaRPr lang="en-RW" sz="4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GB" sz="3400" b="1" dirty="0">
                <a:effectLst/>
                <a:latin typeface="Calibri" panose="020F0502020204030204" pitchFamily="34" charset="0"/>
                <a:ea typeface="Calibri" panose="020F0502020204030204" pitchFamily="34" charset="0"/>
                <a:cs typeface="Times New Roman" panose="02020603050405020304" pitchFamily="18" charset="0"/>
              </a:rPr>
              <a:t>BUKANDA Shukuru: 218002464</a:t>
            </a:r>
            <a:endParaRPr lang="en-RW" sz="3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GB" sz="3400" b="1" dirty="0">
                <a:effectLst/>
                <a:latin typeface="Calibri" panose="020F0502020204030204" pitchFamily="34" charset="0"/>
                <a:ea typeface="Calibri" panose="020F0502020204030204" pitchFamily="34" charset="0"/>
                <a:cs typeface="Times New Roman" panose="02020603050405020304" pitchFamily="18" charset="0"/>
              </a:rPr>
              <a:t>IMANISHIMWE Omega: 218005236</a:t>
            </a:r>
            <a:endParaRPr lang="en-RW" sz="3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mj-lt"/>
              <a:buAutoNum type="arabicPeriod"/>
            </a:pPr>
            <a:r>
              <a:rPr lang="en-GB" sz="3400" b="1" dirty="0">
                <a:effectLst/>
                <a:latin typeface="Calibri" panose="020F0502020204030204" pitchFamily="34" charset="0"/>
                <a:ea typeface="Calibri" panose="020F0502020204030204" pitchFamily="34" charset="0"/>
                <a:cs typeface="Times New Roman" panose="02020603050405020304" pitchFamily="18" charset="0"/>
              </a:rPr>
              <a:t>DUSENGIMANA Gadhi: 218012372</a:t>
            </a:r>
          </a:p>
          <a:p>
            <a:pPr marL="342900" lvl="0" indent="-342900" algn="l">
              <a:lnSpc>
                <a:spcPct val="107000"/>
              </a:lnSpc>
              <a:spcAft>
                <a:spcPts val="800"/>
              </a:spcAft>
              <a:buFont typeface="+mj-lt"/>
              <a:buAutoNum type="arabicPeriod"/>
            </a:pPr>
            <a:endParaRPr lang="en-GB" sz="3400" b="1" dirty="0">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spcAft>
                <a:spcPts val="800"/>
              </a:spcAft>
            </a:pPr>
            <a:r>
              <a:rPr lang="en-GB" sz="3400" dirty="0">
                <a:effectLst/>
                <a:latin typeface="Calibri" panose="020F0502020204030204" pitchFamily="34" charset="0"/>
                <a:ea typeface="Calibri" panose="020F0502020204030204" pitchFamily="34" charset="0"/>
                <a:cs typeface="Times New Roman" panose="02020603050405020304" pitchFamily="18" charset="0"/>
              </a:rPr>
              <a:t>Supervisor: Pascal NKURUNZIZA</a:t>
            </a:r>
            <a:endParaRPr lang="en-RW" sz="3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2634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C648-F958-4BFE-A236-E02CF70B7CA7}"/>
              </a:ext>
            </a:extLst>
          </p:cNvPr>
          <p:cNvSpPr>
            <a:spLocks noGrp="1"/>
          </p:cNvSpPr>
          <p:nvPr>
            <p:ph type="title"/>
          </p:nvPr>
        </p:nvSpPr>
        <p:spPr/>
        <p:txBody>
          <a:bodyPr/>
          <a:lstStyle/>
          <a:p>
            <a:r>
              <a:rPr lang="en-GB" b="1" dirty="0"/>
              <a:t>Introduction to the project</a:t>
            </a:r>
            <a:endParaRPr lang="en-RW" b="1" dirty="0"/>
          </a:p>
        </p:txBody>
      </p:sp>
      <p:sp>
        <p:nvSpPr>
          <p:cNvPr id="3" name="Content Placeholder 2">
            <a:extLst>
              <a:ext uri="{FF2B5EF4-FFF2-40B4-BE49-F238E27FC236}">
                <a16:creationId xmlns:a16="http://schemas.microsoft.com/office/drawing/2014/main" id="{CF279304-7DA9-4E5E-B727-2724498E7829}"/>
              </a:ext>
            </a:extLst>
          </p:cNvPr>
          <p:cNvSpPr>
            <a:spLocks noGrp="1"/>
          </p:cNvSpPr>
          <p:nvPr>
            <p:ph idx="1"/>
          </p:nvPr>
        </p:nvSpPr>
        <p:spPr>
          <a:xfrm>
            <a:off x="838200" y="1690688"/>
            <a:ext cx="10515600" cy="4486275"/>
          </a:xfrm>
        </p:spPr>
        <p:txBody>
          <a:bodyPr/>
          <a:lstStyle/>
          <a:p>
            <a:r>
              <a:rPr lang="en-US" dirty="0"/>
              <a:t>This is a project we thought about after meeting some challenges in surrounding environment, specifically in prisons. Currently, they are using notebooks to correct, organize and store data, checking visitors’ identification with naked eyes, no specific method that help visitors to know their prisoners in visiting hall. All of those challenges led to slowness of services, inaccurate of data, no enough security as visitors’ identifications are not accurate as well.</a:t>
            </a:r>
          </a:p>
          <a:p>
            <a:r>
              <a:rPr lang="en-US" dirty="0"/>
              <a:t>We combined face recognition and a website to solve all mentioned challenges by recognizing visitor’s face to confirm the identification, and recording, analyzing, storing all information using computers and website. There will be a projector in visiting hall that will help visitors to know when the prisoner is going to come.</a:t>
            </a:r>
            <a:endParaRPr lang="en-RW" dirty="0"/>
          </a:p>
        </p:txBody>
      </p:sp>
    </p:spTree>
    <p:extLst>
      <p:ext uri="{BB962C8B-B14F-4D97-AF65-F5344CB8AC3E}">
        <p14:creationId xmlns:p14="http://schemas.microsoft.com/office/powerpoint/2010/main" val="282578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6EF0-ED3D-4596-9408-0C96808F0F50}"/>
              </a:ext>
            </a:extLst>
          </p:cNvPr>
          <p:cNvSpPr>
            <a:spLocks noGrp="1"/>
          </p:cNvSpPr>
          <p:nvPr>
            <p:ph type="title"/>
          </p:nvPr>
        </p:nvSpPr>
        <p:spPr/>
        <p:txBody>
          <a:bodyPr/>
          <a:lstStyle/>
          <a:p>
            <a:r>
              <a:rPr lang="en-GB" b="1" dirty="0"/>
              <a:t>Introduction to the project </a:t>
            </a:r>
            <a:r>
              <a:rPr lang="en-GB" dirty="0"/>
              <a:t>continued</a:t>
            </a:r>
            <a:endParaRPr lang="en-RW" dirty="0"/>
          </a:p>
        </p:txBody>
      </p:sp>
      <p:sp>
        <p:nvSpPr>
          <p:cNvPr id="3" name="Content Placeholder 2">
            <a:extLst>
              <a:ext uri="{FF2B5EF4-FFF2-40B4-BE49-F238E27FC236}">
                <a16:creationId xmlns:a16="http://schemas.microsoft.com/office/drawing/2014/main" id="{1459CF52-A431-4AA8-A26B-A60BA65BF0B0}"/>
              </a:ext>
            </a:extLst>
          </p:cNvPr>
          <p:cNvSpPr>
            <a:spLocks noGrp="1"/>
          </p:cNvSpPr>
          <p:nvPr>
            <p:ph idx="1"/>
          </p:nvPr>
        </p:nvSpPr>
        <p:spPr/>
        <p:txBody>
          <a:bodyPr>
            <a:normAutofit fontScale="92500"/>
          </a:bodyPr>
          <a:lstStyle/>
          <a:p>
            <a:r>
              <a:rPr lang="en-US" dirty="0"/>
              <a:t>We have searched about other systems that can be similar to what we did, and we found two existing systems. One is called Jail Management System which is a web system that keeps data about day-by-day exercises of prisoners. The second was Face detection system in prison which helps prison to monitor prisoners in their cells, works in surveillance purpose. Those systems are different to ours because we combined face recognition and a website for data accuracy and prison security purposes.</a:t>
            </a:r>
          </a:p>
          <a:p>
            <a:r>
              <a:rPr lang="en-US" dirty="0"/>
              <a:t>The main objective of our project is </a:t>
            </a:r>
            <a:r>
              <a:rPr lang="en-US" dirty="0">
                <a:effectLst/>
                <a:latin typeface="Rockwell" panose="02060603020205020403" pitchFamily="18" charset="0"/>
                <a:ea typeface="Calibri" panose="020F0502020204030204" pitchFamily="34" charset="0"/>
                <a:cs typeface="Times New Roman" panose="02020603050405020304" pitchFamily="18" charset="0"/>
              </a:rPr>
              <a:t>to design Artificial Intelligence based Prison Management System that will show how listed problems will be solved in benefits of prison and society. Specific objectives are listed in our report, and all are well achieved successfully.</a:t>
            </a:r>
            <a:endParaRPr lang="en-RW" dirty="0">
              <a:latin typeface="Rockwell" panose="02060603020205020403" pitchFamily="18" charset="0"/>
            </a:endParaRPr>
          </a:p>
        </p:txBody>
      </p:sp>
    </p:spTree>
    <p:extLst>
      <p:ext uri="{BB962C8B-B14F-4D97-AF65-F5344CB8AC3E}">
        <p14:creationId xmlns:p14="http://schemas.microsoft.com/office/powerpoint/2010/main" val="62648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3084-37C5-48CD-898F-3A79E1D62B99}"/>
              </a:ext>
            </a:extLst>
          </p:cNvPr>
          <p:cNvSpPr>
            <a:spLocks noGrp="1"/>
          </p:cNvSpPr>
          <p:nvPr>
            <p:ph type="title"/>
          </p:nvPr>
        </p:nvSpPr>
        <p:spPr/>
        <p:txBody>
          <a:bodyPr/>
          <a:lstStyle/>
          <a:p>
            <a:r>
              <a:rPr lang="en-GB" b="1" dirty="0"/>
              <a:t>Main parts of the project</a:t>
            </a:r>
            <a:endParaRPr lang="en-RW" dirty="0"/>
          </a:p>
        </p:txBody>
      </p:sp>
      <p:sp>
        <p:nvSpPr>
          <p:cNvPr id="3" name="Content Placeholder 2">
            <a:extLst>
              <a:ext uri="{FF2B5EF4-FFF2-40B4-BE49-F238E27FC236}">
                <a16:creationId xmlns:a16="http://schemas.microsoft.com/office/drawing/2014/main" id="{3F36AEF8-3D52-400C-B34E-69B2A141A607}"/>
              </a:ext>
            </a:extLst>
          </p:cNvPr>
          <p:cNvSpPr>
            <a:spLocks noGrp="1"/>
          </p:cNvSpPr>
          <p:nvPr>
            <p:ph idx="1"/>
          </p:nvPr>
        </p:nvSpPr>
        <p:spPr/>
        <p:txBody>
          <a:bodyPr>
            <a:normAutofit lnSpcReduction="10000"/>
          </a:bodyPr>
          <a:lstStyle/>
          <a:p>
            <a:r>
              <a:rPr lang="en-GB" dirty="0"/>
              <a:t>This project has two main parts: Face Recognition system and a website. A part from those, there are other parts that work with them like webcam and a projector that works as input and output of the system.</a:t>
            </a:r>
          </a:p>
          <a:p>
            <a:r>
              <a:rPr lang="en-GB" dirty="0"/>
              <a:t>Face recognition was done using python codes due to different factors like availability of facilities and financial status. This part use the webcam to detect and recognize people’s faces. Smartphone was used as a webcam as well.</a:t>
            </a:r>
          </a:p>
          <a:p>
            <a:r>
              <a:rPr lang="en-GB" dirty="0"/>
              <a:t>Website was created in such way that there are many people who can have access on it either entering data, observing what is being done as well as modifying some data. It shows a list of prisoners who got visitors to be projected, as well as statistics and graph on administrator dashboard.</a:t>
            </a:r>
            <a:endParaRPr lang="en-RW" dirty="0"/>
          </a:p>
        </p:txBody>
      </p:sp>
    </p:spTree>
    <p:extLst>
      <p:ext uri="{BB962C8B-B14F-4D97-AF65-F5344CB8AC3E}">
        <p14:creationId xmlns:p14="http://schemas.microsoft.com/office/powerpoint/2010/main" val="413121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D644-DF30-4109-B7AB-8785D37F91DE}"/>
              </a:ext>
            </a:extLst>
          </p:cNvPr>
          <p:cNvSpPr>
            <a:spLocks noGrp="1"/>
          </p:cNvSpPr>
          <p:nvPr>
            <p:ph type="title"/>
          </p:nvPr>
        </p:nvSpPr>
        <p:spPr/>
        <p:txBody>
          <a:bodyPr/>
          <a:lstStyle/>
          <a:p>
            <a:r>
              <a:rPr lang="en-US" b="1" dirty="0"/>
              <a:t>SCOPE OF THE PROJECT</a:t>
            </a:r>
            <a:endParaRPr lang="en-RW" b="1" dirty="0"/>
          </a:p>
        </p:txBody>
      </p:sp>
      <p:sp>
        <p:nvSpPr>
          <p:cNvPr id="3" name="Content Placeholder 2">
            <a:extLst>
              <a:ext uri="{FF2B5EF4-FFF2-40B4-BE49-F238E27FC236}">
                <a16:creationId xmlns:a16="http://schemas.microsoft.com/office/drawing/2014/main" id="{84CF9163-3683-410F-BC58-9D465692696D}"/>
              </a:ext>
            </a:extLst>
          </p:cNvPr>
          <p:cNvSpPr>
            <a:spLocks noGrp="1"/>
          </p:cNvSpPr>
          <p:nvPr>
            <p:ph idx="1"/>
          </p:nvPr>
        </p:nvSpPr>
        <p:spPr/>
        <p:txBody>
          <a:bodyPr>
            <a:normAutofit fontScale="92500" lnSpcReduction="10000"/>
          </a:bodyPr>
          <a:lstStyle/>
          <a:p>
            <a:r>
              <a:rPr lang="en-US" sz="2200" dirty="0">
                <a:effectLst/>
                <a:ea typeface="Calibri" panose="020F0502020204030204" pitchFamily="34" charset="0"/>
                <a:cs typeface="Times New Roman" panose="02020603050405020304" pitchFamily="18" charset="0"/>
              </a:rPr>
              <a:t>Since this project, “Design of Artificial Intelligence based Prison Management System” has a lot of significance to people in our country; we would like to implement it on a professional level so that it can be used despite some challenges. Despite time constraints as well as other factors like financial means, laboratory facilities and other limitations, we are committed to develop software part and simulate the linked hardware. However, in our research we will show it a prototype of the real system. During the design of our project, we will conduct observation where necessary to see how we can integrate our solution in existing environment. After successfully implementing a prototype of this project, we can then implement a final product once we get enough funds.</a:t>
            </a:r>
            <a:endParaRPr lang="en-RW" sz="2200" dirty="0">
              <a:effectLst/>
              <a:ea typeface="Calibri" panose="020F0502020204030204" pitchFamily="34" charset="0"/>
              <a:cs typeface="Times New Roman" panose="02020603050405020304" pitchFamily="18" charset="0"/>
            </a:endParaRPr>
          </a:p>
          <a:p>
            <a:pPr marL="0" indent="0">
              <a:buNone/>
            </a:pPr>
            <a:endParaRPr lang="en-RW" dirty="0"/>
          </a:p>
        </p:txBody>
      </p:sp>
    </p:spTree>
    <p:extLst>
      <p:ext uri="{BB962C8B-B14F-4D97-AF65-F5344CB8AC3E}">
        <p14:creationId xmlns:p14="http://schemas.microsoft.com/office/powerpoint/2010/main" val="2470739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F110-9102-40CA-89D2-608311D15F75}"/>
              </a:ext>
            </a:extLst>
          </p:cNvPr>
          <p:cNvSpPr>
            <a:spLocks noGrp="1"/>
          </p:cNvSpPr>
          <p:nvPr>
            <p:ph type="title"/>
          </p:nvPr>
        </p:nvSpPr>
        <p:spPr/>
        <p:txBody>
          <a:bodyPr/>
          <a:lstStyle/>
          <a:p>
            <a:r>
              <a:rPr lang="en-GB" b="1" dirty="0"/>
              <a:t>Methodology, steps and working principle of the project</a:t>
            </a:r>
            <a:endParaRPr lang="en-RW" dirty="0"/>
          </a:p>
        </p:txBody>
      </p:sp>
      <p:sp>
        <p:nvSpPr>
          <p:cNvPr id="3" name="Content Placeholder 2">
            <a:extLst>
              <a:ext uri="{FF2B5EF4-FFF2-40B4-BE49-F238E27FC236}">
                <a16:creationId xmlns:a16="http://schemas.microsoft.com/office/drawing/2014/main" id="{3F474CF9-EDA6-44CF-8C6C-1887DD65B8C5}"/>
              </a:ext>
            </a:extLst>
          </p:cNvPr>
          <p:cNvSpPr>
            <a:spLocks noGrp="1"/>
          </p:cNvSpPr>
          <p:nvPr>
            <p:ph idx="1"/>
          </p:nvPr>
        </p:nvSpPr>
        <p:spPr/>
        <p:txBody>
          <a:bodyPr/>
          <a:lstStyle/>
          <a:p>
            <a:r>
              <a:rPr lang="en-GB" dirty="0"/>
              <a:t>Observation method was used to gather information about the project where we visited one of prisons (</a:t>
            </a:r>
            <a:r>
              <a:rPr lang="en-GB" dirty="0" err="1"/>
              <a:t>Mageragere</a:t>
            </a:r>
            <a:r>
              <a:rPr lang="en-GB" dirty="0"/>
              <a:t> Prison), and due to hash environment it was not easy to apply another methodology. We also implied documentation method where we documented ourselves about existing systems and searching other data about prisons.</a:t>
            </a:r>
          </a:p>
          <a:p>
            <a:r>
              <a:rPr lang="en-GB" dirty="0"/>
              <a:t>To complete this project, step-by-step path was followed. We started by building the face detection system, advanced it to face recognition all done by python codes. After completing face recognition, we created a website and linked them after that to have a full working system. </a:t>
            </a:r>
            <a:endParaRPr lang="en-RW" dirty="0"/>
          </a:p>
        </p:txBody>
      </p:sp>
    </p:spTree>
    <p:extLst>
      <p:ext uri="{BB962C8B-B14F-4D97-AF65-F5344CB8AC3E}">
        <p14:creationId xmlns:p14="http://schemas.microsoft.com/office/powerpoint/2010/main" val="392084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0E88A-AD6E-4C46-9C5D-D19D60286D64}"/>
              </a:ext>
            </a:extLst>
          </p:cNvPr>
          <p:cNvSpPr>
            <a:spLocks noGrp="1"/>
          </p:cNvSpPr>
          <p:nvPr>
            <p:ph type="title"/>
          </p:nvPr>
        </p:nvSpPr>
        <p:spPr/>
        <p:txBody>
          <a:bodyPr/>
          <a:lstStyle/>
          <a:p>
            <a:r>
              <a:rPr lang="en-GB" b="1" dirty="0"/>
              <a:t>Methodology, steps and working principle of the project</a:t>
            </a:r>
            <a:endParaRPr lang="en-RW" dirty="0"/>
          </a:p>
        </p:txBody>
      </p:sp>
      <p:sp>
        <p:nvSpPr>
          <p:cNvPr id="3" name="Content Placeholder 2">
            <a:extLst>
              <a:ext uri="{FF2B5EF4-FFF2-40B4-BE49-F238E27FC236}">
                <a16:creationId xmlns:a16="http://schemas.microsoft.com/office/drawing/2014/main" id="{2A334C97-6685-46DE-B4B4-127688481249}"/>
              </a:ext>
            </a:extLst>
          </p:cNvPr>
          <p:cNvSpPr>
            <a:spLocks noGrp="1"/>
          </p:cNvSpPr>
          <p:nvPr>
            <p:ph idx="1"/>
          </p:nvPr>
        </p:nvSpPr>
        <p:spPr/>
        <p:txBody>
          <a:bodyPr>
            <a:normAutofit/>
          </a:bodyPr>
          <a:lstStyle/>
          <a:p>
            <a:r>
              <a:rPr lang="en-US" dirty="0"/>
              <a:t>Webcam detect a visitor’s face, that face is compared to the picture in database and if it is matches, some visitor’s information is recorded automatically to visitor’s registration page. The first data entry complete additional visitor’s information and then save the process. The second data entry person complete the page about packages. Also, many of information about visitor are recorded in package page automatically after visitor register save, and this helps the process to be so faster.  All information about prisoners and visitors are recorded on admin dashboard where we can find graph, statistics and data entered in the system. </a:t>
            </a:r>
            <a:endParaRPr lang="en-RW" dirty="0"/>
          </a:p>
        </p:txBody>
      </p:sp>
    </p:spTree>
    <p:extLst>
      <p:ext uri="{BB962C8B-B14F-4D97-AF65-F5344CB8AC3E}">
        <p14:creationId xmlns:p14="http://schemas.microsoft.com/office/powerpoint/2010/main" val="301092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A3F0-595E-492C-8F0B-779A75DA01F4}"/>
              </a:ext>
            </a:extLst>
          </p:cNvPr>
          <p:cNvSpPr>
            <a:spLocks noGrp="1"/>
          </p:cNvSpPr>
          <p:nvPr>
            <p:ph type="title"/>
          </p:nvPr>
        </p:nvSpPr>
        <p:spPr/>
        <p:txBody>
          <a:bodyPr/>
          <a:lstStyle/>
          <a:p>
            <a:r>
              <a:rPr lang="en-US" b="1" dirty="0"/>
              <a:t>Results and conclusion</a:t>
            </a:r>
            <a:endParaRPr lang="en-RW" dirty="0"/>
          </a:p>
        </p:txBody>
      </p:sp>
      <p:sp>
        <p:nvSpPr>
          <p:cNvPr id="3" name="Content Placeholder 2">
            <a:extLst>
              <a:ext uri="{FF2B5EF4-FFF2-40B4-BE49-F238E27FC236}">
                <a16:creationId xmlns:a16="http://schemas.microsoft.com/office/drawing/2014/main" id="{5E415E2B-B06E-4713-AB3C-9ADFCD98C70C}"/>
              </a:ext>
            </a:extLst>
          </p:cNvPr>
          <p:cNvSpPr>
            <a:spLocks noGrp="1"/>
          </p:cNvSpPr>
          <p:nvPr>
            <p:ph idx="1"/>
          </p:nvPr>
        </p:nvSpPr>
        <p:spPr/>
        <p:txBody>
          <a:bodyPr>
            <a:normAutofit fontScale="77500" lnSpcReduction="20000"/>
          </a:bodyPr>
          <a:lstStyle/>
          <a:p>
            <a:r>
              <a:rPr lang="en-US" sz="2400" dirty="0">
                <a:effectLst>
                  <a:outerShdw blurRad="38100" dist="38100" dir="2700000" algn="tl">
                    <a:srgbClr val="000000">
                      <a:alpha val="43137"/>
                    </a:srgbClr>
                  </a:outerShdw>
                </a:effectLst>
              </a:rPr>
              <a:t>Back on our specific objectives which are: </a:t>
            </a:r>
            <a:r>
              <a:rPr lang="en-US" sz="24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To design and develop an easy accessed website to solve problems, To develop a web server that will handle different users accounts, To link prison database with the system, To create Artificial Intelligence system that will be able to compare stored pictures with the one being observed, To train Artificial Intelligence system multiple times so that it will be able to recognize someone’s face, To link database that stores pictures with Artificial Intelligence system, To link Artificial Intelligence system with software system, To inspect and test the system.</a:t>
            </a:r>
            <a:endParaRPr lang="en-RW" sz="24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r>
              <a:rPr lang="en-US" sz="24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All of those objectives were achieved in our path to completion of this project as it is going to be shown.</a:t>
            </a:r>
          </a:p>
          <a:p>
            <a:r>
              <a:rPr lang="en-US" sz="24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Showing the results of every part from webcam to the graph</a:t>
            </a:r>
            <a:endParaRPr lang="en-RW" sz="24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a:p>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RW" dirty="0"/>
          </a:p>
        </p:txBody>
      </p:sp>
    </p:spTree>
    <p:extLst>
      <p:ext uri="{BB962C8B-B14F-4D97-AF65-F5344CB8AC3E}">
        <p14:creationId xmlns:p14="http://schemas.microsoft.com/office/powerpoint/2010/main" val="968541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468</TotalTime>
  <Words>1112</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Rockwell</vt:lpstr>
      <vt:lpstr>Damask</vt:lpstr>
      <vt:lpstr>UNIVERSITY OF RWANDA                                                                     02/02/2022 College of Science and Technology School of Engineering – Department of EEE – ETE Year 4 </vt:lpstr>
      <vt:lpstr>Topic: Design of ARTIFICIAL INTELLIGENCE BASED Prison Management System</vt:lpstr>
      <vt:lpstr>Introduction to the project</vt:lpstr>
      <vt:lpstr>Introduction to the project continued</vt:lpstr>
      <vt:lpstr>Main parts of the project</vt:lpstr>
      <vt:lpstr>SCOPE OF THE PROJECT</vt:lpstr>
      <vt:lpstr>Methodology, steps and working principle of the project</vt:lpstr>
      <vt:lpstr>Methodology, steps and working principle of the project</vt:lpstr>
      <vt:lpstr>Results and 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RWANDA                                                                     28/09/2021 College of Science and Technology School of Engineering – Department of EEE – ETE Year 4 </dc:title>
  <dc:creator>Shukuru Bukanda</dc:creator>
  <cp:lastModifiedBy>Shukuru Bukanda</cp:lastModifiedBy>
  <cp:revision>50</cp:revision>
  <dcterms:created xsi:type="dcterms:W3CDTF">2021-09-25T02:50:51Z</dcterms:created>
  <dcterms:modified xsi:type="dcterms:W3CDTF">2022-02-01T07:48:24Z</dcterms:modified>
</cp:coreProperties>
</file>