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sldIdLst>
    <p:sldId id="256" r:id="rId2"/>
    <p:sldId id="266" r:id="rId3"/>
    <p:sldId id="258" r:id="rId4"/>
    <p:sldId id="267" r:id="rId5"/>
    <p:sldId id="268" r:id="rId6"/>
    <p:sldId id="259" r:id="rId7"/>
    <p:sldId id="260" r:id="rId8"/>
    <p:sldId id="264" r:id="rId9"/>
    <p:sldId id="265" r:id="rId10"/>
    <p:sldId id="261"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573" autoAdjust="0"/>
  </p:normalViewPr>
  <p:slideViewPr>
    <p:cSldViewPr snapToGrid="0">
      <p:cViewPr varScale="1">
        <p:scale>
          <a:sx n="70" d="100"/>
          <a:sy n="70" d="100"/>
        </p:scale>
        <p:origin x="49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E84E20-F5CC-4244-88A3-99FACB9284CB}"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63ACA-E9BC-4AD8-AE67-6B6E91F7CAC4}" type="slidenum">
              <a:rPr lang="en-US" smtClean="0"/>
              <a:t>‹#›</a:t>
            </a:fld>
            <a:endParaRPr lang="en-US"/>
          </a:p>
        </p:txBody>
      </p:sp>
    </p:spTree>
    <p:extLst>
      <p:ext uri="{BB962C8B-B14F-4D97-AF65-F5344CB8AC3E}">
        <p14:creationId xmlns:p14="http://schemas.microsoft.com/office/powerpoint/2010/main" val="3771592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E84E20-F5CC-4244-88A3-99FACB9284CB}"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63ACA-E9BC-4AD8-AE67-6B6E91F7CAC4}" type="slidenum">
              <a:rPr lang="en-US" smtClean="0"/>
              <a:t>‹#›</a:t>
            </a:fld>
            <a:endParaRPr lang="en-US"/>
          </a:p>
        </p:txBody>
      </p:sp>
    </p:spTree>
    <p:extLst>
      <p:ext uri="{BB962C8B-B14F-4D97-AF65-F5344CB8AC3E}">
        <p14:creationId xmlns:p14="http://schemas.microsoft.com/office/powerpoint/2010/main" val="812708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60E84E20-F5CC-4244-88A3-99FACB9284CB}"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63ACA-E9BC-4AD8-AE67-6B6E91F7CAC4}" type="slidenum">
              <a:rPr lang="en-US" smtClean="0"/>
              <a:t>‹#›</a:t>
            </a:fld>
            <a:endParaRPr lang="en-US"/>
          </a:p>
        </p:txBody>
      </p:sp>
    </p:spTree>
    <p:extLst>
      <p:ext uri="{BB962C8B-B14F-4D97-AF65-F5344CB8AC3E}">
        <p14:creationId xmlns:p14="http://schemas.microsoft.com/office/powerpoint/2010/main" val="3692544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60E84E20-F5CC-4244-88A3-99FACB9284CB}" type="datetimeFigureOut">
              <a:rPr lang="en-US" smtClean="0"/>
              <a:t>8/30/2022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63ACA-E9BC-4AD8-AE67-6B6E91F7CAC4}" type="slidenum">
              <a:rPr lang="en-US" smtClean="0"/>
              <a:t>‹#›</a:t>
            </a:fld>
            <a:endParaRPr lang="en-US"/>
          </a:p>
        </p:txBody>
      </p:sp>
    </p:spTree>
    <p:extLst>
      <p:ext uri="{BB962C8B-B14F-4D97-AF65-F5344CB8AC3E}">
        <p14:creationId xmlns:p14="http://schemas.microsoft.com/office/powerpoint/2010/main" val="2321773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84E20-F5CC-4244-88A3-99FACB9284CB}"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63ACA-E9BC-4AD8-AE67-6B6E91F7CAC4}" type="slidenum">
              <a:rPr lang="en-US" smtClean="0"/>
              <a:t>‹#›</a:t>
            </a:fld>
            <a:endParaRPr lang="en-US"/>
          </a:p>
        </p:txBody>
      </p:sp>
    </p:spTree>
    <p:extLst>
      <p:ext uri="{BB962C8B-B14F-4D97-AF65-F5344CB8AC3E}">
        <p14:creationId xmlns:p14="http://schemas.microsoft.com/office/powerpoint/2010/main" val="682464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84E20-F5CC-4244-88A3-99FACB9284CB}"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63ACA-E9BC-4AD8-AE67-6B6E91F7CAC4}" type="slidenum">
              <a:rPr lang="en-US" smtClean="0"/>
              <a:t>‹#›</a:t>
            </a:fld>
            <a:endParaRPr lang="en-US"/>
          </a:p>
        </p:txBody>
      </p:sp>
    </p:spTree>
    <p:extLst>
      <p:ext uri="{BB962C8B-B14F-4D97-AF65-F5344CB8AC3E}">
        <p14:creationId xmlns:p14="http://schemas.microsoft.com/office/powerpoint/2010/main" val="346806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84E20-F5CC-4244-88A3-99FACB9284CB}"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63ACA-E9BC-4AD8-AE67-6B6E91F7CAC4}" type="slidenum">
              <a:rPr lang="en-US" smtClean="0"/>
              <a:t>‹#›</a:t>
            </a:fld>
            <a:endParaRPr lang="en-US"/>
          </a:p>
        </p:txBody>
      </p:sp>
    </p:spTree>
    <p:extLst>
      <p:ext uri="{BB962C8B-B14F-4D97-AF65-F5344CB8AC3E}">
        <p14:creationId xmlns:p14="http://schemas.microsoft.com/office/powerpoint/2010/main" val="1533711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E84E20-F5CC-4244-88A3-99FACB9284CB}"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63ACA-E9BC-4AD8-AE67-6B6E91F7CAC4}" type="slidenum">
              <a:rPr lang="en-US" smtClean="0"/>
              <a:t>‹#›</a:t>
            </a:fld>
            <a:endParaRPr lang="en-US"/>
          </a:p>
        </p:txBody>
      </p:sp>
    </p:spTree>
    <p:extLst>
      <p:ext uri="{BB962C8B-B14F-4D97-AF65-F5344CB8AC3E}">
        <p14:creationId xmlns:p14="http://schemas.microsoft.com/office/powerpoint/2010/main" val="4173579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E84E20-F5CC-4244-88A3-99FACB9284CB}"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63ACA-E9BC-4AD8-AE67-6B6E91F7CAC4}" type="slidenum">
              <a:rPr lang="en-US" smtClean="0"/>
              <a:t>‹#›</a:t>
            </a:fld>
            <a:endParaRPr lang="en-US"/>
          </a:p>
        </p:txBody>
      </p:sp>
    </p:spTree>
    <p:extLst>
      <p:ext uri="{BB962C8B-B14F-4D97-AF65-F5344CB8AC3E}">
        <p14:creationId xmlns:p14="http://schemas.microsoft.com/office/powerpoint/2010/main" val="3742398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E84E20-F5CC-4244-88A3-99FACB9284CB}" type="datetimeFigureOut">
              <a:rPr lang="en-US" smtClean="0"/>
              <a:t>8/30/2022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63ACA-E9BC-4AD8-AE67-6B6E91F7CAC4}" type="slidenum">
              <a:rPr lang="en-US" smtClean="0"/>
              <a:t>‹#›</a:t>
            </a:fld>
            <a:endParaRPr lang="en-US"/>
          </a:p>
        </p:txBody>
      </p:sp>
    </p:spTree>
    <p:extLst>
      <p:ext uri="{BB962C8B-B14F-4D97-AF65-F5344CB8AC3E}">
        <p14:creationId xmlns:p14="http://schemas.microsoft.com/office/powerpoint/2010/main" val="1520388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E84E20-F5CC-4244-88A3-99FACB9284CB}" type="datetimeFigureOut">
              <a:rPr lang="en-US" smtClean="0"/>
              <a:t>8/30/2022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63ACA-E9BC-4AD8-AE67-6B6E91F7CAC4}" type="slidenum">
              <a:rPr lang="en-US" smtClean="0"/>
              <a:t>‹#›</a:t>
            </a:fld>
            <a:endParaRPr lang="en-US"/>
          </a:p>
        </p:txBody>
      </p:sp>
    </p:spTree>
    <p:extLst>
      <p:ext uri="{BB962C8B-B14F-4D97-AF65-F5344CB8AC3E}">
        <p14:creationId xmlns:p14="http://schemas.microsoft.com/office/powerpoint/2010/main" val="1732572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E84E20-F5CC-4244-88A3-99FACB9284CB}" type="datetimeFigureOut">
              <a:rPr lang="en-US" smtClean="0"/>
              <a:t>8/30/2022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63ACA-E9BC-4AD8-AE67-6B6E91F7CAC4}" type="slidenum">
              <a:rPr lang="en-US" smtClean="0"/>
              <a:t>‹#›</a:t>
            </a:fld>
            <a:endParaRPr lang="en-US"/>
          </a:p>
        </p:txBody>
      </p:sp>
    </p:spTree>
    <p:extLst>
      <p:ext uri="{BB962C8B-B14F-4D97-AF65-F5344CB8AC3E}">
        <p14:creationId xmlns:p14="http://schemas.microsoft.com/office/powerpoint/2010/main" val="2233296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E84E20-F5CC-4244-88A3-99FACB9284CB}"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63ACA-E9BC-4AD8-AE67-6B6E91F7CAC4}" type="slidenum">
              <a:rPr lang="en-US" smtClean="0"/>
              <a:t>‹#›</a:t>
            </a:fld>
            <a:endParaRPr lang="en-US"/>
          </a:p>
        </p:txBody>
      </p:sp>
    </p:spTree>
    <p:extLst>
      <p:ext uri="{BB962C8B-B14F-4D97-AF65-F5344CB8AC3E}">
        <p14:creationId xmlns:p14="http://schemas.microsoft.com/office/powerpoint/2010/main" val="2442990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60E84E20-F5CC-4244-88A3-99FACB9284CB}" type="datetimeFigureOut">
              <a:rPr lang="en-US" smtClean="0"/>
              <a:t>8/30/2022</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B0463ACA-E9BC-4AD8-AE67-6B6E91F7CAC4}" type="slidenum">
              <a:rPr lang="en-US" smtClean="0"/>
              <a:t>‹#›</a:t>
            </a:fld>
            <a:endParaRPr lang="en-US"/>
          </a:p>
        </p:txBody>
      </p:sp>
    </p:spTree>
    <p:extLst>
      <p:ext uri="{BB962C8B-B14F-4D97-AF65-F5344CB8AC3E}">
        <p14:creationId xmlns:p14="http://schemas.microsoft.com/office/powerpoint/2010/main" val="1892343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0E84E20-F5CC-4244-88A3-99FACB9284CB}" type="datetimeFigureOut">
              <a:rPr lang="en-US" smtClean="0"/>
              <a:t>8/30/2022</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0463ACA-E9BC-4AD8-AE67-6B6E91F7CAC4}" type="slidenum">
              <a:rPr lang="en-US" smtClean="0"/>
              <a:t>‹#›</a:t>
            </a:fld>
            <a:endParaRPr lang="en-US"/>
          </a:p>
        </p:txBody>
      </p:sp>
    </p:spTree>
    <p:extLst>
      <p:ext uri="{BB962C8B-B14F-4D97-AF65-F5344CB8AC3E}">
        <p14:creationId xmlns:p14="http://schemas.microsoft.com/office/powerpoint/2010/main" val="99495595"/>
      </p:ext>
    </p:extLst>
  </p:cSld>
  <p:clrMap bg1="dk1" tx1="lt1" bg2="dk2" tx2="lt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20042B9-EF52-2B79-CF4A-BC00BEFF792F}"/>
              </a:ext>
            </a:extLst>
          </p:cNvPr>
          <p:cNvSpPr/>
          <p:nvPr/>
        </p:nvSpPr>
        <p:spPr>
          <a:xfrm>
            <a:off x="714685" y="392661"/>
            <a:ext cx="1550844" cy="151802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195741F-66A1-4EAD-ACEA-73EA52E66DAB}"/>
              </a:ext>
            </a:extLst>
          </p:cNvPr>
          <p:cNvSpPr>
            <a:spLocks noGrp="1"/>
          </p:cNvSpPr>
          <p:nvPr>
            <p:ph type="ctrTitle"/>
          </p:nvPr>
        </p:nvSpPr>
        <p:spPr>
          <a:xfrm>
            <a:off x="2034862" y="338071"/>
            <a:ext cx="9469749" cy="3319530"/>
          </a:xfrm>
        </p:spPr>
        <p:txBody>
          <a:bodyPr>
            <a:normAutofit fontScale="90000"/>
          </a:bodyPr>
          <a:lstStyle/>
          <a:p>
            <a:pPr algn="ctr"/>
            <a:r>
              <a:rPr lang="en-US" b="1" u="sng" dirty="0">
                <a:solidFill>
                  <a:schemeClr val="bg1"/>
                </a:solidFill>
              </a:rPr>
              <a:t>Criminal Investigation Using Face Recognition Based on Deep Learning Algorithms</a:t>
            </a:r>
            <a:br>
              <a:rPr lang="en-US" b="1" u="sng" dirty="0">
                <a:solidFill>
                  <a:schemeClr val="bg1"/>
                </a:solidFill>
              </a:rPr>
            </a:br>
            <a:br>
              <a:rPr lang="en-US" b="1" u="sng" dirty="0">
                <a:solidFill>
                  <a:schemeClr val="bg1"/>
                </a:solidFill>
              </a:rPr>
            </a:br>
            <a:r>
              <a:rPr lang="en-US" sz="3100" b="1" u="sng" dirty="0">
                <a:solidFill>
                  <a:schemeClr val="bg1"/>
                </a:solidFill>
              </a:rPr>
              <a:t>PROPOSAL</a:t>
            </a:r>
            <a:endParaRPr lang="en-US" b="1" u="sng" dirty="0">
              <a:solidFill>
                <a:schemeClr val="bg1"/>
              </a:solidFill>
            </a:endParaRPr>
          </a:p>
        </p:txBody>
      </p:sp>
      <p:sp>
        <p:nvSpPr>
          <p:cNvPr id="3" name="Subtitle 2">
            <a:extLst>
              <a:ext uri="{FF2B5EF4-FFF2-40B4-BE49-F238E27FC236}">
                <a16:creationId xmlns:a16="http://schemas.microsoft.com/office/drawing/2014/main" id="{6C080888-679E-4F6C-94FB-F32029B68E49}"/>
              </a:ext>
            </a:extLst>
          </p:cNvPr>
          <p:cNvSpPr>
            <a:spLocks noGrp="1"/>
          </p:cNvSpPr>
          <p:nvPr>
            <p:ph type="subTitle" idx="1"/>
          </p:nvPr>
        </p:nvSpPr>
        <p:spPr>
          <a:xfrm>
            <a:off x="231819" y="4082602"/>
            <a:ext cx="4417455" cy="2775398"/>
          </a:xfrm>
        </p:spPr>
        <p:txBody>
          <a:bodyPr>
            <a:normAutofit/>
          </a:bodyPr>
          <a:lstStyle/>
          <a:p>
            <a:pPr marR="0" algn="ctr">
              <a:lnSpc>
                <a:spcPct val="150000"/>
              </a:lnSpc>
              <a:spcBef>
                <a:spcPts val="0"/>
              </a:spcBef>
              <a:spcAft>
                <a:spcPts val="700"/>
              </a:spcAft>
            </a:pPr>
            <a:r>
              <a:rPr lang="en-US" sz="2000" b="1" i="1"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SUBMITTED BY</a:t>
            </a:r>
            <a:r>
              <a:rPr lang="en-US" sz="2000" b="1"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marR="0" indent="-285750">
              <a:lnSpc>
                <a:spcPct val="150000"/>
              </a:lnSpc>
              <a:spcBef>
                <a:spcPts val="0"/>
              </a:spcBef>
              <a:spcAft>
                <a:spcPts val="700"/>
              </a:spcAft>
              <a:buFont typeface="Wingdings" panose="05000000000000000000" pitchFamily="2" charset="2"/>
              <a:buChar char="q"/>
            </a:pPr>
            <a:endParaRPr lang="en-US" sz="2000" b="1"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nSpc>
                <a:spcPct val="150000"/>
              </a:lnSpc>
              <a:spcBef>
                <a:spcPts val="0"/>
              </a:spcBef>
              <a:spcAft>
                <a:spcPts val="700"/>
              </a:spcAft>
              <a:buFont typeface="Wingdings" panose="05000000000000000000" pitchFamily="2" charset="2"/>
              <a:buChar char="q"/>
            </a:pPr>
            <a:r>
              <a:rPr lang="en-US" sz="2000" b="1"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MUROKOZI Jackson: 219006818</a:t>
            </a:r>
            <a:endParaRPr lang="en-US" sz="2000" i="1"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285750" marR="0" indent="-285750">
              <a:lnSpc>
                <a:spcPct val="150000"/>
              </a:lnSpc>
              <a:spcBef>
                <a:spcPts val="0"/>
              </a:spcBef>
              <a:spcAft>
                <a:spcPts val="700"/>
              </a:spcAft>
              <a:buFont typeface="Wingdings" panose="05000000000000000000" pitchFamily="2" charset="2"/>
              <a:buChar char="q"/>
            </a:pPr>
            <a:r>
              <a:rPr lang="en-US" sz="2000" b="1"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BYIRINGIRO </a:t>
            </a:r>
            <a:r>
              <a:rPr lang="en-US" sz="2000" b="1" i="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Bertin</a:t>
            </a:r>
            <a:r>
              <a:rPr lang="en-US" sz="2000" b="1"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21900535</a:t>
            </a:r>
            <a:endParaRPr lang="en-US" sz="2000" i="1"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285750" marR="0" indent="-285750">
              <a:lnSpc>
                <a:spcPct val="150000"/>
              </a:lnSpc>
              <a:spcBef>
                <a:spcPts val="0"/>
              </a:spcBef>
              <a:spcAft>
                <a:spcPts val="700"/>
              </a:spcAft>
              <a:buFont typeface="Wingdings" panose="05000000000000000000" pitchFamily="2" charset="2"/>
              <a:buChar char="q"/>
            </a:pPr>
            <a:r>
              <a:rPr lang="en-US" sz="2000" b="1" i="1" dirty="0">
                <a:solidFill>
                  <a:schemeClr val="tx1"/>
                </a:solidFill>
                <a:effectLst/>
                <a:latin typeface="Times New Roman" panose="02020603050405020304" pitchFamily="18" charset="0"/>
                <a:ea typeface="Times New Roman" panose="02020603050405020304" pitchFamily="18" charset="0"/>
              </a:rPr>
              <a:t>KASINE </a:t>
            </a:r>
            <a:r>
              <a:rPr lang="en-US" sz="2000" b="1" i="1" dirty="0" err="1">
                <a:solidFill>
                  <a:schemeClr val="tx1"/>
                </a:solidFill>
                <a:effectLst/>
                <a:latin typeface="Times New Roman" panose="02020603050405020304" pitchFamily="18" charset="0"/>
                <a:ea typeface="Times New Roman" panose="02020603050405020304" pitchFamily="18" charset="0"/>
              </a:rPr>
              <a:t>Peninah</a:t>
            </a:r>
            <a:r>
              <a:rPr lang="en-US" sz="2000" b="1" i="1" dirty="0">
                <a:solidFill>
                  <a:schemeClr val="tx1"/>
                </a:solidFill>
                <a:effectLst/>
                <a:latin typeface="Times New Roman" panose="02020603050405020304" pitchFamily="18" charset="0"/>
                <a:ea typeface="Times New Roman" panose="02020603050405020304" pitchFamily="18" charset="0"/>
              </a:rPr>
              <a:t>: 219003832</a:t>
            </a:r>
            <a:endParaRPr lang="en-US" sz="2000" b="1" i="1" dirty="0">
              <a:solidFill>
                <a:schemeClr val="tx1"/>
              </a:solidFill>
            </a:endParaRPr>
          </a:p>
        </p:txBody>
      </p:sp>
      <p:pic>
        <p:nvPicPr>
          <p:cNvPr id="5" name="Picture 4">
            <a:extLst>
              <a:ext uri="{FF2B5EF4-FFF2-40B4-BE49-F238E27FC236}">
                <a16:creationId xmlns:a16="http://schemas.microsoft.com/office/drawing/2014/main" id="{8A832FFD-DE43-4D7B-BAE3-A09834865969}"/>
              </a:ext>
            </a:extLst>
          </p:cNvPr>
          <p:cNvPicPr>
            <a:picLocks noChangeAspect="1"/>
          </p:cNvPicPr>
          <p:nvPr/>
        </p:nvPicPr>
        <p:blipFill>
          <a:blip r:embed="rId2"/>
          <a:stretch>
            <a:fillRect/>
          </a:stretch>
        </p:blipFill>
        <p:spPr>
          <a:xfrm>
            <a:off x="680322" y="338070"/>
            <a:ext cx="1631714" cy="1631714"/>
          </a:xfrm>
          <a:prstGeom prst="rect">
            <a:avLst/>
          </a:prstGeom>
        </p:spPr>
      </p:pic>
      <p:sp>
        <p:nvSpPr>
          <p:cNvPr id="6" name="Subtitle 2">
            <a:extLst>
              <a:ext uri="{FF2B5EF4-FFF2-40B4-BE49-F238E27FC236}">
                <a16:creationId xmlns:a16="http://schemas.microsoft.com/office/drawing/2014/main" id="{1424C8F2-E9E5-9F1A-6572-87C5E836FC8E}"/>
              </a:ext>
            </a:extLst>
          </p:cNvPr>
          <p:cNvSpPr txBox="1">
            <a:spLocks/>
          </p:cNvSpPr>
          <p:nvPr/>
        </p:nvSpPr>
        <p:spPr>
          <a:xfrm>
            <a:off x="6892566" y="4082602"/>
            <a:ext cx="4417455" cy="2207653"/>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pPr algn="ctr">
              <a:lnSpc>
                <a:spcPct val="150000"/>
              </a:lnSpc>
              <a:spcBef>
                <a:spcPts val="0"/>
              </a:spcBef>
              <a:spcAft>
                <a:spcPts val="700"/>
              </a:spcAft>
            </a:pPr>
            <a:r>
              <a:rPr lang="en-US" sz="2000" b="1" i="1" u="sng" dirty="0">
                <a:latin typeface="Times New Roman" panose="02020603050405020304" pitchFamily="18" charset="0"/>
                <a:ea typeface="Times New Roman" panose="02020603050405020304" pitchFamily="18" charset="0"/>
                <a:cs typeface="Times New Roman" panose="02020603050405020304" pitchFamily="18" charset="0"/>
              </a:rPr>
              <a:t>SUPERVISOR:</a:t>
            </a:r>
            <a:br>
              <a:rPr lang="en-US" sz="2000" b="1" i="1" u="sng" dirty="0">
                <a:latin typeface="Times New Roman" panose="02020603050405020304" pitchFamily="18" charset="0"/>
                <a:ea typeface="Times New Roman" panose="02020603050405020304" pitchFamily="18" charset="0"/>
                <a:cs typeface="Times New Roman" panose="02020603050405020304" pitchFamily="18" charset="0"/>
              </a:rPr>
            </a:br>
            <a:br>
              <a:rPr lang="en-US" sz="2000" b="1" i="1" u="sng" dirty="0">
                <a:latin typeface="Times New Roman" panose="02020603050405020304" pitchFamily="18" charset="0"/>
                <a:ea typeface="Times New Roman" panose="02020603050405020304" pitchFamily="18" charset="0"/>
                <a:cs typeface="Times New Roman" panose="02020603050405020304" pitchFamily="18" charset="0"/>
              </a:rPr>
            </a:br>
            <a:br>
              <a:rPr lang="en-US" sz="2000" b="1" i="1" u="sng" dirty="0">
                <a:latin typeface="Times New Roman" panose="02020603050405020304" pitchFamily="18" charset="0"/>
                <a:ea typeface="Times New Roman" panose="02020603050405020304" pitchFamily="18" charset="0"/>
                <a:cs typeface="Times New Roman" panose="02020603050405020304" pitchFamily="18" charset="0"/>
              </a:rPr>
            </a:br>
            <a:r>
              <a:rPr lang="en-US" sz="2000" b="1" i="1" dirty="0">
                <a:latin typeface="Times New Roman" panose="02020603050405020304" pitchFamily="18" charset="0"/>
                <a:ea typeface="Times New Roman" panose="02020603050405020304" pitchFamily="18" charset="0"/>
                <a:cs typeface="Times New Roman" panose="02020603050405020304" pitchFamily="18" charset="0"/>
              </a:rPr>
              <a:t>BIZIMUNGU </a:t>
            </a:r>
            <a:r>
              <a:rPr lang="en-US" sz="2000" b="1" i="1" dirty="0" err="1">
                <a:latin typeface="Times New Roman" panose="02020603050405020304" pitchFamily="18" charset="0"/>
                <a:ea typeface="Times New Roman" panose="02020603050405020304" pitchFamily="18" charset="0"/>
                <a:cs typeface="Times New Roman" panose="02020603050405020304" pitchFamily="18" charset="0"/>
              </a:rPr>
              <a:t>Theogene</a:t>
            </a:r>
            <a:endParaRPr lang="en-US" sz="2000" b="1" i="1" dirty="0"/>
          </a:p>
        </p:txBody>
      </p:sp>
    </p:spTree>
    <p:extLst>
      <p:ext uri="{BB962C8B-B14F-4D97-AF65-F5344CB8AC3E}">
        <p14:creationId xmlns:p14="http://schemas.microsoft.com/office/powerpoint/2010/main" val="529025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530F-8F84-4EB3-8CF4-B85B9E1E267C}"/>
              </a:ext>
            </a:extLst>
          </p:cNvPr>
          <p:cNvSpPr>
            <a:spLocks noGrp="1"/>
          </p:cNvSpPr>
          <p:nvPr>
            <p:ph type="title"/>
          </p:nvPr>
        </p:nvSpPr>
        <p:spPr>
          <a:xfrm>
            <a:off x="2589212" y="306333"/>
            <a:ext cx="8911687" cy="1280890"/>
          </a:xfrm>
        </p:spPr>
        <p:txBody>
          <a:bodyPr/>
          <a:lstStyle/>
          <a:p>
            <a:pPr algn="ctr"/>
            <a:r>
              <a:rPr lang="en-US" b="1" dirty="0"/>
              <a:t>TECHNOLOGY OF THE SYSTEM</a:t>
            </a:r>
          </a:p>
        </p:txBody>
      </p:sp>
      <p:sp>
        <p:nvSpPr>
          <p:cNvPr id="3" name="Content Placeholder 2">
            <a:extLst>
              <a:ext uri="{FF2B5EF4-FFF2-40B4-BE49-F238E27FC236}">
                <a16:creationId xmlns:a16="http://schemas.microsoft.com/office/drawing/2014/main" id="{B3E1E1EA-9B26-4835-B46A-B671AFFD2670}"/>
              </a:ext>
            </a:extLst>
          </p:cNvPr>
          <p:cNvSpPr>
            <a:spLocks noGrp="1"/>
          </p:cNvSpPr>
          <p:nvPr>
            <p:ph idx="1"/>
          </p:nvPr>
        </p:nvSpPr>
        <p:spPr>
          <a:xfrm>
            <a:off x="940715" y="2266682"/>
            <a:ext cx="10457087" cy="4591318"/>
          </a:xfrm>
        </p:spPr>
        <p:txBody>
          <a:bodyPr>
            <a:normAutofit fontScale="92500" lnSpcReduction="10000"/>
          </a:bodyPr>
          <a:lstStyle/>
          <a:p>
            <a:r>
              <a:rPr lang="en-GB" dirty="0"/>
              <a:t>The passwords are encrypted using MD5 hashing</a:t>
            </a:r>
          </a:p>
          <a:p>
            <a:endParaRPr lang="en-US" dirty="0"/>
          </a:p>
          <a:p>
            <a:r>
              <a:rPr lang="en-US" dirty="0"/>
              <a:t>They system uses computer vision technology to detect and identify human face using image processing algorithms (Open CV and CNN)</a:t>
            </a:r>
          </a:p>
          <a:p>
            <a:endParaRPr lang="en-US" dirty="0"/>
          </a:p>
          <a:p>
            <a:r>
              <a:rPr lang="en-GB" dirty="0"/>
              <a:t>The system easily adapts to environment changes with the help of Artificial Intelligence and Machine Learning</a:t>
            </a:r>
          </a:p>
          <a:p>
            <a:endParaRPr lang="en-GB" dirty="0"/>
          </a:p>
          <a:p>
            <a:r>
              <a:rPr lang="en-GB" dirty="0"/>
              <a:t>The system alerts automatically the admins and also notify the nearest policemen in case a criminal is detected. The system sends the picture of the identified criminal with his/her identification and information.</a:t>
            </a:r>
          </a:p>
          <a:p>
            <a:endParaRPr lang="en-GB" dirty="0"/>
          </a:p>
          <a:p>
            <a:r>
              <a:rPr lang="en-US" dirty="0"/>
              <a:t>The administration dashboard is secured so that only users with admin privileges can access it through the website dashboard</a:t>
            </a:r>
          </a:p>
          <a:p>
            <a:endParaRPr lang="en-US" dirty="0"/>
          </a:p>
        </p:txBody>
      </p:sp>
    </p:spTree>
    <p:extLst>
      <p:ext uri="{BB962C8B-B14F-4D97-AF65-F5344CB8AC3E}">
        <p14:creationId xmlns:p14="http://schemas.microsoft.com/office/powerpoint/2010/main" val="148673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530F-8F84-4EB3-8CF4-B85B9E1E267C}"/>
              </a:ext>
            </a:extLst>
          </p:cNvPr>
          <p:cNvSpPr>
            <a:spLocks noGrp="1"/>
          </p:cNvSpPr>
          <p:nvPr>
            <p:ph type="title"/>
          </p:nvPr>
        </p:nvSpPr>
        <p:spPr>
          <a:xfrm>
            <a:off x="2589212" y="306333"/>
            <a:ext cx="8911687" cy="1280890"/>
          </a:xfrm>
        </p:spPr>
        <p:txBody>
          <a:bodyPr/>
          <a:lstStyle/>
          <a:p>
            <a:pPr algn="ctr"/>
            <a:r>
              <a:rPr lang="en-US" sz="7200" b="1" dirty="0"/>
              <a:t>CONCLUSION</a:t>
            </a:r>
          </a:p>
        </p:txBody>
      </p:sp>
      <p:sp>
        <p:nvSpPr>
          <p:cNvPr id="3" name="Content Placeholder 2">
            <a:extLst>
              <a:ext uri="{FF2B5EF4-FFF2-40B4-BE49-F238E27FC236}">
                <a16:creationId xmlns:a16="http://schemas.microsoft.com/office/drawing/2014/main" id="{B3E1E1EA-9B26-4835-B46A-B671AFFD2670}"/>
              </a:ext>
            </a:extLst>
          </p:cNvPr>
          <p:cNvSpPr>
            <a:spLocks noGrp="1"/>
          </p:cNvSpPr>
          <p:nvPr>
            <p:ph idx="1"/>
          </p:nvPr>
        </p:nvSpPr>
        <p:spPr>
          <a:xfrm>
            <a:off x="991673" y="2176333"/>
            <a:ext cx="10753859" cy="4697667"/>
          </a:xfrm>
        </p:spPr>
        <p:txBody>
          <a:bodyPr>
            <a:normAutofit/>
          </a:bodyPr>
          <a:lstStyle/>
          <a:p>
            <a:pPr marL="0" indent="0">
              <a:buNone/>
            </a:pPr>
            <a:r>
              <a:rPr lang="en-US" sz="2000" b="1" u="sng" dirty="0"/>
              <a:t>The expected outcomes of our android application as CCTV scanner:</a:t>
            </a:r>
          </a:p>
          <a:p>
            <a:pPr>
              <a:buFont typeface="Courier New" panose="02070309020205020404" pitchFamily="49" charset="0"/>
              <a:buChar char="o"/>
            </a:pPr>
            <a:r>
              <a:rPr lang="en-US" sz="2000" dirty="0"/>
              <a:t>We will be able to use android device as CCTV camera scanner</a:t>
            </a:r>
          </a:p>
          <a:p>
            <a:pPr>
              <a:buFont typeface="Courier New" panose="02070309020205020404" pitchFamily="49" charset="0"/>
              <a:buChar char="o"/>
            </a:pPr>
            <a:r>
              <a:rPr lang="en-US" sz="2000" dirty="0"/>
              <a:t>The developed software will used compute-vision to capture human faces</a:t>
            </a:r>
          </a:p>
          <a:p>
            <a:pPr>
              <a:buFont typeface="Courier New" panose="02070309020205020404" pitchFamily="49" charset="0"/>
              <a:buChar char="o"/>
            </a:pPr>
            <a:r>
              <a:rPr lang="en-US" sz="2000" dirty="0"/>
              <a:t>The system will be able to identify and match people faces by using Artificial Intelligence and Machine learning</a:t>
            </a:r>
          </a:p>
          <a:p>
            <a:pPr>
              <a:buFont typeface="Courier New" panose="02070309020205020404" pitchFamily="49" charset="0"/>
              <a:buChar char="o"/>
            </a:pPr>
            <a:endParaRPr lang="en-US" sz="2000" dirty="0"/>
          </a:p>
          <a:p>
            <a:pPr marL="0" indent="0">
              <a:buNone/>
            </a:pPr>
            <a:r>
              <a:rPr lang="en-US" sz="2000" b="1" u="sng" dirty="0"/>
              <a:t>The expected outcomes of our admin dashboard</a:t>
            </a:r>
          </a:p>
          <a:p>
            <a:r>
              <a:rPr lang="en-US" sz="2000" dirty="0"/>
              <a:t>Admins will be able to add photos of criminals in the database.</a:t>
            </a:r>
          </a:p>
          <a:p>
            <a:r>
              <a:rPr lang="en-US" sz="2000" dirty="0"/>
              <a:t>Admins will be able to start the tracing of a certain criminal.</a:t>
            </a:r>
          </a:p>
          <a:p>
            <a:r>
              <a:rPr lang="en-US" sz="2000" dirty="0"/>
              <a:t>Admins will be able to receive alerts in case a criminal is identified.</a:t>
            </a:r>
          </a:p>
          <a:p>
            <a:endParaRPr lang="en-US" sz="2000" dirty="0"/>
          </a:p>
        </p:txBody>
      </p:sp>
    </p:spTree>
    <p:extLst>
      <p:ext uri="{BB962C8B-B14F-4D97-AF65-F5344CB8AC3E}">
        <p14:creationId xmlns:p14="http://schemas.microsoft.com/office/powerpoint/2010/main" val="365410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530F-8F84-4EB3-8CF4-B85B9E1E267C}"/>
              </a:ext>
            </a:extLst>
          </p:cNvPr>
          <p:cNvSpPr>
            <a:spLocks noGrp="1"/>
          </p:cNvSpPr>
          <p:nvPr>
            <p:ph type="title"/>
          </p:nvPr>
        </p:nvSpPr>
        <p:spPr>
          <a:xfrm>
            <a:off x="2589212" y="306333"/>
            <a:ext cx="8911687" cy="1280890"/>
          </a:xfrm>
        </p:spPr>
        <p:txBody>
          <a:bodyPr/>
          <a:lstStyle/>
          <a:p>
            <a:pPr algn="ctr"/>
            <a:r>
              <a:rPr lang="en-US" sz="6600" b="1" dirty="0"/>
              <a:t>INTRODUCTION</a:t>
            </a:r>
          </a:p>
        </p:txBody>
      </p:sp>
      <p:sp>
        <p:nvSpPr>
          <p:cNvPr id="3" name="Content Placeholder 2">
            <a:extLst>
              <a:ext uri="{FF2B5EF4-FFF2-40B4-BE49-F238E27FC236}">
                <a16:creationId xmlns:a16="http://schemas.microsoft.com/office/drawing/2014/main" id="{B3E1E1EA-9B26-4835-B46A-B671AFFD2670}"/>
              </a:ext>
            </a:extLst>
          </p:cNvPr>
          <p:cNvSpPr>
            <a:spLocks noGrp="1"/>
          </p:cNvSpPr>
          <p:nvPr>
            <p:ph idx="1"/>
          </p:nvPr>
        </p:nvSpPr>
        <p:spPr>
          <a:xfrm>
            <a:off x="991673" y="2160333"/>
            <a:ext cx="10753859" cy="4697667"/>
          </a:xfrm>
        </p:spPr>
        <p:txBody>
          <a:bodyPr/>
          <a:lstStyle/>
          <a:p>
            <a:pPr algn="just"/>
            <a:r>
              <a:rPr lang="en-US" dirty="0"/>
              <a:t>Criminal identification is the most vital work for the investigation bureau who are looking for criminals, but it is also the most difficult and time-consuming task since they must locate it everywhere.</a:t>
            </a:r>
          </a:p>
          <a:p>
            <a:pPr algn="just"/>
            <a:endParaRPr lang="en-US" dirty="0"/>
          </a:p>
          <a:p>
            <a:pPr algn="just"/>
            <a:r>
              <a:rPr lang="en-US" dirty="0"/>
              <a:t>It is more challenging in densely populated cities or public locations to trace criminals.</a:t>
            </a:r>
          </a:p>
          <a:p>
            <a:pPr algn="just"/>
            <a:endParaRPr lang="en-US" dirty="0"/>
          </a:p>
          <a:p>
            <a:pPr algn="just"/>
            <a:r>
              <a:rPr lang="en-US" dirty="0"/>
              <a:t>In certain circumstances, manual identification allows for the gathering of additional information about criminals</a:t>
            </a:r>
          </a:p>
          <a:p>
            <a:pPr algn="just"/>
            <a:endParaRPr lang="en-US" dirty="0"/>
          </a:p>
          <a:p>
            <a:pPr algn="just"/>
            <a:r>
              <a:rPr lang="en-US" dirty="0"/>
              <a:t>As a result, this research proposal presents an automated criminal identification method based on identifying criminals' faces.</a:t>
            </a:r>
          </a:p>
        </p:txBody>
      </p:sp>
    </p:spTree>
    <p:extLst>
      <p:ext uri="{BB962C8B-B14F-4D97-AF65-F5344CB8AC3E}">
        <p14:creationId xmlns:p14="http://schemas.microsoft.com/office/powerpoint/2010/main" val="53340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530F-8F84-4EB3-8CF4-B85B9E1E267C}"/>
              </a:ext>
            </a:extLst>
          </p:cNvPr>
          <p:cNvSpPr>
            <a:spLocks noGrp="1"/>
          </p:cNvSpPr>
          <p:nvPr>
            <p:ph type="title"/>
          </p:nvPr>
        </p:nvSpPr>
        <p:spPr>
          <a:xfrm>
            <a:off x="2589212" y="306333"/>
            <a:ext cx="8911687" cy="1280890"/>
          </a:xfrm>
        </p:spPr>
        <p:txBody>
          <a:bodyPr/>
          <a:lstStyle/>
          <a:p>
            <a:pPr algn="ctr"/>
            <a:r>
              <a:rPr lang="en-US" sz="6000" b="1" dirty="0"/>
              <a:t>PROBLEM STATEMENT</a:t>
            </a:r>
          </a:p>
        </p:txBody>
      </p:sp>
      <p:sp>
        <p:nvSpPr>
          <p:cNvPr id="3" name="Content Placeholder 2">
            <a:extLst>
              <a:ext uri="{FF2B5EF4-FFF2-40B4-BE49-F238E27FC236}">
                <a16:creationId xmlns:a16="http://schemas.microsoft.com/office/drawing/2014/main" id="{B3E1E1EA-9B26-4835-B46A-B671AFFD2670}"/>
              </a:ext>
            </a:extLst>
          </p:cNvPr>
          <p:cNvSpPr>
            <a:spLocks noGrp="1"/>
          </p:cNvSpPr>
          <p:nvPr>
            <p:ph idx="1"/>
          </p:nvPr>
        </p:nvSpPr>
        <p:spPr>
          <a:xfrm>
            <a:off x="618186" y="2063741"/>
            <a:ext cx="11127346" cy="4697667"/>
          </a:xfrm>
        </p:spPr>
        <p:txBody>
          <a:bodyPr>
            <a:normAutofit/>
          </a:bodyPr>
          <a:lstStyle/>
          <a:p>
            <a:pPr algn="just"/>
            <a:r>
              <a:rPr lang="en-US" dirty="0"/>
              <a:t>It is still a difficult and challenging for the investigation bureau to track and find people who have committed sins or people who are suspect of a certain crime.</a:t>
            </a:r>
          </a:p>
          <a:p>
            <a:pPr algn="just"/>
            <a:endParaRPr lang="en-US" dirty="0"/>
          </a:p>
          <a:p>
            <a:pPr algn="just"/>
            <a:r>
              <a:rPr lang="en-US" dirty="0"/>
              <a:t>There is a burden in using manual or analog ways of posting pictures of criminals on different platforms, social media or in public waiting for someone to recognize and identify a criminal and call RIB to come.</a:t>
            </a:r>
          </a:p>
          <a:p>
            <a:pPr algn="just"/>
            <a:endParaRPr lang="en-US" dirty="0"/>
          </a:p>
          <a:p>
            <a:pPr algn="just"/>
            <a:r>
              <a:rPr lang="en-US" dirty="0"/>
              <a:t>As bad results, it takes too long to track and find the criminals which sometimes give a chance to those criminals to commit crimes again resulting to loss of life and properties.</a:t>
            </a:r>
          </a:p>
          <a:p>
            <a:pPr algn="just"/>
            <a:endParaRPr lang="en-US" dirty="0"/>
          </a:p>
          <a:p>
            <a:pPr algn="just"/>
            <a:r>
              <a:rPr lang="en-US" dirty="0"/>
              <a:t>On the other hand, criminals can hide or change their identifications and they can no longer be identified easily.</a:t>
            </a:r>
          </a:p>
        </p:txBody>
      </p:sp>
    </p:spTree>
    <p:extLst>
      <p:ext uri="{BB962C8B-B14F-4D97-AF65-F5344CB8AC3E}">
        <p14:creationId xmlns:p14="http://schemas.microsoft.com/office/powerpoint/2010/main" val="189396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530F-8F84-4EB3-8CF4-B85B9E1E267C}"/>
              </a:ext>
            </a:extLst>
          </p:cNvPr>
          <p:cNvSpPr>
            <a:spLocks noGrp="1"/>
          </p:cNvSpPr>
          <p:nvPr>
            <p:ph type="title"/>
          </p:nvPr>
        </p:nvSpPr>
        <p:spPr>
          <a:xfrm>
            <a:off x="1856096" y="306333"/>
            <a:ext cx="9644803" cy="1280890"/>
          </a:xfrm>
        </p:spPr>
        <p:txBody>
          <a:bodyPr/>
          <a:lstStyle/>
          <a:p>
            <a:pPr algn="ctr"/>
            <a:r>
              <a:rPr lang="en-US" sz="6000" b="1" dirty="0"/>
              <a:t>OBJECTIVES OF THE STUDY</a:t>
            </a:r>
          </a:p>
        </p:txBody>
      </p:sp>
      <p:sp>
        <p:nvSpPr>
          <p:cNvPr id="3" name="Content Placeholder 2">
            <a:extLst>
              <a:ext uri="{FF2B5EF4-FFF2-40B4-BE49-F238E27FC236}">
                <a16:creationId xmlns:a16="http://schemas.microsoft.com/office/drawing/2014/main" id="{B3E1E1EA-9B26-4835-B46A-B671AFFD2670}"/>
              </a:ext>
            </a:extLst>
          </p:cNvPr>
          <p:cNvSpPr>
            <a:spLocks noGrp="1"/>
          </p:cNvSpPr>
          <p:nvPr>
            <p:ph idx="1"/>
          </p:nvPr>
        </p:nvSpPr>
        <p:spPr>
          <a:xfrm>
            <a:off x="618186" y="2063741"/>
            <a:ext cx="11127346" cy="4697667"/>
          </a:xfrm>
        </p:spPr>
        <p:txBody>
          <a:bodyPr>
            <a:normAutofit/>
          </a:bodyPr>
          <a:lstStyle/>
          <a:p>
            <a:pPr marL="0" indent="0">
              <a:buNone/>
            </a:pPr>
            <a:r>
              <a:rPr lang="en-US" dirty="0"/>
              <a:t>The objectives in our proposed project are to:</a:t>
            </a:r>
          </a:p>
          <a:p>
            <a:pPr marL="0" indent="0">
              <a:buNone/>
            </a:pPr>
            <a:endParaRPr lang="en-US" dirty="0"/>
          </a:p>
          <a:p>
            <a:pPr lvl="0"/>
            <a:r>
              <a:rPr lang="en-GB" dirty="0"/>
              <a:t>Develop a system which can help to identify criminals to support the investigation</a:t>
            </a:r>
          </a:p>
          <a:p>
            <a:pPr lvl="0"/>
            <a:endParaRPr lang="en-US" dirty="0"/>
          </a:p>
          <a:p>
            <a:pPr lvl="0"/>
            <a:r>
              <a:rPr lang="en-GB" dirty="0"/>
              <a:t>Develop a system which is accurate and fast to be used in criminals’ identification.</a:t>
            </a:r>
          </a:p>
          <a:p>
            <a:pPr lvl="0"/>
            <a:endParaRPr lang="en-US" dirty="0"/>
          </a:p>
          <a:p>
            <a:pPr lvl="0"/>
            <a:r>
              <a:rPr lang="en-GB" dirty="0"/>
              <a:t>Develop a system which uses computer vision technology to identify criminals.</a:t>
            </a:r>
          </a:p>
          <a:p>
            <a:pPr lvl="0"/>
            <a:endParaRPr lang="en-US" dirty="0"/>
          </a:p>
          <a:p>
            <a:pPr lvl="0"/>
            <a:r>
              <a:rPr lang="en-GB" dirty="0"/>
              <a:t>Develop a system which can automatically adopt to change in behaviours of the environment by using Artificial Intelligence (AI) and Machine Learning (ML).</a:t>
            </a:r>
            <a:endParaRPr lang="en-US" dirty="0"/>
          </a:p>
          <a:p>
            <a:pPr marL="0" indent="0" algn="just">
              <a:buNone/>
            </a:pPr>
            <a:endParaRPr lang="en-US" dirty="0"/>
          </a:p>
        </p:txBody>
      </p:sp>
    </p:spTree>
    <p:extLst>
      <p:ext uri="{BB962C8B-B14F-4D97-AF65-F5344CB8AC3E}">
        <p14:creationId xmlns:p14="http://schemas.microsoft.com/office/powerpoint/2010/main" val="154913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530F-8F84-4EB3-8CF4-B85B9E1E267C}"/>
              </a:ext>
            </a:extLst>
          </p:cNvPr>
          <p:cNvSpPr>
            <a:spLocks noGrp="1"/>
          </p:cNvSpPr>
          <p:nvPr>
            <p:ph type="title"/>
          </p:nvPr>
        </p:nvSpPr>
        <p:spPr>
          <a:xfrm>
            <a:off x="1856096" y="306333"/>
            <a:ext cx="9644803" cy="1280890"/>
          </a:xfrm>
        </p:spPr>
        <p:txBody>
          <a:bodyPr/>
          <a:lstStyle/>
          <a:p>
            <a:pPr algn="ctr"/>
            <a:r>
              <a:rPr lang="en-US" sz="6000" b="1" dirty="0"/>
              <a:t>INTEREST OF THE STUDY</a:t>
            </a:r>
          </a:p>
        </p:txBody>
      </p:sp>
      <p:sp>
        <p:nvSpPr>
          <p:cNvPr id="3" name="Content Placeholder 2">
            <a:extLst>
              <a:ext uri="{FF2B5EF4-FFF2-40B4-BE49-F238E27FC236}">
                <a16:creationId xmlns:a16="http://schemas.microsoft.com/office/drawing/2014/main" id="{B3E1E1EA-9B26-4835-B46A-B671AFFD2670}"/>
              </a:ext>
            </a:extLst>
          </p:cNvPr>
          <p:cNvSpPr>
            <a:spLocks noGrp="1"/>
          </p:cNvSpPr>
          <p:nvPr>
            <p:ph idx="1"/>
          </p:nvPr>
        </p:nvSpPr>
        <p:spPr>
          <a:xfrm>
            <a:off x="618186" y="2063741"/>
            <a:ext cx="11127346" cy="4697667"/>
          </a:xfrm>
        </p:spPr>
        <p:txBody>
          <a:bodyPr>
            <a:normAutofit lnSpcReduction="10000"/>
          </a:bodyPr>
          <a:lstStyle/>
          <a:p>
            <a:pPr marL="0" indent="0" algn="just">
              <a:buNone/>
            </a:pPr>
            <a:r>
              <a:rPr lang="en-US" dirty="0"/>
              <a:t>The interests of our study are:</a:t>
            </a:r>
          </a:p>
          <a:p>
            <a:pPr algn="just"/>
            <a:endParaRPr lang="en-US" dirty="0"/>
          </a:p>
          <a:p>
            <a:pPr algn="just"/>
            <a:r>
              <a:rPr lang="en-US" dirty="0"/>
              <a:t>Developing a system which can be used by RIB (Rwanda Investigation Bureau)</a:t>
            </a:r>
          </a:p>
          <a:p>
            <a:pPr algn="just"/>
            <a:endParaRPr lang="en-US" dirty="0"/>
          </a:p>
          <a:p>
            <a:pPr algn="just"/>
            <a:r>
              <a:rPr lang="en-US" dirty="0"/>
              <a:t>Using advanced technologies in criminal identification system such as Artificial Intelligence (AI), Machine Learning (ML), Computer vision algorithms like Open CV and Convolution Neural Network (CNN) for image processing</a:t>
            </a:r>
          </a:p>
          <a:p>
            <a:pPr algn="just"/>
            <a:endParaRPr lang="en-US" dirty="0"/>
          </a:p>
          <a:p>
            <a:pPr algn="just"/>
            <a:r>
              <a:rPr lang="en-US" dirty="0"/>
              <a:t>Applying knowledge we covered in information security to give our hands in the existing challenge of identifying criminals in a secured, safe and fast way</a:t>
            </a:r>
          </a:p>
          <a:p>
            <a:pPr algn="just"/>
            <a:endParaRPr lang="en-US" dirty="0"/>
          </a:p>
          <a:p>
            <a:pPr algn="just"/>
            <a:r>
              <a:rPr lang="en-US" dirty="0"/>
              <a:t>Extending the application of computer vision technology by implementing it in our proposed android based secured criminals identification system.</a:t>
            </a:r>
          </a:p>
          <a:p>
            <a:pPr algn="just"/>
            <a:endParaRPr lang="en-US" dirty="0"/>
          </a:p>
        </p:txBody>
      </p:sp>
    </p:spTree>
    <p:extLst>
      <p:ext uri="{BB962C8B-B14F-4D97-AF65-F5344CB8AC3E}">
        <p14:creationId xmlns:p14="http://schemas.microsoft.com/office/powerpoint/2010/main" val="265169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530F-8F84-4EB3-8CF4-B85B9E1E267C}"/>
              </a:ext>
            </a:extLst>
          </p:cNvPr>
          <p:cNvSpPr>
            <a:spLocks noGrp="1"/>
          </p:cNvSpPr>
          <p:nvPr>
            <p:ph type="title"/>
          </p:nvPr>
        </p:nvSpPr>
        <p:spPr>
          <a:xfrm>
            <a:off x="2589212" y="306333"/>
            <a:ext cx="8911687" cy="1280890"/>
          </a:xfrm>
        </p:spPr>
        <p:txBody>
          <a:bodyPr/>
          <a:lstStyle/>
          <a:p>
            <a:pPr algn="ctr"/>
            <a:r>
              <a:rPr lang="en-US" sz="6000" b="1" dirty="0"/>
              <a:t>SCOPE OF THE PROJECT</a:t>
            </a:r>
          </a:p>
        </p:txBody>
      </p:sp>
      <p:sp>
        <p:nvSpPr>
          <p:cNvPr id="3" name="Content Placeholder 2">
            <a:extLst>
              <a:ext uri="{FF2B5EF4-FFF2-40B4-BE49-F238E27FC236}">
                <a16:creationId xmlns:a16="http://schemas.microsoft.com/office/drawing/2014/main" id="{B3E1E1EA-9B26-4835-B46A-B671AFFD2670}"/>
              </a:ext>
            </a:extLst>
          </p:cNvPr>
          <p:cNvSpPr>
            <a:spLocks noGrp="1"/>
          </p:cNvSpPr>
          <p:nvPr>
            <p:ph idx="1"/>
          </p:nvPr>
        </p:nvSpPr>
        <p:spPr>
          <a:xfrm>
            <a:off x="1081825" y="2160333"/>
            <a:ext cx="10753859" cy="4697667"/>
          </a:xfrm>
        </p:spPr>
        <p:txBody>
          <a:bodyPr>
            <a:normAutofit/>
          </a:bodyPr>
          <a:lstStyle/>
          <a:p>
            <a:r>
              <a:rPr lang="en-US" sz="2000" dirty="0"/>
              <a:t>Our case study will focus on conducting a research based in Rwanda</a:t>
            </a:r>
          </a:p>
          <a:p>
            <a:endParaRPr lang="en-US" sz="2000" dirty="0"/>
          </a:p>
          <a:p>
            <a:r>
              <a:rPr lang="en-US" sz="2000" dirty="0"/>
              <a:t>We shall investigate the current strategy done by RIB (Rwanda Investigation Bureau) to track and identify criminals who are suspect of a crime or criminals who have committed illegal activities.</a:t>
            </a:r>
          </a:p>
          <a:p>
            <a:endParaRPr lang="en-US" sz="2000" dirty="0"/>
          </a:p>
          <a:p>
            <a:r>
              <a:rPr lang="en-US" sz="2000" dirty="0"/>
              <a:t>In the development of our proposed system, we shall use the camera of android devices as CCTV camera in our demonstration and working principle of out proposed system.</a:t>
            </a:r>
          </a:p>
        </p:txBody>
      </p:sp>
    </p:spTree>
    <p:extLst>
      <p:ext uri="{BB962C8B-B14F-4D97-AF65-F5344CB8AC3E}">
        <p14:creationId xmlns:p14="http://schemas.microsoft.com/office/powerpoint/2010/main" val="358698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530F-8F84-4EB3-8CF4-B85B9E1E267C}"/>
              </a:ext>
            </a:extLst>
          </p:cNvPr>
          <p:cNvSpPr>
            <a:spLocks noGrp="1"/>
          </p:cNvSpPr>
          <p:nvPr>
            <p:ph type="title"/>
          </p:nvPr>
        </p:nvSpPr>
        <p:spPr>
          <a:xfrm>
            <a:off x="2589212" y="306333"/>
            <a:ext cx="8911687" cy="1280890"/>
          </a:xfrm>
        </p:spPr>
        <p:txBody>
          <a:bodyPr/>
          <a:lstStyle/>
          <a:p>
            <a:pPr algn="ctr"/>
            <a:r>
              <a:rPr lang="en-US" sz="6600" b="1" dirty="0"/>
              <a:t>LITERATURE REVIEW</a:t>
            </a:r>
          </a:p>
        </p:txBody>
      </p:sp>
      <p:sp>
        <p:nvSpPr>
          <p:cNvPr id="3" name="Content Placeholder 2">
            <a:extLst>
              <a:ext uri="{FF2B5EF4-FFF2-40B4-BE49-F238E27FC236}">
                <a16:creationId xmlns:a16="http://schemas.microsoft.com/office/drawing/2014/main" id="{B3E1E1EA-9B26-4835-B46A-B671AFFD2670}"/>
              </a:ext>
            </a:extLst>
          </p:cNvPr>
          <p:cNvSpPr>
            <a:spLocks noGrp="1"/>
          </p:cNvSpPr>
          <p:nvPr>
            <p:ph idx="1"/>
          </p:nvPr>
        </p:nvSpPr>
        <p:spPr>
          <a:xfrm>
            <a:off x="489397" y="2240925"/>
            <a:ext cx="11256135" cy="4430332"/>
          </a:xfrm>
        </p:spPr>
        <p:txBody>
          <a:bodyPr>
            <a:normAutofit fontScale="92500" lnSpcReduction="10000"/>
          </a:bodyPr>
          <a:lstStyle/>
          <a:p>
            <a:pPr marL="0" indent="0">
              <a:buNone/>
            </a:pPr>
            <a:r>
              <a:rPr lang="en-US" sz="2000" b="1" dirty="0"/>
              <a:t>Existing System</a:t>
            </a:r>
            <a:r>
              <a:rPr lang="en-US" sz="2000" dirty="0"/>
              <a:t>:</a:t>
            </a:r>
          </a:p>
          <a:p>
            <a:pPr algn="just"/>
            <a:r>
              <a:rPr lang="en-US" sz="2000" dirty="0"/>
              <a:t>The investigation bureau post the picture of criminals on the platforms, social media and also, they put different publication in the news, and post banners of their faces in different places.</a:t>
            </a:r>
          </a:p>
          <a:p>
            <a:pPr algn="just"/>
            <a:endParaRPr lang="en-US" sz="2000" dirty="0"/>
          </a:p>
          <a:p>
            <a:pPr algn="just"/>
            <a:r>
              <a:rPr lang="en-US" sz="2000" dirty="0"/>
              <a:t>When someone recognize a criminal basing on the posted photo, he/she can call the investigation bureau.</a:t>
            </a:r>
          </a:p>
          <a:p>
            <a:pPr marL="0" indent="0" algn="just">
              <a:buNone/>
            </a:pPr>
            <a:endParaRPr lang="en-US" sz="2000" dirty="0"/>
          </a:p>
          <a:p>
            <a:pPr algn="just"/>
            <a:r>
              <a:rPr lang="en-US" sz="2000" dirty="0"/>
              <a:t>As a bad results, there  no accuracy because it is hard to remember someone you saw in a picture, memorize him/her and be able to match the identification with someone you saw in the public.</a:t>
            </a:r>
          </a:p>
          <a:p>
            <a:pPr algn="just"/>
            <a:endParaRPr lang="en-US" sz="2000" dirty="0"/>
          </a:p>
          <a:p>
            <a:pPr algn="just"/>
            <a:r>
              <a:rPr lang="en-US" sz="2000" dirty="0"/>
              <a:t>Also, the identification can take to long to find the criminals</a:t>
            </a:r>
          </a:p>
        </p:txBody>
      </p:sp>
    </p:spTree>
    <p:extLst>
      <p:ext uri="{BB962C8B-B14F-4D97-AF65-F5344CB8AC3E}">
        <p14:creationId xmlns:p14="http://schemas.microsoft.com/office/powerpoint/2010/main" val="83658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530F-8F84-4EB3-8CF4-B85B9E1E267C}"/>
              </a:ext>
            </a:extLst>
          </p:cNvPr>
          <p:cNvSpPr>
            <a:spLocks noGrp="1"/>
          </p:cNvSpPr>
          <p:nvPr>
            <p:ph type="title"/>
          </p:nvPr>
        </p:nvSpPr>
        <p:spPr>
          <a:xfrm>
            <a:off x="2589212" y="306333"/>
            <a:ext cx="8911687" cy="1280890"/>
          </a:xfrm>
        </p:spPr>
        <p:txBody>
          <a:bodyPr/>
          <a:lstStyle/>
          <a:p>
            <a:pPr algn="ctr"/>
            <a:r>
              <a:rPr lang="en-US" b="1" dirty="0"/>
              <a:t>LITERATURE REVIEW</a:t>
            </a:r>
          </a:p>
        </p:txBody>
      </p:sp>
      <p:sp>
        <p:nvSpPr>
          <p:cNvPr id="3" name="Content Placeholder 2">
            <a:extLst>
              <a:ext uri="{FF2B5EF4-FFF2-40B4-BE49-F238E27FC236}">
                <a16:creationId xmlns:a16="http://schemas.microsoft.com/office/drawing/2014/main" id="{B3E1E1EA-9B26-4835-B46A-B671AFFD2670}"/>
              </a:ext>
            </a:extLst>
          </p:cNvPr>
          <p:cNvSpPr>
            <a:spLocks noGrp="1"/>
          </p:cNvSpPr>
          <p:nvPr>
            <p:ph idx="1"/>
          </p:nvPr>
        </p:nvSpPr>
        <p:spPr>
          <a:xfrm>
            <a:off x="540913" y="2160333"/>
            <a:ext cx="11204619" cy="4697667"/>
          </a:xfrm>
        </p:spPr>
        <p:txBody>
          <a:bodyPr>
            <a:normAutofit/>
          </a:bodyPr>
          <a:lstStyle/>
          <a:p>
            <a:pPr marL="0" indent="0">
              <a:buNone/>
            </a:pPr>
            <a:r>
              <a:rPr lang="en-US" b="1" dirty="0"/>
              <a:t>Proposed System</a:t>
            </a:r>
            <a:r>
              <a:rPr lang="en-US" dirty="0"/>
              <a:t>:</a:t>
            </a:r>
          </a:p>
          <a:p>
            <a:pPr marL="0" indent="0">
              <a:buNone/>
            </a:pPr>
            <a:endParaRPr lang="en-US" dirty="0"/>
          </a:p>
          <a:p>
            <a:r>
              <a:rPr lang="en-US" dirty="0"/>
              <a:t>We use Android devices as CCTV cameras that are always recording in a public setting</a:t>
            </a:r>
            <a:r>
              <a:rPr lang="en-US" b="1" dirty="0"/>
              <a:t>.</a:t>
            </a:r>
          </a:p>
          <a:p>
            <a:endParaRPr lang="en-US" b="1" dirty="0"/>
          </a:p>
          <a:p>
            <a:r>
              <a:rPr lang="en-US" dirty="0"/>
              <a:t>We will save criminal photos data with their names on photographs in the database.</a:t>
            </a:r>
          </a:p>
          <a:p>
            <a:endParaRPr lang="en-US" dirty="0"/>
          </a:p>
          <a:p>
            <a:r>
              <a:rPr lang="en-US" dirty="0"/>
              <a:t>We will process those photos and extracting features from them, and during feature extraction.</a:t>
            </a:r>
          </a:p>
          <a:p>
            <a:endParaRPr lang="en-US" dirty="0"/>
          </a:p>
          <a:p>
            <a:r>
              <a:rPr lang="en-US" dirty="0"/>
              <a:t>Using open-CV while capturing CCTV footage and captured images face encodings are placed and compared with our saved face encodings of the criminal database</a:t>
            </a:r>
          </a:p>
        </p:txBody>
      </p:sp>
    </p:spTree>
    <p:extLst>
      <p:ext uri="{BB962C8B-B14F-4D97-AF65-F5344CB8AC3E}">
        <p14:creationId xmlns:p14="http://schemas.microsoft.com/office/powerpoint/2010/main" val="204592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530F-8F84-4EB3-8CF4-B85B9E1E267C}"/>
              </a:ext>
            </a:extLst>
          </p:cNvPr>
          <p:cNvSpPr>
            <a:spLocks noGrp="1"/>
          </p:cNvSpPr>
          <p:nvPr>
            <p:ph type="title"/>
          </p:nvPr>
        </p:nvSpPr>
        <p:spPr>
          <a:xfrm>
            <a:off x="2589212" y="306333"/>
            <a:ext cx="8911687" cy="1280890"/>
          </a:xfrm>
        </p:spPr>
        <p:txBody>
          <a:bodyPr/>
          <a:lstStyle/>
          <a:p>
            <a:pPr algn="ctr"/>
            <a:r>
              <a:rPr lang="en-US" b="1" dirty="0"/>
              <a:t>LITERATURE REVIEW CON’T</a:t>
            </a:r>
          </a:p>
        </p:txBody>
      </p:sp>
      <p:sp>
        <p:nvSpPr>
          <p:cNvPr id="3" name="Content Placeholder 2">
            <a:extLst>
              <a:ext uri="{FF2B5EF4-FFF2-40B4-BE49-F238E27FC236}">
                <a16:creationId xmlns:a16="http://schemas.microsoft.com/office/drawing/2014/main" id="{B3E1E1EA-9B26-4835-B46A-B671AFFD2670}"/>
              </a:ext>
            </a:extLst>
          </p:cNvPr>
          <p:cNvSpPr>
            <a:spLocks noGrp="1"/>
          </p:cNvSpPr>
          <p:nvPr>
            <p:ph idx="1"/>
          </p:nvPr>
        </p:nvSpPr>
        <p:spPr>
          <a:xfrm>
            <a:off x="540913" y="2160333"/>
            <a:ext cx="11204619" cy="4697667"/>
          </a:xfrm>
        </p:spPr>
        <p:txBody>
          <a:bodyPr>
            <a:normAutofit/>
          </a:bodyPr>
          <a:lstStyle/>
          <a:p>
            <a:pPr marL="0" indent="0">
              <a:buNone/>
            </a:pPr>
            <a:r>
              <a:rPr lang="en-US" sz="2000" b="1" dirty="0"/>
              <a:t>Proposed System CON’T</a:t>
            </a:r>
            <a:r>
              <a:rPr lang="en-US" sz="2000" dirty="0"/>
              <a:t>:</a:t>
            </a:r>
          </a:p>
          <a:p>
            <a:pPr marL="0" indent="0">
              <a:buNone/>
            </a:pPr>
            <a:endParaRPr lang="en-US" sz="2000" dirty="0"/>
          </a:p>
          <a:p>
            <a:r>
              <a:rPr lang="en-US" sz="2000" dirty="0"/>
              <a:t>If any match is found then automatically on screen it will display an image of that criminal whose face matches and display the message with his name that criminal found and give an alert to the concerned admin and agencies of investigation bureau</a:t>
            </a:r>
          </a:p>
          <a:p>
            <a:r>
              <a:rPr lang="en-US" sz="2000" dirty="0"/>
              <a:t>Then the admin of RIB will notify the nearest policemen so that they can catch the identified criminal</a:t>
            </a:r>
          </a:p>
        </p:txBody>
      </p:sp>
    </p:spTree>
    <p:extLst>
      <p:ext uri="{BB962C8B-B14F-4D97-AF65-F5344CB8AC3E}">
        <p14:creationId xmlns:p14="http://schemas.microsoft.com/office/powerpoint/2010/main" val="38970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1692</TotalTime>
  <Words>971</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Century Gothic</vt:lpstr>
      <vt:lpstr>Courier New</vt:lpstr>
      <vt:lpstr>Times New Roman</vt:lpstr>
      <vt:lpstr>Wingdings</vt:lpstr>
      <vt:lpstr>Wingdings 2</vt:lpstr>
      <vt:lpstr>Quotable</vt:lpstr>
      <vt:lpstr>Criminal Investigation Using Face Recognition Based on Deep Learning Algorithms  PROPOSAL</vt:lpstr>
      <vt:lpstr>INTRODUCTION</vt:lpstr>
      <vt:lpstr>PROBLEM STATEMENT</vt:lpstr>
      <vt:lpstr>OBJECTIVES OF THE STUDY</vt:lpstr>
      <vt:lpstr>INTEREST OF THE STUDY</vt:lpstr>
      <vt:lpstr>SCOPE OF THE PROJECT</vt:lpstr>
      <vt:lpstr>LITERATURE REVIEW</vt:lpstr>
      <vt:lpstr>LITERATURE REVIEW</vt:lpstr>
      <vt:lpstr>LITERATURE REVIEW CON’T</vt:lpstr>
      <vt:lpstr>TECHNOLOGY OF THE SYSTEM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Alain NIYONEMA</dc:creator>
  <cp:lastModifiedBy>Alain NIYONEMA</cp:lastModifiedBy>
  <cp:revision>33</cp:revision>
  <dcterms:created xsi:type="dcterms:W3CDTF">2022-01-12T21:46:49Z</dcterms:created>
  <dcterms:modified xsi:type="dcterms:W3CDTF">2022-08-30T17:15:25Z</dcterms:modified>
</cp:coreProperties>
</file>