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7" r:id="rId3"/>
    <p:sldId id="265" r:id="rId4"/>
    <p:sldId id="258" r:id="rId5"/>
    <p:sldId id="259" r:id="rId6"/>
    <p:sldId id="260" r:id="rId7"/>
    <p:sldId id="264" r:id="rId8"/>
    <p:sldId id="267" r:id="rId9"/>
    <p:sldId id="261" r:id="rId10"/>
    <p:sldId id="266"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0E84E20-F5CC-4244-88A3-99FACB9284CB}" type="datetimeFigureOut">
              <a:rPr lang="en-US" smtClean="0"/>
              <a:t>8/31/2022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B0463ACA-E9BC-4AD8-AE67-6B6E91F7CAC4}" type="slidenum">
              <a:rPr lang="en-US" smtClean="0"/>
              <a:t>‹#›</a:t>
            </a:fld>
            <a:endParaRPr lang="en-US"/>
          </a:p>
        </p:txBody>
      </p:sp>
    </p:spTree>
    <p:extLst>
      <p:ext uri="{BB962C8B-B14F-4D97-AF65-F5344CB8AC3E}">
        <p14:creationId xmlns:p14="http://schemas.microsoft.com/office/powerpoint/2010/main" val="1553423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E84E20-F5CC-4244-88A3-99FACB9284CB}"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63ACA-E9BC-4AD8-AE67-6B6E91F7CAC4}" type="slidenum">
              <a:rPr lang="en-US" smtClean="0"/>
              <a:t>‹#›</a:t>
            </a:fld>
            <a:endParaRPr lang="en-US"/>
          </a:p>
        </p:txBody>
      </p:sp>
    </p:spTree>
    <p:extLst>
      <p:ext uri="{BB962C8B-B14F-4D97-AF65-F5344CB8AC3E}">
        <p14:creationId xmlns:p14="http://schemas.microsoft.com/office/powerpoint/2010/main" val="1185817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0E84E20-F5CC-4244-88A3-99FACB9284CB}" type="datetimeFigureOut">
              <a:rPr lang="en-US" smtClean="0"/>
              <a:t>8/31/2022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0463ACA-E9BC-4AD8-AE67-6B6E91F7CAC4}" type="slidenum">
              <a:rPr lang="en-US" smtClean="0"/>
              <a:t>‹#›</a:t>
            </a:fld>
            <a:endParaRPr lang="en-US"/>
          </a:p>
        </p:txBody>
      </p:sp>
    </p:spTree>
    <p:extLst>
      <p:ext uri="{BB962C8B-B14F-4D97-AF65-F5344CB8AC3E}">
        <p14:creationId xmlns:p14="http://schemas.microsoft.com/office/powerpoint/2010/main" val="372757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0E84E20-F5CC-4244-88A3-99FACB9284CB}" type="datetimeFigureOut">
              <a:rPr lang="en-US" smtClean="0"/>
              <a:t>8/31/2022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0463ACA-E9BC-4AD8-AE67-6B6E91F7CAC4}"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61050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0E84E20-F5CC-4244-88A3-99FACB9284CB}" type="datetimeFigureOut">
              <a:rPr lang="en-US" smtClean="0"/>
              <a:t>8/31/2022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0463ACA-E9BC-4AD8-AE67-6B6E91F7CAC4}" type="slidenum">
              <a:rPr lang="en-US" smtClean="0"/>
              <a:t>‹#›</a:t>
            </a:fld>
            <a:endParaRPr lang="en-US"/>
          </a:p>
        </p:txBody>
      </p:sp>
    </p:spTree>
    <p:extLst>
      <p:ext uri="{BB962C8B-B14F-4D97-AF65-F5344CB8AC3E}">
        <p14:creationId xmlns:p14="http://schemas.microsoft.com/office/powerpoint/2010/main" val="558888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0E84E20-F5CC-4244-88A3-99FACB9284CB}" type="datetimeFigureOut">
              <a:rPr lang="en-US" smtClean="0"/>
              <a:t>8/31/2022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63ACA-E9BC-4AD8-AE67-6B6E91F7CAC4}" type="slidenum">
              <a:rPr lang="en-US" smtClean="0"/>
              <a:t>‹#›</a:t>
            </a:fld>
            <a:endParaRPr lang="en-US"/>
          </a:p>
        </p:txBody>
      </p:sp>
    </p:spTree>
    <p:extLst>
      <p:ext uri="{BB962C8B-B14F-4D97-AF65-F5344CB8AC3E}">
        <p14:creationId xmlns:p14="http://schemas.microsoft.com/office/powerpoint/2010/main" val="3996127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0E84E20-F5CC-4244-88A3-99FACB9284CB}" type="datetimeFigureOut">
              <a:rPr lang="en-US" smtClean="0"/>
              <a:t>8/31/2022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63ACA-E9BC-4AD8-AE67-6B6E91F7CAC4}" type="slidenum">
              <a:rPr lang="en-US" smtClean="0"/>
              <a:t>‹#›</a:t>
            </a:fld>
            <a:endParaRPr lang="en-US"/>
          </a:p>
        </p:txBody>
      </p:sp>
    </p:spTree>
    <p:extLst>
      <p:ext uri="{BB962C8B-B14F-4D97-AF65-F5344CB8AC3E}">
        <p14:creationId xmlns:p14="http://schemas.microsoft.com/office/powerpoint/2010/main" val="1542194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84E20-F5CC-4244-88A3-99FACB9284CB}"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63ACA-E9BC-4AD8-AE67-6B6E91F7CAC4}" type="slidenum">
              <a:rPr lang="en-US" smtClean="0"/>
              <a:t>‹#›</a:t>
            </a:fld>
            <a:endParaRPr lang="en-US"/>
          </a:p>
        </p:txBody>
      </p:sp>
    </p:spTree>
    <p:extLst>
      <p:ext uri="{BB962C8B-B14F-4D97-AF65-F5344CB8AC3E}">
        <p14:creationId xmlns:p14="http://schemas.microsoft.com/office/powerpoint/2010/main" val="2422295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0E84E20-F5CC-4244-88A3-99FACB9284CB}" type="datetimeFigureOut">
              <a:rPr lang="en-US" smtClean="0"/>
              <a:t>8/31/2022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0463ACA-E9BC-4AD8-AE67-6B6E91F7CAC4}" type="slidenum">
              <a:rPr lang="en-US" smtClean="0"/>
              <a:t>‹#›</a:t>
            </a:fld>
            <a:endParaRPr lang="en-US"/>
          </a:p>
        </p:txBody>
      </p:sp>
    </p:spTree>
    <p:extLst>
      <p:ext uri="{BB962C8B-B14F-4D97-AF65-F5344CB8AC3E}">
        <p14:creationId xmlns:p14="http://schemas.microsoft.com/office/powerpoint/2010/main" val="3793313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84E20-F5CC-4244-88A3-99FACB9284CB}"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63ACA-E9BC-4AD8-AE67-6B6E91F7CAC4}" type="slidenum">
              <a:rPr lang="en-US" smtClean="0"/>
              <a:t>‹#›</a:t>
            </a:fld>
            <a:endParaRPr lang="en-US"/>
          </a:p>
        </p:txBody>
      </p:sp>
    </p:spTree>
    <p:extLst>
      <p:ext uri="{BB962C8B-B14F-4D97-AF65-F5344CB8AC3E}">
        <p14:creationId xmlns:p14="http://schemas.microsoft.com/office/powerpoint/2010/main" val="1014023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0E84E20-F5CC-4244-88A3-99FACB9284CB}" type="datetimeFigureOut">
              <a:rPr lang="en-US" smtClean="0"/>
              <a:t>8/31/2022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0463ACA-E9BC-4AD8-AE67-6B6E91F7CAC4}" type="slidenum">
              <a:rPr lang="en-US" smtClean="0"/>
              <a:t>‹#›</a:t>
            </a:fld>
            <a:endParaRPr lang="en-US"/>
          </a:p>
        </p:txBody>
      </p:sp>
    </p:spTree>
    <p:extLst>
      <p:ext uri="{BB962C8B-B14F-4D97-AF65-F5344CB8AC3E}">
        <p14:creationId xmlns:p14="http://schemas.microsoft.com/office/powerpoint/2010/main" val="7817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E84E20-F5CC-4244-88A3-99FACB9284CB}"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63ACA-E9BC-4AD8-AE67-6B6E91F7CAC4}" type="slidenum">
              <a:rPr lang="en-US" smtClean="0"/>
              <a:t>‹#›</a:t>
            </a:fld>
            <a:endParaRPr lang="en-US"/>
          </a:p>
        </p:txBody>
      </p:sp>
    </p:spTree>
    <p:extLst>
      <p:ext uri="{BB962C8B-B14F-4D97-AF65-F5344CB8AC3E}">
        <p14:creationId xmlns:p14="http://schemas.microsoft.com/office/powerpoint/2010/main" val="335376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E84E20-F5CC-4244-88A3-99FACB9284CB}" type="datetimeFigureOut">
              <a:rPr lang="en-US" smtClean="0"/>
              <a:t>8/31/2022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63ACA-E9BC-4AD8-AE67-6B6E91F7CAC4}" type="slidenum">
              <a:rPr lang="en-US" smtClean="0"/>
              <a:t>‹#›</a:t>
            </a:fld>
            <a:endParaRPr lang="en-US"/>
          </a:p>
        </p:txBody>
      </p:sp>
    </p:spTree>
    <p:extLst>
      <p:ext uri="{BB962C8B-B14F-4D97-AF65-F5344CB8AC3E}">
        <p14:creationId xmlns:p14="http://schemas.microsoft.com/office/powerpoint/2010/main" val="3986504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E84E20-F5CC-4244-88A3-99FACB9284CB}" type="datetimeFigureOut">
              <a:rPr lang="en-US" smtClean="0"/>
              <a:t>8/31/2022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63ACA-E9BC-4AD8-AE67-6B6E91F7CAC4}" type="slidenum">
              <a:rPr lang="en-US" smtClean="0"/>
              <a:t>‹#›</a:t>
            </a:fld>
            <a:endParaRPr lang="en-US"/>
          </a:p>
        </p:txBody>
      </p:sp>
    </p:spTree>
    <p:extLst>
      <p:ext uri="{BB962C8B-B14F-4D97-AF65-F5344CB8AC3E}">
        <p14:creationId xmlns:p14="http://schemas.microsoft.com/office/powerpoint/2010/main" val="3624732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E84E20-F5CC-4244-88A3-99FACB9284CB}" type="datetimeFigureOut">
              <a:rPr lang="en-US" smtClean="0"/>
              <a:t>8/31/2022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63ACA-E9BC-4AD8-AE67-6B6E91F7CAC4}" type="slidenum">
              <a:rPr lang="en-US" smtClean="0"/>
              <a:t>‹#›</a:t>
            </a:fld>
            <a:endParaRPr lang="en-US"/>
          </a:p>
        </p:txBody>
      </p:sp>
    </p:spTree>
    <p:extLst>
      <p:ext uri="{BB962C8B-B14F-4D97-AF65-F5344CB8AC3E}">
        <p14:creationId xmlns:p14="http://schemas.microsoft.com/office/powerpoint/2010/main" val="451827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E84E20-F5CC-4244-88A3-99FACB9284CB}"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63ACA-E9BC-4AD8-AE67-6B6E91F7CAC4}" type="slidenum">
              <a:rPr lang="en-US" smtClean="0"/>
              <a:t>‹#›</a:t>
            </a:fld>
            <a:endParaRPr lang="en-US"/>
          </a:p>
        </p:txBody>
      </p:sp>
    </p:spTree>
    <p:extLst>
      <p:ext uri="{BB962C8B-B14F-4D97-AF65-F5344CB8AC3E}">
        <p14:creationId xmlns:p14="http://schemas.microsoft.com/office/powerpoint/2010/main" val="2968217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E84E20-F5CC-4244-88A3-99FACB9284CB}"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463ACA-E9BC-4AD8-AE67-6B6E91F7CAC4}" type="slidenum">
              <a:rPr lang="en-US" smtClean="0"/>
              <a:t>‹#›</a:t>
            </a:fld>
            <a:endParaRPr lang="en-US"/>
          </a:p>
        </p:txBody>
      </p:sp>
    </p:spTree>
    <p:extLst>
      <p:ext uri="{BB962C8B-B14F-4D97-AF65-F5344CB8AC3E}">
        <p14:creationId xmlns:p14="http://schemas.microsoft.com/office/powerpoint/2010/main" val="2172514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0E84E20-F5CC-4244-88A3-99FACB9284CB}" type="datetimeFigureOut">
              <a:rPr lang="en-US" smtClean="0"/>
              <a:t>8/31/2022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0463ACA-E9BC-4AD8-AE67-6B6E91F7CAC4}" type="slidenum">
              <a:rPr lang="en-US" smtClean="0"/>
              <a:t>‹#›</a:t>
            </a:fld>
            <a:endParaRPr lang="en-US"/>
          </a:p>
        </p:txBody>
      </p:sp>
    </p:spTree>
    <p:extLst>
      <p:ext uri="{BB962C8B-B14F-4D97-AF65-F5344CB8AC3E}">
        <p14:creationId xmlns:p14="http://schemas.microsoft.com/office/powerpoint/2010/main" val="1463210838"/>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5741F-66A1-4EAD-ACEA-73EA52E66DAB}"/>
              </a:ext>
            </a:extLst>
          </p:cNvPr>
          <p:cNvSpPr>
            <a:spLocks noGrp="1"/>
          </p:cNvSpPr>
          <p:nvPr>
            <p:ph type="ctrTitle"/>
          </p:nvPr>
        </p:nvSpPr>
        <p:spPr>
          <a:xfrm>
            <a:off x="2586785" y="927960"/>
            <a:ext cx="9469749" cy="2262781"/>
          </a:xfrm>
        </p:spPr>
        <p:txBody>
          <a:bodyPr>
            <a:normAutofit fontScale="90000"/>
          </a:bodyPr>
          <a:lstStyle/>
          <a:p>
            <a:pPr algn="ctr"/>
            <a:r>
              <a:rPr lang="en-US" b="1" u="sng" dirty="0"/>
              <a:t>SECURED LOCATION BASED GARBAGE MANAGEMENT ANDROID APPLICATION</a:t>
            </a:r>
          </a:p>
        </p:txBody>
      </p:sp>
      <p:sp>
        <p:nvSpPr>
          <p:cNvPr id="3" name="Subtitle 2">
            <a:extLst>
              <a:ext uri="{FF2B5EF4-FFF2-40B4-BE49-F238E27FC236}">
                <a16:creationId xmlns:a16="http://schemas.microsoft.com/office/drawing/2014/main" id="{6C080888-679E-4F6C-94FB-F32029B68E49}"/>
              </a:ext>
            </a:extLst>
          </p:cNvPr>
          <p:cNvSpPr>
            <a:spLocks noGrp="1"/>
          </p:cNvSpPr>
          <p:nvPr>
            <p:ph type="subTitle" idx="1"/>
          </p:nvPr>
        </p:nvSpPr>
        <p:spPr>
          <a:xfrm>
            <a:off x="2863962" y="3644721"/>
            <a:ext cx="4322450" cy="2775398"/>
          </a:xfrm>
        </p:spPr>
        <p:txBody>
          <a:bodyPr>
            <a:normAutofit/>
          </a:bodyPr>
          <a:lstStyle/>
          <a:p>
            <a:pPr algn="ctr"/>
            <a:r>
              <a:rPr lang="en-US" b="1" u="sng" dirty="0">
                <a:solidFill>
                  <a:schemeClr val="tx1"/>
                </a:solidFill>
              </a:rPr>
              <a:t>PROPOSAL SUBMITTED BY</a:t>
            </a:r>
            <a:r>
              <a:rPr lang="en-US" b="1" dirty="0">
                <a:solidFill>
                  <a:schemeClr val="tx1"/>
                </a:solidFill>
              </a:rPr>
              <a:t>:</a:t>
            </a:r>
          </a:p>
          <a:p>
            <a:pPr algn="ctr"/>
            <a:endParaRPr lang="en-US" b="1" dirty="0">
              <a:solidFill>
                <a:schemeClr val="tx1"/>
              </a:solidFill>
            </a:endParaRPr>
          </a:p>
          <a:p>
            <a:pPr marL="285750" marR="0" indent="-285750">
              <a:lnSpc>
                <a:spcPct val="150000"/>
              </a:lnSpc>
              <a:spcBef>
                <a:spcPts val="0"/>
              </a:spcBef>
              <a:spcAft>
                <a:spcPts val="700"/>
              </a:spcAft>
              <a:buFont typeface="Wingdings" panose="05000000000000000000" pitchFamily="2" charset="2"/>
              <a:buChar char="v"/>
            </a:pPr>
            <a:r>
              <a:rPr lang="en-US" sz="1800" b="1"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KABANDA Derrick: 219006351</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50000"/>
              </a:lnSpc>
              <a:spcBef>
                <a:spcPts val="0"/>
              </a:spcBef>
              <a:spcAft>
                <a:spcPts val="700"/>
              </a:spcAft>
              <a:buFont typeface="Wingdings" panose="05000000000000000000" pitchFamily="2" charset="2"/>
              <a:buChar char="v"/>
            </a:pPr>
            <a:r>
              <a:rPr lang="en-US" sz="1800" b="1"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NIGAMAKWANDI Yves: 219006848</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50000"/>
              </a:lnSpc>
              <a:spcBef>
                <a:spcPts val="0"/>
              </a:spcBef>
              <a:spcAft>
                <a:spcPts val="700"/>
              </a:spcAft>
              <a:buFont typeface="Wingdings" panose="05000000000000000000" pitchFamily="2" charset="2"/>
              <a:buChar char="v"/>
            </a:pPr>
            <a:r>
              <a:rPr lang="en-US" sz="1800" b="1"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RUBIBI Paul: 219011925</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ctr">
              <a:buFont typeface="Wingdings" panose="05000000000000000000" pitchFamily="2" charset="2"/>
              <a:buChar char="q"/>
            </a:pPr>
            <a:endParaRPr lang="en-US" b="1" dirty="0">
              <a:solidFill>
                <a:schemeClr val="tx1"/>
              </a:solidFill>
            </a:endParaRPr>
          </a:p>
        </p:txBody>
      </p:sp>
      <p:pic>
        <p:nvPicPr>
          <p:cNvPr id="5" name="Picture 4">
            <a:extLst>
              <a:ext uri="{FF2B5EF4-FFF2-40B4-BE49-F238E27FC236}">
                <a16:creationId xmlns:a16="http://schemas.microsoft.com/office/drawing/2014/main" id="{8A832FFD-DE43-4D7B-BAE3-A09834865969}"/>
              </a:ext>
            </a:extLst>
          </p:cNvPr>
          <p:cNvPicPr>
            <a:picLocks noChangeAspect="1"/>
          </p:cNvPicPr>
          <p:nvPr/>
        </p:nvPicPr>
        <p:blipFill>
          <a:blip r:embed="rId2"/>
          <a:stretch>
            <a:fillRect/>
          </a:stretch>
        </p:blipFill>
        <p:spPr>
          <a:xfrm>
            <a:off x="641685" y="1559027"/>
            <a:ext cx="1631714" cy="1631714"/>
          </a:xfrm>
          <a:prstGeom prst="rect">
            <a:avLst/>
          </a:prstGeom>
        </p:spPr>
      </p:pic>
    </p:spTree>
    <p:extLst>
      <p:ext uri="{BB962C8B-B14F-4D97-AF65-F5344CB8AC3E}">
        <p14:creationId xmlns:p14="http://schemas.microsoft.com/office/powerpoint/2010/main" val="529025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530F-8F84-4EB3-8CF4-B85B9E1E267C}"/>
              </a:ext>
            </a:extLst>
          </p:cNvPr>
          <p:cNvSpPr>
            <a:spLocks noGrp="1"/>
          </p:cNvSpPr>
          <p:nvPr>
            <p:ph type="title"/>
          </p:nvPr>
        </p:nvSpPr>
        <p:spPr>
          <a:xfrm>
            <a:off x="2589212" y="306333"/>
            <a:ext cx="8911687" cy="1280890"/>
          </a:xfrm>
        </p:spPr>
        <p:txBody>
          <a:bodyPr/>
          <a:lstStyle/>
          <a:p>
            <a:pPr algn="ctr"/>
            <a:r>
              <a:rPr lang="en-US" b="1" dirty="0"/>
              <a:t>SECURITY OF THE SYSTEM</a:t>
            </a:r>
          </a:p>
        </p:txBody>
      </p:sp>
      <p:sp>
        <p:nvSpPr>
          <p:cNvPr id="3" name="Content Placeholder 2">
            <a:extLst>
              <a:ext uri="{FF2B5EF4-FFF2-40B4-BE49-F238E27FC236}">
                <a16:creationId xmlns:a16="http://schemas.microsoft.com/office/drawing/2014/main" id="{B3E1E1EA-9B26-4835-B46A-B671AFFD2670}"/>
              </a:ext>
            </a:extLst>
          </p:cNvPr>
          <p:cNvSpPr>
            <a:spLocks noGrp="1"/>
          </p:cNvSpPr>
          <p:nvPr>
            <p:ph idx="1"/>
          </p:nvPr>
        </p:nvSpPr>
        <p:spPr>
          <a:xfrm>
            <a:off x="940158" y="1587223"/>
            <a:ext cx="10805374" cy="4697667"/>
          </a:xfrm>
        </p:spPr>
        <p:txBody>
          <a:bodyPr>
            <a:normAutofit lnSpcReduction="10000"/>
          </a:bodyPr>
          <a:lstStyle/>
          <a:p>
            <a:r>
              <a:rPr lang="en-US" dirty="0"/>
              <a:t>Before saving admins and users’ passwords during the registration process, the system will encrypt them by using MD5 hashing as it cannot be decrypted</a:t>
            </a:r>
          </a:p>
          <a:p>
            <a:endParaRPr lang="en-US" dirty="0"/>
          </a:p>
          <a:p>
            <a:r>
              <a:rPr lang="en-US" dirty="0"/>
              <a:t>For the admins to login into the website dashboard, you they have to complete 2FA (Two Factor Authentication)</a:t>
            </a:r>
          </a:p>
          <a:p>
            <a:endParaRPr lang="en-US" dirty="0"/>
          </a:p>
          <a:p>
            <a:r>
              <a:rPr lang="en-US" dirty="0"/>
              <a:t>Only registered users can access and using the mobile application to be allowed to submit their reports related to garbage to be collected</a:t>
            </a:r>
          </a:p>
          <a:p>
            <a:endParaRPr lang="en-US" dirty="0"/>
          </a:p>
          <a:p>
            <a:r>
              <a:rPr lang="en-US" dirty="0"/>
              <a:t>For the users to proceed with payments, you have to verify and pass the authentication by using fingerprint, or password authentication in case your devices doesn’t have a fingerprint sensor.</a:t>
            </a:r>
          </a:p>
        </p:txBody>
      </p:sp>
    </p:spTree>
    <p:extLst>
      <p:ext uri="{BB962C8B-B14F-4D97-AF65-F5344CB8AC3E}">
        <p14:creationId xmlns:p14="http://schemas.microsoft.com/office/powerpoint/2010/main" val="387035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530F-8F84-4EB3-8CF4-B85B9E1E267C}"/>
              </a:ext>
            </a:extLst>
          </p:cNvPr>
          <p:cNvSpPr>
            <a:spLocks noGrp="1"/>
          </p:cNvSpPr>
          <p:nvPr>
            <p:ph type="title"/>
          </p:nvPr>
        </p:nvSpPr>
        <p:spPr>
          <a:xfrm>
            <a:off x="2589212" y="306333"/>
            <a:ext cx="8911687" cy="1280890"/>
          </a:xfrm>
        </p:spPr>
        <p:txBody>
          <a:bodyPr/>
          <a:lstStyle/>
          <a:p>
            <a:pPr algn="ctr"/>
            <a:r>
              <a:rPr lang="en-US" b="1" dirty="0"/>
              <a:t>CONCLUSION</a:t>
            </a:r>
          </a:p>
        </p:txBody>
      </p:sp>
      <p:sp>
        <p:nvSpPr>
          <p:cNvPr id="3" name="Content Placeholder 2">
            <a:extLst>
              <a:ext uri="{FF2B5EF4-FFF2-40B4-BE49-F238E27FC236}">
                <a16:creationId xmlns:a16="http://schemas.microsoft.com/office/drawing/2014/main" id="{B3E1E1EA-9B26-4835-B46A-B671AFFD2670}"/>
              </a:ext>
            </a:extLst>
          </p:cNvPr>
          <p:cNvSpPr>
            <a:spLocks noGrp="1"/>
          </p:cNvSpPr>
          <p:nvPr>
            <p:ph idx="1"/>
          </p:nvPr>
        </p:nvSpPr>
        <p:spPr>
          <a:xfrm>
            <a:off x="691101" y="1587223"/>
            <a:ext cx="11054431" cy="5270777"/>
          </a:xfrm>
        </p:spPr>
        <p:txBody>
          <a:bodyPr>
            <a:normAutofit fontScale="92500" lnSpcReduction="10000"/>
          </a:bodyPr>
          <a:lstStyle/>
          <a:p>
            <a:pPr marL="0" lvl="0" indent="0">
              <a:buNone/>
            </a:pPr>
            <a:r>
              <a:rPr lang="en-US" dirty="0"/>
              <a:t>With the proposed system, we shall be able to solve the problems related to garbage management</a:t>
            </a:r>
          </a:p>
          <a:p>
            <a:pPr marL="0" lvl="0" indent="0">
              <a:buNone/>
            </a:pPr>
            <a:endParaRPr lang="en-US" dirty="0"/>
          </a:p>
          <a:p>
            <a:r>
              <a:rPr lang="en-US" dirty="0"/>
              <a:t>It will provide a secured linkage between users and agencies responsible for garbage collections and a </a:t>
            </a:r>
            <a:r>
              <a:rPr lang="en-US"/>
              <a:t>payment system.</a:t>
            </a:r>
            <a:endParaRPr lang="en-US" dirty="0"/>
          </a:p>
          <a:p>
            <a:r>
              <a:rPr lang="en-US" dirty="0"/>
              <a:t>This system will prevent rubbish from overflowing the containers.</a:t>
            </a:r>
          </a:p>
          <a:p>
            <a:pPr lvl="0"/>
            <a:r>
              <a:rPr lang="en-US" dirty="0"/>
              <a:t>The suggested system will minimize the amount of time required for operations.</a:t>
            </a:r>
          </a:p>
          <a:p>
            <a:pPr lvl="0"/>
            <a:r>
              <a:rPr lang="en-US" dirty="0"/>
              <a:t>It will be an intelligent garbage management in the smart city.</a:t>
            </a:r>
          </a:p>
          <a:p>
            <a:pPr lvl="0"/>
            <a:r>
              <a:rPr lang="en-US" dirty="0"/>
              <a:t>Garbage collection vehicles are deployed depending on real needs.</a:t>
            </a:r>
          </a:p>
          <a:p>
            <a:pPr lvl="0"/>
            <a:r>
              <a:rPr lang="en-US" dirty="0"/>
              <a:t>It is a cost cutting and resource optimization</a:t>
            </a:r>
          </a:p>
          <a:p>
            <a:pPr lvl="0"/>
            <a:r>
              <a:rPr lang="en-US" dirty="0"/>
              <a:t>Improves environmental quality</a:t>
            </a:r>
          </a:p>
          <a:p>
            <a:pPr marL="0" indent="0">
              <a:buNone/>
            </a:pPr>
            <a:r>
              <a:rPr lang="en-US" dirty="0"/>
              <a:t>	- Bad odors, clean cities</a:t>
            </a:r>
          </a:p>
          <a:p>
            <a:pPr marL="0" indent="0">
              <a:buNone/>
            </a:pPr>
            <a:r>
              <a:rPr lang="en-US" dirty="0"/>
              <a:t>	- Effective way of separating garbage according to non or bio-degradable</a:t>
            </a:r>
          </a:p>
          <a:p>
            <a:pPr lvl="0"/>
            <a:r>
              <a:rPr lang="en-US" dirty="0"/>
              <a:t>It will provide an effective use of garbage vehicles by providing locations where ready trashes are located</a:t>
            </a:r>
          </a:p>
          <a:p>
            <a:endParaRPr lang="en-US" dirty="0"/>
          </a:p>
        </p:txBody>
      </p:sp>
    </p:spTree>
    <p:extLst>
      <p:ext uri="{BB962C8B-B14F-4D97-AF65-F5344CB8AC3E}">
        <p14:creationId xmlns:p14="http://schemas.microsoft.com/office/powerpoint/2010/main" val="365410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arn(inVertic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arn(inVertic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arn(inVertical)">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barn(inVertical)">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barn(inVertical)">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530F-8F84-4EB3-8CF4-B85B9E1E267C}"/>
              </a:ext>
            </a:extLst>
          </p:cNvPr>
          <p:cNvSpPr>
            <a:spLocks noGrp="1"/>
          </p:cNvSpPr>
          <p:nvPr>
            <p:ph type="title"/>
          </p:nvPr>
        </p:nvSpPr>
        <p:spPr>
          <a:xfrm>
            <a:off x="2589212" y="306333"/>
            <a:ext cx="8911687" cy="1280890"/>
          </a:xfrm>
        </p:spPr>
        <p:txBody>
          <a:bodyPr/>
          <a:lstStyle/>
          <a:p>
            <a:pPr algn="ctr"/>
            <a:r>
              <a:rPr lang="en-US" b="1" dirty="0"/>
              <a:t>INTRODUCTION</a:t>
            </a:r>
          </a:p>
        </p:txBody>
      </p:sp>
      <p:sp>
        <p:nvSpPr>
          <p:cNvPr id="3" name="Content Placeholder 2">
            <a:extLst>
              <a:ext uri="{FF2B5EF4-FFF2-40B4-BE49-F238E27FC236}">
                <a16:creationId xmlns:a16="http://schemas.microsoft.com/office/drawing/2014/main" id="{B3E1E1EA-9B26-4835-B46A-B671AFFD2670}"/>
              </a:ext>
            </a:extLst>
          </p:cNvPr>
          <p:cNvSpPr>
            <a:spLocks noGrp="1"/>
          </p:cNvSpPr>
          <p:nvPr>
            <p:ph idx="1"/>
          </p:nvPr>
        </p:nvSpPr>
        <p:spPr>
          <a:xfrm>
            <a:off x="502276" y="1587223"/>
            <a:ext cx="11243256" cy="4697667"/>
          </a:xfrm>
        </p:spPr>
        <p:txBody>
          <a:bodyPr>
            <a:normAutofit/>
          </a:bodyPr>
          <a:lstStyle/>
          <a:p>
            <a:pPr algn="just"/>
            <a:r>
              <a:rPr lang="en-US" dirty="0"/>
              <a:t>We all know that the "Smart City" concept is being given priority nowadays, therefore we are proposing a system which would enhance it.</a:t>
            </a:r>
          </a:p>
          <a:p>
            <a:pPr algn="just"/>
            <a:endParaRPr lang="en-US" dirty="0"/>
          </a:p>
          <a:p>
            <a:pPr algn="just"/>
            <a:r>
              <a:rPr lang="en-US" dirty="0"/>
              <a:t>All smart cities combine a variety of portable or web-based solutions to create a pleasant and comfortable human dwelling</a:t>
            </a:r>
          </a:p>
          <a:p>
            <a:pPr algn="just"/>
            <a:endParaRPr lang="en-US" dirty="0"/>
          </a:p>
          <a:p>
            <a:pPr algn="just"/>
            <a:r>
              <a:rPr lang="en-US" dirty="0"/>
              <a:t>One of these plans is to provide an environmentally sound, competent, and appealing waste administration system</a:t>
            </a:r>
          </a:p>
          <a:p>
            <a:pPr algn="just"/>
            <a:endParaRPr lang="en-US" dirty="0"/>
          </a:p>
          <a:p>
            <a:pPr algn="just"/>
            <a:r>
              <a:rPr lang="en-US" dirty="0"/>
              <a:t>Now, the existing situation for garbage/wastage is incompatible with the development of smart city we are entering into</a:t>
            </a:r>
          </a:p>
        </p:txBody>
      </p:sp>
    </p:spTree>
    <p:extLst>
      <p:ext uri="{BB962C8B-B14F-4D97-AF65-F5344CB8AC3E}">
        <p14:creationId xmlns:p14="http://schemas.microsoft.com/office/powerpoint/2010/main" val="166751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530F-8F84-4EB3-8CF4-B85B9E1E267C}"/>
              </a:ext>
            </a:extLst>
          </p:cNvPr>
          <p:cNvSpPr>
            <a:spLocks noGrp="1"/>
          </p:cNvSpPr>
          <p:nvPr>
            <p:ph type="title"/>
          </p:nvPr>
        </p:nvSpPr>
        <p:spPr>
          <a:xfrm>
            <a:off x="2589212" y="306333"/>
            <a:ext cx="8911687" cy="1280890"/>
          </a:xfrm>
        </p:spPr>
        <p:txBody>
          <a:bodyPr/>
          <a:lstStyle/>
          <a:p>
            <a:pPr algn="ctr"/>
            <a:r>
              <a:rPr lang="en-US" b="1" dirty="0"/>
              <a:t>INTRODUCTION CON’T</a:t>
            </a:r>
          </a:p>
        </p:txBody>
      </p:sp>
      <p:sp>
        <p:nvSpPr>
          <p:cNvPr id="3" name="Content Placeholder 2">
            <a:extLst>
              <a:ext uri="{FF2B5EF4-FFF2-40B4-BE49-F238E27FC236}">
                <a16:creationId xmlns:a16="http://schemas.microsoft.com/office/drawing/2014/main" id="{B3E1E1EA-9B26-4835-B46A-B671AFFD2670}"/>
              </a:ext>
            </a:extLst>
          </p:cNvPr>
          <p:cNvSpPr>
            <a:spLocks noGrp="1"/>
          </p:cNvSpPr>
          <p:nvPr>
            <p:ph idx="1"/>
          </p:nvPr>
        </p:nvSpPr>
        <p:spPr>
          <a:xfrm>
            <a:off x="502276" y="1587223"/>
            <a:ext cx="11243256" cy="4697667"/>
          </a:xfrm>
        </p:spPr>
        <p:txBody>
          <a:bodyPr>
            <a:normAutofit/>
          </a:bodyPr>
          <a:lstStyle/>
          <a:p>
            <a:pPr algn="just"/>
            <a:r>
              <a:rPr lang="en-US" dirty="0"/>
              <a:t>Garbage collections agencies don’t know exact location where to go to collect full trashes</a:t>
            </a:r>
          </a:p>
          <a:p>
            <a:pPr algn="just"/>
            <a:endParaRPr lang="en-US" dirty="0"/>
          </a:p>
          <a:p>
            <a:pPr algn="just"/>
            <a:r>
              <a:rPr lang="en-US" dirty="0"/>
              <a:t>thus, this system will provide a cost-effective way with an android application and a web-based system for the government to use available resources to efficiently manage the overall amounts of garbage collected on a regular basis</a:t>
            </a:r>
          </a:p>
          <a:p>
            <a:pPr algn="just"/>
            <a:endParaRPr lang="en-US" dirty="0"/>
          </a:p>
          <a:p>
            <a:pPr algn="just"/>
            <a:r>
              <a:rPr lang="en-US" dirty="0"/>
              <a:t>while also providing a better solution for garbage disposal for many cities and a system which facilitate payments for trash collection.</a:t>
            </a:r>
          </a:p>
          <a:p>
            <a:pPr algn="just"/>
            <a:endParaRPr lang="en-US" dirty="0"/>
          </a:p>
          <a:p>
            <a:pPr algn="just"/>
            <a:endParaRPr lang="en-US" dirty="0"/>
          </a:p>
        </p:txBody>
      </p:sp>
    </p:spTree>
    <p:extLst>
      <p:ext uri="{BB962C8B-B14F-4D97-AF65-F5344CB8AC3E}">
        <p14:creationId xmlns:p14="http://schemas.microsoft.com/office/powerpoint/2010/main" val="369341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530F-8F84-4EB3-8CF4-B85B9E1E267C}"/>
              </a:ext>
            </a:extLst>
          </p:cNvPr>
          <p:cNvSpPr>
            <a:spLocks noGrp="1"/>
          </p:cNvSpPr>
          <p:nvPr>
            <p:ph type="title"/>
          </p:nvPr>
        </p:nvSpPr>
        <p:spPr>
          <a:xfrm>
            <a:off x="2589212" y="306333"/>
            <a:ext cx="8911687" cy="1280890"/>
          </a:xfrm>
        </p:spPr>
        <p:txBody>
          <a:bodyPr/>
          <a:lstStyle/>
          <a:p>
            <a:pPr algn="ctr"/>
            <a:r>
              <a:rPr lang="en-US" b="1" dirty="0"/>
              <a:t>PROBLEM STATEMENT</a:t>
            </a:r>
          </a:p>
        </p:txBody>
      </p:sp>
      <p:sp>
        <p:nvSpPr>
          <p:cNvPr id="3" name="Content Placeholder 2">
            <a:extLst>
              <a:ext uri="{FF2B5EF4-FFF2-40B4-BE49-F238E27FC236}">
                <a16:creationId xmlns:a16="http://schemas.microsoft.com/office/drawing/2014/main" id="{B3E1E1EA-9B26-4835-B46A-B671AFFD2670}"/>
              </a:ext>
            </a:extLst>
          </p:cNvPr>
          <p:cNvSpPr>
            <a:spLocks noGrp="1"/>
          </p:cNvSpPr>
          <p:nvPr>
            <p:ph idx="1"/>
          </p:nvPr>
        </p:nvSpPr>
        <p:spPr>
          <a:xfrm>
            <a:off x="386367" y="1587223"/>
            <a:ext cx="11359166" cy="5058276"/>
          </a:xfrm>
        </p:spPr>
        <p:txBody>
          <a:bodyPr>
            <a:normAutofit lnSpcReduction="10000"/>
          </a:bodyPr>
          <a:lstStyle/>
          <a:p>
            <a:r>
              <a:rPr lang="en-US" dirty="0"/>
              <a:t>With the current system, there is not clear communication between garbage collectors’ agencies and people who have trashes and bins which they want to throw</a:t>
            </a:r>
          </a:p>
          <a:p>
            <a:endParaRPr lang="en-US" dirty="0"/>
          </a:p>
          <a:p>
            <a:r>
              <a:rPr lang="en-US" dirty="0"/>
              <a:t>As a bad result, the rubbishes start to overflow the containers which leads to bad smell and less cleanness of the cites</a:t>
            </a:r>
          </a:p>
          <a:p>
            <a:endParaRPr lang="en-US" dirty="0"/>
          </a:p>
          <a:p>
            <a:r>
              <a:rPr lang="en-US" dirty="0"/>
              <a:t>Also in some cases, people start throwing rubbishes in the unappropriated locations or in the environment which pollute the cities and cause environment pollutions</a:t>
            </a:r>
          </a:p>
          <a:p>
            <a:endParaRPr lang="en-US" dirty="0"/>
          </a:p>
          <a:p>
            <a:r>
              <a:rPr lang="en-US" dirty="0"/>
              <a:t>On the other hand, the garbage collectors’ companies make less profits because of not having real-time information of whether to go to collects trashes, this might reduce their operating hours hence the profit is decreased</a:t>
            </a:r>
          </a:p>
        </p:txBody>
      </p:sp>
    </p:spTree>
    <p:extLst>
      <p:ext uri="{BB962C8B-B14F-4D97-AF65-F5344CB8AC3E}">
        <p14:creationId xmlns:p14="http://schemas.microsoft.com/office/powerpoint/2010/main" val="189396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530F-8F84-4EB3-8CF4-B85B9E1E267C}"/>
              </a:ext>
            </a:extLst>
          </p:cNvPr>
          <p:cNvSpPr>
            <a:spLocks noGrp="1"/>
          </p:cNvSpPr>
          <p:nvPr>
            <p:ph type="title"/>
          </p:nvPr>
        </p:nvSpPr>
        <p:spPr>
          <a:xfrm>
            <a:off x="2589212" y="306333"/>
            <a:ext cx="8911687" cy="1280890"/>
          </a:xfrm>
        </p:spPr>
        <p:txBody>
          <a:bodyPr/>
          <a:lstStyle/>
          <a:p>
            <a:pPr algn="ctr"/>
            <a:r>
              <a:rPr lang="en-US" b="1" dirty="0"/>
              <a:t>SCOPE OF THE PROJECT</a:t>
            </a:r>
          </a:p>
        </p:txBody>
      </p:sp>
      <p:sp>
        <p:nvSpPr>
          <p:cNvPr id="3" name="Content Placeholder 2">
            <a:extLst>
              <a:ext uri="{FF2B5EF4-FFF2-40B4-BE49-F238E27FC236}">
                <a16:creationId xmlns:a16="http://schemas.microsoft.com/office/drawing/2014/main" id="{B3E1E1EA-9B26-4835-B46A-B671AFFD2670}"/>
              </a:ext>
            </a:extLst>
          </p:cNvPr>
          <p:cNvSpPr>
            <a:spLocks noGrp="1"/>
          </p:cNvSpPr>
          <p:nvPr>
            <p:ph idx="1"/>
          </p:nvPr>
        </p:nvSpPr>
        <p:spPr>
          <a:xfrm>
            <a:off x="691101" y="1587223"/>
            <a:ext cx="11054431" cy="4697667"/>
          </a:xfrm>
        </p:spPr>
        <p:txBody>
          <a:bodyPr>
            <a:normAutofit/>
          </a:bodyPr>
          <a:lstStyle/>
          <a:p>
            <a:pPr lvl="1"/>
            <a:r>
              <a:rPr lang="en-US" sz="2400" dirty="0"/>
              <a:t>During our research, we shall focus more on improving the existing garbage management system based in our country Rwanda and focusing mainly on most populated regions</a:t>
            </a:r>
          </a:p>
          <a:p>
            <a:pPr lvl="1"/>
            <a:endParaRPr lang="en-US" sz="2400" dirty="0"/>
          </a:p>
          <a:p>
            <a:pPr lvl="1"/>
            <a:r>
              <a:rPr lang="en-US" sz="2400" dirty="0"/>
              <a:t>The mobile application to be developed also is only an android based, to mean that our research development will be achieved by the help of android operating system</a:t>
            </a:r>
          </a:p>
          <a:p>
            <a:pPr lvl="1"/>
            <a:endParaRPr lang="en-US" sz="2400" dirty="0"/>
          </a:p>
          <a:p>
            <a:pPr lvl="1"/>
            <a:r>
              <a:rPr lang="en-US" sz="2400" dirty="0"/>
              <a:t>During the development of our proposed project, we shall implement mobile money as the type of payment in our system as it is the commonly used way and accessible by everyone to make payments</a:t>
            </a:r>
          </a:p>
        </p:txBody>
      </p:sp>
    </p:spTree>
    <p:extLst>
      <p:ext uri="{BB962C8B-B14F-4D97-AF65-F5344CB8AC3E}">
        <p14:creationId xmlns:p14="http://schemas.microsoft.com/office/powerpoint/2010/main" val="358698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530F-8F84-4EB3-8CF4-B85B9E1E267C}"/>
              </a:ext>
            </a:extLst>
          </p:cNvPr>
          <p:cNvSpPr>
            <a:spLocks noGrp="1"/>
          </p:cNvSpPr>
          <p:nvPr>
            <p:ph type="title"/>
          </p:nvPr>
        </p:nvSpPr>
        <p:spPr>
          <a:xfrm>
            <a:off x="2589212" y="306333"/>
            <a:ext cx="8911687" cy="1280890"/>
          </a:xfrm>
        </p:spPr>
        <p:txBody>
          <a:bodyPr/>
          <a:lstStyle/>
          <a:p>
            <a:pPr algn="ctr"/>
            <a:r>
              <a:rPr lang="en-US" b="1" dirty="0"/>
              <a:t>LITERATURE REVIEW</a:t>
            </a:r>
          </a:p>
        </p:txBody>
      </p:sp>
      <p:sp>
        <p:nvSpPr>
          <p:cNvPr id="3" name="Content Placeholder 2">
            <a:extLst>
              <a:ext uri="{FF2B5EF4-FFF2-40B4-BE49-F238E27FC236}">
                <a16:creationId xmlns:a16="http://schemas.microsoft.com/office/drawing/2014/main" id="{B3E1E1EA-9B26-4835-B46A-B671AFFD2670}"/>
              </a:ext>
            </a:extLst>
          </p:cNvPr>
          <p:cNvSpPr>
            <a:spLocks noGrp="1"/>
          </p:cNvSpPr>
          <p:nvPr>
            <p:ph idx="1"/>
          </p:nvPr>
        </p:nvSpPr>
        <p:spPr>
          <a:xfrm>
            <a:off x="270456" y="1411763"/>
            <a:ext cx="11384924" cy="5267459"/>
          </a:xfrm>
        </p:spPr>
        <p:txBody>
          <a:bodyPr/>
          <a:lstStyle/>
          <a:p>
            <a:pPr marL="0" indent="0">
              <a:buNone/>
            </a:pPr>
            <a:r>
              <a:rPr lang="en-US" b="1" dirty="0"/>
              <a:t>Existing System</a:t>
            </a:r>
            <a:r>
              <a:rPr lang="en-US" dirty="0"/>
              <a:t>:</a:t>
            </a:r>
          </a:p>
          <a:p>
            <a:pPr algn="just"/>
            <a:endParaRPr lang="en-US" dirty="0"/>
          </a:p>
          <a:p>
            <a:pPr algn="just"/>
            <a:r>
              <a:rPr lang="en-US" dirty="0"/>
              <a:t>People have dust bins in the homes and working places. People keep throwing rubbishes continuously till they get full. And the agencies responsible for garbage collection have some specific days on which they come to collect the trashes.</a:t>
            </a:r>
          </a:p>
          <a:p>
            <a:pPr algn="just"/>
            <a:endParaRPr lang="en-US" dirty="0"/>
          </a:p>
          <a:p>
            <a:pPr algn="just"/>
            <a:r>
              <a:rPr lang="en-US" dirty="0"/>
              <a:t>As a bad results, the vehicles may come late and in that case there will be excess of trashes waiting to be collected which can pollute the environment and lead to bad odor spreads and can cause disease in humans.</a:t>
            </a:r>
          </a:p>
        </p:txBody>
      </p:sp>
    </p:spTree>
    <p:extLst>
      <p:ext uri="{BB962C8B-B14F-4D97-AF65-F5344CB8AC3E}">
        <p14:creationId xmlns:p14="http://schemas.microsoft.com/office/powerpoint/2010/main" val="83658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530F-8F84-4EB3-8CF4-B85B9E1E267C}"/>
              </a:ext>
            </a:extLst>
          </p:cNvPr>
          <p:cNvSpPr>
            <a:spLocks noGrp="1"/>
          </p:cNvSpPr>
          <p:nvPr>
            <p:ph type="title"/>
          </p:nvPr>
        </p:nvSpPr>
        <p:spPr>
          <a:xfrm>
            <a:off x="2589212" y="306333"/>
            <a:ext cx="8911687" cy="1280890"/>
          </a:xfrm>
        </p:spPr>
        <p:txBody>
          <a:bodyPr/>
          <a:lstStyle/>
          <a:p>
            <a:pPr algn="ctr"/>
            <a:r>
              <a:rPr lang="en-US" b="1" dirty="0"/>
              <a:t>LITERATURE REVIEW</a:t>
            </a:r>
          </a:p>
        </p:txBody>
      </p:sp>
      <p:sp>
        <p:nvSpPr>
          <p:cNvPr id="3" name="Content Placeholder 2">
            <a:extLst>
              <a:ext uri="{FF2B5EF4-FFF2-40B4-BE49-F238E27FC236}">
                <a16:creationId xmlns:a16="http://schemas.microsoft.com/office/drawing/2014/main" id="{B3E1E1EA-9B26-4835-B46A-B671AFFD2670}"/>
              </a:ext>
            </a:extLst>
          </p:cNvPr>
          <p:cNvSpPr>
            <a:spLocks noGrp="1"/>
          </p:cNvSpPr>
          <p:nvPr>
            <p:ph idx="1"/>
          </p:nvPr>
        </p:nvSpPr>
        <p:spPr>
          <a:xfrm>
            <a:off x="579549" y="1587223"/>
            <a:ext cx="11165983" cy="4697667"/>
          </a:xfrm>
        </p:spPr>
        <p:txBody>
          <a:bodyPr>
            <a:normAutofit lnSpcReduction="10000"/>
          </a:bodyPr>
          <a:lstStyle/>
          <a:p>
            <a:pPr marL="0" indent="0">
              <a:buNone/>
            </a:pPr>
            <a:r>
              <a:rPr lang="en-US" b="1" dirty="0"/>
              <a:t>Proposed System</a:t>
            </a:r>
            <a:r>
              <a:rPr lang="en-US" dirty="0"/>
              <a:t>:</a:t>
            </a:r>
          </a:p>
          <a:p>
            <a:pPr marL="0" indent="0">
              <a:buNone/>
            </a:pPr>
            <a:endParaRPr lang="en-US" dirty="0"/>
          </a:p>
          <a:p>
            <a:r>
              <a:rPr lang="en-US" dirty="0"/>
              <a:t>The proposed system is Secured Location Based Garbage Management Android Application</a:t>
            </a:r>
            <a:endParaRPr lang="en-US" b="1" dirty="0"/>
          </a:p>
          <a:p>
            <a:endParaRPr lang="en-US" dirty="0"/>
          </a:p>
          <a:p>
            <a:r>
              <a:rPr lang="en-US" dirty="0"/>
              <a:t>The data related to the number of available trashes of rubbishes will be submitted by users and collected by the application and stored in a database</a:t>
            </a:r>
          </a:p>
          <a:p>
            <a:endParaRPr lang="en-US" dirty="0"/>
          </a:p>
          <a:p>
            <a:r>
              <a:rPr lang="en-US" dirty="0"/>
              <a:t>For the users to submit the reports about their trashes to be collected, they have to fill the form and provide the type and quantity of available garbage, then the application will calculate and prompt to them the amount to pay which is based on the type of garbage whether they are bio-degradable or not and the number of packages.</a:t>
            </a:r>
          </a:p>
        </p:txBody>
      </p:sp>
    </p:spTree>
    <p:extLst>
      <p:ext uri="{BB962C8B-B14F-4D97-AF65-F5344CB8AC3E}">
        <p14:creationId xmlns:p14="http://schemas.microsoft.com/office/powerpoint/2010/main" val="204592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530F-8F84-4EB3-8CF4-B85B9E1E267C}"/>
              </a:ext>
            </a:extLst>
          </p:cNvPr>
          <p:cNvSpPr>
            <a:spLocks noGrp="1"/>
          </p:cNvSpPr>
          <p:nvPr>
            <p:ph type="title"/>
          </p:nvPr>
        </p:nvSpPr>
        <p:spPr>
          <a:xfrm>
            <a:off x="2589212" y="306333"/>
            <a:ext cx="8911687" cy="1280890"/>
          </a:xfrm>
        </p:spPr>
        <p:txBody>
          <a:bodyPr/>
          <a:lstStyle/>
          <a:p>
            <a:pPr algn="ctr"/>
            <a:r>
              <a:rPr lang="en-US" b="1" dirty="0"/>
              <a:t>LITERATURE REVIEW CON’T</a:t>
            </a:r>
          </a:p>
        </p:txBody>
      </p:sp>
      <p:sp>
        <p:nvSpPr>
          <p:cNvPr id="3" name="Content Placeholder 2">
            <a:extLst>
              <a:ext uri="{FF2B5EF4-FFF2-40B4-BE49-F238E27FC236}">
                <a16:creationId xmlns:a16="http://schemas.microsoft.com/office/drawing/2014/main" id="{B3E1E1EA-9B26-4835-B46A-B671AFFD2670}"/>
              </a:ext>
            </a:extLst>
          </p:cNvPr>
          <p:cNvSpPr>
            <a:spLocks noGrp="1"/>
          </p:cNvSpPr>
          <p:nvPr>
            <p:ph idx="1"/>
          </p:nvPr>
        </p:nvSpPr>
        <p:spPr>
          <a:xfrm>
            <a:off x="579549" y="1587223"/>
            <a:ext cx="11165983" cy="4697667"/>
          </a:xfrm>
        </p:spPr>
        <p:txBody>
          <a:bodyPr>
            <a:normAutofit/>
          </a:bodyPr>
          <a:lstStyle/>
          <a:p>
            <a:pPr marL="0" indent="0">
              <a:buNone/>
            </a:pPr>
            <a:r>
              <a:rPr lang="en-US" b="1" dirty="0"/>
              <a:t>Proposed System CON’T</a:t>
            </a:r>
            <a:r>
              <a:rPr lang="en-US" dirty="0"/>
              <a:t>:</a:t>
            </a:r>
          </a:p>
          <a:p>
            <a:pPr marL="0" indent="0">
              <a:buNone/>
            </a:pPr>
            <a:endParaRPr lang="en-US" dirty="0"/>
          </a:p>
          <a:p>
            <a:r>
              <a:rPr lang="en-US" dirty="0"/>
              <a:t>This data will be processed and displayed on the dashboard that the administrator may analyze using data analytics, reports will be created for admins so that they can decide when to go to collect the trashed in the appropriate time</a:t>
            </a:r>
          </a:p>
          <a:p>
            <a:endParaRPr lang="en-US" dirty="0"/>
          </a:p>
          <a:p>
            <a:r>
              <a:rPr lang="en-US" dirty="0"/>
              <a:t>Based on the acquired data, garbage vehicles may be provided routes developed by different algorithms and Google Maps API to effectively navigate through all essential waste bins and eventually reach the disposal location by having a driver mobile application to be able to confirm location where he has completed.</a:t>
            </a:r>
          </a:p>
          <a:p>
            <a:endParaRPr lang="en-US" dirty="0"/>
          </a:p>
        </p:txBody>
      </p:sp>
    </p:spTree>
    <p:extLst>
      <p:ext uri="{BB962C8B-B14F-4D97-AF65-F5344CB8AC3E}">
        <p14:creationId xmlns:p14="http://schemas.microsoft.com/office/powerpoint/2010/main" val="186451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530F-8F84-4EB3-8CF4-B85B9E1E267C}"/>
              </a:ext>
            </a:extLst>
          </p:cNvPr>
          <p:cNvSpPr>
            <a:spLocks noGrp="1"/>
          </p:cNvSpPr>
          <p:nvPr>
            <p:ph type="title"/>
          </p:nvPr>
        </p:nvSpPr>
        <p:spPr>
          <a:xfrm>
            <a:off x="2833845" y="448001"/>
            <a:ext cx="8911687" cy="1280890"/>
          </a:xfrm>
        </p:spPr>
        <p:txBody>
          <a:bodyPr/>
          <a:lstStyle/>
          <a:p>
            <a:pPr algn="ctr"/>
            <a:r>
              <a:rPr lang="en-US" b="1" dirty="0"/>
              <a:t>TECHNOLOGY OF THE SYSTEM</a:t>
            </a:r>
          </a:p>
        </p:txBody>
      </p:sp>
      <p:sp>
        <p:nvSpPr>
          <p:cNvPr id="3" name="Content Placeholder 2">
            <a:extLst>
              <a:ext uri="{FF2B5EF4-FFF2-40B4-BE49-F238E27FC236}">
                <a16:creationId xmlns:a16="http://schemas.microsoft.com/office/drawing/2014/main" id="{B3E1E1EA-9B26-4835-B46A-B671AFFD2670}"/>
              </a:ext>
            </a:extLst>
          </p:cNvPr>
          <p:cNvSpPr>
            <a:spLocks noGrp="1"/>
          </p:cNvSpPr>
          <p:nvPr>
            <p:ph idx="1"/>
          </p:nvPr>
        </p:nvSpPr>
        <p:spPr>
          <a:xfrm>
            <a:off x="940158" y="1446663"/>
            <a:ext cx="10805374" cy="5308979"/>
          </a:xfrm>
        </p:spPr>
        <p:txBody>
          <a:bodyPr>
            <a:normAutofit/>
          </a:bodyPr>
          <a:lstStyle/>
          <a:p>
            <a:r>
              <a:rPr lang="en-US" b="1" dirty="0"/>
              <a:t>For User</a:t>
            </a:r>
            <a:r>
              <a:rPr lang="en-US" dirty="0"/>
              <a:t>: Android based application</a:t>
            </a:r>
          </a:p>
          <a:p>
            <a:endParaRPr lang="en-US" dirty="0"/>
          </a:p>
          <a:p>
            <a:r>
              <a:rPr lang="en-US" b="1" dirty="0"/>
              <a:t>For Admins</a:t>
            </a:r>
            <a:r>
              <a:rPr lang="en-US" dirty="0"/>
              <a:t>: Web based dashboard</a:t>
            </a:r>
          </a:p>
          <a:p>
            <a:endParaRPr lang="en-US" dirty="0"/>
          </a:p>
          <a:p>
            <a:r>
              <a:rPr lang="en-US" b="1" dirty="0"/>
              <a:t>2FA</a:t>
            </a:r>
            <a:r>
              <a:rPr lang="en-US" dirty="0"/>
              <a:t>: Fingerprint, Password Authentication &amp; OTP for admins</a:t>
            </a:r>
            <a:endParaRPr lang="en-US" b="1" dirty="0"/>
          </a:p>
          <a:p>
            <a:endParaRPr lang="en-US" dirty="0"/>
          </a:p>
          <a:p>
            <a:r>
              <a:rPr lang="en-US" b="1" dirty="0"/>
              <a:t>Password Encryption</a:t>
            </a:r>
            <a:r>
              <a:rPr lang="en-US" dirty="0"/>
              <a:t>:  Password Hashing</a:t>
            </a:r>
          </a:p>
          <a:p>
            <a:endParaRPr lang="en-US" dirty="0"/>
          </a:p>
          <a:p>
            <a:r>
              <a:rPr lang="en-US" b="1" dirty="0"/>
              <a:t>Database</a:t>
            </a:r>
            <a:r>
              <a:rPr lang="en-US" dirty="0"/>
              <a:t>: MySQL, Firebase</a:t>
            </a:r>
          </a:p>
          <a:p>
            <a:endParaRPr lang="en-US" dirty="0"/>
          </a:p>
          <a:p>
            <a:r>
              <a:rPr lang="en-US" b="1" dirty="0"/>
              <a:t>Programming Language</a:t>
            </a:r>
            <a:r>
              <a:rPr lang="en-US" dirty="0"/>
              <a:t>: Java, XML, PHP, JavaScript, HTML, CSS, SQL</a:t>
            </a:r>
          </a:p>
          <a:p>
            <a:r>
              <a:rPr lang="en-US" b="1" dirty="0"/>
              <a:t>Other Technologies</a:t>
            </a:r>
            <a:r>
              <a:rPr lang="en-US" dirty="0"/>
              <a:t>: Mobile money &amp; GPS location</a:t>
            </a:r>
          </a:p>
        </p:txBody>
      </p:sp>
    </p:spTree>
    <p:extLst>
      <p:ext uri="{BB962C8B-B14F-4D97-AF65-F5344CB8AC3E}">
        <p14:creationId xmlns:p14="http://schemas.microsoft.com/office/powerpoint/2010/main" val="148673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arn(inVertical)">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barn(inVertical)">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barn(inVertical)">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Vapor Trail</Template>
  <TotalTime>1525</TotalTime>
  <Words>982</Words>
  <Application>Microsoft Office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Times New Roman</vt:lpstr>
      <vt:lpstr>Wingdings</vt:lpstr>
      <vt:lpstr>Vapor Trail</vt:lpstr>
      <vt:lpstr>SECURED LOCATION BASED GARBAGE MANAGEMENT ANDROID APPLICATION</vt:lpstr>
      <vt:lpstr>INTRODUCTION</vt:lpstr>
      <vt:lpstr>INTRODUCTION CON’T</vt:lpstr>
      <vt:lpstr>PROBLEM STATEMENT</vt:lpstr>
      <vt:lpstr>SCOPE OF THE PROJECT</vt:lpstr>
      <vt:lpstr>LITERATURE REVIEW</vt:lpstr>
      <vt:lpstr>LITERATURE REVIEW</vt:lpstr>
      <vt:lpstr>LITERATURE REVIEW CON’T</vt:lpstr>
      <vt:lpstr>TECHNOLOGY OF THE SYSTEM</vt:lpstr>
      <vt:lpstr>SECURITY OF THE SYSTEM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Alain NIYONEMA</dc:creator>
  <cp:lastModifiedBy>Alain NIYONEMA</cp:lastModifiedBy>
  <cp:revision>27</cp:revision>
  <dcterms:created xsi:type="dcterms:W3CDTF">2022-01-12T21:46:49Z</dcterms:created>
  <dcterms:modified xsi:type="dcterms:W3CDTF">2022-08-31T20:59:13Z</dcterms:modified>
</cp:coreProperties>
</file>