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61" r:id="rId4"/>
    <p:sldId id="262" r:id="rId5"/>
    <p:sldId id="270" r:id="rId6"/>
    <p:sldId id="260" r:id="rId7"/>
    <p:sldId id="271" r:id="rId8"/>
    <p:sldId id="267" r:id="rId9"/>
    <p:sldId id="263" r:id="rId10"/>
    <p:sldId id="272" r:id="rId11"/>
    <p:sldId id="268" r:id="rId12"/>
    <p:sldId id="269" r:id="rId13"/>
    <p:sldId id="273" r:id="rId14"/>
    <p:sldId id="265" r:id="rId15"/>
    <p:sldId id="274" r:id="rId16"/>
    <p:sldId id="275"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70125" autoAdjust="0"/>
  </p:normalViewPr>
  <p:slideViewPr>
    <p:cSldViewPr snapToGrid="0">
      <p:cViewPr varScale="1">
        <p:scale>
          <a:sx n="50" d="100"/>
          <a:sy n="50" d="100"/>
        </p:scale>
        <p:origin x="10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C7DA0-7581-48C3-856F-56905E5F8854}"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CE3F8-C01B-4666-8221-87FE5F025483}" type="slidenum">
              <a:rPr lang="en-US" smtClean="0"/>
              <a:t>‹#›</a:t>
            </a:fld>
            <a:endParaRPr lang="en-US"/>
          </a:p>
        </p:txBody>
      </p:sp>
    </p:spTree>
    <p:extLst>
      <p:ext uri="{BB962C8B-B14F-4D97-AF65-F5344CB8AC3E}">
        <p14:creationId xmlns:p14="http://schemas.microsoft.com/office/powerpoint/2010/main" val="158093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2</a:t>
            </a:fld>
            <a:endParaRPr lang="en-US"/>
          </a:p>
        </p:txBody>
      </p:sp>
    </p:spTree>
    <p:extLst>
      <p:ext uri="{BB962C8B-B14F-4D97-AF65-F5344CB8AC3E}">
        <p14:creationId xmlns:p14="http://schemas.microsoft.com/office/powerpoint/2010/main" val="247055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optimizer is an algorithm that is used to update the weights of a neural network during training in order to minimize the loss function. </a:t>
            </a:r>
          </a:p>
          <a:p>
            <a:endParaRPr lang="en-US" dirty="0"/>
          </a:p>
          <a:p>
            <a:r>
              <a:rPr lang="en-US" dirty="0"/>
              <a:t>epoch is a complete iteration over the entire training dataset during model training. During each epoch, the model is trained on each sample in the training dataset exactly once, and the weights of the model are updated according to the optimizer's update rule.</a:t>
            </a:r>
          </a:p>
          <a:p>
            <a:r>
              <a:rPr lang="en-US" dirty="0"/>
              <a:t>The number of epochs is an important hyperparameter in model training, as it determines how long the model will train for and how much it will learn from the data.</a:t>
            </a:r>
          </a:p>
        </p:txBody>
      </p:sp>
      <p:sp>
        <p:nvSpPr>
          <p:cNvPr id="4" name="Slide Number Placeholder 3"/>
          <p:cNvSpPr>
            <a:spLocks noGrp="1"/>
          </p:cNvSpPr>
          <p:nvPr>
            <p:ph type="sldNum" sz="quarter" idx="5"/>
          </p:nvPr>
        </p:nvSpPr>
        <p:spPr/>
        <p:txBody>
          <a:bodyPr/>
          <a:lstStyle/>
          <a:p>
            <a:fld id="{247CE3F8-C01B-4666-8221-87FE5F025483}" type="slidenum">
              <a:rPr lang="en-US" smtClean="0"/>
              <a:t>13</a:t>
            </a:fld>
            <a:endParaRPr lang="en-US"/>
          </a:p>
        </p:txBody>
      </p:sp>
    </p:spTree>
    <p:extLst>
      <p:ext uri="{BB962C8B-B14F-4D97-AF65-F5344CB8AC3E}">
        <p14:creationId xmlns:p14="http://schemas.microsoft.com/office/powerpoint/2010/main" val="49139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14</a:t>
            </a:fld>
            <a:endParaRPr lang="en-US"/>
          </a:p>
        </p:txBody>
      </p:sp>
    </p:spTree>
    <p:extLst>
      <p:ext uri="{BB962C8B-B14F-4D97-AF65-F5344CB8AC3E}">
        <p14:creationId xmlns:p14="http://schemas.microsoft.com/office/powerpoint/2010/main" val="299020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optimizer is an algorithm that is used to update the weights of a neural network during training in order to minimize the loss function. </a:t>
            </a:r>
          </a:p>
          <a:p>
            <a:endParaRPr lang="en-US" dirty="0"/>
          </a:p>
          <a:p>
            <a:r>
              <a:rPr lang="en-US" dirty="0"/>
              <a:t>Batch/Mini/stochastic</a:t>
            </a:r>
          </a:p>
          <a:p>
            <a:r>
              <a:rPr lang="en-US" dirty="0"/>
              <a:t>SGD</a:t>
            </a:r>
          </a:p>
          <a:p>
            <a:r>
              <a:rPr lang="en-US" dirty="0"/>
              <a:t>Momentum-Based Gradient Descent (RMSprop) - uses a moving average of past gradients to update the model parameters, which helps the algorithm converge faster and reduce oscillations.</a:t>
            </a:r>
          </a:p>
          <a:p>
            <a:r>
              <a:rPr lang="en-US" dirty="0"/>
              <a:t>Adam - uses a moving average of past gradients and a moving average of past squared gradients to adapt the learning rate for each parameter.</a:t>
            </a:r>
          </a:p>
          <a:p>
            <a:endParaRPr lang="en-US" dirty="0"/>
          </a:p>
          <a:p>
            <a:r>
              <a:rPr lang="en-US" dirty="0"/>
              <a:t>Other hacks – Add momentum near the convergence point</a:t>
            </a:r>
          </a:p>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15</a:t>
            </a:fld>
            <a:endParaRPr lang="en-US"/>
          </a:p>
        </p:txBody>
      </p:sp>
    </p:spTree>
    <p:extLst>
      <p:ext uri="{BB962C8B-B14F-4D97-AF65-F5344CB8AC3E}">
        <p14:creationId xmlns:p14="http://schemas.microsoft.com/office/powerpoint/2010/main" val="16898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Non-Negative – bounded on one side</a:t>
            </a:r>
          </a:p>
          <a:p>
            <a:pPr>
              <a:buFont typeface="+mj-lt"/>
              <a:buAutoNum type="arabicPeriod"/>
            </a:pPr>
            <a:r>
              <a:rPr lang="en-US" dirty="0"/>
              <a:t>Convexity</a:t>
            </a:r>
          </a:p>
          <a:p>
            <a:pPr>
              <a:buFont typeface="+mj-lt"/>
              <a:buAutoNum type="arabicPeriod"/>
            </a:pPr>
            <a:r>
              <a:rPr lang="en-US" dirty="0"/>
              <a:t>Differentiability</a:t>
            </a:r>
          </a:p>
          <a:p>
            <a:pPr>
              <a:buFont typeface="+mj-lt"/>
              <a:buAutoNum type="arabicPeriod"/>
            </a:pPr>
            <a:r>
              <a:rPr lang="en-US" dirty="0"/>
              <a:t>Scale-Invariance – MAE vs MSE</a:t>
            </a:r>
          </a:p>
          <a:p>
            <a:pPr>
              <a:buFont typeface="+mj-lt"/>
              <a:buAutoNum type="arabicPeriod"/>
            </a:pPr>
            <a:r>
              <a:rPr lang="en-US" dirty="0"/>
              <a:t>Robustness – Huber loss is more robust to outliers</a:t>
            </a:r>
          </a:p>
          <a:p>
            <a:pPr>
              <a:buFont typeface="+mj-lt"/>
              <a:buAutoNum type="arabicPeriod"/>
            </a:pPr>
            <a:r>
              <a:rPr lang="en-US" dirty="0"/>
              <a:t>Task-Specific</a:t>
            </a:r>
          </a:p>
          <a:p>
            <a:pPr>
              <a:buFont typeface="+mj-lt"/>
              <a:buNone/>
            </a:pPr>
            <a:endParaRPr lang="en-US" dirty="0"/>
          </a:p>
          <a:p>
            <a:pPr>
              <a:buFont typeface="+mj-lt"/>
              <a:buNone/>
            </a:pPr>
            <a:r>
              <a:rPr lang="en-US" dirty="0"/>
              <a:t>Common Loss Function</a:t>
            </a:r>
          </a:p>
          <a:p>
            <a:pPr>
              <a:buFont typeface="+mj-lt"/>
              <a:buAutoNum type="arabicPeriod"/>
            </a:pPr>
            <a:r>
              <a:rPr lang="en-US" dirty="0"/>
              <a:t>Mean Squared Error (MSE)</a:t>
            </a:r>
          </a:p>
          <a:p>
            <a:pPr>
              <a:buFont typeface="+mj-lt"/>
              <a:buAutoNum type="arabicPeriod"/>
            </a:pPr>
            <a:r>
              <a:rPr lang="en-US" dirty="0"/>
              <a:t>Binary Cross-Entropy</a:t>
            </a:r>
          </a:p>
          <a:p>
            <a:pPr>
              <a:buFont typeface="+mj-lt"/>
              <a:buAutoNum type="arabicPeriod"/>
            </a:pPr>
            <a:r>
              <a:rPr lang="en-US" dirty="0"/>
              <a:t>Categorical Cross-Entropy</a:t>
            </a:r>
          </a:p>
          <a:p>
            <a:pPr>
              <a:buFont typeface="+mj-lt"/>
              <a:buAutoNum type="arabicPeriod"/>
            </a:pPr>
            <a:r>
              <a:rPr lang="en-US" dirty="0" err="1"/>
              <a:t>Kullback-Leibler</a:t>
            </a:r>
            <a:r>
              <a:rPr lang="en-US" dirty="0"/>
              <a:t> Divergence (KL Divergence)</a:t>
            </a:r>
          </a:p>
          <a:p>
            <a:pPr>
              <a:buFont typeface="+mj-lt"/>
              <a:buAutoNum type="arabicPeriod"/>
            </a:pPr>
            <a:r>
              <a:rPr lang="en-US" dirty="0"/>
              <a:t>Hinge Loss</a:t>
            </a:r>
          </a:p>
          <a:p>
            <a:pPr>
              <a:buFont typeface="+mj-lt"/>
              <a:buAutoNum type="arabicPeriod"/>
            </a:pPr>
            <a:r>
              <a:rPr lang="en-US" dirty="0"/>
              <a:t>Huber Loss</a:t>
            </a:r>
          </a:p>
        </p:txBody>
      </p:sp>
      <p:sp>
        <p:nvSpPr>
          <p:cNvPr id="4" name="Slide Number Placeholder 3"/>
          <p:cNvSpPr>
            <a:spLocks noGrp="1"/>
          </p:cNvSpPr>
          <p:nvPr>
            <p:ph type="sldNum" sz="quarter" idx="5"/>
          </p:nvPr>
        </p:nvSpPr>
        <p:spPr/>
        <p:txBody>
          <a:bodyPr/>
          <a:lstStyle/>
          <a:p>
            <a:fld id="{247CE3F8-C01B-4666-8221-87FE5F025483}" type="slidenum">
              <a:rPr lang="en-US" smtClean="0"/>
              <a:t>16</a:t>
            </a:fld>
            <a:endParaRPr lang="en-US"/>
          </a:p>
        </p:txBody>
      </p:sp>
    </p:spTree>
    <p:extLst>
      <p:ext uri="{BB962C8B-B14F-4D97-AF65-F5344CB8AC3E}">
        <p14:creationId xmlns:p14="http://schemas.microsoft.com/office/powerpoint/2010/main" val="85947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epoch is a complete iteration over the entire training dataset during model training. During each epoch, the model is trained on each sample in the training dataset exactly once, and the weights of the model are updated according to the optimizer's update rule.</a:t>
            </a:r>
          </a:p>
          <a:p>
            <a:r>
              <a:rPr lang="en-US" dirty="0"/>
              <a:t>The number of epochs is an important hyperparameter in model training, as it determines how long the model will train for and how much it will learn from the data.</a:t>
            </a:r>
          </a:p>
        </p:txBody>
      </p:sp>
      <p:sp>
        <p:nvSpPr>
          <p:cNvPr id="4" name="Slide Number Placeholder 3"/>
          <p:cNvSpPr>
            <a:spLocks noGrp="1"/>
          </p:cNvSpPr>
          <p:nvPr>
            <p:ph type="sldNum" sz="quarter" idx="5"/>
          </p:nvPr>
        </p:nvSpPr>
        <p:spPr/>
        <p:txBody>
          <a:bodyPr/>
          <a:lstStyle/>
          <a:p>
            <a:fld id="{247CE3F8-C01B-4666-8221-87FE5F025483}" type="slidenum">
              <a:rPr lang="en-US" smtClean="0"/>
              <a:t>17</a:t>
            </a:fld>
            <a:endParaRPr lang="en-US"/>
          </a:p>
        </p:txBody>
      </p:sp>
    </p:spTree>
    <p:extLst>
      <p:ext uri="{BB962C8B-B14F-4D97-AF65-F5344CB8AC3E}">
        <p14:creationId xmlns:p14="http://schemas.microsoft.com/office/powerpoint/2010/main" val="588564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Networks (CNNs): CNNs are a type of neural network that is commonly used for image recognition tasks. They use convolutional layers to detect features in the input image, which are then used to classify the image.</a:t>
            </a:r>
          </a:p>
          <a:p>
            <a:endParaRPr lang="en-US" dirty="0"/>
          </a:p>
          <a:p>
            <a:r>
              <a:rPr lang="en-US" dirty="0"/>
              <a:t>Recurrent Neural Networks (RNNs): RNNs are a type of neural network that can process sequences of inputs, such as time-series data or natural language text. They use recurrent layers to maintain a memory of previous inputs, allowing them to capture temporal dependencies.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Transfer Learning: Transfer learning is a technique that allows a pre-trained model to be used as a starting point for a new task. This can significantly reduce the amount of data and computing resources needed to train a new model.</a:t>
            </a:r>
          </a:p>
          <a:p>
            <a:endParaRPr lang="en-US" dirty="0"/>
          </a:p>
          <a:p>
            <a:r>
              <a:rPr lang="en-US" dirty="0"/>
              <a:t>Generative Adversarial Networks (GANs): GANs are a type of neural network that can generate realistic samples of data, such as images or text. They consist of two networks, a generator and a discriminator, that are trained in a adversarial manner.</a:t>
            </a:r>
          </a:p>
          <a:p>
            <a:endParaRPr lang="en-US" dirty="0"/>
          </a:p>
          <a:p>
            <a:r>
              <a:rPr lang="en-US" dirty="0"/>
              <a:t>Attention Mechanisms: Attention mechanisms allow a model to selectively focus on certain parts of the input when making predictions. They have been used to improve performance in tasks such as machine translation and image captioning.</a:t>
            </a:r>
          </a:p>
          <a:p>
            <a:endParaRPr lang="en-US" dirty="0"/>
          </a:p>
          <a:p>
            <a:r>
              <a:rPr lang="en-US" dirty="0"/>
              <a:t>Autoencoders: Autoencoders are a type of neural network that can be used for unsupervised learning, dimensionality reduction, and data compression. They consist of an encoder network that maps inputs to a lower-dimensional latent space, and a decoder network that reconstructs the inputs from the latent space.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Reinforcement Learning: Reinforcement learning is a type of machine learning that involves an agent learning to take actions in an environment in order to maximize a reward signal. It has been used to create agents that can play games like Go and Chess at a superhuman level.</a:t>
            </a:r>
          </a:p>
        </p:txBody>
      </p:sp>
      <p:sp>
        <p:nvSpPr>
          <p:cNvPr id="4" name="Slide Number Placeholder 3"/>
          <p:cNvSpPr>
            <a:spLocks noGrp="1"/>
          </p:cNvSpPr>
          <p:nvPr>
            <p:ph type="sldNum" sz="quarter" idx="5"/>
          </p:nvPr>
        </p:nvSpPr>
        <p:spPr/>
        <p:txBody>
          <a:bodyPr/>
          <a:lstStyle/>
          <a:p>
            <a:fld id="{247CE3F8-C01B-4666-8221-87FE5F025483}" type="slidenum">
              <a:rPr lang="en-US" smtClean="0"/>
              <a:t>18</a:t>
            </a:fld>
            <a:endParaRPr lang="en-US"/>
          </a:p>
        </p:txBody>
      </p:sp>
    </p:spTree>
    <p:extLst>
      <p:ext uri="{BB962C8B-B14F-4D97-AF65-F5344CB8AC3E}">
        <p14:creationId xmlns:p14="http://schemas.microsoft.com/office/powerpoint/2010/main" val="286656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3</a:t>
            </a:fld>
            <a:endParaRPr lang="en-US"/>
          </a:p>
        </p:txBody>
      </p:sp>
    </p:spTree>
    <p:extLst>
      <p:ext uri="{BB962C8B-B14F-4D97-AF65-F5344CB8AC3E}">
        <p14:creationId xmlns:p14="http://schemas.microsoft.com/office/powerpoint/2010/main" val="283354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was developed as a concept well before the computational resources, algorithms, and data sets were available to make it practical and effective. It was only with the advent of large-scale data processing, improvements in hardware, and breakthroughs in neural network architecture that deep learning became a viable approach for solving complex problems."</a:t>
            </a:r>
          </a:p>
        </p:txBody>
      </p:sp>
      <p:sp>
        <p:nvSpPr>
          <p:cNvPr id="4" name="Slide Number Placeholder 3"/>
          <p:cNvSpPr>
            <a:spLocks noGrp="1"/>
          </p:cNvSpPr>
          <p:nvPr>
            <p:ph type="sldNum" sz="quarter" idx="5"/>
          </p:nvPr>
        </p:nvSpPr>
        <p:spPr/>
        <p:txBody>
          <a:bodyPr/>
          <a:lstStyle/>
          <a:p>
            <a:fld id="{247CE3F8-C01B-4666-8221-87FE5F025483}" type="slidenum">
              <a:rPr lang="en-US" smtClean="0"/>
              <a:t>4</a:t>
            </a:fld>
            <a:endParaRPr lang="en-US"/>
          </a:p>
        </p:txBody>
      </p:sp>
    </p:spTree>
    <p:extLst>
      <p:ext uri="{BB962C8B-B14F-4D97-AF65-F5344CB8AC3E}">
        <p14:creationId xmlns:p14="http://schemas.microsoft.com/office/powerpoint/2010/main" val="127342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Used to minimize the loss function of a model by adjusting its parameters. first-order optimization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5</a:t>
            </a:fld>
            <a:endParaRPr lang="en-US"/>
          </a:p>
        </p:txBody>
      </p:sp>
    </p:spTree>
    <p:extLst>
      <p:ext uri="{BB962C8B-B14F-4D97-AF65-F5344CB8AC3E}">
        <p14:creationId xmlns:p14="http://schemas.microsoft.com/office/powerpoint/2010/main" val="375899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Batch/Mini/stochastic</a:t>
            </a:r>
          </a:p>
          <a:p>
            <a:r>
              <a:rPr lang="en-US" dirty="0"/>
              <a:t>Momentum-Based Gradient Descent (RMSprop) - uses a moving average of past gradients to update the model parameters, which helps the algorithm converge faster and reduce oscillations.</a:t>
            </a:r>
          </a:p>
          <a:p>
            <a:r>
              <a:rPr lang="en-US" dirty="0"/>
              <a:t>Adam - uses a moving average of past gradients and a moving average of past squared gradients to adapt the learning rate for each parameter.</a:t>
            </a:r>
          </a:p>
          <a:p>
            <a:endParaRPr lang="en-US" dirty="0"/>
          </a:p>
          <a:p>
            <a:r>
              <a:rPr lang="en-US" dirty="0"/>
              <a:t>Other hacks – Add momentum near the convergence point</a:t>
            </a:r>
          </a:p>
        </p:txBody>
      </p:sp>
      <p:sp>
        <p:nvSpPr>
          <p:cNvPr id="4" name="Slide Number Placeholder 3"/>
          <p:cNvSpPr>
            <a:spLocks noGrp="1"/>
          </p:cNvSpPr>
          <p:nvPr>
            <p:ph type="sldNum" sz="quarter" idx="5"/>
          </p:nvPr>
        </p:nvSpPr>
        <p:spPr/>
        <p:txBody>
          <a:bodyPr/>
          <a:lstStyle/>
          <a:p>
            <a:fld id="{247CE3F8-C01B-4666-8221-87FE5F025483}" type="slidenum">
              <a:rPr lang="en-US" smtClean="0"/>
              <a:t>6</a:t>
            </a:fld>
            <a:endParaRPr lang="en-US"/>
          </a:p>
        </p:txBody>
      </p:sp>
    </p:spTree>
    <p:extLst>
      <p:ext uri="{BB962C8B-B14F-4D97-AF65-F5344CB8AC3E}">
        <p14:creationId xmlns:p14="http://schemas.microsoft.com/office/powerpoint/2010/main" val="362530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second-order optimization algorithm, also known as a quasi-Newton method. second-order methods use both the gradient and the Hessian matrix of the objective function</a:t>
            </a:r>
          </a:p>
          <a:p>
            <a:endParaRPr lang="en-US" dirty="0"/>
          </a:p>
          <a:p>
            <a:r>
              <a:rPr lang="en-US" dirty="0"/>
              <a:t>Second-order optimization algorithms include the Newton's method, the </a:t>
            </a:r>
            <a:r>
              <a:rPr lang="en-US" dirty="0" err="1"/>
              <a:t>Broyden</a:t>
            </a:r>
            <a:r>
              <a:rPr lang="en-US" dirty="0"/>
              <a:t>-Fletcher-Goldfarb-</a:t>
            </a:r>
            <a:r>
              <a:rPr lang="en-US" dirty="0" err="1"/>
              <a:t>Shanno</a:t>
            </a:r>
            <a:r>
              <a:rPr lang="en-US" dirty="0"/>
              <a:t> (BFGS) method, and the limited-memory BFGS (L-BFGS) method.</a:t>
            </a:r>
          </a:p>
        </p:txBody>
      </p:sp>
      <p:sp>
        <p:nvSpPr>
          <p:cNvPr id="4" name="Slide Number Placeholder 3"/>
          <p:cNvSpPr>
            <a:spLocks noGrp="1"/>
          </p:cNvSpPr>
          <p:nvPr>
            <p:ph type="sldNum" sz="quarter" idx="5"/>
          </p:nvPr>
        </p:nvSpPr>
        <p:spPr/>
        <p:txBody>
          <a:bodyPr/>
          <a:lstStyle/>
          <a:p>
            <a:fld id="{247CE3F8-C01B-4666-8221-87FE5F025483}" type="slidenum">
              <a:rPr lang="en-US" smtClean="0"/>
              <a:t>7</a:t>
            </a:fld>
            <a:endParaRPr lang="en-US"/>
          </a:p>
        </p:txBody>
      </p:sp>
    </p:spTree>
    <p:extLst>
      <p:ext uri="{BB962C8B-B14F-4D97-AF65-F5344CB8AC3E}">
        <p14:creationId xmlns:p14="http://schemas.microsoft.com/office/powerpoint/2010/main" val="228815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7CE3F8-C01B-4666-8221-87FE5F025483}" type="slidenum">
              <a:rPr lang="en-US" smtClean="0"/>
              <a:t>8</a:t>
            </a:fld>
            <a:endParaRPr lang="en-US"/>
          </a:p>
        </p:txBody>
      </p:sp>
    </p:spTree>
    <p:extLst>
      <p:ext uri="{BB962C8B-B14F-4D97-AF65-F5344CB8AC3E}">
        <p14:creationId xmlns:p14="http://schemas.microsoft.com/office/powerpoint/2010/main" val="2204006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Vanishing gradients: As the gradients propagated back through the network during training, they became smaller and smaller, making it difficult to update the weights of the earlier layers. This problem was especially severe for activation functions such as the sigmoid function, which has a very small gradient when its inputs are far from zero.</a:t>
            </a:r>
          </a:p>
          <a:p>
            <a:pPr>
              <a:buFont typeface="+mj-lt"/>
              <a:buAutoNum type="arabicPeriod"/>
            </a:pPr>
            <a:r>
              <a:rPr lang="en-US" dirty="0"/>
              <a:t>Exploding gradients: In some cases, the gradients could explode and become too large to handle, leading to instability and poor performance.</a:t>
            </a:r>
          </a:p>
          <a:p>
            <a:pPr>
              <a:buFont typeface="+mj-lt"/>
              <a:buAutoNum type="arabicPeriod"/>
            </a:pPr>
            <a:r>
              <a:rPr lang="en-US" dirty="0"/>
              <a:t>Computational resources: Training deep neural networks requires a large amount of computational resources, which were not readily available in the past.</a:t>
            </a:r>
          </a:p>
          <a:p>
            <a:pPr>
              <a:buFont typeface="+mj-lt"/>
              <a:buAutoNum type="arabicPeriod"/>
            </a:pPr>
            <a:r>
              <a:rPr lang="en-US" dirty="0"/>
              <a:t>Lack of data: Deep neural networks require large amounts of data to learn effectively, and in the past, there was a limited amount of data available for training.</a:t>
            </a:r>
          </a:p>
        </p:txBody>
      </p:sp>
      <p:sp>
        <p:nvSpPr>
          <p:cNvPr id="4" name="Slide Number Placeholder 3"/>
          <p:cNvSpPr>
            <a:spLocks noGrp="1"/>
          </p:cNvSpPr>
          <p:nvPr>
            <p:ph type="sldNum" sz="quarter" idx="5"/>
          </p:nvPr>
        </p:nvSpPr>
        <p:spPr/>
        <p:txBody>
          <a:bodyPr/>
          <a:lstStyle/>
          <a:p>
            <a:fld id="{247CE3F8-C01B-4666-8221-87FE5F025483}" type="slidenum">
              <a:rPr lang="en-US" smtClean="0"/>
              <a:t>9</a:t>
            </a:fld>
            <a:endParaRPr lang="en-US"/>
          </a:p>
        </p:txBody>
      </p:sp>
    </p:spTree>
    <p:extLst>
      <p:ext uri="{BB962C8B-B14F-4D97-AF65-F5344CB8AC3E}">
        <p14:creationId xmlns:p14="http://schemas.microsoft.com/office/powerpoint/2010/main" val="6859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was developed as a concept well before the computational resources, algorithms, and data sets were available to make it practical and effective. It was only with the advent of large-scale data processing, improvements in hardware, and breakthroughs in neural network architecture that deep learning became a viable approach for solving complex problems."</a:t>
            </a:r>
          </a:p>
        </p:txBody>
      </p:sp>
      <p:sp>
        <p:nvSpPr>
          <p:cNvPr id="4" name="Slide Number Placeholder 3"/>
          <p:cNvSpPr>
            <a:spLocks noGrp="1"/>
          </p:cNvSpPr>
          <p:nvPr>
            <p:ph type="sldNum" sz="quarter" idx="5"/>
          </p:nvPr>
        </p:nvSpPr>
        <p:spPr/>
        <p:txBody>
          <a:bodyPr/>
          <a:lstStyle/>
          <a:p>
            <a:fld id="{247CE3F8-C01B-4666-8221-87FE5F025483}" type="slidenum">
              <a:rPr lang="en-US" smtClean="0"/>
              <a:t>10</a:t>
            </a:fld>
            <a:endParaRPr lang="en-US"/>
          </a:p>
        </p:txBody>
      </p:sp>
    </p:spTree>
    <p:extLst>
      <p:ext uri="{BB962C8B-B14F-4D97-AF65-F5344CB8AC3E}">
        <p14:creationId xmlns:p14="http://schemas.microsoft.com/office/powerpoint/2010/main" val="129153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720E-1B68-2233-F60E-9D126FC3A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6D395-73DD-5228-7797-75C916314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38DE13-9464-1500-A51A-D10AF76E4396}"/>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31E11B61-3548-A520-6DC8-CE523204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AFD8A-9F87-9A32-7F08-7D21D1CDD91D}"/>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187382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8ED2-4237-6595-B354-6273AED9B9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CD5CD-E4A3-D1E0-6396-3DFA63B68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13E2F-2DB0-92D5-5282-72C8AEFBD3D8}"/>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8F5F442B-0AD4-6F81-1DB2-FF8BF4CA2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B3864-9BF2-B24E-8F9E-217050F7D429}"/>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13888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5E027-BC33-1763-AC3E-BAA7DACF65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498E0D-FE7A-3634-A1C3-DDFB6DE58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C4961-16D1-3B35-F35B-7CC41C76007C}"/>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654FDC28-7CBD-C629-E920-956F43412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31E0D-EE86-98E1-ABD2-F8082BD2E52A}"/>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184700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B6AA-B25A-203A-BCD8-4C3A1A894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8C821-93F2-09E3-315E-0E383DE92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D26FC-F081-D7D7-89B9-8D2FA0CECAAA}"/>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6EFD3B46-F2E3-C761-49A1-13ABE4AC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4E53B-15FA-891A-4A8F-5217A34ECD79}"/>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157921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73E-307B-E78B-3ED8-52FB5BD57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FEEDED-A10F-4DF6-1367-14E975487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1064D-0DF7-5D61-583A-1946BC51EC57}"/>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F428E1AE-7590-6F02-A181-46EA15F13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6CE2C-DFBA-67EC-EB9B-B41472C26FF1}"/>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401798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6D53-06B6-1660-83CC-90217C6C4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B5A3A-F2D1-3D72-2C09-4C81E2F7E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19B98-8705-B02A-850F-183DDA4ED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1223E-849B-B25E-5E03-AAA986374A67}"/>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6" name="Footer Placeholder 5">
            <a:extLst>
              <a:ext uri="{FF2B5EF4-FFF2-40B4-BE49-F238E27FC236}">
                <a16:creationId xmlns:a16="http://schemas.microsoft.com/office/drawing/2014/main" id="{F8FDB896-ACB3-9F12-9A99-28281E52E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20BE2-6DE0-2574-DA7B-F473CC56698B}"/>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190188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996E-2971-73D0-1112-CCFB05EEC2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D82AC1-2BEF-0690-7A95-8E3F1AFB4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894FE-1A81-5C16-A6B7-086575A6A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67C8D-45CA-0DB8-4D4E-80A288104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1EA40-ECF3-0E59-AB50-4BE1A6AFE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C48FE-71D0-9538-DB0F-AAE3765C392A}"/>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8" name="Footer Placeholder 7">
            <a:extLst>
              <a:ext uri="{FF2B5EF4-FFF2-40B4-BE49-F238E27FC236}">
                <a16:creationId xmlns:a16="http://schemas.microsoft.com/office/drawing/2014/main" id="{F2394AD5-C3A9-D70E-BE1D-004C294E2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C72188-8559-1DA6-4A68-8285F32DDF1B}"/>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213347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35E7-09A4-9AE8-A9C0-8942891EAF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A1CCC-54D4-35D0-C8C9-3BE4F3ADB099}"/>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4" name="Footer Placeholder 3">
            <a:extLst>
              <a:ext uri="{FF2B5EF4-FFF2-40B4-BE49-F238E27FC236}">
                <a16:creationId xmlns:a16="http://schemas.microsoft.com/office/drawing/2014/main" id="{453AF65D-AFC8-EC7B-BF43-627D802701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82CBF8-2337-8E98-9DCE-9B407E4C8542}"/>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347236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DB58E-990C-FB74-6607-BA4F6A5A893A}"/>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3" name="Footer Placeholder 2">
            <a:extLst>
              <a:ext uri="{FF2B5EF4-FFF2-40B4-BE49-F238E27FC236}">
                <a16:creationId xmlns:a16="http://schemas.microsoft.com/office/drawing/2014/main" id="{D9DB8E11-4691-3223-CCCB-CFAB226F06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7707C-5702-4969-3438-DC3433EAD547}"/>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313897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7CC8-7A7E-DE02-AC63-ECAF17194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03410-85EB-5B7F-66BD-6F2F847D2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EA5AE4-B614-AB2A-16C9-CF3689600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FEC5B-E4D3-AB7E-1CB4-004978ADAFA9}"/>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6" name="Footer Placeholder 5">
            <a:extLst>
              <a:ext uri="{FF2B5EF4-FFF2-40B4-BE49-F238E27FC236}">
                <a16:creationId xmlns:a16="http://schemas.microsoft.com/office/drawing/2014/main" id="{42645EBE-F869-284A-5C2D-E82912CA8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5A846-1909-89CE-C67A-916ABDE4C5F4}"/>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408162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3C75-AF75-C870-4F34-6B1742A4B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E4F91B-6E9C-F2AE-C8CE-BCADD1466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A4488D-6789-B195-62C5-83364ED4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CD60F-F48D-B84B-3290-399D2A4C7FB4}"/>
              </a:ext>
            </a:extLst>
          </p:cNvPr>
          <p:cNvSpPr>
            <a:spLocks noGrp="1"/>
          </p:cNvSpPr>
          <p:nvPr>
            <p:ph type="dt" sz="half" idx="10"/>
          </p:nvPr>
        </p:nvSpPr>
        <p:spPr/>
        <p:txBody>
          <a:bodyPr/>
          <a:lstStyle/>
          <a:p>
            <a:fld id="{2064EA2C-6799-4F52-B704-27913D60B5EE}" type="datetimeFigureOut">
              <a:rPr lang="en-US" smtClean="0"/>
              <a:t>3/8/2023</a:t>
            </a:fld>
            <a:endParaRPr lang="en-US"/>
          </a:p>
        </p:txBody>
      </p:sp>
      <p:sp>
        <p:nvSpPr>
          <p:cNvPr id="6" name="Footer Placeholder 5">
            <a:extLst>
              <a:ext uri="{FF2B5EF4-FFF2-40B4-BE49-F238E27FC236}">
                <a16:creationId xmlns:a16="http://schemas.microsoft.com/office/drawing/2014/main" id="{EECBA209-7A30-BF84-DCAC-8071C08A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59247-47D5-0ED5-D693-EA7AB7546C43}"/>
              </a:ext>
            </a:extLst>
          </p:cNvPr>
          <p:cNvSpPr>
            <a:spLocks noGrp="1"/>
          </p:cNvSpPr>
          <p:nvPr>
            <p:ph type="sldNum" sz="quarter" idx="12"/>
          </p:nvPr>
        </p:nvSpPr>
        <p:spPr/>
        <p:txBody>
          <a:bodyPr/>
          <a:lstStyle/>
          <a:p>
            <a:fld id="{3B8D81E2-B111-4509-BFDA-1E41D736EEB7}" type="slidenum">
              <a:rPr lang="en-US" smtClean="0"/>
              <a:t>‹#›</a:t>
            </a:fld>
            <a:endParaRPr lang="en-US"/>
          </a:p>
        </p:txBody>
      </p:sp>
    </p:spTree>
    <p:extLst>
      <p:ext uri="{BB962C8B-B14F-4D97-AF65-F5344CB8AC3E}">
        <p14:creationId xmlns:p14="http://schemas.microsoft.com/office/powerpoint/2010/main" val="288931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3F4D8-9460-64BD-49A8-F800C213A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96B312-0981-66EE-455F-1D59D50B6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218CB-BBB9-2006-4DC9-6E22CA025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EA2C-6799-4F52-B704-27913D60B5EE}" type="datetimeFigureOut">
              <a:rPr lang="en-US" smtClean="0"/>
              <a:t>3/8/2023</a:t>
            </a:fld>
            <a:endParaRPr lang="en-US"/>
          </a:p>
        </p:txBody>
      </p:sp>
      <p:sp>
        <p:nvSpPr>
          <p:cNvPr id="5" name="Footer Placeholder 4">
            <a:extLst>
              <a:ext uri="{FF2B5EF4-FFF2-40B4-BE49-F238E27FC236}">
                <a16:creationId xmlns:a16="http://schemas.microsoft.com/office/drawing/2014/main" id="{6EF90755-B02E-CA3E-61C2-760AFBDAC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07D9C8-FCB1-6F06-6032-2F0E1123F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D81E2-B111-4509-BFDA-1E41D736EEB7}" type="slidenum">
              <a:rPr lang="en-US" smtClean="0"/>
              <a:t>‹#›</a:t>
            </a:fld>
            <a:endParaRPr lang="en-US"/>
          </a:p>
        </p:txBody>
      </p:sp>
    </p:spTree>
    <p:extLst>
      <p:ext uri="{BB962C8B-B14F-4D97-AF65-F5344CB8AC3E}">
        <p14:creationId xmlns:p14="http://schemas.microsoft.com/office/powerpoint/2010/main" val="269810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History</a:t>
            </a:r>
          </a:p>
        </p:txBody>
      </p:sp>
      <p:grpSp>
        <p:nvGrpSpPr>
          <p:cNvPr id="10" name="Group 9">
            <a:extLst>
              <a:ext uri="{FF2B5EF4-FFF2-40B4-BE49-F238E27FC236}">
                <a16:creationId xmlns:a16="http://schemas.microsoft.com/office/drawing/2014/main" id="{09F1D6D6-9E19-CEE5-42FB-96D083A1E8B3}"/>
              </a:ext>
            </a:extLst>
          </p:cNvPr>
          <p:cNvGrpSpPr/>
          <p:nvPr/>
        </p:nvGrpSpPr>
        <p:grpSpPr>
          <a:xfrm>
            <a:off x="1106792" y="1347574"/>
            <a:ext cx="630070" cy="616944"/>
            <a:chOff x="511230" y="1641514"/>
            <a:chExt cx="630070" cy="616944"/>
          </a:xfrm>
        </p:grpSpPr>
        <p:sp>
          <p:nvSpPr>
            <p:cNvPr id="8" name="Oval 7">
              <a:extLst>
                <a:ext uri="{FF2B5EF4-FFF2-40B4-BE49-F238E27FC236}">
                  <a16:creationId xmlns:a16="http://schemas.microsoft.com/office/drawing/2014/main" id="{9157ECC3-E8A0-B75B-D7B2-73A55566C536}"/>
                </a:ext>
              </a:extLst>
            </p:cNvPr>
            <p:cNvSpPr/>
            <p:nvPr/>
          </p:nvSpPr>
          <p:spPr>
            <a:xfrm>
              <a:off x="511230" y="1641514"/>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 name="Freeform 265">
              <a:extLst>
                <a:ext uri="{FF2B5EF4-FFF2-40B4-BE49-F238E27FC236}">
                  <a16:creationId xmlns:a16="http://schemas.microsoft.com/office/drawing/2014/main" id="{A42AE2C6-CB9C-924F-059B-EE602A6DF4F5}"/>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759E490C-BA50-68F0-CE27-307912D08B72}"/>
              </a:ext>
            </a:extLst>
          </p:cNvPr>
          <p:cNvGrpSpPr/>
          <p:nvPr/>
        </p:nvGrpSpPr>
        <p:grpSpPr>
          <a:xfrm>
            <a:off x="1106792" y="2233840"/>
            <a:ext cx="630070" cy="616944"/>
            <a:chOff x="511230" y="1641514"/>
            <a:chExt cx="630070" cy="616944"/>
          </a:xfrm>
        </p:grpSpPr>
        <p:sp>
          <p:nvSpPr>
            <p:cNvPr id="12" name="Oval 11">
              <a:extLst>
                <a:ext uri="{FF2B5EF4-FFF2-40B4-BE49-F238E27FC236}">
                  <a16:creationId xmlns:a16="http://schemas.microsoft.com/office/drawing/2014/main" id="{5884E4B6-1E8D-EE2C-8D20-9C4F5952C4DC}"/>
                </a:ext>
              </a:extLst>
            </p:cNvPr>
            <p:cNvSpPr/>
            <p:nvPr/>
          </p:nvSpPr>
          <p:spPr>
            <a:xfrm>
              <a:off x="511230" y="1641514"/>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3" name="Freeform 265">
              <a:extLst>
                <a:ext uri="{FF2B5EF4-FFF2-40B4-BE49-F238E27FC236}">
                  <a16:creationId xmlns:a16="http://schemas.microsoft.com/office/drawing/2014/main" id="{C0536018-D990-3E05-0361-1C08A3350E6F}"/>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4" name="Group 13">
            <a:extLst>
              <a:ext uri="{FF2B5EF4-FFF2-40B4-BE49-F238E27FC236}">
                <a16:creationId xmlns:a16="http://schemas.microsoft.com/office/drawing/2014/main" id="{9117F460-26CB-1846-1A5A-284BD530DFBA}"/>
              </a:ext>
            </a:extLst>
          </p:cNvPr>
          <p:cNvGrpSpPr/>
          <p:nvPr/>
        </p:nvGrpSpPr>
        <p:grpSpPr>
          <a:xfrm>
            <a:off x="1106792" y="3120106"/>
            <a:ext cx="630070" cy="616944"/>
            <a:chOff x="511230" y="1641514"/>
            <a:chExt cx="630070" cy="616944"/>
          </a:xfrm>
        </p:grpSpPr>
        <p:sp>
          <p:nvSpPr>
            <p:cNvPr id="15" name="Oval 14">
              <a:extLst>
                <a:ext uri="{FF2B5EF4-FFF2-40B4-BE49-F238E27FC236}">
                  <a16:creationId xmlns:a16="http://schemas.microsoft.com/office/drawing/2014/main" id="{DD64AD86-A101-B452-9380-391307D3B53B}"/>
                </a:ext>
              </a:extLst>
            </p:cNvPr>
            <p:cNvSpPr/>
            <p:nvPr/>
          </p:nvSpPr>
          <p:spPr>
            <a:xfrm>
              <a:off x="511230" y="1641514"/>
              <a:ext cx="630070" cy="6169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6" name="Freeform 265">
              <a:extLst>
                <a:ext uri="{FF2B5EF4-FFF2-40B4-BE49-F238E27FC236}">
                  <a16:creationId xmlns:a16="http://schemas.microsoft.com/office/drawing/2014/main" id="{7A36BCE5-7D70-2029-07F9-3EBCE88C780F}"/>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solidFill>
                <a:srgbClr val="C00000"/>
              </a:solid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7" name="Group 16">
            <a:extLst>
              <a:ext uri="{FF2B5EF4-FFF2-40B4-BE49-F238E27FC236}">
                <a16:creationId xmlns:a16="http://schemas.microsoft.com/office/drawing/2014/main" id="{D82299ED-F0C3-F983-6DEF-D096A5693F63}"/>
              </a:ext>
            </a:extLst>
          </p:cNvPr>
          <p:cNvGrpSpPr/>
          <p:nvPr/>
        </p:nvGrpSpPr>
        <p:grpSpPr>
          <a:xfrm>
            <a:off x="1106792" y="4006372"/>
            <a:ext cx="630070" cy="616944"/>
            <a:chOff x="511230" y="1641514"/>
            <a:chExt cx="630070" cy="616944"/>
          </a:xfrm>
        </p:grpSpPr>
        <p:sp>
          <p:nvSpPr>
            <p:cNvPr id="18" name="Oval 17">
              <a:extLst>
                <a:ext uri="{FF2B5EF4-FFF2-40B4-BE49-F238E27FC236}">
                  <a16:creationId xmlns:a16="http://schemas.microsoft.com/office/drawing/2014/main" id="{073B81AF-6231-5BCD-EC41-D2A235BC5DE7}"/>
                </a:ext>
              </a:extLst>
            </p:cNvPr>
            <p:cNvSpPr/>
            <p:nvPr/>
          </p:nvSpPr>
          <p:spPr>
            <a:xfrm>
              <a:off x="511230" y="1641514"/>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9" name="Freeform 265">
              <a:extLst>
                <a:ext uri="{FF2B5EF4-FFF2-40B4-BE49-F238E27FC236}">
                  <a16:creationId xmlns:a16="http://schemas.microsoft.com/office/drawing/2014/main" id="{2F1EE95D-5EE2-EB87-E8DC-47DD2388F930}"/>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20" name="Group 19">
            <a:extLst>
              <a:ext uri="{FF2B5EF4-FFF2-40B4-BE49-F238E27FC236}">
                <a16:creationId xmlns:a16="http://schemas.microsoft.com/office/drawing/2014/main" id="{124D74CB-2606-9911-0BBF-05504B2ABCF5}"/>
              </a:ext>
            </a:extLst>
          </p:cNvPr>
          <p:cNvGrpSpPr/>
          <p:nvPr/>
        </p:nvGrpSpPr>
        <p:grpSpPr>
          <a:xfrm>
            <a:off x="1106792" y="4892638"/>
            <a:ext cx="630070" cy="616944"/>
            <a:chOff x="511230" y="1641514"/>
            <a:chExt cx="630070" cy="616944"/>
          </a:xfrm>
        </p:grpSpPr>
        <p:sp>
          <p:nvSpPr>
            <p:cNvPr id="21" name="Oval 20">
              <a:extLst>
                <a:ext uri="{FF2B5EF4-FFF2-40B4-BE49-F238E27FC236}">
                  <a16:creationId xmlns:a16="http://schemas.microsoft.com/office/drawing/2014/main" id="{59F5FCC1-81FE-F14E-6919-AB1A4B706C70}"/>
                </a:ext>
              </a:extLst>
            </p:cNvPr>
            <p:cNvSpPr/>
            <p:nvPr/>
          </p:nvSpPr>
          <p:spPr>
            <a:xfrm>
              <a:off x="511230" y="1641514"/>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2" name="Freeform 265">
              <a:extLst>
                <a:ext uri="{FF2B5EF4-FFF2-40B4-BE49-F238E27FC236}">
                  <a16:creationId xmlns:a16="http://schemas.microsoft.com/office/drawing/2014/main" id="{F456F1FB-0E1E-2094-A8B0-6021D1749573}"/>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23" name="TextBox 22">
            <a:extLst>
              <a:ext uri="{FF2B5EF4-FFF2-40B4-BE49-F238E27FC236}">
                <a16:creationId xmlns:a16="http://schemas.microsoft.com/office/drawing/2014/main" id="{FF09A18E-BF4E-520E-9541-5FFAAEC879D9}"/>
              </a:ext>
            </a:extLst>
          </p:cNvPr>
          <p:cNvSpPr txBox="1"/>
          <p:nvPr/>
        </p:nvSpPr>
        <p:spPr>
          <a:xfrm>
            <a:off x="1917973" y="1471379"/>
            <a:ext cx="9017469" cy="369332"/>
          </a:xfrm>
          <a:prstGeom prst="rect">
            <a:avLst/>
          </a:prstGeom>
          <a:noFill/>
        </p:spPr>
        <p:txBody>
          <a:bodyPr wrap="none" rtlCol="0">
            <a:spAutoFit/>
          </a:bodyPr>
          <a:lstStyle/>
          <a:p>
            <a:r>
              <a:rPr lang="en-US" dirty="0"/>
              <a:t>1943, Warren McCulloch and Walter Pitts developed the first mathematical model of a neuron</a:t>
            </a:r>
          </a:p>
        </p:txBody>
      </p:sp>
      <p:sp>
        <p:nvSpPr>
          <p:cNvPr id="25" name="TextBox 24">
            <a:extLst>
              <a:ext uri="{FF2B5EF4-FFF2-40B4-BE49-F238E27FC236}">
                <a16:creationId xmlns:a16="http://schemas.microsoft.com/office/drawing/2014/main" id="{09EF9D2C-2EA0-F629-9425-95120AA6E704}"/>
              </a:ext>
            </a:extLst>
          </p:cNvPr>
          <p:cNvSpPr txBox="1"/>
          <p:nvPr/>
        </p:nvSpPr>
        <p:spPr>
          <a:xfrm>
            <a:off x="1917973" y="2357645"/>
            <a:ext cx="5804025" cy="369332"/>
          </a:xfrm>
          <a:prstGeom prst="rect">
            <a:avLst/>
          </a:prstGeom>
          <a:noFill/>
        </p:spPr>
        <p:txBody>
          <a:bodyPr wrap="none" rtlCol="0">
            <a:spAutoFit/>
          </a:bodyPr>
          <a:lstStyle/>
          <a:p>
            <a:r>
              <a:rPr lang="en-US" dirty="0"/>
              <a:t>1958, Frank Rosenblatt developed the perceptron algorithm</a:t>
            </a:r>
          </a:p>
        </p:txBody>
      </p:sp>
      <p:sp>
        <p:nvSpPr>
          <p:cNvPr id="26" name="TextBox 25">
            <a:extLst>
              <a:ext uri="{FF2B5EF4-FFF2-40B4-BE49-F238E27FC236}">
                <a16:creationId xmlns:a16="http://schemas.microsoft.com/office/drawing/2014/main" id="{A05643BA-7C21-1540-B4C3-A5EFDA07256E}"/>
              </a:ext>
            </a:extLst>
          </p:cNvPr>
          <p:cNvSpPr txBox="1"/>
          <p:nvPr/>
        </p:nvSpPr>
        <p:spPr>
          <a:xfrm>
            <a:off x="1917973" y="3275651"/>
            <a:ext cx="5936562" cy="369332"/>
          </a:xfrm>
          <a:prstGeom prst="rect">
            <a:avLst/>
          </a:prstGeom>
          <a:noFill/>
        </p:spPr>
        <p:txBody>
          <a:bodyPr wrap="none" rtlCol="0">
            <a:spAutoFit/>
          </a:bodyPr>
          <a:lstStyle/>
          <a:p>
            <a:r>
              <a:rPr lang="en-US" dirty="0"/>
              <a:t>1974, Paul Werbos developed the backpropagation algorithm</a:t>
            </a:r>
          </a:p>
        </p:txBody>
      </p:sp>
      <p:sp>
        <p:nvSpPr>
          <p:cNvPr id="27" name="TextBox 26">
            <a:extLst>
              <a:ext uri="{FF2B5EF4-FFF2-40B4-BE49-F238E27FC236}">
                <a16:creationId xmlns:a16="http://schemas.microsoft.com/office/drawing/2014/main" id="{A7C1F0F9-BFED-813B-10F1-82D5D371A76D}"/>
              </a:ext>
            </a:extLst>
          </p:cNvPr>
          <p:cNvSpPr txBox="1"/>
          <p:nvPr/>
        </p:nvSpPr>
        <p:spPr>
          <a:xfrm>
            <a:off x="1917973" y="4161917"/>
            <a:ext cx="2939779" cy="369332"/>
          </a:xfrm>
          <a:prstGeom prst="rect">
            <a:avLst/>
          </a:prstGeom>
          <a:noFill/>
        </p:spPr>
        <p:txBody>
          <a:bodyPr wrap="none" rtlCol="0">
            <a:spAutoFit/>
          </a:bodyPr>
          <a:lstStyle/>
          <a:p>
            <a:r>
              <a:rPr lang="en-US" dirty="0"/>
              <a:t>1990s, SVMs were developed</a:t>
            </a:r>
          </a:p>
        </p:txBody>
      </p:sp>
      <p:sp>
        <p:nvSpPr>
          <p:cNvPr id="28" name="TextBox 27">
            <a:extLst>
              <a:ext uri="{FF2B5EF4-FFF2-40B4-BE49-F238E27FC236}">
                <a16:creationId xmlns:a16="http://schemas.microsoft.com/office/drawing/2014/main" id="{42286108-A8C1-8AC3-49A0-F3C29AC69244}"/>
              </a:ext>
            </a:extLst>
          </p:cNvPr>
          <p:cNvSpPr txBox="1"/>
          <p:nvPr/>
        </p:nvSpPr>
        <p:spPr>
          <a:xfrm>
            <a:off x="1917973" y="4877943"/>
            <a:ext cx="8834258" cy="646331"/>
          </a:xfrm>
          <a:prstGeom prst="rect">
            <a:avLst/>
          </a:prstGeom>
          <a:noFill/>
        </p:spPr>
        <p:txBody>
          <a:bodyPr wrap="square" rtlCol="0">
            <a:spAutoFit/>
          </a:bodyPr>
          <a:lstStyle/>
          <a:p>
            <a:r>
              <a:rPr lang="en-US" dirty="0"/>
              <a:t>2010, GPU was effectively used for deep learning. CPUs not optimized for the large-scale matrix operations required for neural network training </a:t>
            </a:r>
          </a:p>
        </p:txBody>
      </p:sp>
      <p:grpSp>
        <p:nvGrpSpPr>
          <p:cNvPr id="29" name="Group 28">
            <a:extLst>
              <a:ext uri="{FF2B5EF4-FFF2-40B4-BE49-F238E27FC236}">
                <a16:creationId xmlns:a16="http://schemas.microsoft.com/office/drawing/2014/main" id="{23C325A2-FF14-C3C1-5667-7B66D8355AE9}"/>
              </a:ext>
            </a:extLst>
          </p:cNvPr>
          <p:cNvGrpSpPr/>
          <p:nvPr/>
        </p:nvGrpSpPr>
        <p:grpSpPr>
          <a:xfrm>
            <a:off x="1106792" y="5778904"/>
            <a:ext cx="630070" cy="616944"/>
            <a:chOff x="511230" y="1641514"/>
            <a:chExt cx="630070" cy="616944"/>
          </a:xfrm>
        </p:grpSpPr>
        <p:sp>
          <p:nvSpPr>
            <p:cNvPr id="30" name="Oval 29">
              <a:extLst>
                <a:ext uri="{FF2B5EF4-FFF2-40B4-BE49-F238E27FC236}">
                  <a16:creationId xmlns:a16="http://schemas.microsoft.com/office/drawing/2014/main" id="{76A899C1-6323-66C7-D8E3-DFFC68B229F6}"/>
                </a:ext>
              </a:extLst>
            </p:cNvPr>
            <p:cNvSpPr/>
            <p:nvPr/>
          </p:nvSpPr>
          <p:spPr>
            <a:xfrm>
              <a:off x="511230" y="1641514"/>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1" name="Freeform 265">
              <a:extLst>
                <a:ext uri="{FF2B5EF4-FFF2-40B4-BE49-F238E27FC236}">
                  <a16:creationId xmlns:a16="http://schemas.microsoft.com/office/drawing/2014/main" id="{F7643622-BD57-40AC-6972-2C28E1E7EC6C}"/>
                </a:ext>
              </a:extLst>
            </p:cNvPr>
            <p:cNvSpPr>
              <a:spLocks noEditPoints="1"/>
            </p:cNvSpPr>
            <p:nvPr/>
          </p:nvSpPr>
          <p:spPr bwMode="auto">
            <a:xfrm>
              <a:off x="692341" y="179705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bg1">
                <a:lumMod val="7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2" name="TextBox 31">
            <a:extLst>
              <a:ext uri="{FF2B5EF4-FFF2-40B4-BE49-F238E27FC236}">
                <a16:creationId xmlns:a16="http://schemas.microsoft.com/office/drawing/2014/main" id="{DA241A26-1259-CA12-25A3-632B7DC31535}"/>
              </a:ext>
            </a:extLst>
          </p:cNvPr>
          <p:cNvSpPr txBox="1"/>
          <p:nvPr/>
        </p:nvSpPr>
        <p:spPr>
          <a:xfrm>
            <a:off x="1917973" y="5764209"/>
            <a:ext cx="8244958" cy="646331"/>
          </a:xfrm>
          <a:prstGeom prst="rect">
            <a:avLst/>
          </a:prstGeom>
          <a:noFill/>
        </p:spPr>
        <p:txBody>
          <a:bodyPr wrap="square" rtlCol="0">
            <a:spAutoFit/>
          </a:bodyPr>
          <a:lstStyle/>
          <a:p>
            <a:r>
              <a:rPr lang="en-US" dirty="0"/>
              <a:t>2012, Alex Krizhevsky and his team developed a deep CNN called </a:t>
            </a:r>
            <a:r>
              <a:rPr lang="en-US" dirty="0" err="1"/>
              <a:t>AlexNet</a:t>
            </a:r>
            <a:r>
              <a:rPr lang="en-US" dirty="0"/>
              <a:t>, which won the ImageNet Large Scale Visual</a:t>
            </a:r>
          </a:p>
        </p:txBody>
      </p:sp>
    </p:spTree>
    <p:extLst>
      <p:ext uri="{BB962C8B-B14F-4D97-AF65-F5344CB8AC3E}">
        <p14:creationId xmlns:p14="http://schemas.microsoft.com/office/powerpoint/2010/main" val="34270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Popular frameworks</a:t>
            </a:r>
          </a:p>
        </p:txBody>
      </p:sp>
      <p:pic>
        <p:nvPicPr>
          <p:cNvPr id="3" name="Picture 2">
            <a:extLst>
              <a:ext uri="{FF2B5EF4-FFF2-40B4-BE49-F238E27FC236}">
                <a16:creationId xmlns:a16="http://schemas.microsoft.com/office/drawing/2014/main" id="{E1D8F8CC-F672-0DEB-5C9D-CD2016F847B2}"/>
              </a:ext>
            </a:extLst>
          </p:cNvPr>
          <p:cNvPicPr>
            <a:picLocks noChangeAspect="1"/>
          </p:cNvPicPr>
          <p:nvPr/>
        </p:nvPicPr>
        <p:blipFill>
          <a:blip r:embed="rId3"/>
          <a:stretch>
            <a:fillRect/>
          </a:stretch>
        </p:blipFill>
        <p:spPr>
          <a:xfrm>
            <a:off x="1893006" y="1382616"/>
            <a:ext cx="8405988" cy="5018184"/>
          </a:xfrm>
          <a:prstGeom prst="rect">
            <a:avLst/>
          </a:prstGeom>
        </p:spPr>
      </p:pic>
    </p:spTree>
    <p:extLst>
      <p:ext uri="{BB962C8B-B14F-4D97-AF65-F5344CB8AC3E}">
        <p14:creationId xmlns:p14="http://schemas.microsoft.com/office/powerpoint/2010/main" val="308010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Keras API on TF</a:t>
            </a:r>
          </a:p>
        </p:txBody>
      </p:sp>
      <p:pic>
        <p:nvPicPr>
          <p:cNvPr id="8" name="Picture 7">
            <a:extLst>
              <a:ext uri="{FF2B5EF4-FFF2-40B4-BE49-F238E27FC236}">
                <a16:creationId xmlns:a16="http://schemas.microsoft.com/office/drawing/2014/main" id="{6346F509-577F-835D-23FB-5300F3C1DAAF}"/>
              </a:ext>
            </a:extLst>
          </p:cNvPr>
          <p:cNvPicPr>
            <a:picLocks noChangeAspect="1"/>
          </p:cNvPicPr>
          <p:nvPr/>
        </p:nvPicPr>
        <p:blipFill>
          <a:blip r:embed="rId2"/>
          <a:stretch>
            <a:fillRect/>
          </a:stretch>
        </p:blipFill>
        <p:spPr>
          <a:xfrm>
            <a:off x="2919412" y="1867645"/>
            <a:ext cx="6353175" cy="4048125"/>
          </a:xfrm>
          <a:prstGeom prst="rect">
            <a:avLst/>
          </a:prstGeom>
        </p:spPr>
      </p:pic>
    </p:spTree>
    <p:extLst>
      <p:ext uri="{BB962C8B-B14F-4D97-AF65-F5344CB8AC3E}">
        <p14:creationId xmlns:p14="http://schemas.microsoft.com/office/powerpoint/2010/main" val="81501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Tensorflow - Ecosystem</a:t>
            </a:r>
          </a:p>
        </p:txBody>
      </p:sp>
      <p:pic>
        <p:nvPicPr>
          <p:cNvPr id="3" name="Picture 2">
            <a:extLst>
              <a:ext uri="{FF2B5EF4-FFF2-40B4-BE49-F238E27FC236}">
                <a16:creationId xmlns:a16="http://schemas.microsoft.com/office/drawing/2014/main" id="{EABB0A0A-D91D-B069-E478-E974F95C6077}"/>
              </a:ext>
            </a:extLst>
          </p:cNvPr>
          <p:cNvPicPr>
            <a:picLocks noChangeAspect="1"/>
          </p:cNvPicPr>
          <p:nvPr/>
        </p:nvPicPr>
        <p:blipFill>
          <a:blip r:embed="rId2"/>
          <a:stretch>
            <a:fillRect/>
          </a:stretch>
        </p:blipFill>
        <p:spPr>
          <a:xfrm>
            <a:off x="1404937" y="1734983"/>
            <a:ext cx="9382125" cy="4524375"/>
          </a:xfrm>
          <a:prstGeom prst="rect">
            <a:avLst/>
          </a:prstGeom>
        </p:spPr>
      </p:pic>
    </p:spTree>
    <p:extLst>
      <p:ext uri="{BB962C8B-B14F-4D97-AF65-F5344CB8AC3E}">
        <p14:creationId xmlns:p14="http://schemas.microsoft.com/office/powerpoint/2010/main" val="38917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Modelling in </a:t>
            </a:r>
            <a:r>
              <a:rPr lang="en-US" sz="4000" dirty="0" err="1"/>
              <a:t>Tensorflow</a:t>
            </a:r>
            <a:endParaRPr lang="en-US" sz="4000" dirty="0"/>
          </a:p>
        </p:txBody>
      </p:sp>
      <p:grpSp>
        <p:nvGrpSpPr>
          <p:cNvPr id="2" name="Group 1">
            <a:extLst>
              <a:ext uri="{FF2B5EF4-FFF2-40B4-BE49-F238E27FC236}">
                <a16:creationId xmlns:a16="http://schemas.microsoft.com/office/drawing/2014/main" id="{CE838AB6-42D0-8F09-E7EC-365352DA78E2}"/>
              </a:ext>
            </a:extLst>
          </p:cNvPr>
          <p:cNvGrpSpPr/>
          <p:nvPr/>
        </p:nvGrpSpPr>
        <p:grpSpPr>
          <a:xfrm>
            <a:off x="1399046" y="1476153"/>
            <a:ext cx="630070" cy="616944"/>
            <a:chOff x="1055992" y="1536920"/>
            <a:chExt cx="630070" cy="616944"/>
          </a:xfrm>
        </p:grpSpPr>
        <p:sp>
          <p:nvSpPr>
            <p:cNvPr id="4" name="Shape 5064">
              <a:extLst>
                <a:ext uri="{FF2B5EF4-FFF2-40B4-BE49-F238E27FC236}">
                  <a16:creationId xmlns:a16="http://schemas.microsoft.com/office/drawing/2014/main" id="{3576F505-509C-3FE3-BA61-A0C3BD58DA27}"/>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6" name="Oval 5">
              <a:extLst>
                <a:ext uri="{FF2B5EF4-FFF2-40B4-BE49-F238E27FC236}">
                  <a16:creationId xmlns:a16="http://schemas.microsoft.com/office/drawing/2014/main" id="{4A4CAC1C-6A17-9893-A852-E9E50F749D1A}"/>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7" name="TextBox 6">
            <a:extLst>
              <a:ext uri="{FF2B5EF4-FFF2-40B4-BE49-F238E27FC236}">
                <a16:creationId xmlns:a16="http://schemas.microsoft.com/office/drawing/2014/main" id="{917B2847-796B-EF16-DACC-9119B6C8087B}"/>
              </a:ext>
            </a:extLst>
          </p:cNvPr>
          <p:cNvSpPr txBox="1"/>
          <p:nvPr/>
        </p:nvSpPr>
        <p:spPr>
          <a:xfrm>
            <a:off x="2273300" y="1599959"/>
            <a:ext cx="5695662" cy="369332"/>
          </a:xfrm>
          <a:prstGeom prst="rect">
            <a:avLst/>
          </a:prstGeom>
          <a:noFill/>
        </p:spPr>
        <p:txBody>
          <a:bodyPr wrap="none" rtlCol="0">
            <a:spAutoFit/>
          </a:bodyPr>
          <a:lstStyle/>
          <a:p>
            <a:r>
              <a:rPr lang="en-US" dirty="0"/>
              <a:t>Create Model (Sequential / functional / model subclassing)</a:t>
            </a:r>
          </a:p>
        </p:txBody>
      </p:sp>
      <p:grpSp>
        <p:nvGrpSpPr>
          <p:cNvPr id="8" name="Group 7">
            <a:extLst>
              <a:ext uri="{FF2B5EF4-FFF2-40B4-BE49-F238E27FC236}">
                <a16:creationId xmlns:a16="http://schemas.microsoft.com/office/drawing/2014/main" id="{F8AC21CD-3D50-4DB2-0597-044F890881CA}"/>
              </a:ext>
            </a:extLst>
          </p:cNvPr>
          <p:cNvGrpSpPr/>
          <p:nvPr/>
        </p:nvGrpSpPr>
        <p:grpSpPr>
          <a:xfrm>
            <a:off x="1396162" y="3436935"/>
            <a:ext cx="630070" cy="616944"/>
            <a:chOff x="1055992" y="1536920"/>
            <a:chExt cx="630070" cy="616944"/>
          </a:xfrm>
        </p:grpSpPr>
        <p:sp>
          <p:nvSpPr>
            <p:cNvPr id="9" name="Shape 5064">
              <a:extLst>
                <a:ext uri="{FF2B5EF4-FFF2-40B4-BE49-F238E27FC236}">
                  <a16:creationId xmlns:a16="http://schemas.microsoft.com/office/drawing/2014/main" id="{7BA32911-863A-69A1-F6C6-8CDC153F66E2}"/>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0" name="Oval 9">
              <a:extLst>
                <a:ext uri="{FF2B5EF4-FFF2-40B4-BE49-F238E27FC236}">
                  <a16:creationId xmlns:a16="http://schemas.microsoft.com/office/drawing/2014/main" id="{BCCE97D3-D0D5-F695-6301-7C241EBEFABF}"/>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11" name="TextBox 10">
            <a:extLst>
              <a:ext uri="{FF2B5EF4-FFF2-40B4-BE49-F238E27FC236}">
                <a16:creationId xmlns:a16="http://schemas.microsoft.com/office/drawing/2014/main" id="{C8D5E255-7675-3764-AB3B-CB277A996779}"/>
              </a:ext>
            </a:extLst>
          </p:cNvPr>
          <p:cNvSpPr txBox="1"/>
          <p:nvPr/>
        </p:nvSpPr>
        <p:spPr>
          <a:xfrm>
            <a:off x="2273300" y="2606539"/>
            <a:ext cx="3206904" cy="369332"/>
          </a:xfrm>
          <a:prstGeom prst="rect">
            <a:avLst/>
          </a:prstGeom>
          <a:noFill/>
        </p:spPr>
        <p:txBody>
          <a:bodyPr wrap="none" rtlCol="0">
            <a:spAutoFit/>
          </a:bodyPr>
          <a:lstStyle/>
          <a:p>
            <a:r>
              <a:rPr lang="en-US" dirty="0"/>
              <a:t>Compile (Set optimizer and loss)</a:t>
            </a:r>
          </a:p>
        </p:txBody>
      </p:sp>
      <p:grpSp>
        <p:nvGrpSpPr>
          <p:cNvPr id="13" name="Group 12">
            <a:extLst>
              <a:ext uri="{FF2B5EF4-FFF2-40B4-BE49-F238E27FC236}">
                <a16:creationId xmlns:a16="http://schemas.microsoft.com/office/drawing/2014/main" id="{42273F3F-E3DC-9A29-0FC2-343F263D2FFA}"/>
              </a:ext>
            </a:extLst>
          </p:cNvPr>
          <p:cNvGrpSpPr/>
          <p:nvPr/>
        </p:nvGrpSpPr>
        <p:grpSpPr>
          <a:xfrm>
            <a:off x="1396162" y="2456544"/>
            <a:ext cx="630070" cy="616944"/>
            <a:chOff x="1055992" y="1536920"/>
            <a:chExt cx="630070" cy="616944"/>
          </a:xfrm>
        </p:grpSpPr>
        <p:sp>
          <p:nvSpPr>
            <p:cNvPr id="14" name="Shape 5064">
              <a:extLst>
                <a:ext uri="{FF2B5EF4-FFF2-40B4-BE49-F238E27FC236}">
                  <a16:creationId xmlns:a16="http://schemas.microsoft.com/office/drawing/2014/main" id="{5B631337-C940-C04A-CFEC-82FD7C31E5AA}"/>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5" name="Oval 14">
              <a:extLst>
                <a:ext uri="{FF2B5EF4-FFF2-40B4-BE49-F238E27FC236}">
                  <a16:creationId xmlns:a16="http://schemas.microsoft.com/office/drawing/2014/main" id="{FC653C6D-1F3F-B384-3B72-873895EB1568}"/>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16" name="TextBox 15">
            <a:extLst>
              <a:ext uri="{FF2B5EF4-FFF2-40B4-BE49-F238E27FC236}">
                <a16:creationId xmlns:a16="http://schemas.microsoft.com/office/drawing/2014/main" id="{1D99A1FE-9910-587F-0D7A-D4E116637B43}"/>
              </a:ext>
            </a:extLst>
          </p:cNvPr>
          <p:cNvSpPr txBox="1"/>
          <p:nvPr/>
        </p:nvSpPr>
        <p:spPr>
          <a:xfrm>
            <a:off x="2273300" y="3560741"/>
            <a:ext cx="3090270" cy="369332"/>
          </a:xfrm>
          <a:prstGeom prst="rect">
            <a:avLst/>
          </a:prstGeom>
          <a:noFill/>
        </p:spPr>
        <p:txBody>
          <a:bodyPr wrap="none" rtlCol="0">
            <a:spAutoFit/>
          </a:bodyPr>
          <a:lstStyle/>
          <a:p>
            <a:r>
              <a:rPr lang="en-US" dirty="0"/>
              <a:t>Fit to data for a desired epoch</a:t>
            </a:r>
          </a:p>
        </p:txBody>
      </p:sp>
    </p:spTree>
    <p:extLst>
      <p:ext uri="{BB962C8B-B14F-4D97-AF65-F5344CB8AC3E}">
        <p14:creationId xmlns:p14="http://schemas.microsoft.com/office/powerpoint/2010/main" val="237391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 ways to create Model</a:t>
            </a:r>
          </a:p>
        </p:txBody>
      </p:sp>
      <p:pic>
        <p:nvPicPr>
          <p:cNvPr id="17" name="Picture 16">
            <a:extLst>
              <a:ext uri="{FF2B5EF4-FFF2-40B4-BE49-F238E27FC236}">
                <a16:creationId xmlns:a16="http://schemas.microsoft.com/office/drawing/2014/main" id="{5DD4213C-FA62-6155-BD89-DEEAF4492116}"/>
              </a:ext>
            </a:extLst>
          </p:cNvPr>
          <p:cNvPicPr>
            <a:picLocks noChangeAspect="1"/>
          </p:cNvPicPr>
          <p:nvPr/>
        </p:nvPicPr>
        <p:blipFill>
          <a:blip r:embed="rId3"/>
          <a:stretch>
            <a:fillRect/>
          </a:stretch>
        </p:blipFill>
        <p:spPr>
          <a:xfrm>
            <a:off x="2707984" y="1700500"/>
            <a:ext cx="3376948" cy="572875"/>
          </a:xfrm>
          <a:prstGeom prst="rect">
            <a:avLst/>
          </a:prstGeom>
        </p:spPr>
      </p:pic>
      <p:sp>
        <p:nvSpPr>
          <p:cNvPr id="18" name="TextBox 17">
            <a:extLst>
              <a:ext uri="{FF2B5EF4-FFF2-40B4-BE49-F238E27FC236}">
                <a16:creationId xmlns:a16="http://schemas.microsoft.com/office/drawing/2014/main" id="{CA97DB4C-C644-9387-A4A4-E3431210923B}"/>
              </a:ext>
            </a:extLst>
          </p:cNvPr>
          <p:cNvSpPr txBox="1"/>
          <p:nvPr/>
        </p:nvSpPr>
        <p:spPr>
          <a:xfrm>
            <a:off x="2706783" y="1293392"/>
            <a:ext cx="1575560" cy="369332"/>
          </a:xfrm>
          <a:prstGeom prst="rect">
            <a:avLst/>
          </a:prstGeom>
          <a:noFill/>
        </p:spPr>
        <p:txBody>
          <a:bodyPr wrap="none" rtlCol="0">
            <a:spAutoFit/>
          </a:bodyPr>
          <a:lstStyle/>
          <a:p>
            <a:r>
              <a:rPr lang="en-US" b="1" dirty="0"/>
              <a:t>Sequential API</a:t>
            </a:r>
          </a:p>
        </p:txBody>
      </p:sp>
      <p:sp>
        <p:nvSpPr>
          <p:cNvPr id="19" name="TextBox 18">
            <a:extLst>
              <a:ext uri="{FF2B5EF4-FFF2-40B4-BE49-F238E27FC236}">
                <a16:creationId xmlns:a16="http://schemas.microsoft.com/office/drawing/2014/main" id="{F2DC5C9A-65D5-5308-B9FF-F84A4E81BFE6}"/>
              </a:ext>
            </a:extLst>
          </p:cNvPr>
          <p:cNvSpPr txBox="1"/>
          <p:nvPr/>
        </p:nvSpPr>
        <p:spPr>
          <a:xfrm>
            <a:off x="2706783" y="2485961"/>
            <a:ext cx="1563248" cy="369332"/>
          </a:xfrm>
          <a:prstGeom prst="rect">
            <a:avLst/>
          </a:prstGeom>
          <a:noFill/>
        </p:spPr>
        <p:txBody>
          <a:bodyPr wrap="none" rtlCol="0">
            <a:spAutoFit/>
          </a:bodyPr>
          <a:lstStyle/>
          <a:p>
            <a:r>
              <a:rPr lang="en-US" b="1" dirty="0"/>
              <a:t>Functional API</a:t>
            </a:r>
          </a:p>
        </p:txBody>
      </p:sp>
      <p:pic>
        <p:nvPicPr>
          <p:cNvPr id="21" name="Picture 20">
            <a:extLst>
              <a:ext uri="{FF2B5EF4-FFF2-40B4-BE49-F238E27FC236}">
                <a16:creationId xmlns:a16="http://schemas.microsoft.com/office/drawing/2014/main" id="{58D20400-77E1-7175-1039-3778E08E834D}"/>
              </a:ext>
            </a:extLst>
          </p:cNvPr>
          <p:cNvPicPr>
            <a:picLocks noChangeAspect="1"/>
          </p:cNvPicPr>
          <p:nvPr/>
        </p:nvPicPr>
        <p:blipFill>
          <a:blip r:embed="rId4"/>
          <a:stretch>
            <a:fillRect/>
          </a:stretch>
        </p:blipFill>
        <p:spPr>
          <a:xfrm>
            <a:off x="2706783" y="2931140"/>
            <a:ext cx="3952458" cy="1266890"/>
          </a:xfrm>
          <a:prstGeom prst="rect">
            <a:avLst/>
          </a:prstGeom>
        </p:spPr>
      </p:pic>
      <p:pic>
        <p:nvPicPr>
          <p:cNvPr id="23" name="Picture 22">
            <a:extLst>
              <a:ext uri="{FF2B5EF4-FFF2-40B4-BE49-F238E27FC236}">
                <a16:creationId xmlns:a16="http://schemas.microsoft.com/office/drawing/2014/main" id="{BA540CAF-E850-0575-B70C-B80B0988275B}"/>
              </a:ext>
            </a:extLst>
          </p:cNvPr>
          <p:cNvPicPr>
            <a:picLocks noChangeAspect="1"/>
          </p:cNvPicPr>
          <p:nvPr/>
        </p:nvPicPr>
        <p:blipFill>
          <a:blip r:embed="rId5"/>
          <a:stretch>
            <a:fillRect/>
          </a:stretch>
        </p:blipFill>
        <p:spPr>
          <a:xfrm>
            <a:off x="2706783" y="4872949"/>
            <a:ext cx="4608738" cy="1383318"/>
          </a:xfrm>
          <a:prstGeom prst="rect">
            <a:avLst/>
          </a:prstGeom>
        </p:spPr>
      </p:pic>
      <p:sp>
        <p:nvSpPr>
          <p:cNvPr id="25" name="TextBox 24">
            <a:extLst>
              <a:ext uri="{FF2B5EF4-FFF2-40B4-BE49-F238E27FC236}">
                <a16:creationId xmlns:a16="http://schemas.microsoft.com/office/drawing/2014/main" id="{E14760E0-1878-9FF8-6089-52BC3ACAAD25}"/>
              </a:ext>
            </a:extLst>
          </p:cNvPr>
          <p:cNvSpPr txBox="1"/>
          <p:nvPr/>
        </p:nvSpPr>
        <p:spPr>
          <a:xfrm>
            <a:off x="2706783" y="4420668"/>
            <a:ext cx="6098958" cy="369332"/>
          </a:xfrm>
          <a:prstGeom prst="rect">
            <a:avLst/>
          </a:prstGeom>
          <a:noFill/>
        </p:spPr>
        <p:txBody>
          <a:bodyPr wrap="square">
            <a:spAutoFit/>
          </a:bodyPr>
          <a:lstStyle/>
          <a:p>
            <a:r>
              <a:rPr lang="en-US" b="1" dirty="0"/>
              <a:t>Model Subclassing</a:t>
            </a:r>
          </a:p>
        </p:txBody>
      </p:sp>
      <p:grpSp>
        <p:nvGrpSpPr>
          <p:cNvPr id="26" name="Group 25">
            <a:extLst>
              <a:ext uri="{FF2B5EF4-FFF2-40B4-BE49-F238E27FC236}">
                <a16:creationId xmlns:a16="http://schemas.microsoft.com/office/drawing/2014/main" id="{D201B466-E845-73D1-C754-1ADCBF283B38}"/>
              </a:ext>
            </a:extLst>
          </p:cNvPr>
          <p:cNvGrpSpPr/>
          <p:nvPr/>
        </p:nvGrpSpPr>
        <p:grpSpPr>
          <a:xfrm>
            <a:off x="1399046" y="1234853"/>
            <a:ext cx="630070" cy="616944"/>
            <a:chOff x="1055992" y="1536920"/>
            <a:chExt cx="630070" cy="616944"/>
          </a:xfrm>
        </p:grpSpPr>
        <p:sp>
          <p:nvSpPr>
            <p:cNvPr id="27" name="Shape 5064">
              <a:extLst>
                <a:ext uri="{FF2B5EF4-FFF2-40B4-BE49-F238E27FC236}">
                  <a16:creationId xmlns:a16="http://schemas.microsoft.com/office/drawing/2014/main" id="{E22D35E4-C7D9-98D2-00C5-EB56A8D4E78B}"/>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28" name="Oval 27">
              <a:extLst>
                <a:ext uri="{FF2B5EF4-FFF2-40B4-BE49-F238E27FC236}">
                  <a16:creationId xmlns:a16="http://schemas.microsoft.com/office/drawing/2014/main" id="{206323A6-C448-FCED-79BC-74FD62C64FAE}"/>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grpSp>
        <p:nvGrpSpPr>
          <p:cNvPr id="29" name="Group 28">
            <a:extLst>
              <a:ext uri="{FF2B5EF4-FFF2-40B4-BE49-F238E27FC236}">
                <a16:creationId xmlns:a16="http://schemas.microsoft.com/office/drawing/2014/main" id="{CF7BC667-6AED-02B5-0498-5E3BF6E068C4}"/>
              </a:ext>
            </a:extLst>
          </p:cNvPr>
          <p:cNvGrpSpPr/>
          <p:nvPr/>
        </p:nvGrpSpPr>
        <p:grpSpPr>
          <a:xfrm>
            <a:off x="1399046" y="2335529"/>
            <a:ext cx="630070" cy="616944"/>
            <a:chOff x="1055992" y="1536920"/>
            <a:chExt cx="630070" cy="616944"/>
          </a:xfrm>
        </p:grpSpPr>
        <p:sp>
          <p:nvSpPr>
            <p:cNvPr id="30" name="Shape 5064">
              <a:extLst>
                <a:ext uri="{FF2B5EF4-FFF2-40B4-BE49-F238E27FC236}">
                  <a16:creationId xmlns:a16="http://schemas.microsoft.com/office/drawing/2014/main" id="{5B9F592C-E4F9-9F04-427A-3DBA2EC66481}"/>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31" name="Oval 30">
              <a:extLst>
                <a:ext uri="{FF2B5EF4-FFF2-40B4-BE49-F238E27FC236}">
                  <a16:creationId xmlns:a16="http://schemas.microsoft.com/office/drawing/2014/main" id="{4CA06E57-D9CB-8467-C4F9-AB82E1A4AEF7}"/>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grpSp>
        <p:nvGrpSpPr>
          <p:cNvPr id="32" name="Group 31">
            <a:extLst>
              <a:ext uri="{FF2B5EF4-FFF2-40B4-BE49-F238E27FC236}">
                <a16:creationId xmlns:a16="http://schemas.microsoft.com/office/drawing/2014/main" id="{0F067B8E-A646-77A4-9ADC-A6C67658AE99}"/>
              </a:ext>
            </a:extLst>
          </p:cNvPr>
          <p:cNvGrpSpPr/>
          <p:nvPr/>
        </p:nvGrpSpPr>
        <p:grpSpPr>
          <a:xfrm>
            <a:off x="1399046" y="4256005"/>
            <a:ext cx="630070" cy="616944"/>
            <a:chOff x="1055992" y="1536920"/>
            <a:chExt cx="630070" cy="616944"/>
          </a:xfrm>
        </p:grpSpPr>
        <p:sp>
          <p:nvSpPr>
            <p:cNvPr id="33" name="Shape 5064">
              <a:extLst>
                <a:ext uri="{FF2B5EF4-FFF2-40B4-BE49-F238E27FC236}">
                  <a16:creationId xmlns:a16="http://schemas.microsoft.com/office/drawing/2014/main" id="{621AA10D-5736-A5F0-50B1-AB987B6690AC}"/>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34" name="Oval 33">
              <a:extLst>
                <a:ext uri="{FF2B5EF4-FFF2-40B4-BE49-F238E27FC236}">
                  <a16:creationId xmlns:a16="http://schemas.microsoft.com/office/drawing/2014/main" id="{2D7C05BD-FD7A-BC00-6169-67A46AF18A55}"/>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Tree>
    <p:extLst>
      <p:ext uri="{BB962C8B-B14F-4D97-AF65-F5344CB8AC3E}">
        <p14:creationId xmlns:p14="http://schemas.microsoft.com/office/powerpoint/2010/main" val="241275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Optimizer</a:t>
            </a:r>
          </a:p>
        </p:txBody>
      </p:sp>
      <p:pic>
        <p:nvPicPr>
          <p:cNvPr id="3" name="Picture 2" descr="Diagram&#10;&#10;Description automatically generated">
            <a:extLst>
              <a:ext uri="{FF2B5EF4-FFF2-40B4-BE49-F238E27FC236}">
                <a16:creationId xmlns:a16="http://schemas.microsoft.com/office/drawing/2014/main" id="{052319B0-05A2-B726-7D4F-B59793E63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2" y="1720686"/>
            <a:ext cx="5087804" cy="3416628"/>
          </a:xfrm>
          <a:prstGeom prst="rect">
            <a:avLst/>
          </a:prstGeom>
        </p:spPr>
      </p:pic>
      <p:pic>
        <p:nvPicPr>
          <p:cNvPr id="12" name="Picture 11">
            <a:extLst>
              <a:ext uri="{FF2B5EF4-FFF2-40B4-BE49-F238E27FC236}">
                <a16:creationId xmlns:a16="http://schemas.microsoft.com/office/drawing/2014/main" id="{8A990370-20BB-686E-D6F7-536B60FB28F4}"/>
              </a:ext>
            </a:extLst>
          </p:cNvPr>
          <p:cNvPicPr>
            <a:picLocks noChangeAspect="1"/>
          </p:cNvPicPr>
          <p:nvPr/>
        </p:nvPicPr>
        <p:blipFill>
          <a:blip r:embed="rId4"/>
          <a:stretch>
            <a:fillRect/>
          </a:stretch>
        </p:blipFill>
        <p:spPr>
          <a:xfrm>
            <a:off x="1282699" y="1720686"/>
            <a:ext cx="3581402" cy="3640968"/>
          </a:xfrm>
          <a:prstGeom prst="rect">
            <a:avLst/>
          </a:prstGeom>
        </p:spPr>
      </p:pic>
    </p:spTree>
    <p:extLst>
      <p:ext uri="{BB962C8B-B14F-4D97-AF65-F5344CB8AC3E}">
        <p14:creationId xmlns:p14="http://schemas.microsoft.com/office/powerpoint/2010/main" val="72174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Loss</a:t>
            </a:r>
          </a:p>
        </p:txBody>
      </p:sp>
      <p:grpSp>
        <p:nvGrpSpPr>
          <p:cNvPr id="2" name="Group 1">
            <a:extLst>
              <a:ext uri="{FF2B5EF4-FFF2-40B4-BE49-F238E27FC236}">
                <a16:creationId xmlns:a16="http://schemas.microsoft.com/office/drawing/2014/main" id="{43CA31E7-0944-837C-CA3A-207820D21B74}"/>
              </a:ext>
            </a:extLst>
          </p:cNvPr>
          <p:cNvGrpSpPr/>
          <p:nvPr/>
        </p:nvGrpSpPr>
        <p:grpSpPr>
          <a:xfrm>
            <a:off x="2415046" y="3478532"/>
            <a:ext cx="630070" cy="616944"/>
            <a:chOff x="1055992" y="1536920"/>
            <a:chExt cx="630070" cy="616944"/>
          </a:xfrm>
        </p:grpSpPr>
        <p:sp>
          <p:nvSpPr>
            <p:cNvPr id="4" name="Shape 5064">
              <a:extLst>
                <a:ext uri="{FF2B5EF4-FFF2-40B4-BE49-F238E27FC236}">
                  <a16:creationId xmlns:a16="http://schemas.microsoft.com/office/drawing/2014/main" id="{7EA1E2F0-B83B-88D3-326E-76FF0602E9AA}"/>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6" name="Oval 5">
              <a:extLst>
                <a:ext uri="{FF2B5EF4-FFF2-40B4-BE49-F238E27FC236}">
                  <a16:creationId xmlns:a16="http://schemas.microsoft.com/office/drawing/2014/main" id="{E5E01439-5FFE-5B95-C6E2-0F92E169BCFB}"/>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7" name="TextBox 6">
            <a:extLst>
              <a:ext uri="{FF2B5EF4-FFF2-40B4-BE49-F238E27FC236}">
                <a16:creationId xmlns:a16="http://schemas.microsoft.com/office/drawing/2014/main" id="{8F4E1FC8-E686-4D5A-749B-9716D15DD295}"/>
              </a:ext>
            </a:extLst>
          </p:cNvPr>
          <p:cNvSpPr txBox="1"/>
          <p:nvPr/>
        </p:nvSpPr>
        <p:spPr>
          <a:xfrm>
            <a:off x="3213100" y="2425459"/>
            <a:ext cx="1153970" cy="369332"/>
          </a:xfrm>
          <a:prstGeom prst="rect">
            <a:avLst/>
          </a:prstGeom>
          <a:noFill/>
        </p:spPr>
        <p:txBody>
          <a:bodyPr wrap="none" rtlCol="0">
            <a:spAutoFit/>
          </a:bodyPr>
          <a:lstStyle/>
          <a:p>
            <a:r>
              <a:rPr lang="en-US" dirty="0"/>
              <a:t>Properties</a:t>
            </a:r>
          </a:p>
        </p:txBody>
      </p:sp>
      <p:grpSp>
        <p:nvGrpSpPr>
          <p:cNvPr id="8" name="Group 7">
            <a:extLst>
              <a:ext uri="{FF2B5EF4-FFF2-40B4-BE49-F238E27FC236}">
                <a16:creationId xmlns:a16="http://schemas.microsoft.com/office/drawing/2014/main" id="{69314C2B-F86B-C851-4526-692BB751BD2D}"/>
              </a:ext>
            </a:extLst>
          </p:cNvPr>
          <p:cNvGrpSpPr/>
          <p:nvPr/>
        </p:nvGrpSpPr>
        <p:grpSpPr>
          <a:xfrm>
            <a:off x="2415046" y="2454053"/>
            <a:ext cx="630070" cy="616944"/>
            <a:chOff x="1055992" y="1536920"/>
            <a:chExt cx="630070" cy="616944"/>
          </a:xfrm>
        </p:grpSpPr>
        <p:sp>
          <p:nvSpPr>
            <p:cNvPr id="9" name="Shape 5064">
              <a:extLst>
                <a:ext uri="{FF2B5EF4-FFF2-40B4-BE49-F238E27FC236}">
                  <a16:creationId xmlns:a16="http://schemas.microsoft.com/office/drawing/2014/main" id="{586BDDE6-0AD2-90C2-474C-1720276FBB58}"/>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0" name="Oval 9">
              <a:extLst>
                <a:ext uri="{FF2B5EF4-FFF2-40B4-BE49-F238E27FC236}">
                  <a16:creationId xmlns:a16="http://schemas.microsoft.com/office/drawing/2014/main" id="{D87B8E24-EFF1-3222-1A92-7AE72FA915E8}"/>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11" name="TextBox 10">
            <a:extLst>
              <a:ext uri="{FF2B5EF4-FFF2-40B4-BE49-F238E27FC236}">
                <a16:creationId xmlns:a16="http://schemas.microsoft.com/office/drawing/2014/main" id="{0BE7488C-33F6-6A6F-A0BA-B73C9F5772D1}"/>
              </a:ext>
            </a:extLst>
          </p:cNvPr>
          <p:cNvSpPr txBox="1"/>
          <p:nvPr/>
        </p:nvSpPr>
        <p:spPr>
          <a:xfrm>
            <a:off x="3213100" y="3602338"/>
            <a:ext cx="2457724" cy="369332"/>
          </a:xfrm>
          <a:prstGeom prst="rect">
            <a:avLst/>
          </a:prstGeom>
          <a:noFill/>
        </p:spPr>
        <p:txBody>
          <a:bodyPr wrap="none" rtlCol="0">
            <a:spAutoFit/>
          </a:bodyPr>
          <a:lstStyle/>
          <a:p>
            <a:r>
              <a:rPr lang="en-US" dirty="0"/>
              <a:t>Common Loss Functions</a:t>
            </a:r>
          </a:p>
        </p:txBody>
      </p:sp>
    </p:spTree>
    <p:extLst>
      <p:ext uri="{BB962C8B-B14F-4D97-AF65-F5344CB8AC3E}">
        <p14:creationId xmlns:p14="http://schemas.microsoft.com/office/powerpoint/2010/main" val="124701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Fit on Data</a:t>
            </a:r>
          </a:p>
        </p:txBody>
      </p:sp>
    </p:spTree>
    <p:extLst>
      <p:ext uri="{BB962C8B-B14F-4D97-AF65-F5344CB8AC3E}">
        <p14:creationId xmlns:p14="http://schemas.microsoft.com/office/powerpoint/2010/main" val="204105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Topics</a:t>
            </a:r>
          </a:p>
        </p:txBody>
      </p:sp>
      <p:grpSp>
        <p:nvGrpSpPr>
          <p:cNvPr id="4" name="Group 3">
            <a:extLst>
              <a:ext uri="{FF2B5EF4-FFF2-40B4-BE49-F238E27FC236}">
                <a16:creationId xmlns:a16="http://schemas.microsoft.com/office/drawing/2014/main" id="{026D1A5C-BD9F-7CE7-7733-7D787B9BC081}"/>
              </a:ext>
            </a:extLst>
          </p:cNvPr>
          <p:cNvGrpSpPr/>
          <p:nvPr/>
        </p:nvGrpSpPr>
        <p:grpSpPr>
          <a:xfrm>
            <a:off x="434331" y="2230122"/>
            <a:ext cx="630070" cy="616944"/>
            <a:chOff x="1055992" y="1536920"/>
            <a:chExt cx="630070" cy="616944"/>
          </a:xfrm>
        </p:grpSpPr>
        <p:sp>
          <p:nvSpPr>
            <p:cNvPr id="6" name="Shape 5064">
              <a:extLst>
                <a:ext uri="{FF2B5EF4-FFF2-40B4-BE49-F238E27FC236}">
                  <a16:creationId xmlns:a16="http://schemas.microsoft.com/office/drawing/2014/main" id="{1CBAF7F7-A6E2-8EBE-DD3E-157B4CA0AE9D}"/>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7" name="Oval 6">
              <a:extLst>
                <a:ext uri="{FF2B5EF4-FFF2-40B4-BE49-F238E27FC236}">
                  <a16:creationId xmlns:a16="http://schemas.microsoft.com/office/drawing/2014/main" id="{27A2EF7B-4921-53E2-6195-C9F4454FFD26}"/>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8" name="TextBox 7">
            <a:extLst>
              <a:ext uri="{FF2B5EF4-FFF2-40B4-BE49-F238E27FC236}">
                <a16:creationId xmlns:a16="http://schemas.microsoft.com/office/drawing/2014/main" id="{49E74976-2DE8-251B-2770-40D3CD727603}"/>
              </a:ext>
            </a:extLst>
          </p:cNvPr>
          <p:cNvSpPr txBox="1"/>
          <p:nvPr/>
        </p:nvSpPr>
        <p:spPr>
          <a:xfrm>
            <a:off x="1168637" y="2353928"/>
            <a:ext cx="3445046" cy="369332"/>
          </a:xfrm>
          <a:prstGeom prst="rect">
            <a:avLst/>
          </a:prstGeom>
          <a:noFill/>
        </p:spPr>
        <p:txBody>
          <a:bodyPr wrap="none" rtlCol="0">
            <a:spAutoFit/>
          </a:bodyPr>
          <a:lstStyle/>
          <a:p>
            <a:r>
              <a:rPr lang="en-US" dirty="0"/>
              <a:t>Recurrent Neural Networks (RNNs)</a:t>
            </a:r>
          </a:p>
        </p:txBody>
      </p:sp>
      <p:grpSp>
        <p:nvGrpSpPr>
          <p:cNvPr id="9" name="Group 8">
            <a:extLst>
              <a:ext uri="{FF2B5EF4-FFF2-40B4-BE49-F238E27FC236}">
                <a16:creationId xmlns:a16="http://schemas.microsoft.com/office/drawing/2014/main" id="{1FD5E8ED-8A33-C20D-1FAB-E272E3F0CC6F}"/>
              </a:ext>
            </a:extLst>
          </p:cNvPr>
          <p:cNvGrpSpPr/>
          <p:nvPr/>
        </p:nvGrpSpPr>
        <p:grpSpPr>
          <a:xfrm>
            <a:off x="434331" y="1404247"/>
            <a:ext cx="630070" cy="616944"/>
            <a:chOff x="1055992" y="1536920"/>
            <a:chExt cx="630070" cy="616944"/>
          </a:xfrm>
        </p:grpSpPr>
        <p:sp>
          <p:nvSpPr>
            <p:cNvPr id="10" name="Shape 5064">
              <a:extLst>
                <a:ext uri="{FF2B5EF4-FFF2-40B4-BE49-F238E27FC236}">
                  <a16:creationId xmlns:a16="http://schemas.microsoft.com/office/drawing/2014/main" id="{18EC4B72-6B3B-4A18-B124-B13CF355B7DD}"/>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1" name="Oval 10">
              <a:extLst>
                <a:ext uri="{FF2B5EF4-FFF2-40B4-BE49-F238E27FC236}">
                  <a16:creationId xmlns:a16="http://schemas.microsoft.com/office/drawing/2014/main" id="{319BCA08-0D45-0E45-2E7E-33F52C2D1884}"/>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12" name="TextBox 11">
            <a:extLst>
              <a:ext uri="{FF2B5EF4-FFF2-40B4-BE49-F238E27FC236}">
                <a16:creationId xmlns:a16="http://schemas.microsoft.com/office/drawing/2014/main" id="{B29C1457-403C-ECCC-72AA-8C4CE6FBFF95}"/>
              </a:ext>
            </a:extLst>
          </p:cNvPr>
          <p:cNvSpPr txBox="1"/>
          <p:nvPr/>
        </p:nvSpPr>
        <p:spPr>
          <a:xfrm>
            <a:off x="1168637" y="1528053"/>
            <a:ext cx="3932359" cy="369332"/>
          </a:xfrm>
          <a:prstGeom prst="rect">
            <a:avLst/>
          </a:prstGeom>
          <a:noFill/>
        </p:spPr>
        <p:txBody>
          <a:bodyPr wrap="none" rtlCol="0">
            <a:spAutoFit/>
          </a:bodyPr>
          <a:lstStyle/>
          <a:p>
            <a:r>
              <a:rPr lang="en-US" dirty="0"/>
              <a:t>Convolutional Neural Networks (CNNs)</a:t>
            </a:r>
          </a:p>
        </p:txBody>
      </p:sp>
      <p:grpSp>
        <p:nvGrpSpPr>
          <p:cNvPr id="13" name="Group 12">
            <a:extLst>
              <a:ext uri="{FF2B5EF4-FFF2-40B4-BE49-F238E27FC236}">
                <a16:creationId xmlns:a16="http://schemas.microsoft.com/office/drawing/2014/main" id="{DB785B5B-2844-81FC-B6EA-D82B4EF4D6D8}"/>
              </a:ext>
            </a:extLst>
          </p:cNvPr>
          <p:cNvGrpSpPr/>
          <p:nvPr/>
        </p:nvGrpSpPr>
        <p:grpSpPr>
          <a:xfrm>
            <a:off x="434331" y="3055997"/>
            <a:ext cx="630070" cy="616944"/>
            <a:chOff x="1055992" y="1536920"/>
            <a:chExt cx="630070" cy="616944"/>
          </a:xfrm>
        </p:grpSpPr>
        <p:sp>
          <p:nvSpPr>
            <p:cNvPr id="14" name="Shape 5064">
              <a:extLst>
                <a:ext uri="{FF2B5EF4-FFF2-40B4-BE49-F238E27FC236}">
                  <a16:creationId xmlns:a16="http://schemas.microsoft.com/office/drawing/2014/main" id="{E179F3C1-F990-5430-8556-BEBB8066CE41}"/>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6" name="Oval 15">
              <a:extLst>
                <a:ext uri="{FF2B5EF4-FFF2-40B4-BE49-F238E27FC236}">
                  <a16:creationId xmlns:a16="http://schemas.microsoft.com/office/drawing/2014/main" id="{29F47F86-65E4-AF0B-56FF-8D5FCA752D06}"/>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17" name="TextBox 16">
            <a:extLst>
              <a:ext uri="{FF2B5EF4-FFF2-40B4-BE49-F238E27FC236}">
                <a16:creationId xmlns:a16="http://schemas.microsoft.com/office/drawing/2014/main" id="{28558933-F116-F7AD-A816-D67AC8414F93}"/>
              </a:ext>
            </a:extLst>
          </p:cNvPr>
          <p:cNvSpPr txBox="1"/>
          <p:nvPr/>
        </p:nvSpPr>
        <p:spPr>
          <a:xfrm>
            <a:off x="1194247" y="3179803"/>
            <a:ext cx="1800814" cy="369332"/>
          </a:xfrm>
          <a:prstGeom prst="rect">
            <a:avLst/>
          </a:prstGeom>
          <a:noFill/>
        </p:spPr>
        <p:txBody>
          <a:bodyPr wrap="none" rtlCol="0">
            <a:spAutoFit/>
          </a:bodyPr>
          <a:lstStyle/>
          <a:p>
            <a:r>
              <a:rPr lang="en-US" dirty="0"/>
              <a:t>Transfer Learning</a:t>
            </a:r>
          </a:p>
        </p:txBody>
      </p:sp>
      <p:grpSp>
        <p:nvGrpSpPr>
          <p:cNvPr id="19" name="Group 18">
            <a:extLst>
              <a:ext uri="{FF2B5EF4-FFF2-40B4-BE49-F238E27FC236}">
                <a16:creationId xmlns:a16="http://schemas.microsoft.com/office/drawing/2014/main" id="{59EC5B68-DC4D-6F7A-C70B-7BEA08E1B6B7}"/>
              </a:ext>
            </a:extLst>
          </p:cNvPr>
          <p:cNvGrpSpPr/>
          <p:nvPr/>
        </p:nvGrpSpPr>
        <p:grpSpPr>
          <a:xfrm>
            <a:off x="434331" y="3888090"/>
            <a:ext cx="630070" cy="616944"/>
            <a:chOff x="1055992" y="1536920"/>
            <a:chExt cx="630070" cy="616944"/>
          </a:xfrm>
        </p:grpSpPr>
        <p:sp>
          <p:nvSpPr>
            <p:cNvPr id="20" name="Shape 5064">
              <a:extLst>
                <a:ext uri="{FF2B5EF4-FFF2-40B4-BE49-F238E27FC236}">
                  <a16:creationId xmlns:a16="http://schemas.microsoft.com/office/drawing/2014/main" id="{6C1A24F6-5245-EDCA-DEE6-403C0612AD92}"/>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21" name="Oval 20">
              <a:extLst>
                <a:ext uri="{FF2B5EF4-FFF2-40B4-BE49-F238E27FC236}">
                  <a16:creationId xmlns:a16="http://schemas.microsoft.com/office/drawing/2014/main" id="{0A94858A-5E3D-D4CF-43CF-C833CAB4FC14}"/>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grpSp>
        <p:nvGrpSpPr>
          <p:cNvPr id="22" name="Group 21">
            <a:extLst>
              <a:ext uri="{FF2B5EF4-FFF2-40B4-BE49-F238E27FC236}">
                <a16:creationId xmlns:a16="http://schemas.microsoft.com/office/drawing/2014/main" id="{7F664788-5443-8E5E-8CEE-DF74C44FDC8A}"/>
              </a:ext>
            </a:extLst>
          </p:cNvPr>
          <p:cNvGrpSpPr/>
          <p:nvPr/>
        </p:nvGrpSpPr>
        <p:grpSpPr>
          <a:xfrm>
            <a:off x="434331" y="4720183"/>
            <a:ext cx="630070" cy="616944"/>
            <a:chOff x="1055992" y="1536920"/>
            <a:chExt cx="630070" cy="616944"/>
          </a:xfrm>
        </p:grpSpPr>
        <p:sp>
          <p:nvSpPr>
            <p:cNvPr id="23" name="Shape 5064">
              <a:extLst>
                <a:ext uri="{FF2B5EF4-FFF2-40B4-BE49-F238E27FC236}">
                  <a16:creationId xmlns:a16="http://schemas.microsoft.com/office/drawing/2014/main" id="{679DEE34-7656-72E7-3A55-3093EC4C6FF2}"/>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24" name="Oval 23">
              <a:extLst>
                <a:ext uri="{FF2B5EF4-FFF2-40B4-BE49-F238E27FC236}">
                  <a16:creationId xmlns:a16="http://schemas.microsoft.com/office/drawing/2014/main" id="{AF94A626-7175-EA19-D14C-56160584452F}"/>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grpSp>
        <p:nvGrpSpPr>
          <p:cNvPr id="25" name="Group 24">
            <a:extLst>
              <a:ext uri="{FF2B5EF4-FFF2-40B4-BE49-F238E27FC236}">
                <a16:creationId xmlns:a16="http://schemas.microsoft.com/office/drawing/2014/main" id="{8F6DA787-02EE-BC1F-B1D6-C10F0A04FCB3}"/>
              </a:ext>
            </a:extLst>
          </p:cNvPr>
          <p:cNvGrpSpPr/>
          <p:nvPr/>
        </p:nvGrpSpPr>
        <p:grpSpPr>
          <a:xfrm>
            <a:off x="441807" y="5552276"/>
            <a:ext cx="630070" cy="616944"/>
            <a:chOff x="1055992" y="1536920"/>
            <a:chExt cx="630070" cy="616944"/>
          </a:xfrm>
        </p:grpSpPr>
        <p:sp>
          <p:nvSpPr>
            <p:cNvPr id="26" name="Shape 5064">
              <a:extLst>
                <a:ext uri="{FF2B5EF4-FFF2-40B4-BE49-F238E27FC236}">
                  <a16:creationId xmlns:a16="http://schemas.microsoft.com/office/drawing/2014/main" id="{83F9B26A-D2FD-2591-761B-CA7171DF5B65}"/>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27" name="Oval 26">
              <a:extLst>
                <a:ext uri="{FF2B5EF4-FFF2-40B4-BE49-F238E27FC236}">
                  <a16:creationId xmlns:a16="http://schemas.microsoft.com/office/drawing/2014/main" id="{0BCE9BB6-25AA-2D77-2450-FBD177980791}"/>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
        <p:nvSpPr>
          <p:cNvPr id="29" name="TextBox 28">
            <a:extLst>
              <a:ext uri="{FF2B5EF4-FFF2-40B4-BE49-F238E27FC236}">
                <a16:creationId xmlns:a16="http://schemas.microsoft.com/office/drawing/2014/main" id="{01592441-5046-C89E-98E3-3EE1D88636B2}"/>
              </a:ext>
            </a:extLst>
          </p:cNvPr>
          <p:cNvSpPr txBox="1"/>
          <p:nvPr/>
        </p:nvSpPr>
        <p:spPr>
          <a:xfrm>
            <a:off x="1168637" y="4011896"/>
            <a:ext cx="3974229" cy="369332"/>
          </a:xfrm>
          <a:prstGeom prst="rect">
            <a:avLst/>
          </a:prstGeom>
          <a:noFill/>
        </p:spPr>
        <p:txBody>
          <a:bodyPr wrap="none" rtlCol="0">
            <a:spAutoFit/>
          </a:bodyPr>
          <a:lstStyle/>
          <a:p>
            <a:r>
              <a:rPr lang="en-US" dirty="0"/>
              <a:t>Generative Adversarial Networks (GANs)</a:t>
            </a:r>
          </a:p>
        </p:txBody>
      </p:sp>
      <p:sp>
        <p:nvSpPr>
          <p:cNvPr id="31" name="TextBox 30">
            <a:extLst>
              <a:ext uri="{FF2B5EF4-FFF2-40B4-BE49-F238E27FC236}">
                <a16:creationId xmlns:a16="http://schemas.microsoft.com/office/drawing/2014/main" id="{29695BB6-B416-2AE0-9838-9938E5F16CCF}"/>
              </a:ext>
            </a:extLst>
          </p:cNvPr>
          <p:cNvSpPr txBox="1"/>
          <p:nvPr/>
        </p:nvSpPr>
        <p:spPr>
          <a:xfrm>
            <a:off x="1168637" y="4843989"/>
            <a:ext cx="2302938" cy="369332"/>
          </a:xfrm>
          <a:prstGeom prst="rect">
            <a:avLst/>
          </a:prstGeom>
          <a:noFill/>
        </p:spPr>
        <p:txBody>
          <a:bodyPr wrap="none" rtlCol="0">
            <a:spAutoFit/>
          </a:bodyPr>
          <a:lstStyle/>
          <a:p>
            <a:r>
              <a:rPr lang="en-US" dirty="0"/>
              <a:t>Attention Mechanisms</a:t>
            </a:r>
          </a:p>
        </p:txBody>
      </p:sp>
      <p:sp>
        <p:nvSpPr>
          <p:cNvPr id="33" name="TextBox 32">
            <a:extLst>
              <a:ext uri="{FF2B5EF4-FFF2-40B4-BE49-F238E27FC236}">
                <a16:creationId xmlns:a16="http://schemas.microsoft.com/office/drawing/2014/main" id="{521E419F-098F-2E1F-2ABA-8746C51C49E2}"/>
              </a:ext>
            </a:extLst>
          </p:cNvPr>
          <p:cNvSpPr txBox="1"/>
          <p:nvPr/>
        </p:nvSpPr>
        <p:spPr>
          <a:xfrm>
            <a:off x="1194247" y="5676082"/>
            <a:ext cx="1494192" cy="369332"/>
          </a:xfrm>
          <a:prstGeom prst="rect">
            <a:avLst/>
          </a:prstGeom>
          <a:noFill/>
        </p:spPr>
        <p:txBody>
          <a:bodyPr wrap="none" rtlCol="0">
            <a:spAutoFit/>
          </a:bodyPr>
          <a:lstStyle/>
          <a:p>
            <a:r>
              <a:rPr lang="en-US" dirty="0"/>
              <a:t>Autoencoders</a:t>
            </a:r>
          </a:p>
        </p:txBody>
      </p:sp>
      <p:sp>
        <p:nvSpPr>
          <p:cNvPr id="35" name="TextBox 34">
            <a:extLst>
              <a:ext uri="{FF2B5EF4-FFF2-40B4-BE49-F238E27FC236}">
                <a16:creationId xmlns:a16="http://schemas.microsoft.com/office/drawing/2014/main" id="{5F336515-DA4A-2952-86C5-D9F9C488AE97}"/>
              </a:ext>
            </a:extLst>
          </p:cNvPr>
          <p:cNvSpPr txBox="1"/>
          <p:nvPr/>
        </p:nvSpPr>
        <p:spPr>
          <a:xfrm>
            <a:off x="7224532" y="1528053"/>
            <a:ext cx="2430730" cy="369332"/>
          </a:xfrm>
          <a:prstGeom prst="rect">
            <a:avLst/>
          </a:prstGeom>
          <a:noFill/>
        </p:spPr>
        <p:txBody>
          <a:bodyPr wrap="none" rtlCol="0">
            <a:spAutoFit/>
          </a:bodyPr>
          <a:lstStyle/>
          <a:p>
            <a:r>
              <a:rPr lang="en-US" dirty="0"/>
              <a:t>Reinforcement Learning</a:t>
            </a:r>
          </a:p>
        </p:txBody>
      </p:sp>
      <p:grpSp>
        <p:nvGrpSpPr>
          <p:cNvPr id="36" name="Group 35">
            <a:extLst>
              <a:ext uri="{FF2B5EF4-FFF2-40B4-BE49-F238E27FC236}">
                <a16:creationId xmlns:a16="http://schemas.microsoft.com/office/drawing/2014/main" id="{BACE4747-FC02-94E9-1C21-251949C4632D}"/>
              </a:ext>
            </a:extLst>
          </p:cNvPr>
          <p:cNvGrpSpPr/>
          <p:nvPr/>
        </p:nvGrpSpPr>
        <p:grpSpPr>
          <a:xfrm>
            <a:off x="6490226" y="1404247"/>
            <a:ext cx="630070" cy="616944"/>
            <a:chOff x="1055992" y="1536920"/>
            <a:chExt cx="630070" cy="616944"/>
          </a:xfrm>
        </p:grpSpPr>
        <p:sp>
          <p:nvSpPr>
            <p:cNvPr id="37" name="Shape 5064">
              <a:extLst>
                <a:ext uri="{FF2B5EF4-FFF2-40B4-BE49-F238E27FC236}">
                  <a16:creationId xmlns:a16="http://schemas.microsoft.com/office/drawing/2014/main" id="{A3421AD1-5FFD-B7F9-6A36-E39DA7C747B4}"/>
                </a:ext>
              </a:extLst>
            </p:cNvPr>
            <p:cNvSpPr/>
            <p:nvPr/>
          </p:nvSpPr>
          <p:spPr>
            <a:xfrm>
              <a:off x="1160228" y="1634537"/>
              <a:ext cx="421598" cy="421710"/>
            </a:xfrm>
            <a:custGeom>
              <a:avLst/>
              <a:gdLst/>
              <a:ahLst/>
              <a:cxnLst/>
              <a:rect l="0" t="0" r="0" b="0"/>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bg1">
                <a:lumMod val="75000"/>
              </a:schemeClr>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38" name="Oval 37">
              <a:extLst>
                <a:ext uri="{FF2B5EF4-FFF2-40B4-BE49-F238E27FC236}">
                  <a16:creationId xmlns:a16="http://schemas.microsoft.com/office/drawing/2014/main" id="{02854C4E-B1D7-A3BD-7FA6-4AC181607B36}"/>
                </a:ext>
              </a:extLst>
            </p:cNvPr>
            <p:cNvSpPr/>
            <p:nvPr/>
          </p:nvSpPr>
          <p:spPr>
            <a:xfrm>
              <a:off x="1055992" y="1536920"/>
              <a:ext cx="630070" cy="6169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spTree>
    <p:extLst>
      <p:ext uri="{BB962C8B-B14F-4D97-AF65-F5344CB8AC3E}">
        <p14:creationId xmlns:p14="http://schemas.microsoft.com/office/powerpoint/2010/main" val="193359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Single layer perceptron</a:t>
            </a:r>
          </a:p>
        </p:txBody>
      </p:sp>
      <p:pic>
        <p:nvPicPr>
          <p:cNvPr id="26" name="Picture 25" descr="Diagram&#10;&#10;Description automatically generated">
            <a:extLst>
              <a:ext uri="{FF2B5EF4-FFF2-40B4-BE49-F238E27FC236}">
                <a16:creationId xmlns:a16="http://schemas.microsoft.com/office/drawing/2014/main" id="{679F8400-7CDF-A485-9B84-49C3BC34C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000" y="1972087"/>
            <a:ext cx="7008000" cy="3896054"/>
          </a:xfrm>
          <a:prstGeom prst="rect">
            <a:avLst/>
          </a:prstGeom>
        </p:spPr>
      </p:pic>
    </p:spTree>
    <p:extLst>
      <p:ext uri="{BB962C8B-B14F-4D97-AF65-F5344CB8AC3E}">
        <p14:creationId xmlns:p14="http://schemas.microsoft.com/office/powerpoint/2010/main" val="27624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Single layer perceptron (Limitation)</a:t>
            </a:r>
          </a:p>
        </p:txBody>
      </p:sp>
      <p:pic>
        <p:nvPicPr>
          <p:cNvPr id="23" name="Picture 2" descr="0 0 0 &#10;( 1 一 0 一 ">
            <a:extLst>
              <a:ext uri="{FF2B5EF4-FFF2-40B4-BE49-F238E27FC236}">
                <a16:creationId xmlns:a16="http://schemas.microsoft.com/office/drawing/2014/main" id="{6A8AE2AB-BB23-0C6B-89D9-B4A39DCEFE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85791" y="1515138"/>
            <a:ext cx="7820418" cy="457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56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Multi-Layer Perceptron</a:t>
            </a:r>
          </a:p>
        </p:txBody>
      </p:sp>
      <p:pic>
        <p:nvPicPr>
          <p:cNvPr id="8" name="Picture 7" descr="Diagram, schematic&#10;&#10;Description automatically generated">
            <a:extLst>
              <a:ext uri="{FF2B5EF4-FFF2-40B4-BE49-F238E27FC236}">
                <a16:creationId xmlns:a16="http://schemas.microsoft.com/office/drawing/2014/main" id="{EDC700A4-B37C-E0A7-ADA9-5E44FBF88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119" y="1744461"/>
            <a:ext cx="6949762" cy="3866226"/>
          </a:xfrm>
          <a:prstGeom prst="rect">
            <a:avLst/>
          </a:prstGeom>
        </p:spPr>
      </p:pic>
    </p:spTree>
    <p:extLst>
      <p:ext uri="{BB962C8B-B14F-4D97-AF65-F5344CB8AC3E}">
        <p14:creationId xmlns:p14="http://schemas.microsoft.com/office/powerpoint/2010/main" val="409823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Gradient Descent</a:t>
            </a:r>
          </a:p>
        </p:txBody>
      </p:sp>
      <p:grpSp>
        <p:nvGrpSpPr>
          <p:cNvPr id="10" name="Group 9">
            <a:extLst>
              <a:ext uri="{FF2B5EF4-FFF2-40B4-BE49-F238E27FC236}">
                <a16:creationId xmlns:a16="http://schemas.microsoft.com/office/drawing/2014/main" id="{31CE3E7B-B6C2-4D07-7E5C-1F1B23F6EA5F}"/>
              </a:ext>
            </a:extLst>
          </p:cNvPr>
          <p:cNvGrpSpPr/>
          <p:nvPr/>
        </p:nvGrpSpPr>
        <p:grpSpPr>
          <a:xfrm>
            <a:off x="131763" y="1247832"/>
            <a:ext cx="5621337" cy="5432367"/>
            <a:chOff x="131763" y="1247832"/>
            <a:chExt cx="5621337" cy="5432367"/>
          </a:xfrm>
        </p:grpSpPr>
        <p:sp>
          <p:nvSpPr>
            <p:cNvPr id="7" name="Rectangle 6">
              <a:extLst>
                <a:ext uri="{FF2B5EF4-FFF2-40B4-BE49-F238E27FC236}">
                  <a16:creationId xmlns:a16="http://schemas.microsoft.com/office/drawing/2014/main" id="{DFD6DEE7-8384-D308-AEB2-7C5084990D91}"/>
                </a:ext>
              </a:extLst>
            </p:cNvPr>
            <p:cNvSpPr/>
            <p:nvPr/>
          </p:nvSpPr>
          <p:spPr>
            <a:xfrm>
              <a:off x="131763" y="1247832"/>
              <a:ext cx="5621337" cy="5432367"/>
            </a:xfrm>
            <a:prstGeom prst="rect">
              <a:avLst/>
            </a:prstGeom>
            <a:gradFill>
              <a:gsLst>
                <a:gs pos="100000">
                  <a:schemeClr val="accent4">
                    <a:lumMod val="20000"/>
                    <a:lumOff val="80000"/>
                  </a:schemeClr>
                </a:gs>
                <a:gs pos="0">
                  <a:srgbClr val="FEFEFC"/>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7C091BFC-74D7-73C9-193D-2110054F9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63" y="1247832"/>
              <a:ext cx="5621336" cy="2763750"/>
            </a:xfrm>
            <a:prstGeom prst="rect">
              <a:avLst/>
            </a:prstGeom>
            <a:ln>
              <a:solidFill>
                <a:schemeClr val="tx1"/>
              </a:solidFill>
            </a:ln>
          </p:spPr>
        </p:pic>
        <p:pic>
          <p:nvPicPr>
            <p:cNvPr id="6" name="Picture 5">
              <a:extLst>
                <a:ext uri="{FF2B5EF4-FFF2-40B4-BE49-F238E27FC236}">
                  <a16:creationId xmlns:a16="http://schemas.microsoft.com/office/drawing/2014/main" id="{9A21461F-AAE7-2D60-800C-69CA18DF434A}"/>
                </a:ext>
              </a:extLst>
            </p:cNvPr>
            <p:cNvPicPr>
              <a:picLocks noChangeAspect="1"/>
            </p:cNvPicPr>
            <p:nvPr/>
          </p:nvPicPr>
          <p:blipFill>
            <a:blip r:embed="rId4">
              <a:alphaModFix amt="79000"/>
            </a:blip>
            <a:stretch>
              <a:fillRect/>
            </a:stretch>
          </p:blipFill>
          <p:spPr>
            <a:xfrm>
              <a:off x="131764" y="4011581"/>
              <a:ext cx="5621336" cy="2668617"/>
            </a:xfrm>
            <a:prstGeom prst="rect">
              <a:avLst/>
            </a:prstGeom>
            <a:ln>
              <a:solidFill>
                <a:schemeClr val="tx1"/>
              </a:solidFill>
            </a:ln>
          </p:spPr>
        </p:pic>
      </p:grpSp>
      <p:pic>
        <p:nvPicPr>
          <p:cNvPr id="9" name="Picture 8">
            <a:extLst>
              <a:ext uri="{FF2B5EF4-FFF2-40B4-BE49-F238E27FC236}">
                <a16:creationId xmlns:a16="http://schemas.microsoft.com/office/drawing/2014/main" id="{D314AF98-6AAB-104F-837C-B4641B729BB6}"/>
              </a:ext>
            </a:extLst>
          </p:cNvPr>
          <p:cNvPicPr>
            <a:picLocks noChangeAspect="1"/>
          </p:cNvPicPr>
          <p:nvPr/>
        </p:nvPicPr>
        <p:blipFill>
          <a:blip r:embed="rId5"/>
          <a:stretch>
            <a:fillRect/>
          </a:stretch>
        </p:blipFill>
        <p:spPr>
          <a:xfrm>
            <a:off x="6553203" y="1404973"/>
            <a:ext cx="4673598" cy="5118083"/>
          </a:xfrm>
          <a:prstGeom prst="rect">
            <a:avLst/>
          </a:prstGeom>
        </p:spPr>
      </p:pic>
    </p:spTree>
    <p:extLst>
      <p:ext uri="{BB962C8B-B14F-4D97-AF65-F5344CB8AC3E}">
        <p14:creationId xmlns:p14="http://schemas.microsoft.com/office/powerpoint/2010/main" val="280117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Gradient Descent &amp; Learning Rate</a:t>
            </a:r>
          </a:p>
        </p:txBody>
      </p:sp>
      <p:pic>
        <p:nvPicPr>
          <p:cNvPr id="22" name="Picture 21" descr="Chart, histogram&#10;&#10;Description automatically generated">
            <a:extLst>
              <a:ext uri="{FF2B5EF4-FFF2-40B4-BE49-F238E27FC236}">
                <a16:creationId xmlns:a16="http://schemas.microsoft.com/office/drawing/2014/main" id="{A52C557A-055E-2B39-C120-0BCE3A990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950" y="2222500"/>
            <a:ext cx="10046100" cy="3048000"/>
          </a:xfrm>
          <a:prstGeom prst="rect">
            <a:avLst/>
          </a:prstGeom>
        </p:spPr>
      </p:pic>
    </p:spTree>
    <p:extLst>
      <p:ext uri="{BB962C8B-B14F-4D97-AF65-F5344CB8AC3E}">
        <p14:creationId xmlns:p14="http://schemas.microsoft.com/office/powerpoint/2010/main" val="50724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Gradient Descent</a:t>
            </a:r>
          </a:p>
        </p:txBody>
      </p:sp>
      <p:pic>
        <p:nvPicPr>
          <p:cNvPr id="18" name="Picture 17">
            <a:extLst>
              <a:ext uri="{FF2B5EF4-FFF2-40B4-BE49-F238E27FC236}">
                <a16:creationId xmlns:a16="http://schemas.microsoft.com/office/drawing/2014/main" id="{D6A0C99D-6387-7CD8-CD4D-A4345B7AE8E0}"/>
              </a:ext>
            </a:extLst>
          </p:cNvPr>
          <p:cNvPicPr>
            <a:picLocks noChangeAspect="1"/>
          </p:cNvPicPr>
          <p:nvPr/>
        </p:nvPicPr>
        <p:blipFill>
          <a:blip r:embed="rId3"/>
          <a:stretch>
            <a:fillRect/>
          </a:stretch>
        </p:blipFill>
        <p:spPr>
          <a:xfrm>
            <a:off x="782637" y="1601787"/>
            <a:ext cx="4581525" cy="4657725"/>
          </a:xfrm>
          <a:prstGeom prst="rect">
            <a:avLst/>
          </a:prstGeom>
        </p:spPr>
      </p:pic>
    </p:spTree>
    <p:extLst>
      <p:ext uri="{BB962C8B-B14F-4D97-AF65-F5344CB8AC3E}">
        <p14:creationId xmlns:p14="http://schemas.microsoft.com/office/powerpoint/2010/main" val="128378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Surpassing human level capabilities</a:t>
            </a:r>
          </a:p>
        </p:txBody>
      </p:sp>
      <p:pic>
        <p:nvPicPr>
          <p:cNvPr id="6" name="Picture 2" descr="28% &#10;26% &#10;s hallcm &#10;2010 2011 &#10;AlexNet, 8 layers &#10;ZF, 8 layers &#10;VGG, 19 layers &#10;GoogLeNet, 22 layers &#10;16% &#10;2012 &#10;12% &#10;2013 &#10;2014 &#10;316&quot; &#10;2015 &#10;2016 &#10;ResNet,152 layers &#10;(Ensemble) &#10;SENet &#10;2.25% &#10;2017 ">
            <a:extLst>
              <a:ext uri="{FF2B5EF4-FFF2-40B4-BE49-F238E27FC236}">
                <a16:creationId xmlns:a16="http://schemas.microsoft.com/office/drawing/2014/main" id="{7AE9F34B-A993-D794-F4FC-D74B6A78E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630" y="1527469"/>
            <a:ext cx="8206740" cy="460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0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51C4C-3CB4-DC45-935E-9574AE9F3692}"/>
              </a:ext>
            </a:extLst>
          </p:cNvPr>
          <p:cNvSpPr/>
          <p:nvPr/>
        </p:nvSpPr>
        <p:spPr>
          <a:xfrm>
            <a:off x="0" y="0"/>
            <a:ext cx="12192000" cy="1112706"/>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Surpassing human level capabilities</a:t>
            </a:r>
          </a:p>
        </p:txBody>
      </p:sp>
      <p:pic>
        <p:nvPicPr>
          <p:cNvPr id="3" name="Picture 2">
            <a:extLst>
              <a:ext uri="{FF2B5EF4-FFF2-40B4-BE49-F238E27FC236}">
                <a16:creationId xmlns:a16="http://schemas.microsoft.com/office/drawing/2014/main" id="{E6C0717F-32D5-FB72-5098-7C70969635BE}"/>
              </a:ext>
            </a:extLst>
          </p:cNvPr>
          <p:cNvPicPr>
            <a:picLocks noChangeAspect="1"/>
          </p:cNvPicPr>
          <p:nvPr/>
        </p:nvPicPr>
        <p:blipFill>
          <a:blip r:embed="rId3"/>
          <a:stretch>
            <a:fillRect/>
          </a:stretch>
        </p:blipFill>
        <p:spPr>
          <a:xfrm>
            <a:off x="2682289" y="1460376"/>
            <a:ext cx="6827422" cy="4540930"/>
          </a:xfrm>
          <a:prstGeom prst="rect">
            <a:avLst/>
          </a:prstGeom>
        </p:spPr>
      </p:pic>
    </p:spTree>
    <p:extLst>
      <p:ext uri="{BB962C8B-B14F-4D97-AF65-F5344CB8AC3E}">
        <p14:creationId xmlns:p14="http://schemas.microsoft.com/office/powerpoint/2010/main" val="46023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1253</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22</cp:revision>
  <dcterms:created xsi:type="dcterms:W3CDTF">2023-03-07T15:06:21Z</dcterms:created>
  <dcterms:modified xsi:type="dcterms:W3CDTF">2023-03-08T06:52:19Z</dcterms:modified>
</cp:coreProperties>
</file>