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4392" r:id="rId2"/>
    <p:sldId id="4421" r:id="rId3"/>
    <p:sldId id="4431" r:id="rId4"/>
    <p:sldId id="4430" r:id="rId5"/>
    <p:sldId id="4433" r:id="rId6"/>
    <p:sldId id="4435" r:id="rId7"/>
    <p:sldId id="4436" r:id="rId8"/>
    <p:sldId id="4434" r:id="rId9"/>
    <p:sldId id="4437" r:id="rId10"/>
    <p:sldId id="4438" r:id="rId11"/>
    <p:sldId id="4439" r:id="rId12"/>
    <p:sldId id="4440" r:id="rId13"/>
    <p:sldId id="4441" r:id="rId14"/>
    <p:sldId id="4442" r:id="rId15"/>
    <p:sldId id="4443" r:id="rId16"/>
    <p:sldId id="4444" r:id="rId17"/>
    <p:sldId id="4445" r:id="rId18"/>
    <p:sldId id="4446" r:id="rId19"/>
    <p:sldId id="4448" r:id="rId20"/>
    <p:sldId id="44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uj Nigam" initials="TN" lastIdx="4" clrIdx="0">
    <p:extLst>
      <p:ext uri="{19B8F6BF-5375-455C-9EA6-DF929625EA0E}">
        <p15:presenceInfo xmlns:p15="http://schemas.microsoft.com/office/powerpoint/2012/main" userId="S::Tanuj.Nigam@ab-inbev.com::f2112780-2fc6-4d35-83f4-33182dd5b0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2D00A"/>
    <a:srgbClr val="4FFFF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61BEA-5099-41BB-B0DD-1FF0A58E8099}" v="313" dt="2021-05-29T04:32:48.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3810" autoAdjust="0"/>
  </p:normalViewPr>
  <p:slideViewPr>
    <p:cSldViewPr snapToGrid="0" showGuides="1">
      <p:cViewPr>
        <p:scale>
          <a:sx n="70" d="100"/>
          <a:sy n="70" d="100"/>
        </p:scale>
        <p:origin x="420" y="3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5/28/2021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377E75D-2F2C-486F-ADB2-2E3ED557F9F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093120A8-E755-45C2-93B7-43E7CD0317ED}"/>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CE9C77E5-C8B1-4691-A7BE-8EDFCE60274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07B08C4C-3EF0-42D6-91AE-4E7274B5BDE7}"/>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92AD0F-EA8B-4A01-B1A3-6744F77C1CE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477BD80F-F5FE-457F-87C9-F167107134F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0552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26307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5757863" cy="2586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5" name="Group 24">
            <a:extLst>
              <a:ext uri="{FF2B5EF4-FFF2-40B4-BE49-F238E27FC236}">
                <a16:creationId xmlns:a16="http://schemas.microsoft.com/office/drawing/2014/main" id="{04FEE34B-291F-4979-9AB1-1F62B34BDEEC}"/>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5D07F548-6C51-4C28-B4D0-4AF075C91F1D}"/>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644E9563-6C79-41FC-BF74-913147E1227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6B048E68-9C8C-45A2-A703-BB99F86527D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1C73703-7846-400D-B8C8-78665C62A5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E06E7D11-3FE0-41F3-91AC-81CC80D8628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28101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11520488" cy="2602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9A44A0E-9D14-49E7-945E-C9CC5138B9B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EB67DE31-D52D-4017-8615-0921DBDE889E}"/>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D9408EAB-C137-494F-8AEA-587E8F8917E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AEDE78B9-FEF6-454E-9E8F-E5379EF1978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8D4F218-2D65-4C83-A96B-02249059365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DE33D7E-8E7C-4873-8DDE-9769ED6D309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538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9" name="Group 18">
            <a:extLst>
              <a:ext uri="{FF2B5EF4-FFF2-40B4-BE49-F238E27FC236}">
                <a16:creationId xmlns:a16="http://schemas.microsoft.com/office/drawing/2014/main" id="{6F5A0CD9-8B61-46DF-B73E-D92CDB59FB5B}"/>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684DA471-B2D3-4FBF-9E87-E297716D78E5}"/>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CB5C8431-D489-44D5-8ECC-36A9E672E2A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A6E9ADEC-57A2-487D-96D4-1AD3A474647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EFC457B-4FEB-4E36-B5C0-B291617FC3E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729BD60-EBC0-4BB5-9393-DBD0B3ED82F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258960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59441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a:extLst>
              <a:ext uri="{FF2B5EF4-FFF2-40B4-BE49-F238E27FC236}">
                <a16:creationId xmlns:a16="http://schemas.microsoft.com/office/drawing/2014/main" id="{CD8322BF-1E5D-4AC1-8440-0E1673BBA456}"/>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FC51185-95D4-4E95-8FBC-056D65CB0E4E}"/>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28FDBB39-0096-4BBB-9EC5-3610B1777CE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0E9D1631-AA86-4748-B8DA-2CB35A534F3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4CD18A-3D18-43FC-9BC1-B94836473F5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7420C899-946D-4062-BEDA-BBA7E479754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6958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597994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3" name="Group 12">
            <a:extLst>
              <a:ext uri="{FF2B5EF4-FFF2-40B4-BE49-F238E27FC236}">
                <a16:creationId xmlns:a16="http://schemas.microsoft.com/office/drawing/2014/main" id="{67388FB8-242D-4814-8442-5F1520FEFCB8}"/>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6AFCA0EA-BD65-4F32-9694-0F848649287B}"/>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FC4C6266-093F-4F97-80F0-CC066DFF668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08F2C979-D3BA-49A1-BF27-12A920A176F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0AB12E8-5060-4E5A-A1DB-16293871A03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B74A11B-9F1C-4828-851F-5FA1499982B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911057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47793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3856318"/>
            <a:ext cx="4052888" cy="2221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4" name="Group 13">
            <a:extLst>
              <a:ext uri="{FF2B5EF4-FFF2-40B4-BE49-F238E27FC236}">
                <a16:creationId xmlns:a16="http://schemas.microsoft.com/office/drawing/2014/main" id="{DE50BBA4-71F7-4699-BCED-C5CC0FCF491E}"/>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DFF27C96-5E0E-495C-9B86-06DF0C5359E9}"/>
                </a:ext>
              </a:extLst>
            </p:cNvPr>
            <p:cNvGrpSpPr/>
            <p:nvPr/>
          </p:nvGrpSpPr>
          <p:grpSpPr>
            <a:xfrm>
              <a:off x="2888752" y="6127846"/>
              <a:ext cx="373062" cy="454133"/>
              <a:chOff x="2442953" y="5590586"/>
              <a:chExt cx="818862" cy="991392"/>
            </a:xfrm>
          </p:grpSpPr>
          <p:sp>
            <p:nvSpPr>
              <p:cNvPr id="17" name="Moon 16">
                <a:extLst>
                  <a:ext uri="{FF2B5EF4-FFF2-40B4-BE49-F238E27FC236}">
                    <a16:creationId xmlns:a16="http://schemas.microsoft.com/office/drawing/2014/main" id="{C76E7817-8535-4E23-88A2-A46CD0DBB83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D7740AF5-A244-4298-AF1B-311C71D1FF2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E9168C-230B-419A-AE0C-BA02A1C5D2D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B89201A-FB2B-41BC-9516-17CBA5DCB1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114473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5BF14320-F67E-41FD-AC82-BE0A6881A07E}"/>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FD84C930-E9DE-421E-A8B2-DBAC3B273104}"/>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49EC7EEF-3048-4228-9696-030FA82962AB}"/>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F58A9C2C-C3F4-4852-86B9-532917D1BC6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4E04147-3944-493A-BF41-010BAD2C32C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E6C31FC-A000-4552-AAB5-1875086BCA6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359956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587150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2" name="Group 11">
            <a:extLst>
              <a:ext uri="{FF2B5EF4-FFF2-40B4-BE49-F238E27FC236}">
                <a16:creationId xmlns:a16="http://schemas.microsoft.com/office/drawing/2014/main" id="{52B712D7-F62F-48C5-B27A-2F9C3430B5FE}"/>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27F01B5E-A81E-46F3-A8C9-A68AAC62BE8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CB6AAB99-A3BA-4813-B4AB-2AEC0789BF7D}"/>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369FCB01-8EFE-4116-BAF5-B5F203404C8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2E6E16-4323-4120-AFAC-50B510922A1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A7740D6-9E85-4418-98F9-1A4DDD63315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35085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022AC2CE-B17A-4CB0-9B88-02159CD18C34}"/>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FD9E116C-FC97-481F-AB2E-69B525B00AB1}"/>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753BF47D-E4CB-44B4-A2DC-89BBEA447D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C210E950-BB3E-4A78-AB77-624D7908574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9C0EAC-3DA0-418A-8E4E-55F4F60698BC}"/>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2045F9A-46A7-4D75-AED1-07AB0F7B2932}"/>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96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7E2BDBCC-B91B-4C9E-A72C-23E5658C7C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DDAD9D5E-E735-420E-B8E4-5FB86A79DC5F}"/>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03F18945-99ED-41A9-8715-6E38F452B9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6702710A-0E82-402C-A4DB-54F8A934337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6C4A5FC-0DBD-435B-85AF-EBE6BAC3559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4FE95D99-908D-4769-B0FB-7F87A0339BC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258851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a:extLst>
              <a:ext uri="{FF2B5EF4-FFF2-40B4-BE49-F238E27FC236}">
                <a16:creationId xmlns:a16="http://schemas.microsoft.com/office/drawing/2014/main" id="{CEC8D0F7-B1D9-41F9-9535-8404A50FD85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C64ECA44-FC7B-4524-A09C-9B3ACC602080}"/>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80B72C41-1F27-44F1-8DD5-F0FCA51575B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B730AC4D-4D91-47D4-A41B-8AFB29E409E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18CBF54-03E7-4AE2-830C-C735B3AD692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A5CE04F9-0CAA-4AD6-94F4-1E40DB8C8B7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6864194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9" name="Group 18">
            <a:extLst>
              <a:ext uri="{FF2B5EF4-FFF2-40B4-BE49-F238E27FC236}">
                <a16:creationId xmlns:a16="http://schemas.microsoft.com/office/drawing/2014/main" id="{D860E5B8-204B-48BA-B736-F8375DD6ED24}"/>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816D8D1-08FA-4275-A50D-FC19AEEB4A8B}"/>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7B5B6FF0-E15B-4024-A9B1-038FF3650362}"/>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E4AB3118-04BC-41DA-B48E-042AC0E78EF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B3E9262-F2E7-4B17-A5AA-D8AE884CE57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5FE105FD-C36F-479E-8DFF-2AF5590D258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15424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1" name="Group 20">
            <a:extLst>
              <a:ext uri="{FF2B5EF4-FFF2-40B4-BE49-F238E27FC236}">
                <a16:creationId xmlns:a16="http://schemas.microsoft.com/office/drawing/2014/main" id="{DF249770-0ECF-4D05-B273-CF57A0F95D42}"/>
              </a:ext>
            </a:extLst>
          </p:cNvPr>
          <p:cNvGrpSpPr/>
          <p:nvPr userDrawn="1"/>
        </p:nvGrpSpPr>
        <p:grpSpPr>
          <a:xfrm>
            <a:off x="138152" y="6308065"/>
            <a:ext cx="1422508" cy="547823"/>
            <a:chOff x="2888752" y="6127846"/>
            <a:chExt cx="1422508" cy="547823"/>
          </a:xfrm>
        </p:grpSpPr>
        <p:grpSp>
          <p:nvGrpSpPr>
            <p:cNvPr id="22" name="Group 21">
              <a:extLst>
                <a:ext uri="{FF2B5EF4-FFF2-40B4-BE49-F238E27FC236}">
                  <a16:creationId xmlns:a16="http://schemas.microsoft.com/office/drawing/2014/main" id="{EFE9A539-0822-4100-B4B5-056F0B0A67ED}"/>
                </a:ext>
              </a:extLst>
            </p:cNvPr>
            <p:cNvGrpSpPr/>
            <p:nvPr/>
          </p:nvGrpSpPr>
          <p:grpSpPr>
            <a:xfrm>
              <a:off x="2888752" y="6127846"/>
              <a:ext cx="373062" cy="454133"/>
              <a:chOff x="2442953" y="5590586"/>
              <a:chExt cx="818862" cy="991392"/>
            </a:xfrm>
          </p:grpSpPr>
          <p:sp>
            <p:nvSpPr>
              <p:cNvPr id="24" name="Moon 23">
                <a:extLst>
                  <a:ext uri="{FF2B5EF4-FFF2-40B4-BE49-F238E27FC236}">
                    <a16:creationId xmlns:a16="http://schemas.microsoft.com/office/drawing/2014/main" id="{F1A350DC-ACF8-4674-A65A-2EBE0EE0BE9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oon 24">
                <a:extLst>
                  <a:ext uri="{FF2B5EF4-FFF2-40B4-BE49-F238E27FC236}">
                    <a16:creationId xmlns:a16="http://schemas.microsoft.com/office/drawing/2014/main" id="{64D2E37F-C9F6-47E9-97FD-06931CBF4E0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7DA2B91-C99D-4C58-ADAA-D6EED94B918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9573212-149C-4381-8B13-4ECEBEA7B46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565490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17" name="Group 16">
            <a:extLst>
              <a:ext uri="{FF2B5EF4-FFF2-40B4-BE49-F238E27FC236}">
                <a16:creationId xmlns:a16="http://schemas.microsoft.com/office/drawing/2014/main" id="{BD440BA0-FEED-4F08-9E6C-AA28C542A910}"/>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14CD91FA-063F-4A23-B465-119064183419}"/>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31AB1409-FF25-4774-949D-9BB79FE02C7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C78A7401-F982-4377-BA09-60F7A7DC10C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B06366B-36D9-4D6E-B5F4-A622BA7CA9F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5FB03DD-A8FE-4548-ADB6-761352827EA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87864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0" name="Group 19">
            <a:extLst>
              <a:ext uri="{FF2B5EF4-FFF2-40B4-BE49-F238E27FC236}">
                <a16:creationId xmlns:a16="http://schemas.microsoft.com/office/drawing/2014/main" id="{3A311BDF-64E0-4B23-A228-D7B6D2CE07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1E8D0A97-FE04-4907-85EE-6749260FA4D7}"/>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CC07A5EE-4437-4A52-83EA-BE55CA3148D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797B8C02-5552-4F41-A7D2-B7AC4412145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9351EE3-D872-41C6-858D-1057754B8FC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ABEB1E9-E4B4-4758-952D-67DE3F25CB1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681869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a:extLst>
              <a:ext uri="{FF2B5EF4-FFF2-40B4-BE49-F238E27FC236}">
                <a16:creationId xmlns:a16="http://schemas.microsoft.com/office/drawing/2014/main" id="{60EA9507-AD02-422E-9DC2-F6A170B88671}"/>
              </a:ext>
            </a:extLst>
          </p:cNvPr>
          <p:cNvGrpSpPr/>
          <p:nvPr userDrawn="1"/>
        </p:nvGrpSpPr>
        <p:grpSpPr>
          <a:xfrm>
            <a:off x="138152" y="6308065"/>
            <a:ext cx="1422508" cy="547823"/>
            <a:chOff x="2888752" y="6127846"/>
            <a:chExt cx="1422508" cy="547823"/>
          </a:xfrm>
        </p:grpSpPr>
        <p:grpSp>
          <p:nvGrpSpPr>
            <p:cNvPr id="27" name="Group 26">
              <a:extLst>
                <a:ext uri="{FF2B5EF4-FFF2-40B4-BE49-F238E27FC236}">
                  <a16:creationId xmlns:a16="http://schemas.microsoft.com/office/drawing/2014/main" id="{7F092513-158E-48B3-AC6E-58245BB0A568}"/>
                </a:ext>
              </a:extLst>
            </p:cNvPr>
            <p:cNvGrpSpPr/>
            <p:nvPr/>
          </p:nvGrpSpPr>
          <p:grpSpPr>
            <a:xfrm>
              <a:off x="2888752" y="6127846"/>
              <a:ext cx="373062" cy="454133"/>
              <a:chOff x="2442953" y="5590586"/>
              <a:chExt cx="818862" cy="991392"/>
            </a:xfrm>
          </p:grpSpPr>
          <p:sp>
            <p:nvSpPr>
              <p:cNvPr id="29" name="Moon 28">
                <a:extLst>
                  <a:ext uri="{FF2B5EF4-FFF2-40B4-BE49-F238E27FC236}">
                    <a16:creationId xmlns:a16="http://schemas.microsoft.com/office/drawing/2014/main" id="{A9764B71-79C9-4C49-9D18-328C4C5A745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Moon 29">
                <a:extLst>
                  <a:ext uri="{FF2B5EF4-FFF2-40B4-BE49-F238E27FC236}">
                    <a16:creationId xmlns:a16="http://schemas.microsoft.com/office/drawing/2014/main" id="{C30329BA-B4DA-4EBF-A155-7477E6FE718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D8D6F15-DAA8-4F5E-BAFD-8CB25049BF6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732790A1-0D76-492A-8ED5-A05E0523AE9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93388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7" name="Group 6">
            <a:extLst>
              <a:ext uri="{FF2B5EF4-FFF2-40B4-BE49-F238E27FC236}">
                <a16:creationId xmlns:a16="http://schemas.microsoft.com/office/drawing/2014/main" id="{F872F199-5693-4ECB-BE9C-E46DB374EB05}"/>
              </a:ext>
            </a:extLst>
          </p:cNvPr>
          <p:cNvGrpSpPr/>
          <p:nvPr userDrawn="1"/>
        </p:nvGrpSpPr>
        <p:grpSpPr>
          <a:xfrm>
            <a:off x="138152" y="6308065"/>
            <a:ext cx="1422508" cy="547823"/>
            <a:chOff x="2888752" y="6127846"/>
            <a:chExt cx="1422508" cy="547823"/>
          </a:xfrm>
        </p:grpSpPr>
        <p:grpSp>
          <p:nvGrpSpPr>
            <p:cNvPr id="8" name="Group 7">
              <a:extLst>
                <a:ext uri="{FF2B5EF4-FFF2-40B4-BE49-F238E27FC236}">
                  <a16:creationId xmlns:a16="http://schemas.microsoft.com/office/drawing/2014/main" id="{01740C11-54E4-4830-8631-5E15C2B1B215}"/>
                </a:ext>
              </a:extLst>
            </p:cNvPr>
            <p:cNvGrpSpPr/>
            <p:nvPr/>
          </p:nvGrpSpPr>
          <p:grpSpPr>
            <a:xfrm>
              <a:off x="2888752" y="6127846"/>
              <a:ext cx="373062" cy="454133"/>
              <a:chOff x="2442953" y="5590586"/>
              <a:chExt cx="818862" cy="991392"/>
            </a:xfrm>
          </p:grpSpPr>
          <p:sp>
            <p:nvSpPr>
              <p:cNvPr id="13" name="Moon 12">
                <a:extLst>
                  <a:ext uri="{FF2B5EF4-FFF2-40B4-BE49-F238E27FC236}">
                    <a16:creationId xmlns:a16="http://schemas.microsoft.com/office/drawing/2014/main" id="{348DB3A6-11CD-419E-8829-ABBE2E035B6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oon 13">
                <a:extLst>
                  <a:ext uri="{FF2B5EF4-FFF2-40B4-BE49-F238E27FC236}">
                    <a16:creationId xmlns:a16="http://schemas.microsoft.com/office/drawing/2014/main" id="{5010E2D5-7F12-46F6-B51C-267390A0BAB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F27232-17E3-4677-8FB3-7091E14822E1}"/>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5CEDE39A-C4FC-4E86-9144-CBEF1BF4CA1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303732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7" name="Group 36">
            <a:extLst>
              <a:ext uri="{FF2B5EF4-FFF2-40B4-BE49-F238E27FC236}">
                <a16:creationId xmlns:a16="http://schemas.microsoft.com/office/drawing/2014/main" id="{F4223E12-2113-40DA-8F44-7836F4DD79F0}"/>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641C5C13-07B7-41AB-9165-4DA9A9359F58}"/>
                </a:ext>
              </a:extLst>
            </p:cNvPr>
            <p:cNvGrpSpPr/>
            <p:nvPr/>
          </p:nvGrpSpPr>
          <p:grpSpPr>
            <a:xfrm>
              <a:off x="2888752" y="6127846"/>
              <a:ext cx="373062" cy="454133"/>
              <a:chOff x="2442953" y="5590586"/>
              <a:chExt cx="818862" cy="991392"/>
            </a:xfrm>
          </p:grpSpPr>
          <p:sp>
            <p:nvSpPr>
              <p:cNvPr id="45" name="Moon 44">
                <a:extLst>
                  <a:ext uri="{FF2B5EF4-FFF2-40B4-BE49-F238E27FC236}">
                    <a16:creationId xmlns:a16="http://schemas.microsoft.com/office/drawing/2014/main" id="{AC44660B-8C5D-4043-9451-782F0B3D82B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Moon 45">
                <a:extLst>
                  <a:ext uri="{FF2B5EF4-FFF2-40B4-BE49-F238E27FC236}">
                    <a16:creationId xmlns:a16="http://schemas.microsoft.com/office/drawing/2014/main" id="{3A709039-CF49-422F-BA0C-11817A5B219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40EA5D7-A515-4862-BDA6-EAEADD30CEB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6740A52D-D115-4AD0-BD18-DEC62544506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0807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06283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1" name="Group 30">
            <a:extLst>
              <a:ext uri="{FF2B5EF4-FFF2-40B4-BE49-F238E27FC236}">
                <a16:creationId xmlns:a16="http://schemas.microsoft.com/office/drawing/2014/main" id="{690BECDE-7154-4C59-A036-78864BCA671A}"/>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23F39F8E-BF43-4146-BB6C-EE43CFF0C798}"/>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04CBFE33-61EB-4894-8B2B-6BACAEDF8B6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EE0D7E8C-CD38-4873-B6D8-A710F253B61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E3777A9-CCB8-4CB3-A27F-3F05263DB8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DB35682E-01B5-4267-9ED6-19D17C0BC11B}"/>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14259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EE0AE4D0-C8FE-4AB4-8629-1EB40A2B413C}"/>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4261E1C9-FF97-43B5-8E17-160DA8F495B4}"/>
                </a:ext>
              </a:extLst>
            </p:cNvPr>
            <p:cNvGrpSpPr/>
            <p:nvPr/>
          </p:nvGrpSpPr>
          <p:grpSpPr>
            <a:xfrm>
              <a:off x="2888752" y="6127846"/>
              <a:ext cx="373062" cy="454133"/>
              <a:chOff x="2442953" y="5590586"/>
              <a:chExt cx="818862" cy="991392"/>
            </a:xfrm>
          </p:grpSpPr>
          <p:sp>
            <p:nvSpPr>
              <p:cNvPr id="44" name="Moon 43">
                <a:extLst>
                  <a:ext uri="{FF2B5EF4-FFF2-40B4-BE49-F238E27FC236}">
                    <a16:creationId xmlns:a16="http://schemas.microsoft.com/office/drawing/2014/main" id="{B2579DF4-509F-44E8-8998-EA6AA9C4D706}"/>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Moon 44">
                <a:extLst>
                  <a:ext uri="{FF2B5EF4-FFF2-40B4-BE49-F238E27FC236}">
                    <a16:creationId xmlns:a16="http://schemas.microsoft.com/office/drawing/2014/main" id="{9F622A47-039B-4957-9105-486A9CC8512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65605A9-FF46-4E79-B412-8EFD5FAE4FA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3CACBD47-C4F7-4B22-B6FA-E351F97D7290}"/>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230872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4996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46084BF8-8E6F-4407-9F11-95B716D5A545}"/>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BA2FD723-2DA8-40A6-AEEE-78647CE929EC}"/>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843BCCF2-6718-48CC-85F2-E2A862D5BA1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0601D5FE-739C-4470-B19F-EDC7CEBBE28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B7319C-FD1B-46AB-B5B2-20B9D0EA23A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3C6E8E7E-ADE4-401F-A20B-38EB2908817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28092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C6948E20-956F-4F4F-8B1E-794293C44EB0}"/>
              </a:ext>
            </a:extLst>
          </p:cNvPr>
          <p:cNvGrpSpPr/>
          <p:nvPr userDrawn="1"/>
        </p:nvGrpSpPr>
        <p:grpSpPr>
          <a:xfrm>
            <a:off x="138152" y="6308065"/>
            <a:ext cx="1422508" cy="547823"/>
            <a:chOff x="2888752" y="6127846"/>
            <a:chExt cx="1422508" cy="547823"/>
          </a:xfrm>
        </p:grpSpPr>
        <p:grpSp>
          <p:nvGrpSpPr>
            <p:cNvPr id="33" name="Group 32">
              <a:extLst>
                <a:ext uri="{FF2B5EF4-FFF2-40B4-BE49-F238E27FC236}">
                  <a16:creationId xmlns:a16="http://schemas.microsoft.com/office/drawing/2014/main" id="{FAE25F83-9DAE-4593-A107-207D5097EF3A}"/>
                </a:ext>
              </a:extLst>
            </p:cNvPr>
            <p:cNvGrpSpPr/>
            <p:nvPr/>
          </p:nvGrpSpPr>
          <p:grpSpPr>
            <a:xfrm>
              <a:off x="2888752" y="6127846"/>
              <a:ext cx="373062" cy="454133"/>
              <a:chOff x="2442953" y="5590586"/>
              <a:chExt cx="818862" cy="991392"/>
            </a:xfrm>
          </p:grpSpPr>
          <p:sp>
            <p:nvSpPr>
              <p:cNvPr id="38" name="Moon 37">
                <a:extLst>
                  <a:ext uri="{FF2B5EF4-FFF2-40B4-BE49-F238E27FC236}">
                    <a16:creationId xmlns:a16="http://schemas.microsoft.com/office/drawing/2014/main" id="{93897536-305A-46F3-8541-D5D6D728962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Moon 39">
                <a:extLst>
                  <a:ext uri="{FF2B5EF4-FFF2-40B4-BE49-F238E27FC236}">
                    <a16:creationId xmlns:a16="http://schemas.microsoft.com/office/drawing/2014/main" id="{DA11CC06-D8D1-4F8C-957A-B9232E32F90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FED356-4360-42C1-8E0A-726D6D53DC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046EB1D0-2E82-401F-B2BB-C7786DE9ACE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627732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6" name="Group 35">
            <a:extLst>
              <a:ext uri="{FF2B5EF4-FFF2-40B4-BE49-F238E27FC236}">
                <a16:creationId xmlns:a16="http://schemas.microsoft.com/office/drawing/2014/main" id="{E196F36B-CED8-4A82-9FB6-9CA6EE2AC7B4}"/>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58257D5C-9768-446D-AB95-B117024B4255}"/>
                </a:ext>
              </a:extLst>
            </p:cNvPr>
            <p:cNvGrpSpPr/>
            <p:nvPr/>
          </p:nvGrpSpPr>
          <p:grpSpPr>
            <a:xfrm>
              <a:off x="2888752" y="6127846"/>
              <a:ext cx="373062" cy="454133"/>
              <a:chOff x="2442953" y="5590586"/>
              <a:chExt cx="818862" cy="991392"/>
            </a:xfrm>
          </p:grpSpPr>
          <p:sp>
            <p:nvSpPr>
              <p:cNvPr id="46" name="Moon 45">
                <a:extLst>
                  <a:ext uri="{FF2B5EF4-FFF2-40B4-BE49-F238E27FC236}">
                    <a16:creationId xmlns:a16="http://schemas.microsoft.com/office/drawing/2014/main" id="{F2E32EF1-C78B-4CB0-85B8-2FECB993958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Moon 46">
                <a:extLst>
                  <a:ext uri="{FF2B5EF4-FFF2-40B4-BE49-F238E27FC236}">
                    <a16:creationId xmlns:a16="http://schemas.microsoft.com/office/drawing/2014/main" id="{5C7D2705-224A-49A5-B57E-3CE56F83282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7D6EB26-EBB3-41B6-ACB9-F1EEAA8146A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09D4829E-01EE-4078-AE39-641188B3BFF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847343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9" name="Group 38">
            <a:extLst>
              <a:ext uri="{FF2B5EF4-FFF2-40B4-BE49-F238E27FC236}">
                <a16:creationId xmlns:a16="http://schemas.microsoft.com/office/drawing/2014/main" id="{AAD384F0-CAE2-40DB-AF9E-FA628F3FFF38}"/>
              </a:ext>
            </a:extLst>
          </p:cNvPr>
          <p:cNvGrpSpPr/>
          <p:nvPr userDrawn="1"/>
        </p:nvGrpSpPr>
        <p:grpSpPr>
          <a:xfrm>
            <a:off x="138152" y="6308065"/>
            <a:ext cx="1422508" cy="547823"/>
            <a:chOff x="2888752" y="6127846"/>
            <a:chExt cx="1422508" cy="547823"/>
          </a:xfrm>
        </p:grpSpPr>
        <p:grpSp>
          <p:nvGrpSpPr>
            <p:cNvPr id="45" name="Group 44">
              <a:extLst>
                <a:ext uri="{FF2B5EF4-FFF2-40B4-BE49-F238E27FC236}">
                  <a16:creationId xmlns:a16="http://schemas.microsoft.com/office/drawing/2014/main" id="{1178EB0A-0594-4D0D-9DBA-DA51027779BE}"/>
                </a:ext>
              </a:extLst>
            </p:cNvPr>
            <p:cNvGrpSpPr/>
            <p:nvPr/>
          </p:nvGrpSpPr>
          <p:grpSpPr>
            <a:xfrm>
              <a:off x="2888752" y="6127846"/>
              <a:ext cx="373062" cy="454133"/>
              <a:chOff x="2442953" y="5590586"/>
              <a:chExt cx="818862" cy="991392"/>
            </a:xfrm>
          </p:grpSpPr>
          <p:sp>
            <p:nvSpPr>
              <p:cNvPr id="47" name="Moon 46">
                <a:extLst>
                  <a:ext uri="{FF2B5EF4-FFF2-40B4-BE49-F238E27FC236}">
                    <a16:creationId xmlns:a16="http://schemas.microsoft.com/office/drawing/2014/main" id="{5AEAC176-A9F0-417A-950F-834574B9C62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Moon 47">
                <a:extLst>
                  <a:ext uri="{FF2B5EF4-FFF2-40B4-BE49-F238E27FC236}">
                    <a16:creationId xmlns:a16="http://schemas.microsoft.com/office/drawing/2014/main" id="{0A7762B4-D8D5-487D-A309-493A1D2E7F9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07C39D-0AAB-4345-BE7C-358FD7015AB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A70B5015-7F51-49C1-AEEA-240C5E00763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565382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59679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32267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C79994-4C4D-4A0D-A366-6168104D2D10}"/>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E626D368-8C46-418B-BCDE-96D2F20F486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6727BD03-A945-4AA7-B0DC-79487017F11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4AB4F473-0F9B-4934-9621-CD755ECB7AA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D4B3A11-63AA-410C-81AA-488F5919729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1DE1E6BE-3B27-45DB-81B3-0B1BC03AA95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89529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grpSp>
        <p:nvGrpSpPr>
          <p:cNvPr id="13" name="Group 12">
            <a:extLst>
              <a:ext uri="{FF2B5EF4-FFF2-40B4-BE49-F238E27FC236}">
                <a16:creationId xmlns:a16="http://schemas.microsoft.com/office/drawing/2014/main" id="{44439BAD-E5FA-40B6-BD68-948925E99A35}"/>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22C68A8B-2CA4-4681-B597-20CA851A5946}"/>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783D2D4E-FFB0-461B-8D6F-DC67C1344F0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0D415A4C-9055-42C9-A221-830881F692C1}"/>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AFEAE08-9895-4E03-A3B6-0E2B2BBDA7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4FB821AE-FFB5-466B-B987-A549D690DC0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4059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8D55C16-AEA6-4B32-8FAA-126A032083FE}"/>
              </a:ext>
            </a:extLst>
          </p:cNvPr>
          <p:cNvGrpSpPr/>
          <p:nvPr userDrawn="1"/>
        </p:nvGrpSpPr>
        <p:grpSpPr>
          <a:xfrm>
            <a:off x="138152" y="6308065"/>
            <a:ext cx="1422508" cy="547823"/>
            <a:chOff x="2888752" y="6127846"/>
            <a:chExt cx="1422508" cy="547823"/>
          </a:xfrm>
        </p:grpSpPr>
        <p:grpSp>
          <p:nvGrpSpPr>
            <p:cNvPr id="9" name="Group 8">
              <a:extLst>
                <a:ext uri="{FF2B5EF4-FFF2-40B4-BE49-F238E27FC236}">
                  <a16:creationId xmlns:a16="http://schemas.microsoft.com/office/drawing/2014/main" id="{CC613CA9-AFA2-4CAF-A683-EAB30FAE6890}"/>
                </a:ext>
              </a:extLst>
            </p:cNvPr>
            <p:cNvGrpSpPr/>
            <p:nvPr/>
          </p:nvGrpSpPr>
          <p:grpSpPr>
            <a:xfrm>
              <a:off x="2888752" y="6127846"/>
              <a:ext cx="373062" cy="454133"/>
              <a:chOff x="2442953" y="5590586"/>
              <a:chExt cx="818862" cy="991392"/>
            </a:xfrm>
          </p:grpSpPr>
          <p:sp>
            <p:nvSpPr>
              <p:cNvPr id="11" name="Moon 10">
                <a:extLst>
                  <a:ext uri="{FF2B5EF4-FFF2-40B4-BE49-F238E27FC236}">
                    <a16:creationId xmlns:a16="http://schemas.microsoft.com/office/drawing/2014/main" id="{7C47BAA2-5451-43BA-ADF2-D1A971CF134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oon 11">
                <a:extLst>
                  <a:ext uri="{FF2B5EF4-FFF2-40B4-BE49-F238E27FC236}">
                    <a16:creationId xmlns:a16="http://schemas.microsoft.com/office/drawing/2014/main" id="{1B6BC3F8-E35A-46EC-AB60-7D012608298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71C717-6934-4C64-B2CF-D79873319FF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78CC1C1-48EB-4B23-BCB9-EE180A6B53F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7739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grpSp>
        <p:nvGrpSpPr>
          <p:cNvPr id="19" name="Group 18">
            <a:extLst>
              <a:ext uri="{FF2B5EF4-FFF2-40B4-BE49-F238E27FC236}">
                <a16:creationId xmlns:a16="http://schemas.microsoft.com/office/drawing/2014/main" id="{BEC2E1FB-325A-4B1D-A2C4-9E85777B6C8C}"/>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0DF3B66F-459C-4DEC-9BDD-F4D063A532B8}"/>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1C052CE8-3C4F-4C1A-AB59-BE21FD2F168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785863D9-69C1-4384-B563-06996C15628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6F8010A-16AA-40DF-9C6F-2CF87C66407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59876AA-D843-4EE3-BF3E-73D06481A95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20844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grpSp>
        <p:nvGrpSpPr>
          <p:cNvPr id="13" name="Group 12">
            <a:extLst>
              <a:ext uri="{FF2B5EF4-FFF2-40B4-BE49-F238E27FC236}">
                <a16:creationId xmlns:a16="http://schemas.microsoft.com/office/drawing/2014/main" id="{E1460E81-97B9-4BCD-A595-7551DF2C39BE}"/>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D2B1F9DF-DF7E-406F-9B42-8FBF5C8F5D65}"/>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2D84494C-170F-412C-97FF-4AAC6E23EC5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F054A6B7-6F1E-453D-9939-3FEA4984C66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84D7D-380C-417E-AA26-7136E88CCCF9}"/>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1B14861-051F-4B94-8631-2F43516436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57538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704" r:id="rId19"/>
    <p:sldLayoutId id="2147483674" r:id="rId20"/>
    <p:sldLayoutId id="2147483675" r:id="rId21"/>
    <p:sldLayoutId id="2147483676" r:id="rId22"/>
    <p:sldLayoutId id="2147483677" r:id="rId23"/>
    <p:sldLayoutId id="2147483655" r:id="rId24"/>
    <p:sldLayoutId id="2147483678" r:id="rId25"/>
    <p:sldLayoutId id="2147483679" r:id="rId26"/>
    <p:sldLayoutId id="2147483680" r:id="rId27"/>
    <p:sldLayoutId id="2147483681" r:id="rId28"/>
    <p:sldLayoutId id="2147483653" r:id="rId29"/>
    <p:sldLayoutId id="2147483682" r:id="rId30"/>
    <p:sldLayoutId id="2147483683" r:id="rId31"/>
    <p:sldLayoutId id="2147483684" r:id="rId32"/>
    <p:sldLayoutId id="2147483685" r:id="rId33"/>
    <p:sldLayoutId id="2147483654" r:id="rId34"/>
    <p:sldLayoutId id="2147483686" r:id="rId35"/>
    <p:sldLayoutId id="2147483687" r:id="rId36"/>
    <p:sldLayoutId id="2147483689" r:id="rId37"/>
    <p:sldLayoutId id="2147483688"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703" r:id="rId47"/>
    <p:sldLayoutId id="2147483698" r:id="rId48"/>
    <p:sldLayoutId id="2147483699" r:id="rId49"/>
    <p:sldLayoutId id="2147483700" r:id="rId50"/>
    <p:sldLayoutId id="2147483701" r:id="rId51"/>
    <p:sldLayoutId id="2147483702" r:id="rId52"/>
    <p:sldLayoutId id="2147483656" r:id="rId53"/>
    <p:sldLayoutId id="2147483657" r:id="rId54"/>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Cosine_similarity"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Graphical user interface, text&#10;&#10;Description automatically generated with medium confidence">
            <a:extLst>
              <a:ext uri="{FF2B5EF4-FFF2-40B4-BE49-F238E27FC236}">
                <a16:creationId xmlns:a16="http://schemas.microsoft.com/office/drawing/2014/main" id="{1B130242-8CB0-4614-8052-3F01D057564C}"/>
              </a:ext>
            </a:extLst>
          </p:cNvPr>
          <p:cNvPicPr>
            <a:picLocks noGrp="1" noChangeAspect="1"/>
          </p:cNvPicPr>
          <p:nvPr>
            <p:ph type="pic" sz="quarter" idx="10"/>
          </p:nvPr>
        </p:nvPicPr>
        <p:blipFill rotWithShape="1">
          <a:blip r:embed="rId2"/>
          <a:srcRect t="15385" r="-1" b="15384"/>
          <a:stretch/>
        </p:blipFill>
        <p:spPr>
          <a:xfrm>
            <a:off x="335756" y="947909"/>
            <a:ext cx="11520487" cy="3850334"/>
          </a:xfrm>
          <a:noFill/>
        </p:spPr>
      </p:pic>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a:t>
            </a:fld>
            <a:endParaRPr lang="en-US"/>
          </a:p>
        </p:txBody>
      </p:sp>
    </p:spTree>
    <p:extLst>
      <p:ext uri="{BB962C8B-B14F-4D97-AF65-F5344CB8AC3E}">
        <p14:creationId xmlns:p14="http://schemas.microsoft.com/office/powerpoint/2010/main" val="427111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F634-255C-401D-BD17-0DD9C6D5C73F}"/>
              </a:ext>
            </a:extLst>
          </p:cNvPr>
          <p:cNvSpPr>
            <a:spLocks noGrp="1"/>
          </p:cNvSpPr>
          <p:nvPr>
            <p:ph type="title"/>
          </p:nvPr>
        </p:nvSpPr>
        <p:spPr/>
        <p:txBody>
          <a:bodyPr>
            <a:normAutofit/>
          </a:bodyPr>
          <a:lstStyle/>
          <a:p>
            <a:r>
              <a:rPr lang="en-US" dirty="0">
                <a:latin typeface="Agency FB" panose="020B0503020202020204" pitchFamily="34" charset="0"/>
              </a:rPr>
              <a:t>Data Required</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BB788FA2-0D79-4829-8C0E-5FF346B3B3D1}"/>
              </a:ext>
            </a:extLst>
          </p:cNvPr>
          <p:cNvSpPr>
            <a:spLocks noGrp="1"/>
          </p:cNvSpPr>
          <p:nvPr>
            <p:ph idx="1"/>
          </p:nvPr>
        </p:nvSpPr>
        <p:spPr>
          <a:xfrm>
            <a:off x="371474" y="1233489"/>
            <a:ext cx="6491239" cy="4601704"/>
          </a:xfrm>
        </p:spPr>
        <p:txBody>
          <a:bodyPr/>
          <a:lstStyle/>
          <a:p>
            <a:r>
              <a:rPr lang="en-US" sz="2200" b="0" i="0" dirty="0">
                <a:solidFill>
                  <a:srgbClr val="222222"/>
                </a:solidFill>
                <a:effectLst/>
                <a:latin typeface="Agency FB" panose="020B0503020202020204" pitchFamily="34" charset="0"/>
              </a:rPr>
              <a:t>Language models have a huge advantage over most other machine learning models in terms of data</a:t>
            </a:r>
          </a:p>
          <a:p>
            <a:pPr marL="0" indent="0">
              <a:buNone/>
            </a:pPr>
            <a:endParaRPr lang="en-US" sz="2200" b="0" i="0" dirty="0">
              <a:solidFill>
                <a:srgbClr val="222222"/>
              </a:solidFill>
              <a:effectLst/>
              <a:latin typeface="Agency FB" panose="020B0503020202020204" pitchFamily="34" charset="0"/>
            </a:endParaRPr>
          </a:p>
          <a:p>
            <a:r>
              <a:rPr lang="en-US" sz="2200" dirty="0">
                <a:solidFill>
                  <a:srgbClr val="222222"/>
                </a:solidFill>
                <a:latin typeface="Agency FB" panose="020B0503020202020204" pitchFamily="34" charset="0"/>
              </a:rPr>
              <a:t>W</a:t>
            </a:r>
            <a:r>
              <a:rPr lang="en-US" sz="2200" b="0" i="0" dirty="0">
                <a:solidFill>
                  <a:srgbClr val="222222"/>
                </a:solidFill>
                <a:effectLst/>
                <a:latin typeface="Agency FB" panose="020B0503020202020204" pitchFamily="34" charset="0"/>
              </a:rPr>
              <a:t>e are able to train them on running text – which we have </a:t>
            </a:r>
            <a:r>
              <a:rPr lang="en-US" sz="2200" dirty="0">
                <a:solidFill>
                  <a:srgbClr val="222222"/>
                </a:solidFill>
                <a:latin typeface="Agency FB" panose="020B0503020202020204" pitchFamily="34" charset="0"/>
              </a:rPr>
              <a:t>in </a:t>
            </a:r>
            <a:r>
              <a:rPr lang="en-US" sz="2200" b="0" i="0" dirty="0">
                <a:solidFill>
                  <a:srgbClr val="222222"/>
                </a:solidFill>
                <a:effectLst/>
                <a:latin typeface="Agency FB" panose="020B0503020202020204" pitchFamily="34" charset="0"/>
              </a:rPr>
              <a:t>abundance </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Generate a dataset that we use to train a model using sliding </a:t>
            </a:r>
          </a:p>
          <a:p>
            <a:pPr marL="0" indent="0">
              <a:buNone/>
            </a:pPr>
            <a:r>
              <a:rPr lang="en-US" sz="2200" dirty="0">
                <a:solidFill>
                  <a:srgbClr val="222222"/>
                </a:solidFill>
                <a:latin typeface="Agency FB" panose="020B0503020202020204" pitchFamily="34" charset="0"/>
              </a:rPr>
              <a:t>approach</a:t>
            </a:r>
          </a:p>
          <a:p>
            <a:endParaRPr lang="en-US" sz="2200" dirty="0">
              <a:solidFill>
                <a:srgbClr val="222222"/>
              </a:solidFill>
              <a:latin typeface="Agency FB" panose="020B0503020202020204" pitchFamily="34" charset="0"/>
            </a:endParaRPr>
          </a:p>
          <a:p>
            <a:endParaRPr lang="en-IN" dirty="0"/>
          </a:p>
        </p:txBody>
      </p:sp>
      <p:sp>
        <p:nvSpPr>
          <p:cNvPr id="4" name="Slide Number Placeholder 3">
            <a:extLst>
              <a:ext uri="{FF2B5EF4-FFF2-40B4-BE49-F238E27FC236}">
                <a16:creationId xmlns:a16="http://schemas.microsoft.com/office/drawing/2014/main" id="{8A7C5F4C-03EB-4101-B80D-CACE15853E4B}"/>
              </a:ext>
            </a:extLst>
          </p:cNvPr>
          <p:cNvSpPr>
            <a:spLocks noGrp="1"/>
          </p:cNvSpPr>
          <p:nvPr>
            <p:ph type="sldNum" sz="quarter" idx="12"/>
          </p:nvPr>
        </p:nvSpPr>
        <p:spPr/>
        <p:txBody>
          <a:bodyPr/>
          <a:lstStyle/>
          <a:p>
            <a:fld id="{03DC2DEF-D2FE-4B45-ABA4-9F153FD1C98A}" type="slidenum">
              <a:rPr lang="en-US" smtClean="0"/>
              <a:t>10</a:t>
            </a:fld>
            <a:endParaRPr lang="en-US" dirty="0"/>
          </a:p>
        </p:txBody>
      </p:sp>
      <p:cxnSp>
        <p:nvCxnSpPr>
          <p:cNvPr id="5" name="Straight Connector 4">
            <a:extLst>
              <a:ext uri="{FF2B5EF4-FFF2-40B4-BE49-F238E27FC236}">
                <a16:creationId xmlns:a16="http://schemas.microsoft.com/office/drawing/2014/main" id="{D0B59561-AB72-4A69-BD4C-A1F57243CBAA}"/>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2510329-D4EB-446A-92C9-82C0BD26276A}"/>
              </a:ext>
            </a:extLst>
          </p:cNvPr>
          <p:cNvPicPr>
            <a:picLocks noChangeAspect="1"/>
          </p:cNvPicPr>
          <p:nvPr/>
        </p:nvPicPr>
        <p:blipFill>
          <a:blip r:embed="rId2"/>
          <a:stretch>
            <a:fillRect/>
          </a:stretch>
        </p:blipFill>
        <p:spPr>
          <a:xfrm>
            <a:off x="7015644" y="1127801"/>
            <a:ext cx="4876318" cy="2406540"/>
          </a:xfrm>
          <a:prstGeom prst="rect">
            <a:avLst/>
          </a:prstGeom>
        </p:spPr>
      </p:pic>
      <p:pic>
        <p:nvPicPr>
          <p:cNvPr id="9" name="Picture 8">
            <a:extLst>
              <a:ext uri="{FF2B5EF4-FFF2-40B4-BE49-F238E27FC236}">
                <a16:creationId xmlns:a16="http://schemas.microsoft.com/office/drawing/2014/main" id="{19034CD9-5A05-44CE-9665-4EA750E308B3}"/>
              </a:ext>
            </a:extLst>
          </p:cNvPr>
          <p:cNvPicPr>
            <a:picLocks noChangeAspect="1"/>
          </p:cNvPicPr>
          <p:nvPr/>
        </p:nvPicPr>
        <p:blipFill>
          <a:blip r:embed="rId3"/>
          <a:stretch>
            <a:fillRect/>
          </a:stretch>
        </p:blipFill>
        <p:spPr>
          <a:xfrm>
            <a:off x="371474" y="4709632"/>
            <a:ext cx="5362125" cy="1479402"/>
          </a:xfrm>
          <a:prstGeom prst="rect">
            <a:avLst/>
          </a:prstGeom>
        </p:spPr>
      </p:pic>
      <p:pic>
        <p:nvPicPr>
          <p:cNvPr id="11" name="Picture 10">
            <a:extLst>
              <a:ext uri="{FF2B5EF4-FFF2-40B4-BE49-F238E27FC236}">
                <a16:creationId xmlns:a16="http://schemas.microsoft.com/office/drawing/2014/main" id="{F7989518-1C1F-4AEA-8E8A-E613D4B9B868}"/>
              </a:ext>
            </a:extLst>
          </p:cNvPr>
          <p:cNvPicPr>
            <a:picLocks noChangeAspect="1"/>
          </p:cNvPicPr>
          <p:nvPr/>
        </p:nvPicPr>
        <p:blipFill>
          <a:blip r:embed="rId4"/>
          <a:stretch>
            <a:fillRect/>
          </a:stretch>
        </p:blipFill>
        <p:spPr>
          <a:xfrm>
            <a:off x="6287875" y="4743245"/>
            <a:ext cx="5118558" cy="1445789"/>
          </a:xfrm>
          <a:prstGeom prst="rect">
            <a:avLst/>
          </a:prstGeom>
        </p:spPr>
      </p:pic>
    </p:spTree>
    <p:extLst>
      <p:ext uri="{BB962C8B-B14F-4D97-AF65-F5344CB8AC3E}">
        <p14:creationId xmlns:p14="http://schemas.microsoft.com/office/powerpoint/2010/main" val="51526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2239-2BBF-4FD3-93BF-D240C0805611}"/>
              </a:ext>
            </a:extLst>
          </p:cNvPr>
          <p:cNvSpPr>
            <a:spLocks noGrp="1"/>
          </p:cNvSpPr>
          <p:nvPr>
            <p:ph type="title"/>
          </p:nvPr>
        </p:nvSpPr>
        <p:spPr/>
        <p:txBody>
          <a:bodyPr/>
          <a:lstStyle/>
          <a:p>
            <a:r>
              <a:rPr lang="en-US" dirty="0">
                <a:latin typeface="Agency FB" panose="020B0503020202020204" pitchFamily="34" charset="0"/>
              </a:rPr>
              <a:t>Better way of learning</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06E1F307-3196-4E4F-BEEC-8CE37B048D9E}"/>
              </a:ext>
            </a:extLst>
          </p:cNvPr>
          <p:cNvSpPr>
            <a:spLocks noGrp="1"/>
          </p:cNvSpPr>
          <p:nvPr>
            <p:ph idx="1"/>
          </p:nvPr>
        </p:nvSpPr>
        <p:spPr>
          <a:xfrm>
            <a:off x="422086" y="1259075"/>
            <a:ext cx="11520487" cy="4943475"/>
          </a:xfrm>
        </p:spPr>
        <p:txBody>
          <a:bodyPr>
            <a:normAutofit/>
          </a:bodyPr>
          <a:lstStyle/>
          <a:p>
            <a:r>
              <a:rPr lang="en-US" sz="2200" dirty="0">
                <a:latin typeface="Agency FB" panose="020B0503020202020204" pitchFamily="34" charset="0"/>
              </a:rPr>
              <a:t>Fill in the blank </a:t>
            </a:r>
          </a:p>
          <a:p>
            <a:endParaRPr lang="en-US" sz="2200" dirty="0">
              <a:latin typeface="Agency FB" panose="020B0503020202020204" pitchFamily="34" charset="0"/>
            </a:endParaRPr>
          </a:p>
          <a:p>
            <a:endParaRPr lang="en-US" sz="2200" dirty="0">
              <a:latin typeface="Agency FB" panose="020B0503020202020204" pitchFamily="34" charset="0"/>
            </a:endParaRPr>
          </a:p>
          <a:p>
            <a:endParaRPr lang="en-US" sz="2200" dirty="0">
              <a:latin typeface="Agency FB" panose="020B0503020202020204" pitchFamily="34" charset="0"/>
            </a:endParaRPr>
          </a:p>
          <a:p>
            <a:r>
              <a:rPr lang="en-US" sz="2200" b="0" i="0" dirty="0">
                <a:solidFill>
                  <a:srgbClr val="222222"/>
                </a:solidFill>
                <a:effectLst/>
                <a:latin typeface="Agency FB" panose="020B0503020202020204" pitchFamily="34" charset="0"/>
              </a:rPr>
              <a:t>What if I gave you one more piece of information – a word after the blank, would that change your answer?</a:t>
            </a:r>
          </a:p>
          <a:p>
            <a:endParaRPr lang="en-US" sz="2200" dirty="0">
              <a:latin typeface="Agency FB" panose="020B0503020202020204" pitchFamily="34" charset="0"/>
            </a:endParaRPr>
          </a:p>
          <a:p>
            <a:endParaRPr lang="en-IN" sz="2200" dirty="0">
              <a:latin typeface="Agency FB" panose="020B0503020202020204" pitchFamily="34" charset="0"/>
            </a:endParaRPr>
          </a:p>
          <a:p>
            <a:endParaRPr lang="en-IN" sz="2200" dirty="0">
              <a:latin typeface="Agency FB" panose="020B0503020202020204" pitchFamily="34" charset="0"/>
            </a:endParaRPr>
          </a:p>
          <a:p>
            <a:r>
              <a:rPr lang="en-IN" sz="3000" b="1" dirty="0">
                <a:latin typeface="Agency FB" panose="020B0503020202020204" pitchFamily="34" charset="0"/>
              </a:rPr>
              <a:t>Look Both ways</a:t>
            </a:r>
          </a:p>
        </p:txBody>
      </p:sp>
      <p:sp>
        <p:nvSpPr>
          <p:cNvPr id="4" name="Slide Number Placeholder 3">
            <a:extLst>
              <a:ext uri="{FF2B5EF4-FFF2-40B4-BE49-F238E27FC236}">
                <a16:creationId xmlns:a16="http://schemas.microsoft.com/office/drawing/2014/main" id="{FF0195D0-BC23-4D88-A7D7-D0FECF3F688A}"/>
              </a:ext>
            </a:extLst>
          </p:cNvPr>
          <p:cNvSpPr>
            <a:spLocks noGrp="1"/>
          </p:cNvSpPr>
          <p:nvPr>
            <p:ph type="sldNum" sz="quarter" idx="12"/>
          </p:nvPr>
        </p:nvSpPr>
        <p:spPr/>
        <p:txBody>
          <a:bodyPr/>
          <a:lstStyle/>
          <a:p>
            <a:fld id="{03DC2DEF-D2FE-4B45-ABA4-9F153FD1C98A}" type="slidenum">
              <a:rPr lang="en-US" smtClean="0"/>
              <a:t>11</a:t>
            </a:fld>
            <a:endParaRPr lang="en-US" dirty="0"/>
          </a:p>
        </p:txBody>
      </p:sp>
      <p:cxnSp>
        <p:nvCxnSpPr>
          <p:cNvPr id="5" name="Straight Connector 4">
            <a:extLst>
              <a:ext uri="{FF2B5EF4-FFF2-40B4-BE49-F238E27FC236}">
                <a16:creationId xmlns:a16="http://schemas.microsoft.com/office/drawing/2014/main" id="{87919156-C9A5-4183-9AAB-021F2716BFC0}"/>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C8AC0FA-C0D4-44F1-BB95-E6940EB29BC5}"/>
              </a:ext>
            </a:extLst>
          </p:cNvPr>
          <p:cNvPicPr>
            <a:picLocks noChangeAspect="1"/>
          </p:cNvPicPr>
          <p:nvPr/>
        </p:nvPicPr>
        <p:blipFill>
          <a:blip r:embed="rId2"/>
          <a:stretch>
            <a:fillRect/>
          </a:stretch>
        </p:blipFill>
        <p:spPr>
          <a:xfrm>
            <a:off x="625064" y="1798265"/>
            <a:ext cx="5229225" cy="1038225"/>
          </a:xfrm>
          <a:prstGeom prst="rect">
            <a:avLst/>
          </a:prstGeom>
        </p:spPr>
      </p:pic>
      <p:pic>
        <p:nvPicPr>
          <p:cNvPr id="11" name="Picture 10">
            <a:extLst>
              <a:ext uri="{FF2B5EF4-FFF2-40B4-BE49-F238E27FC236}">
                <a16:creationId xmlns:a16="http://schemas.microsoft.com/office/drawing/2014/main" id="{C67B2471-BC60-46E0-93E0-A897045F4E10}"/>
              </a:ext>
            </a:extLst>
          </p:cNvPr>
          <p:cNvPicPr>
            <a:picLocks noChangeAspect="1"/>
          </p:cNvPicPr>
          <p:nvPr/>
        </p:nvPicPr>
        <p:blipFill>
          <a:blip r:embed="rId3"/>
          <a:stretch>
            <a:fillRect/>
          </a:stretch>
        </p:blipFill>
        <p:spPr>
          <a:xfrm>
            <a:off x="422086" y="3454924"/>
            <a:ext cx="6315075" cy="952500"/>
          </a:xfrm>
          <a:prstGeom prst="rect">
            <a:avLst/>
          </a:prstGeom>
        </p:spPr>
      </p:pic>
    </p:spTree>
    <p:extLst>
      <p:ext uri="{BB962C8B-B14F-4D97-AF65-F5344CB8AC3E}">
        <p14:creationId xmlns:p14="http://schemas.microsoft.com/office/powerpoint/2010/main" val="31848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0C7E-604D-490D-AF4F-10A955E64FC4}"/>
              </a:ext>
            </a:extLst>
          </p:cNvPr>
          <p:cNvSpPr>
            <a:spLocks noGrp="1"/>
          </p:cNvSpPr>
          <p:nvPr>
            <p:ph type="title"/>
          </p:nvPr>
        </p:nvSpPr>
        <p:spPr/>
        <p:txBody>
          <a:bodyPr>
            <a:normAutofit/>
          </a:bodyPr>
          <a:lstStyle/>
          <a:p>
            <a:r>
              <a:rPr lang="en-US" dirty="0">
                <a:latin typeface="Agency FB" panose="020B0503020202020204" pitchFamily="34" charset="0"/>
              </a:rPr>
              <a:t>Training Approach</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661A025A-09E5-45AF-969E-7EC34ABA2E5A}"/>
              </a:ext>
            </a:extLst>
          </p:cNvPr>
          <p:cNvSpPr>
            <a:spLocks noGrp="1"/>
          </p:cNvSpPr>
          <p:nvPr>
            <p:ph idx="1"/>
          </p:nvPr>
        </p:nvSpPr>
        <p:spPr/>
        <p:txBody>
          <a:bodyPr/>
          <a:lstStyle/>
          <a:p>
            <a:r>
              <a:rPr lang="en-US" sz="2200" b="0" i="0" dirty="0">
                <a:solidFill>
                  <a:srgbClr val="222222"/>
                </a:solidFill>
                <a:effectLst/>
                <a:latin typeface="Agency FB" panose="020B0503020202020204" pitchFamily="34" charset="0"/>
              </a:rPr>
              <a:t>Instead of only looking two words before the target word, we can also look at two words after it.</a:t>
            </a:r>
          </a:p>
          <a:p>
            <a:endParaRPr lang="en-US" dirty="0">
              <a:solidFill>
                <a:srgbClr val="222222"/>
              </a:solidFill>
              <a:latin typeface="Helvetica" panose="020B0604020202020204" pitchFamily="34" charset="0"/>
            </a:endParaRPr>
          </a:p>
          <a:p>
            <a:pPr marL="0" indent="0">
              <a:buNone/>
            </a:pPr>
            <a:endParaRPr lang="en-US" dirty="0">
              <a:solidFill>
                <a:srgbClr val="222222"/>
              </a:solidFill>
              <a:latin typeface="Helvetica" panose="020B0604020202020204" pitchFamily="34" charset="0"/>
            </a:endParaRPr>
          </a:p>
          <a:p>
            <a:pPr marL="0" indent="0">
              <a:buNone/>
            </a:pPr>
            <a:endParaRPr lang="en-US" dirty="0">
              <a:solidFill>
                <a:srgbClr val="222222"/>
              </a:solidFill>
              <a:latin typeface="Helvetica" panose="020B0604020202020204" pitchFamily="34" charset="0"/>
            </a:endParaRPr>
          </a:p>
          <a:p>
            <a:r>
              <a:rPr lang="en-US" sz="2200" dirty="0">
                <a:solidFill>
                  <a:srgbClr val="222222"/>
                </a:solidFill>
                <a:latin typeface="Agency FB" panose="020B0503020202020204" pitchFamily="34" charset="0"/>
              </a:rPr>
              <a:t>The dataset we’re virtually building and training the model against would look like this</a:t>
            </a:r>
          </a:p>
          <a:p>
            <a:endParaRPr lang="en-US" sz="2200" dirty="0">
              <a:solidFill>
                <a:srgbClr val="222222"/>
              </a:solidFill>
              <a:latin typeface="Agency FB" panose="020B0503020202020204" pitchFamily="34" charset="0"/>
            </a:endParaRPr>
          </a:p>
          <a:p>
            <a:pPr marL="0" indent="0">
              <a:buNone/>
            </a:pPr>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Tries to guess neighboring words using the current word.</a:t>
            </a:r>
          </a:p>
          <a:p>
            <a:endParaRPr lang="en-IN" dirty="0"/>
          </a:p>
        </p:txBody>
      </p:sp>
      <p:sp>
        <p:nvSpPr>
          <p:cNvPr id="4" name="Slide Number Placeholder 3">
            <a:extLst>
              <a:ext uri="{FF2B5EF4-FFF2-40B4-BE49-F238E27FC236}">
                <a16:creationId xmlns:a16="http://schemas.microsoft.com/office/drawing/2014/main" id="{8F649832-FBD5-4153-83C2-D3EF5619FC09}"/>
              </a:ext>
            </a:extLst>
          </p:cNvPr>
          <p:cNvSpPr>
            <a:spLocks noGrp="1"/>
          </p:cNvSpPr>
          <p:nvPr>
            <p:ph type="sldNum" sz="quarter" idx="12"/>
          </p:nvPr>
        </p:nvSpPr>
        <p:spPr/>
        <p:txBody>
          <a:bodyPr/>
          <a:lstStyle/>
          <a:p>
            <a:fld id="{03DC2DEF-D2FE-4B45-ABA4-9F153FD1C98A}" type="slidenum">
              <a:rPr lang="en-US" smtClean="0"/>
              <a:t>12</a:t>
            </a:fld>
            <a:endParaRPr lang="en-US" dirty="0"/>
          </a:p>
        </p:txBody>
      </p:sp>
      <p:cxnSp>
        <p:nvCxnSpPr>
          <p:cNvPr id="5" name="Straight Connector 4">
            <a:extLst>
              <a:ext uri="{FF2B5EF4-FFF2-40B4-BE49-F238E27FC236}">
                <a16:creationId xmlns:a16="http://schemas.microsoft.com/office/drawing/2014/main" id="{734F939D-F3E8-479F-A6DA-E466A01F7776}"/>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14FDA4F-AA36-4A61-9841-80D29B91D70A}"/>
              </a:ext>
            </a:extLst>
          </p:cNvPr>
          <p:cNvPicPr>
            <a:picLocks noChangeAspect="1"/>
          </p:cNvPicPr>
          <p:nvPr/>
        </p:nvPicPr>
        <p:blipFill>
          <a:blip r:embed="rId2"/>
          <a:stretch>
            <a:fillRect/>
          </a:stretch>
        </p:blipFill>
        <p:spPr>
          <a:xfrm>
            <a:off x="3700512" y="1768109"/>
            <a:ext cx="4220508" cy="1017954"/>
          </a:xfrm>
          <a:prstGeom prst="rect">
            <a:avLst/>
          </a:prstGeom>
        </p:spPr>
      </p:pic>
      <p:pic>
        <p:nvPicPr>
          <p:cNvPr id="13" name="Picture 12">
            <a:extLst>
              <a:ext uri="{FF2B5EF4-FFF2-40B4-BE49-F238E27FC236}">
                <a16:creationId xmlns:a16="http://schemas.microsoft.com/office/drawing/2014/main" id="{1D056756-7404-4590-953D-EFC301633973}"/>
              </a:ext>
            </a:extLst>
          </p:cNvPr>
          <p:cNvPicPr>
            <a:picLocks noChangeAspect="1"/>
          </p:cNvPicPr>
          <p:nvPr/>
        </p:nvPicPr>
        <p:blipFill>
          <a:blip r:embed="rId3"/>
          <a:stretch>
            <a:fillRect/>
          </a:stretch>
        </p:blipFill>
        <p:spPr>
          <a:xfrm>
            <a:off x="3438943" y="3590925"/>
            <a:ext cx="4552950" cy="962025"/>
          </a:xfrm>
          <a:prstGeom prst="rect">
            <a:avLst/>
          </a:prstGeom>
        </p:spPr>
      </p:pic>
      <p:pic>
        <p:nvPicPr>
          <p:cNvPr id="15" name="Picture 14">
            <a:extLst>
              <a:ext uri="{FF2B5EF4-FFF2-40B4-BE49-F238E27FC236}">
                <a16:creationId xmlns:a16="http://schemas.microsoft.com/office/drawing/2014/main" id="{2A27CF9A-4C6F-405E-9D2C-68197B8BD320}"/>
              </a:ext>
            </a:extLst>
          </p:cNvPr>
          <p:cNvPicPr>
            <a:picLocks noChangeAspect="1"/>
          </p:cNvPicPr>
          <p:nvPr/>
        </p:nvPicPr>
        <p:blipFill>
          <a:blip r:embed="rId4"/>
          <a:stretch>
            <a:fillRect/>
          </a:stretch>
        </p:blipFill>
        <p:spPr>
          <a:xfrm>
            <a:off x="5892686" y="4632634"/>
            <a:ext cx="4056668" cy="1983755"/>
          </a:xfrm>
          <a:prstGeom prst="rect">
            <a:avLst/>
          </a:prstGeom>
        </p:spPr>
      </p:pic>
      <p:sp>
        <p:nvSpPr>
          <p:cNvPr id="16" name="Content Placeholder 2">
            <a:extLst>
              <a:ext uri="{FF2B5EF4-FFF2-40B4-BE49-F238E27FC236}">
                <a16:creationId xmlns:a16="http://schemas.microsoft.com/office/drawing/2014/main" id="{704708A9-641A-46CA-B8B2-FA769B62543D}"/>
              </a:ext>
            </a:extLst>
          </p:cNvPr>
          <p:cNvSpPr txBox="1">
            <a:spLocks/>
          </p:cNvSpPr>
          <p:nvPr/>
        </p:nvSpPr>
        <p:spPr>
          <a:xfrm>
            <a:off x="3438942" y="5734485"/>
            <a:ext cx="1262697" cy="442478"/>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err="1">
                <a:latin typeface="Agency FB" panose="020B0503020202020204" pitchFamily="34" charset="0"/>
              </a:rPr>
              <a:t>SkipGram</a:t>
            </a:r>
            <a:endParaRPr lang="en-IN" sz="2000" dirty="0">
              <a:latin typeface="Agency FB" panose="020B0503020202020204" pitchFamily="34" charset="0"/>
            </a:endParaRPr>
          </a:p>
        </p:txBody>
      </p:sp>
      <p:cxnSp>
        <p:nvCxnSpPr>
          <p:cNvPr id="17" name="Straight Arrow Connector 16">
            <a:extLst>
              <a:ext uri="{FF2B5EF4-FFF2-40B4-BE49-F238E27FC236}">
                <a16:creationId xmlns:a16="http://schemas.microsoft.com/office/drawing/2014/main" id="{BF26AB0B-C928-4703-9431-7B6DD00DD119}"/>
              </a:ext>
            </a:extLst>
          </p:cNvPr>
          <p:cNvCxnSpPr>
            <a:cxnSpLocks/>
          </p:cNvCxnSpPr>
          <p:nvPr/>
        </p:nvCxnSpPr>
        <p:spPr>
          <a:xfrm>
            <a:off x="4967926" y="6051489"/>
            <a:ext cx="1290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914F8AD-D98A-46C1-B951-AA6515505748}"/>
              </a:ext>
            </a:extLst>
          </p:cNvPr>
          <p:cNvSpPr txBox="1">
            <a:spLocks/>
          </p:cNvSpPr>
          <p:nvPr/>
        </p:nvSpPr>
        <p:spPr>
          <a:xfrm>
            <a:off x="8967124" y="3750730"/>
            <a:ext cx="1262697" cy="442478"/>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Agency FB" panose="020B0503020202020204" pitchFamily="34" charset="0"/>
              </a:rPr>
              <a:t>CBOW</a:t>
            </a:r>
            <a:endParaRPr lang="en-IN" sz="2000" dirty="0">
              <a:latin typeface="Agency FB" panose="020B0503020202020204" pitchFamily="34" charset="0"/>
            </a:endParaRPr>
          </a:p>
        </p:txBody>
      </p:sp>
      <p:cxnSp>
        <p:nvCxnSpPr>
          <p:cNvPr id="21" name="Straight Arrow Connector 20">
            <a:extLst>
              <a:ext uri="{FF2B5EF4-FFF2-40B4-BE49-F238E27FC236}">
                <a16:creationId xmlns:a16="http://schemas.microsoft.com/office/drawing/2014/main" id="{5C31ABEE-3A33-4612-BB2C-08E94183E2D1}"/>
              </a:ext>
            </a:extLst>
          </p:cNvPr>
          <p:cNvCxnSpPr>
            <a:cxnSpLocks/>
          </p:cNvCxnSpPr>
          <p:nvPr/>
        </p:nvCxnSpPr>
        <p:spPr>
          <a:xfrm flipH="1">
            <a:off x="8088198" y="4071937"/>
            <a:ext cx="605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8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4B5-F139-4FA3-B599-7243C5DDE0C5}"/>
              </a:ext>
            </a:extLst>
          </p:cNvPr>
          <p:cNvSpPr>
            <a:spLocks noGrp="1"/>
          </p:cNvSpPr>
          <p:nvPr>
            <p:ph type="title"/>
          </p:nvPr>
        </p:nvSpPr>
        <p:spPr/>
        <p:txBody>
          <a:bodyPr/>
          <a:lstStyle/>
          <a:p>
            <a:r>
              <a:rPr lang="en-US" dirty="0">
                <a:latin typeface="Agency FB" panose="020B0503020202020204" pitchFamily="34" charset="0"/>
              </a:rPr>
              <a:t>Training Approach</a:t>
            </a:r>
            <a:endParaRPr lang="en-IN" dirty="0"/>
          </a:p>
        </p:txBody>
      </p:sp>
      <p:sp>
        <p:nvSpPr>
          <p:cNvPr id="3" name="Content Placeholder 2">
            <a:extLst>
              <a:ext uri="{FF2B5EF4-FFF2-40B4-BE49-F238E27FC236}">
                <a16:creationId xmlns:a16="http://schemas.microsoft.com/office/drawing/2014/main" id="{758D2DD8-78DB-4FFC-84F1-74156AA593D9}"/>
              </a:ext>
            </a:extLst>
          </p:cNvPr>
          <p:cNvSpPr>
            <a:spLocks noGrp="1"/>
          </p:cNvSpPr>
          <p:nvPr>
            <p:ph idx="1"/>
          </p:nvPr>
        </p:nvSpPr>
        <p:spPr/>
        <p:txBody>
          <a:bodyPr>
            <a:normAutofit lnSpcReduction="10000"/>
          </a:bodyPr>
          <a:lstStyle/>
          <a:p>
            <a:r>
              <a:rPr lang="en-US" sz="2200" dirty="0">
                <a:latin typeface="Agency FB" panose="020B0503020202020204" pitchFamily="34" charset="0"/>
              </a:rPr>
              <a:t>Let’s have </a:t>
            </a:r>
            <a:r>
              <a:rPr lang="en-US" sz="2200" b="0" i="0" dirty="0" err="1">
                <a:solidFill>
                  <a:srgbClr val="222222"/>
                </a:solidFill>
                <a:effectLst/>
                <a:latin typeface="Agency FB" panose="020B0503020202020204" pitchFamily="34" charset="0"/>
              </a:rPr>
              <a:t>skipgram</a:t>
            </a:r>
            <a:r>
              <a:rPr lang="en-US" sz="2200" b="0" i="0" dirty="0">
                <a:solidFill>
                  <a:srgbClr val="222222"/>
                </a:solidFill>
                <a:effectLst/>
                <a:latin typeface="Agency FB" panose="020B0503020202020204" pitchFamily="34" charset="0"/>
              </a:rPr>
              <a:t> training dataset that we extracted from existing text</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Pass first Sample of data as input to the model to predict next word</a:t>
            </a: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Error vector can now be used to update the model so the next time, it’s a little </a:t>
            </a:r>
          </a:p>
          <a:p>
            <a:pPr marL="0" indent="0">
              <a:buNone/>
            </a:pPr>
            <a:r>
              <a:rPr lang="en-US" sz="2200" dirty="0">
                <a:solidFill>
                  <a:srgbClr val="222222"/>
                </a:solidFill>
                <a:latin typeface="Agency FB" panose="020B0503020202020204" pitchFamily="34" charset="0"/>
              </a:rPr>
              <a:t>more likely to guess thou, when it gets not as input</a:t>
            </a:r>
          </a:p>
          <a:p>
            <a:r>
              <a:rPr lang="en-US" dirty="0"/>
              <a:t> </a:t>
            </a:r>
            <a:r>
              <a:rPr lang="en-US" sz="2200" dirty="0">
                <a:solidFill>
                  <a:srgbClr val="222222"/>
                </a:solidFill>
                <a:latin typeface="Agency FB" panose="020B0503020202020204" pitchFamily="34" charset="0"/>
              </a:rPr>
              <a:t>3rd step is very expensive from a computational point of view – especially </a:t>
            </a:r>
          </a:p>
          <a:p>
            <a:pPr marL="0" indent="0">
              <a:buNone/>
            </a:pPr>
            <a:r>
              <a:rPr lang="en-US" sz="2200" dirty="0">
                <a:solidFill>
                  <a:srgbClr val="222222"/>
                </a:solidFill>
                <a:latin typeface="Agency FB" panose="020B0503020202020204" pitchFamily="34" charset="0"/>
              </a:rPr>
              <a:t>knowing that we will do it once for every training sample in our dataset</a:t>
            </a:r>
          </a:p>
        </p:txBody>
      </p:sp>
      <p:sp>
        <p:nvSpPr>
          <p:cNvPr id="4" name="Slide Number Placeholder 3">
            <a:extLst>
              <a:ext uri="{FF2B5EF4-FFF2-40B4-BE49-F238E27FC236}">
                <a16:creationId xmlns:a16="http://schemas.microsoft.com/office/drawing/2014/main" id="{FD3231BC-9DB9-447A-93EF-FC05365BDC5D}"/>
              </a:ext>
            </a:extLst>
          </p:cNvPr>
          <p:cNvSpPr>
            <a:spLocks noGrp="1"/>
          </p:cNvSpPr>
          <p:nvPr>
            <p:ph type="sldNum" sz="quarter" idx="12"/>
          </p:nvPr>
        </p:nvSpPr>
        <p:spPr/>
        <p:txBody>
          <a:bodyPr/>
          <a:lstStyle/>
          <a:p>
            <a:fld id="{03DC2DEF-D2FE-4B45-ABA4-9F153FD1C98A}" type="slidenum">
              <a:rPr lang="en-US" smtClean="0"/>
              <a:t>13</a:t>
            </a:fld>
            <a:endParaRPr lang="en-US" dirty="0"/>
          </a:p>
        </p:txBody>
      </p:sp>
      <p:cxnSp>
        <p:nvCxnSpPr>
          <p:cNvPr id="5" name="Straight Connector 4">
            <a:extLst>
              <a:ext uri="{FF2B5EF4-FFF2-40B4-BE49-F238E27FC236}">
                <a16:creationId xmlns:a16="http://schemas.microsoft.com/office/drawing/2014/main" id="{EB95515F-FB6B-4EDE-AB3F-CD614A4C6ACA}"/>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B9E48C-4819-40C4-9AEF-02FD23435251}"/>
              </a:ext>
            </a:extLst>
          </p:cNvPr>
          <p:cNvPicPr>
            <a:picLocks noChangeAspect="1"/>
          </p:cNvPicPr>
          <p:nvPr/>
        </p:nvPicPr>
        <p:blipFill>
          <a:blip r:embed="rId2"/>
          <a:stretch>
            <a:fillRect/>
          </a:stretch>
        </p:blipFill>
        <p:spPr>
          <a:xfrm>
            <a:off x="8231715" y="1019175"/>
            <a:ext cx="2986704" cy="1853645"/>
          </a:xfrm>
          <a:prstGeom prst="rect">
            <a:avLst/>
          </a:prstGeom>
        </p:spPr>
      </p:pic>
      <p:pic>
        <p:nvPicPr>
          <p:cNvPr id="11" name="Picture 10">
            <a:extLst>
              <a:ext uri="{FF2B5EF4-FFF2-40B4-BE49-F238E27FC236}">
                <a16:creationId xmlns:a16="http://schemas.microsoft.com/office/drawing/2014/main" id="{2DEFE367-1539-4F46-BE6F-E7E4EB710F90}"/>
              </a:ext>
            </a:extLst>
          </p:cNvPr>
          <p:cNvPicPr>
            <a:picLocks noChangeAspect="1"/>
          </p:cNvPicPr>
          <p:nvPr/>
        </p:nvPicPr>
        <p:blipFill>
          <a:blip r:embed="rId3"/>
          <a:stretch>
            <a:fillRect/>
          </a:stretch>
        </p:blipFill>
        <p:spPr>
          <a:xfrm>
            <a:off x="2963229" y="2409401"/>
            <a:ext cx="3132771" cy="1866465"/>
          </a:xfrm>
          <a:prstGeom prst="rect">
            <a:avLst/>
          </a:prstGeom>
        </p:spPr>
      </p:pic>
      <p:pic>
        <p:nvPicPr>
          <p:cNvPr id="13" name="Picture 12">
            <a:extLst>
              <a:ext uri="{FF2B5EF4-FFF2-40B4-BE49-F238E27FC236}">
                <a16:creationId xmlns:a16="http://schemas.microsoft.com/office/drawing/2014/main" id="{6985598A-E66B-414F-BA27-97888537FCF7}"/>
              </a:ext>
            </a:extLst>
          </p:cNvPr>
          <p:cNvPicPr>
            <a:picLocks noChangeAspect="1"/>
          </p:cNvPicPr>
          <p:nvPr/>
        </p:nvPicPr>
        <p:blipFill>
          <a:blip r:embed="rId4"/>
          <a:stretch>
            <a:fillRect/>
          </a:stretch>
        </p:blipFill>
        <p:spPr>
          <a:xfrm>
            <a:off x="7744704" y="3774869"/>
            <a:ext cx="3960727" cy="2281047"/>
          </a:xfrm>
          <a:prstGeom prst="rect">
            <a:avLst/>
          </a:prstGeom>
        </p:spPr>
      </p:pic>
    </p:spTree>
    <p:extLst>
      <p:ext uri="{BB962C8B-B14F-4D97-AF65-F5344CB8AC3E}">
        <p14:creationId xmlns:p14="http://schemas.microsoft.com/office/powerpoint/2010/main" val="121511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4DF6-EE87-4FC7-85C6-63CA5C5A026D}"/>
              </a:ext>
            </a:extLst>
          </p:cNvPr>
          <p:cNvSpPr>
            <a:spLocks noGrp="1"/>
          </p:cNvSpPr>
          <p:nvPr>
            <p:ph type="title"/>
          </p:nvPr>
        </p:nvSpPr>
        <p:spPr>
          <a:xfrm>
            <a:off x="249427" y="449061"/>
            <a:ext cx="11520487" cy="758824"/>
          </a:xfrm>
        </p:spPr>
        <p:txBody>
          <a:bodyPr>
            <a:normAutofit fontScale="90000"/>
          </a:bodyPr>
          <a:lstStyle/>
          <a:p>
            <a:pPr fontAlgn="base"/>
            <a:r>
              <a:rPr lang="en-IN" sz="4000" dirty="0">
                <a:latin typeface="Agency FB" panose="020B0503020202020204" pitchFamily="34" charset="0"/>
              </a:rPr>
              <a:t>Negative Sampling</a:t>
            </a:r>
            <a:br>
              <a:rPr lang="en-IN" b="1" i="0" dirty="0">
                <a:solidFill>
                  <a:srgbClr val="222222"/>
                </a:solidFill>
                <a:effectLst/>
                <a:latin typeface="Helvetica Neue"/>
              </a:rPr>
            </a:br>
            <a:endParaRPr lang="en-IN" dirty="0"/>
          </a:p>
        </p:txBody>
      </p:sp>
      <p:pic>
        <p:nvPicPr>
          <p:cNvPr id="7" name="Content Placeholder 6">
            <a:extLst>
              <a:ext uri="{FF2B5EF4-FFF2-40B4-BE49-F238E27FC236}">
                <a16:creationId xmlns:a16="http://schemas.microsoft.com/office/drawing/2014/main" id="{4019B7BE-7A97-48E8-AA53-6942CD148633}"/>
              </a:ext>
            </a:extLst>
          </p:cNvPr>
          <p:cNvPicPr>
            <a:picLocks noGrp="1" noChangeAspect="1"/>
          </p:cNvPicPr>
          <p:nvPr>
            <p:ph idx="1"/>
          </p:nvPr>
        </p:nvPicPr>
        <p:blipFill>
          <a:blip r:embed="rId2"/>
          <a:stretch>
            <a:fillRect/>
          </a:stretch>
        </p:blipFill>
        <p:spPr>
          <a:xfrm>
            <a:off x="2506313" y="1638122"/>
            <a:ext cx="6094477" cy="1757920"/>
          </a:xfrm>
        </p:spPr>
      </p:pic>
      <p:sp>
        <p:nvSpPr>
          <p:cNvPr id="4" name="Slide Number Placeholder 3">
            <a:extLst>
              <a:ext uri="{FF2B5EF4-FFF2-40B4-BE49-F238E27FC236}">
                <a16:creationId xmlns:a16="http://schemas.microsoft.com/office/drawing/2014/main" id="{15CD2C29-DB83-495A-8810-DDEDEDC9BE02}"/>
              </a:ext>
            </a:extLst>
          </p:cNvPr>
          <p:cNvSpPr>
            <a:spLocks noGrp="1"/>
          </p:cNvSpPr>
          <p:nvPr>
            <p:ph type="sldNum" sz="quarter" idx="12"/>
          </p:nvPr>
        </p:nvSpPr>
        <p:spPr/>
        <p:txBody>
          <a:bodyPr/>
          <a:lstStyle/>
          <a:p>
            <a:fld id="{03DC2DEF-D2FE-4B45-ABA4-9F153FD1C98A}" type="slidenum">
              <a:rPr lang="en-US" smtClean="0"/>
              <a:t>14</a:t>
            </a:fld>
            <a:endParaRPr lang="en-US" dirty="0"/>
          </a:p>
        </p:txBody>
      </p:sp>
      <p:cxnSp>
        <p:nvCxnSpPr>
          <p:cNvPr id="5" name="Straight Connector 4">
            <a:extLst>
              <a:ext uri="{FF2B5EF4-FFF2-40B4-BE49-F238E27FC236}">
                <a16:creationId xmlns:a16="http://schemas.microsoft.com/office/drawing/2014/main" id="{BC367DE2-4AFB-4FC0-A0A7-BA26E3BDCF56}"/>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F92F72D-E465-4B2F-A1DD-7CDA3FB517ED}"/>
              </a:ext>
            </a:extLst>
          </p:cNvPr>
          <p:cNvPicPr>
            <a:picLocks noChangeAspect="1"/>
          </p:cNvPicPr>
          <p:nvPr/>
        </p:nvPicPr>
        <p:blipFill>
          <a:blip r:embed="rId3"/>
          <a:stretch>
            <a:fillRect/>
          </a:stretch>
        </p:blipFill>
        <p:spPr>
          <a:xfrm>
            <a:off x="2036860" y="4084605"/>
            <a:ext cx="6463346" cy="2096674"/>
          </a:xfrm>
          <a:prstGeom prst="rect">
            <a:avLst/>
          </a:prstGeom>
        </p:spPr>
      </p:pic>
      <p:sp>
        <p:nvSpPr>
          <p:cNvPr id="11" name="TextBox 10">
            <a:extLst>
              <a:ext uri="{FF2B5EF4-FFF2-40B4-BE49-F238E27FC236}">
                <a16:creationId xmlns:a16="http://schemas.microsoft.com/office/drawing/2014/main" id="{56F53587-A57B-47FF-9D37-4011C1DD9890}"/>
              </a:ext>
            </a:extLst>
          </p:cNvPr>
          <p:cNvSpPr txBox="1"/>
          <p:nvPr/>
        </p:nvSpPr>
        <p:spPr>
          <a:xfrm>
            <a:off x="422086" y="1151287"/>
            <a:ext cx="6094476" cy="369332"/>
          </a:xfrm>
          <a:prstGeom prst="rect">
            <a:avLst/>
          </a:prstGeom>
          <a:noFill/>
        </p:spPr>
        <p:txBody>
          <a:bodyPr wrap="square">
            <a:spAutoFit/>
          </a:bodyPr>
          <a:lstStyle/>
          <a:p>
            <a:r>
              <a:rPr lang="en-US" sz="3000" b="1" i="0" dirty="0">
                <a:solidFill>
                  <a:srgbClr val="222222"/>
                </a:solidFill>
                <a:effectLst/>
                <a:latin typeface="Agency FB" panose="020B0503020202020204" pitchFamily="34" charset="0"/>
              </a:rPr>
              <a:t>Change from:</a:t>
            </a:r>
          </a:p>
        </p:txBody>
      </p:sp>
      <p:sp>
        <p:nvSpPr>
          <p:cNvPr id="12" name="TextBox 11">
            <a:extLst>
              <a:ext uri="{FF2B5EF4-FFF2-40B4-BE49-F238E27FC236}">
                <a16:creationId xmlns:a16="http://schemas.microsoft.com/office/drawing/2014/main" id="{C4B3AC41-D66C-4694-8C74-BFFBE197D727}"/>
              </a:ext>
            </a:extLst>
          </p:cNvPr>
          <p:cNvSpPr txBox="1"/>
          <p:nvPr/>
        </p:nvSpPr>
        <p:spPr>
          <a:xfrm>
            <a:off x="492190" y="3807606"/>
            <a:ext cx="6094476" cy="553998"/>
          </a:xfrm>
          <a:prstGeom prst="rect">
            <a:avLst/>
          </a:prstGeom>
          <a:noFill/>
        </p:spPr>
        <p:txBody>
          <a:bodyPr wrap="square">
            <a:spAutoFit/>
          </a:bodyPr>
          <a:lstStyle/>
          <a:p>
            <a:r>
              <a:rPr lang="en-US" sz="3000" b="1" i="0" dirty="0">
                <a:solidFill>
                  <a:srgbClr val="222222"/>
                </a:solidFill>
                <a:effectLst/>
                <a:latin typeface="Agency FB" panose="020B0503020202020204" pitchFamily="34" charset="0"/>
              </a:rPr>
              <a:t>Change to:</a:t>
            </a:r>
          </a:p>
        </p:txBody>
      </p:sp>
      <p:pic>
        <p:nvPicPr>
          <p:cNvPr id="14" name="Picture 13">
            <a:extLst>
              <a:ext uri="{FF2B5EF4-FFF2-40B4-BE49-F238E27FC236}">
                <a16:creationId xmlns:a16="http://schemas.microsoft.com/office/drawing/2014/main" id="{16B83465-B332-40BB-9428-5072217CFC3C}"/>
              </a:ext>
            </a:extLst>
          </p:cNvPr>
          <p:cNvPicPr>
            <a:picLocks noChangeAspect="1"/>
          </p:cNvPicPr>
          <p:nvPr/>
        </p:nvPicPr>
        <p:blipFill>
          <a:blip r:embed="rId4"/>
          <a:stretch>
            <a:fillRect/>
          </a:stretch>
        </p:blipFill>
        <p:spPr>
          <a:xfrm>
            <a:off x="9032935" y="994481"/>
            <a:ext cx="2244407" cy="2736332"/>
          </a:xfrm>
          <a:prstGeom prst="rect">
            <a:avLst/>
          </a:prstGeom>
        </p:spPr>
      </p:pic>
      <p:pic>
        <p:nvPicPr>
          <p:cNvPr id="16" name="Picture 15">
            <a:extLst>
              <a:ext uri="{FF2B5EF4-FFF2-40B4-BE49-F238E27FC236}">
                <a16:creationId xmlns:a16="http://schemas.microsoft.com/office/drawing/2014/main" id="{32E74A4E-D797-43D1-98BE-DDF1CB7C2D5F}"/>
              </a:ext>
            </a:extLst>
          </p:cNvPr>
          <p:cNvPicPr>
            <a:picLocks noChangeAspect="1"/>
          </p:cNvPicPr>
          <p:nvPr/>
        </p:nvPicPr>
        <p:blipFill>
          <a:blip r:embed="rId5"/>
          <a:stretch>
            <a:fillRect/>
          </a:stretch>
        </p:blipFill>
        <p:spPr>
          <a:xfrm>
            <a:off x="8852425" y="3780108"/>
            <a:ext cx="2666475" cy="2628831"/>
          </a:xfrm>
          <a:prstGeom prst="rect">
            <a:avLst/>
          </a:prstGeom>
        </p:spPr>
      </p:pic>
    </p:spTree>
    <p:extLst>
      <p:ext uri="{BB962C8B-B14F-4D97-AF65-F5344CB8AC3E}">
        <p14:creationId xmlns:p14="http://schemas.microsoft.com/office/powerpoint/2010/main" val="5747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C261-8730-47C7-914F-255BF019B743}"/>
              </a:ext>
            </a:extLst>
          </p:cNvPr>
          <p:cNvSpPr>
            <a:spLocks noGrp="1"/>
          </p:cNvSpPr>
          <p:nvPr>
            <p:ph type="title"/>
          </p:nvPr>
        </p:nvSpPr>
        <p:spPr>
          <a:xfrm>
            <a:off x="249427" y="493277"/>
            <a:ext cx="11520487" cy="758824"/>
          </a:xfrm>
        </p:spPr>
        <p:txBody>
          <a:bodyPr>
            <a:normAutofit fontScale="90000"/>
          </a:bodyPr>
          <a:lstStyle/>
          <a:p>
            <a:r>
              <a:rPr lang="en-IN" sz="3600" dirty="0">
                <a:latin typeface="Agency FB" panose="020B0503020202020204" pitchFamily="34" charset="0"/>
              </a:rPr>
              <a:t>Negative Sampling</a:t>
            </a:r>
            <a:br>
              <a:rPr lang="en-IN" b="1" i="0" dirty="0">
                <a:solidFill>
                  <a:srgbClr val="222222"/>
                </a:solidFill>
                <a:effectLst/>
                <a:latin typeface="Helvetica Neue"/>
              </a:rPr>
            </a:br>
            <a:endParaRPr lang="en-IN" dirty="0"/>
          </a:p>
        </p:txBody>
      </p:sp>
      <p:sp>
        <p:nvSpPr>
          <p:cNvPr id="3" name="Content Placeholder 2">
            <a:extLst>
              <a:ext uri="{FF2B5EF4-FFF2-40B4-BE49-F238E27FC236}">
                <a16:creationId xmlns:a16="http://schemas.microsoft.com/office/drawing/2014/main" id="{49CD9EEC-36C1-4EE9-8460-8831F3599B51}"/>
              </a:ext>
            </a:extLst>
          </p:cNvPr>
          <p:cNvSpPr>
            <a:spLocks noGrp="1"/>
          </p:cNvSpPr>
          <p:nvPr>
            <p:ph idx="1"/>
          </p:nvPr>
        </p:nvSpPr>
        <p:spPr>
          <a:xfrm>
            <a:off x="371475" y="1255596"/>
            <a:ext cx="11520487" cy="4943475"/>
          </a:xfrm>
        </p:spPr>
        <p:txBody>
          <a:bodyPr/>
          <a:lstStyle/>
          <a:p>
            <a:r>
              <a:rPr lang="en-US" sz="2200" dirty="0">
                <a:solidFill>
                  <a:srgbClr val="222222"/>
                </a:solidFill>
                <a:latin typeface="Agency FB" panose="020B0503020202020204" pitchFamily="34" charset="0"/>
              </a:rPr>
              <a:t>Need to introduce negative samples to our dataset – samples of words that are not neighbors</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Model needs to return 0 for those samples</a:t>
            </a: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IN" sz="1600" b="1" i="0" dirty="0">
              <a:solidFill>
                <a:srgbClr val="222222"/>
              </a:solidFill>
              <a:effectLst/>
              <a:latin typeface="Helvetica Neue"/>
            </a:endParaRPr>
          </a:p>
          <a:p>
            <a:endParaRPr lang="en-IN" sz="1600" b="1" dirty="0">
              <a:solidFill>
                <a:srgbClr val="222222"/>
              </a:solidFill>
              <a:latin typeface="Helvetica Neue"/>
            </a:endParaRPr>
          </a:p>
          <a:p>
            <a:r>
              <a:rPr lang="en-IN" sz="2200" dirty="0" err="1">
                <a:solidFill>
                  <a:srgbClr val="222222"/>
                </a:solidFill>
                <a:latin typeface="Agency FB" panose="020B0503020202020204" pitchFamily="34" charset="0"/>
              </a:rPr>
              <a:t>Skipgram</a:t>
            </a:r>
            <a:r>
              <a:rPr lang="en-IN" sz="2200" dirty="0">
                <a:solidFill>
                  <a:srgbClr val="222222"/>
                </a:solidFill>
                <a:latin typeface="Agency FB" panose="020B0503020202020204" pitchFamily="34" charset="0"/>
              </a:rPr>
              <a:t> with Negative Sampling</a:t>
            </a:r>
          </a:p>
          <a:p>
            <a:endParaRPr lang="en-US"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FA42B4FC-A804-4E34-89E8-27F14FC05CB3}"/>
              </a:ext>
            </a:extLst>
          </p:cNvPr>
          <p:cNvSpPr>
            <a:spLocks noGrp="1"/>
          </p:cNvSpPr>
          <p:nvPr>
            <p:ph type="sldNum" sz="quarter" idx="12"/>
          </p:nvPr>
        </p:nvSpPr>
        <p:spPr/>
        <p:txBody>
          <a:bodyPr/>
          <a:lstStyle/>
          <a:p>
            <a:fld id="{03DC2DEF-D2FE-4B45-ABA4-9F153FD1C98A}" type="slidenum">
              <a:rPr lang="en-US" smtClean="0"/>
              <a:t>15</a:t>
            </a:fld>
            <a:endParaRPr lang="en-US" dirty="0"/>
          </a:p>
        </p:txBody>
      </p:sp>
      <p:cxnSp>
        <p:nvCxnSpPr>
          <p:cNvPr id="5" name="Straight Connector 4">
            <a:extLst>
              <a:ext uri="{FF2B5EF4-FFF2-40B4-BE49-F238E27FC236}">
                <a16:creationId xmlns:a16="http://schemas.microsoft.com/office/drawing/2014/main" id="{15325613-0B0B-46E5-8B56-0FAFC36563F1}"/>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C3208AD-E4F6-449C-A8CC-EDEF77FFF875}"/>
              </a:ext>
            </a:extLst>
          </p:cNvPr>
          <p:cNvPicPr>
            <a:picLocks noChangeAspect="1"/>
          </p:cNvPicPr>
          <p:nvPr/>
        </p:nvPicPr>
        <p:blipFill>
          <a:blip r:embed="rId2"/>
          <a:stretch>
            <a:fillRect/>
          </a:stretch>
        </p:blipFill>
        <p:spPr>
          <a:xfrm>
            <a:off x="6306311" y="1638471"/>
            <a:ext cx="4563809" cy="2456235"/>
          </a:xfrm>
          <a:prstGeom prst="rect">
            <a:avLst/>
          </a:prstGeom>
        </p:spPr>
      </p:pic>
      <p:pic>
        <p:nvPicPr>
          <p:cNvPr id="11" name="Picture 10">
            <a:extLst>
              <a:ext uri="{FF2B5EF4-FFF2-40B4-BE49-F238E27FC236}">
                <a16:creationId xmlns:a16="http://schemas.microsoft.com/office/drawing/2014/main" id="{E404A0DC-77F6-4345-A640-874AE124907E}"/>
              </a:ext>
            </a:extLst>
          </p:cNvPr>
          <p:cNvPicPr>
            <a:picLocks noChangeAspect="1"/>
          </p:cNvPicPr>
          <p:nvPr/>
        </p:nvPicPr>
        <p:blipFill>
          <a:blip r:embed="rId3"/>
          <a:stretch>
            <a:fillRect/>
          </a:stretch>
        </p:blipFill>
        <p:spPr>
          <a:xfrm>
            <a:off x="5285708" y="4470654"/>
            <a:ext cx="5743956" cy="2214376"/>
          </a:xfrm>
          <a:prstGeom prst="rect">
            <a:avLst/>
          </a:prstGeom>
        </p:spPr>
      </p:pic>
    </p:spTree>
    <p:extLst>
      <p:ext uri="{BB962C8B-B14F-4D97-AF65-F5344CB8AC3E}">
        <p14:creationId xmlns:p14="http://schemas.microsoft.com/office/powerpoint/2010/main" val="18772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535F-07B6-48A2-9F12-A55B88211E1C}"/>
              </a:ext>
            </a:extLst>
          </p:cNvPr>
          <p:cNvSpPr>
            <a:spLocks noGrp="1"/>
          </p:cNvSpPr>
          <p:nvPr>
            <p:ph type="title"/>
          </p:nvPr>
        </p:nvSpPr>
        <p:spPr/>
        <p:txBody>
          <a:bodyPr>
            <a:normAutofit/>
          </a:bodyPr>
          <a:lstStyle/>
          <a:p>
            <a:pPr fontAlgn="base"/>
            <a:r>
              <a:rPr lang="en-IN" sz="3200" dirty="0">
                <a:latin typeface="Agency FB" panose="020B0503020202020204" pitchFamily="34" charset="0"/>
              </a:rPr>
              <a:t>Word2vec Training Process</a:t>
            </a:r>
          </a:p>
        </p:txBody>
      </p:sp>
      <p:sp>
        <p:nvSpPr>
          <p:cNvPr id="3" name="Content Placeholder 2">
            <a:extLst>
              <a:ext uri="{FF2B5EF4-FFF2-40B4-BE49-F238E27FC236}">
                <a16:creationId xmlns:a16="http://schemas.microsoft.com/office/drawing/2014/main" id="{CEA78A4D-AB7F-4891-9121-E4FFFE463336}"/>
              </a:ext>
            </a:extLst>
          </p:cNvPr>
          <p:cNvSpPr>
            <a:spLocks noGrp="1"/>
          </p:cNvSpPr>
          <p:nvPr>
            <p:ph idx="1"/>
          </p:nvPr>
        </p:nvSpPr>
        <p:spPr>
          <a:xfrm>
            <a:off x="371474" y="957262"/>
            <a:ext cx="11520487" cy="4943475"/>
          </a:xfrm>
        </p:spPr>
        <p:txBody>
          <a:bodyPr>
            <a:normAutofit/>
          </a:bodyPr>
          <a:lstStyle/>
          <a:p>
            <a:r>
              <a:rPr lang="en-US" sz="2200" dirty="0">
                <a:latin typeface="Agency FB" panose="020B0503020202020204" pitchFamily="34" charset="0"/>
              </a:rPr>
              <a:t>Consider 2 Matrix, Embedding &amp; Context , we initialize these matrices </a:t>
            </a:r>
          </a:p>
          <a:p>
            <a:pPr marL="0" indent="0">
              <a:buNone/>
            </a:pPr>
            <a:r>
              <a:rPr lang="en-US" sz="2200" dirty="0">
                <a:latin typeface="Agency FB" panose="020B0503020202020204" pitchFamily="34" charset="0"/>
              </a:rPr>
              <a:t>with random values</a:t>
            </a:r>
          </a:p>
          <a:p>
            <a:endParaRPr lang="en-US" sz="2200" dirty="0">
              <a:latin typeface="Agency FB" panose="020B0503020202020204" pitchFamily="34" charset="0"/>
            </a:endParaRPr>
          </a:p>
          <a:p>
            <a:endParaRPr lang="en-US" sz="2200" dirty="0">
              <a:latin typeface="Agency FB" panose="020B0503020202020204" pitchFamily="34" charset="0"/>
            </a:endParaRPr>
          </a:p>
          <a:p>
            <a:pPr marL="0" indent="0">
              <a:buNone/>
            </a:pPr>
            <a:endParaRPr lang="en-US" sz="2200" dirty="0">
              <a:latin typeface="Agency FB" panose="020B0503020202020204" pitchFamily="34" charset="0"/>
            </a:endParaRPr>
          </a:p>
          <a:p>
            <a:r>
              <a:rPr lang="en-US" sz="2200" dirty="0">
                <a:latin typeface="Agency FB" panose="020B0503020202020204" pitchFamily="34" charset="0"/>
              </a:rPr>
              <a:t>In each training step, we take one positive example and its associated </a:t>
            </a:r>
          </a:p>
          <a:p>
            <a:pPr marL="0" indent="0">
              <a:buNone/>
            </a:pPr>
            <a:r>
              <a:rPr lang="en-US" sz="2200" dirty="0">
                <a:latin typeface="Agency FB" panose="020B0503020202020204" pitchFamily="34" charset="0"/>
              </a:rPr>
              <a:t>negative examples</a:t>
            </a:r>
          </a:p>
          <a:p>
            <a:endParaRPr lang="en-IN" sz="2200" dirty="0">
              <a:latin typeface="Agency FB" panose="020B0503020202020204" pitchFamily="34" charset="0"/>
            </a:endParaRPr>
          </a:p>
          <a:p>
            <a:r>
              <a:rPr lang="en-IN" sz="2200" dirty="0">
                <a:latin typeface="Agency FB" panose="020B0503020202020204" pitchFamily="34" charset="0"/>
              </a:rPr>
              <a:t>Look up for embeddings</a:t>
            </a:r>
          </a:p>
        </p:txBody>
      </p:sp>
      <p:sp>
        <p:nvSpPr>
          <p:cNvPr id="4" name="Slide Number Placeholder 3">
            <a:extLst>
              <a:ext uri="{FF2B5EF4-FFF2-40B4-BE49-F238E27FC236}">
                <a16:creationId xmlns:a16="http://schemas.microsoft.com/office/drawing/2014/main" id="{B37A7BA2-C971-442B-826D-2DD521F83B79}"/>
              </a:ext>
            </a:extLst>
          </p:cNvPr>
          <p:cNvSpPr>
            <a:spLocks noGrp="1"/>
          </p:cNvSpPr>
          <p:nvPr>
            <p:ph type="sldNum" sz="quarter" idx="12"/>
          </p:nvPr>
        </p:nvSpPr>
        <p:spPr/>
        <p:txBody>
          <a:bodyPr/>
          <a:lstStyle/>
          <a:p>
            <a:fld id="{03DC2DEF-D2FE-4B45-ABA4-9F153FD1C98A}" type="slidenum">
              <a:rPr lang="en-US" smtClean="0"/>
              <a:t>16</a:t>
            </a:fld>
            <a:endParaRPr lang="en-US" dirty="0"/>
          </a:p>
        </p:txBody>
      </p:sp>
      <p:cxnSp>
        <p:nvCxnSpPr>
          <p:cNvPr id="5" name="Straight Connector 4">
            <a:extLst>
              <a:ext uri="{FF2B5EF4-FFF2-40B4-BE49-F238E27FC236}">
                <a16:creationId xmlns:a16="http://schemas.microsoft.com/office/drawing/2014/main" id="{1ACC59CD-4589-496F-8C5D-6D3CF6CEA889}"/>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261F343-B96C-4483-8E94-5F340705EF82}"/>
              </a:ext>
            </a:extLst>
          </p:cNvPr>
          <p:cNvPicPr>
            <a:picLocks noChangeAspect="1"/>
          </p:cNvPicPr>
          <p:nvPr/>
        </p:nvPicPr>
        <p:blipFill>
          <a:blip r:embed="rId2"/>
          <a:stretch>
            <a:fillRect/>
          </a:stretch>
        </p:blipFill>
        <p:spPr>
          <a:xfrm>
            <a:off x="7312213" y="931460"/>
            <a:ext cx="2892491" cy="1685664"/>
          </a:xfrm>
          <a:prstGeom prst="rect">
            <a:avLst/>
          </a:prstGeom>
        </p:spPr>
      </p:pic>
      <p:pic>
        <p:nvPicPr>
          <p:cNvPr id="9" name="Picture 8">
            <a:extLst>
              <a:ext uri="{FF2B5EF4-FFF2-40B4-BE49-F238E27FC236}">
                <a16:creationId xmlns:a16="http://schemas.microsoft.com/office/drawing/2014/main" id="{6CDF9E9F-4E04-46D0-B653-841E034B9F0B}"/>
              </a:ext>
            </a:extLst>
          </p:cNvPr>
          <p:cNvPicPr>
            <a:picLocks noChangeAspect="1"/>
          </p:cNvPicPr>
          <p:nvPr/>
        </p:nvPicPr>
        <p:blipFill>
          <a:blip r:embed="rId3"/>
          <a:stretch>
            <a:fillRect/>
          </a:stretch>
        </p:blipFill>
        <p:spPr>
          <a:xfrm>
            <a:off x="7376221" y="2800748"/>
            <a:ext cx="3578291" cy="1860129"/>
          </a:xfrm>
          <a:prstGeom prst="rect">
            <a:avLst/>
          </a:prstGeom>
        </p:spPr>
      </p:pic>
      <p:pic>
        <p:nvPicPr>
          <p:cNvPr id="11" name="Picture 10">
            <a:extLst>
              <a:ext uri="{FF2B5EF4-FFF2-40B4-BE49-F238E27FC236}">
                <a16:creationId xmlns:a16="http://schemas.microsoft.com/office/drawing/2014/main" id="{C15F2910-3086-4C52-B03E-06F4623FC48D}"/>
              </a:ext>
            </a:extLst>
          </p:cNvPr>
          <p:cNvPicPr>
            <a:picLocks noChangeAspect="1"/>
          </p:cNvPicPr>
          <p:nvPr/>
        </p:nvPicPr>
        <p:blipFill>
          <a:blip r:embed="rId4"/>
          <a:stretch>
            <a:fillRect/>
          </a:stretch>
        </p:blipFill>
        <p:spPr>
          <a:xfrm>
            <a:off x="601791" y="4791906"/>
            <a:ext cx="5259514" cy="2066094"/>
          </a:xfrm>
          <a:prstGeom prst="rect">
            <a:avLst/>
          </a:prstGeom>
        </p:spPr>
      </p:pic>
    </p:spTree>
    <p:extLst>
      <p:ext uri="{BB962C8B-B14F-4D97-AF65-F5344CB8AC3E}">
        <p14:creationId xmlns:p14="http://schemas.microsoft.com/office/powerpoint/2010/main" val="312678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B046-0CE2-44C4-BA0B-A1FD455C0945}"/>
              </a:ext>
            </a:extLst>
          </p:cNvPr>
          <p:cNvSpPr>
            <a:spLocks noGrp="1"/>
          </p:cNvSpPr>
          <p:nvPr>
            <p:ph type="title"/>
          </p:nvPr>
        </p:nvSpPr>
        <p:spPr/>
        <p:txBody>
          <a:bodyPr/>
          <a:lstStyle/>
          <a:p>
            <a:r>
              <a:rPr lang="en-IN" sz="3200" dirty="0">
                <a:latin typeface="Agency FB" panose="020B0503020202020204" pitchFamily="34" charset="0"/>
              </a:rPr>
              <a:t>Word2vec Training Process</a:t>
            </a:r>
          </a:p>
        </p:txBody>
      </p:sp>
      <p:sp>
        <p:nvSpPr>
          <p:cNvPr id="3" name="Content Placeholder 2">
            <a:extLst>
              <a:ext uri="{FF2B5EF4-FFF2-40B4-BE49-F238E27FC236}">
                <a16:creationId xmlns:a16="http://schemas.microsoft.com/office/drawing/2014/main" id="{53BA1D54-6431-4ABB-8BC7-C7F738A7547D}"/>
              </a:ext>
            </a:extLst>
          </p:cNvPr>
          <p:cNvSpPr>
            <a:spLocks noGrp="1"/>
          </p:cNvSpPr>
          <p:nvPr>
            <p:ph idx="1"/>
          </p:nvPr>
        </p:nvSpPr>
        <p:spPr/>
        <p:txBody>
          <a:bodyPr>
            <a:normAutofit/>
          </a:bodyPr>
          <a:lstStyle/>
          <a:p>
            <a:r>
              <a:rPr lang="en-US" sz="2200" dirty="0">
                <a:latin typeface="Agency FB" panose="020B0503020202020204" pitchFamily="34" charset="0"/>
              </a:rPr>
              <a:t>Simply take dot product of the Embedding and Context vector, and pass it through sigmoid function to calculate value between 0 and 1</a:t>
            </a:r>
          </a:p>
          <a:p>
            <a:endParaRPr lang="en-US" sz="2200" dirty="0">
              <a:latin typeface="Agency FB" panose="020B0503020202020204" pitchFamily="34" charset="0"/>
            </a:endParaRPr>
          </a:p>
          <a:p>
            <a:endParaRPr lang="en-US" sz="2200" dirty="0">
              <a:latin typeface="Agency FB" panose="020B0503020202020204" pitchFamily="34" charset="0"/>
            </a:endParaRPr>
          </a:p>
          <a:p>
            <a:endParaRPr lang="en-US" sz="2200" dirty="0">
              <a:latin typeface="Agency FB" panose="020B0503020202020204" pitchFamily="34" charset="0"/>
            </a:endParaRPr>
          </a:p>
          <a:p>
            <a:pPr marL="0" indent="0">
              <a:buNone/>
            </a:pPr>
            <a:endParaRPr lang="en-US" sz="2200" dirty="0">
              <a:latin typeface="Agency FB" panose="020B0503020202020204" pitchFamily="34" charset="0"/>
            </a:endParaRPr>
          </a:p>
          <a:p>
            <a:r>
              <a:rPr lang="en-US" altLang="en-US" sz="2200" dirty="0">
                <a:latin typeface="Agency FB" panose="020B0503020202020204" pitchFamily="34" charset="0"/>
              </a:rPr>
              <a:t>Use this error score to adjust the embeddings of </a:t>
            </a:r>
            <a:r>
              <a:rPr lang="en-US" altLang="en-US" sz="2200" b="1" dirty="0">
                <a:latin typeface="Agency FB" panose="020B0503020202020204" pitchFamily="34" charset="0"/>
              </a:rPr>
              <a:t>not, thou, </a:t>
            </a:r>
            <a:r>
              <a:rPr lang="en-US" altLang="en-US" sz="2200" b="1" dirty="0" err="1">
                <a:latin typeface="Agency FB" panose="020B0503020202020204" pitchFamily="34" charset="0"/>
              </a:rPr>
              <a:t>aaron</a:t>
            </a:r>
            <a:r>
              <a:rPr lang="en-US" altLang="en-US" sz="2200" dirty="0">
                <a:latin typeface="Agency FB" panose="020B0503020202020204" pitchFamily="34" charset="0"/>
              </a:rPr>
              <a:t>, and </a:t>
            </a:r>
            <a:r>
              <a:rPr lang="en-US" altLang="en-US" sz="2200" b="1" dirty="0">
                <a:latin typeface="Agency FB" panose="020B0503020202020204" pitchFamily="34" charset="0"/>
              </a:rPr>
              <a:t>taco</a:t>
            </a:r>
            <a:r>
              <a:rPr lang="en-US" altLang="en-US" sz="2200" dirty="0">
                <a:latin typeface="Agency FB" panose="020B0503020202020204" pitchFamily="34" charset="0"/>
              </a:rPr>
              <a:t> so that the next time we make this calculation, the result would be closer to the target scores</a:t>
            </a:r>
            <a:r>
              <a:rPr kumimoji="0" lang="en-US" altLang="en-US" sz="2400" b="0" i="0" u="none" strike="noStrike" cap="none" normalizeH="0" baseline="0" dirty="0">
                <a:ln>
                  <a:noFill/>
                </a:ln>
                <a:solidFill>
                  <a:srgbClr val="222222"/>
                </a:solidFill>
                <a:effectLst/>
                <a:latin typeface="Helvetica" panose="020B0604020202020204" pitchFamily="34"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sz="22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CF3FAD0E-1604-4454-A0FB-ACE9359C57A0}"/>
              </a:ext>
            </a:extLst>
          </p:cNvPr>
          <p:cNvSpPr>
            <a:spLocks noGrp="1"/>
          </p:cNvSpPr>
          <p:nvPr>
            <p:ph type="sldNum" sz="quarter" idx="12"/>
          </p:nvPr>
        </p:nvSpPr>
        <p:spPr/>
        <p:txBody>
          <a:bodyPr/>
          <a:lstStyle/>
          <a:p>
            <a:fld id="{03DC2DEF-D2FE-4B45-ABA4-9F153FD1C98A}" type="slidenum">
              <a:rPr lang="en-US" smtClean="0"/>
              <a:t>17</a:t>
            </a:fld>
            <a:endParaRPr lang="en-US" dirty="0"/>
          </a:p>
        </p:txBody>
      </p:sp>
      <p:cxnSp>
        <p:nvCxnSpPr>
          <p:cNvPr id="5" name="Straight Connector 4">
            <a:extLst>
              <a:ext uri="{FF2B5EF4-FFF2-40B4-BE49-F238E27FC236}">
                <a16:creationId xmlns:a16="http://schemas.microsoft.com/office/drawing/2014/main" id="{ED122C1B-95CE-4D89-BE1D-FF8764253022}"/>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BE1A367-D1BA-4BC1-9E91-059C964FAEA6}"/>
              </a:ext>
            </a:extLst>
          </p:cNvPr>
          <p:cNvPicPr>
            <a:picLocks noChangeAspect="1"/>
          </p:cNvPicPr>
          <p:nvPr/>
        </p:nvPicPr>
        <p:blipFill>
          <a:blip r:embed="rId2"/>
          <a:stretch>
            <a:fillRect/>
          </a:stretch>
        </p:blipFill>
        <p:spPr>
          <a:xfrm>
            <a:off x="1820037" y="1773366"/>
            <a:ext cx="6409563" cy="1816724"/>
          </a:xfrm>
          <a:prstGeom prst="rect">
            <a:avLst/>
          </a:prstGeom>
        </p:spPr>
      </p:pic>
      <p:pic>
        <p:nvPicPr>
          <p:cNvPr id="10" name="Picture 9">
            <a:extLst>
              <a:ext uri="{FF2B5EF4-FFF2-40B4-BE49-F238E27FC236}">
                <a16:creationId xmlns:a16="http://schemas.microsoft.com/office/drawing/2014/main" id="{CA322E66-4F35-44E3-B8CD-237403DBAE7F}"/>
              </a:ext>
            </a:extLst>
          </p:cNvPr>
          <p:cNvPicPr>
            <a:picLocks noChangeAspect="1"/>
          </p:cNvPicPr>
          <p:nvPr/>
        </p:nvPicPr>
        <p:blipFill>
          <a:blip r:embed="rId3"/>
          <a:stretch>
            <a:fillRect/>
          </a:stretch>
        </p:blipFill>
        <p:spPr>
          <a:xfrm>
            <a:off x="5639435" y="4197124"/>
            <a:ext cx="4572571" cy="2590958"/>
          </a:xfrm>
          <a:prstGeom prst="rect">
            <a:avLst/>
          </a:prstGeom>
        </p:spPr>
      </p:pic>
    </p:spTree>
    <p:extLst>
      <p:ext uri="{BB962C8B-B14F-4D97-AF65-F5344CB8AC3E}">
        <p14:creationId xmlns:p14="http://schemas.microsoft.com/office/powerpoint/2010/main" val="271304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C103-50E6-4639-A2C3-8F0D0F24BAF6}"/>
              </a:ext>
            </a:extLst>
          </p:cNvPr>
          <p:cNvSpPr>
            <a:spLocks noGrp="1"/>
          </p:cNvSpPr>
          <p:nvPr>
            <p:ph type="title"/>
          </p:nvPr>
        </p:nvSpPr>
        <p:spPr/>
        <p:txBody>
          <a:bodyPr/>
          <a:lstStyle/>
          <a:p>
            <a:r>
              <a:rPr lang="en-US" sz="3200" dirty="0">
                <a:latin typeface="Agency FB" panose="020B0503020202020204" pitchFamily="34" charset="0"/>
              </a:rPr>
              <a:t>ELMO</a:t>
            </a:r>
            <a:endParaRPr lang="en-IN" sz="3200" dirty="0">
              <a:latin typeface="Agency FB" panose="020B0503020202020204" pitchFamily="34" charset="0"/>
            </a:endParaRPr>
          </a:p>
        </p:txBody>
      </p:sp>
      <p:sp>
        <p:nvSpPr>
          <p:cNvPr id="3" name="Content Placeholder 2">
            <a:extLst>
              <a:ext uri="{FF2B5EF4-FFF2-40B4-BE49-F238E27FC236}">
                <a16:creationId xmlns:a16="http://schemas.microsoft.com/office/drawing/2014/main" id="{37EB162F-B65E-4F09-9E5F-B2346C0EA8CC}"/>
              </a:ext>
            </a:extLst>
          </p:cNvPr>
          <p:cNvSpPr>
            <a:spLocks noGrp="1"/>
          </p:cNvSpPr>
          <p:nvPr>
            <p:ph idx="1"/>
          </p:nvPr>
        </p:nvSpPr>
        <p:spPr/>
        <p:txBody>
          <a:bodyPr>
            <a:normAutofit lnSpcReduction="10000"/>
          </a:bodyPr>
          <a:lstStyle/>
          <a:p>
            <a:r>
              <a:rPr lang="en-US" sz="2200" dirty="0" err="1">
                <a:latin typeface="Agency FB" panose="020B0503020202020204" pitchFamily="34" charset="0"/>
              </a:rPr>
              <a:t>ELMo</a:t>
            </a:r>
            <a:r>
              <a:rPr lang="en-US" sz="2200" dirty="0">
                <a:latin typeface="Agency FB" panose="020B0503020202020204" pitchFamily="34" charset="0"/>
              </a:rPr>
              <a:t> is a novel way to represent words in vectors or embeddings. </a:t>
            </a:r>
          </a:p>
          <a:p>
            <a:endParaRPr lang="en-US" sz="2200" dirty="0">
              <a:solidFill>
                <a:srgbClr val="595858"/>
              </a:solidFill>
              <a:latin typeface="Agency FB" panose="020B0503020202020204" pitchFamily="34" charset="0"/>
            </a:endParaRPr>
          </a:p>
          <a:p>
            <a:r>
              <a:rPr lang="en-US" sz="2200" dirty="0">
                <a:solidFill>
                  <a:srgbClr val="222222"/>
                </a:solidFill>
                <a:latin typeface="Agency FB" panose="020B0503020202020204" pitchFamily="34" charset="0"/>
              </a:rPr>
              <a:t>If w</a:t>
            </a:r>
            <a:r>
              <a:rPr lang="en-US" sz="2200" b="0" i="0" dirty="0">
                <a:solidFill>
                  <a:srgbClr val="222222"/>
                </a:solidFill>
                <a:effectLst/>
                <a:latin typeface="Agency FB" panose="020B0503020202020204" pitchFamily="34" charset="0"/>
              </a:rPr>
              <a:t>ord “stick” is present in our dataset ,it would be represented by same vector no-matter what the context was.</a:t>
            </a:r>
          </a:p>
          <a:p>
            <a:endParaRPr lang="en-US" sz="2200" dirty="0">
              <a:solidFill>
                <a:srgbClr val="222222"/>
              </a:solidFill>
              <a:latin typeface="Agency FB" panose="020B0503020202020204" pitchFamily="34" charset="0"/>
            </a:endParaRPr>
          </a:p>
          <a:p>
            <a:r>
              <a:rPr lang="en-US" sz="2200" b="0" i="0" dirty="0">
                <a:solidFill>
                  <a:srgbClr val="222222"/>
                </a:solidFill>
                <a:effectLst/>
                <a:latin typeface="Agency FB" panose="020B0503020202020204" pitchFamily="34" charset="0"/>
              </a:rPr>
              <a:t> Ideally word “stick” should have multiple meanings depending on where it’s used.</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Why not give it an embedding based on the </a:t>
            </a:r>
            <a:r>
              <a:rPr lang="en-US" sz="2200" b="1" dirty="0">
                <a:solidFill>
                  <a:srgbClr val="222222"/>
                </a:solidFill>
                <a:latin typeface="Agency FB" panose="020B0503020202020204" pitchFamily="34" charset="0"/>
              </a:rPr>
              <a:t>context</a:t>
            </a:r>
            <a:r>
              <a:rPr lang="en-US" sz="2200" dirty="0">
                <a:solidFill>
                  <a:srgbClr val="222222"/>
                </a:solidFill>
                <a:latin typeface="Agency FB" panose="020B0503020202020204" pitchFamily="34" charset="0"/>
              </a:rPr>
              <a:t> it’s used in – to both capture the word meaning in that context as well as other contextual information?</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Instead of using a fixed embedding for each word, </a:t>
            </a:r>
            <a:r>
              <a:rPr lang="en-US" sz="2200" dirty="0" err="1">
                <a:solidFill>
                  <a:srgbClr val="222222"/>
                </a:solidFill>
                <a:latin typeface="Agency FB" panose="020B0503020202020204" pitchFamily="34" charset="0"/>
              </a:rPr>
              <a:t>ELMo</a:t>
            </a:r>
            <a:r>
              <a:rPr lang="en-US" sz="2200" dirty="0">
                <a:solidFill>
                  <a:srgbClr val="222222"/>
                </a:solidFill>
                <a:latin typeface="Agency FB" panose="020B0503020202020204" pitchFamily="34" charset="0"/>
              </a:rPr>
              <a:t> looks at the entire sentence before assigning each word in it an embedding. </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It uses a bi-directional LSTM trained on a specific task to be able to create those embeddings.</a:t>
            </a:r>
            <a:endParaRPr lang="en-IN" sz="2200" dirty="0">
              <a:solidFill>
                <a:srgbClr val="222222"/>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152509BA-72DF-43CD-92DE-C38FE5797418}"/>
              </a:ext>
            </a:extLst>
          </p:cNvPr>
          <p:cNvSpPr>
            <a:spLocks noGrp="1"/>
          </p:cNvSpPr>
          <p:nvPr>
            <p:ph type="sldNum" sz="quarter" idx="12"/>
          </p:nvPr>
        </p:nvSpPr>
        <p:spPr/>
        <p:txBody>
          <a:bodyPr/>
          <a:lstStyle/>
          <a:p>
            <a:fld id="{03DC2DEF-D2FE-4B45-ABA4-9F153FD1C98A}" type="slidenum">
              <a:rPr lang="en-US" smtClean="0"/>
              <a:t>18</a:t>
            </a:fld>
            <a:endParaRPr lang="en-US" dirty="0"/>
          </a:p>
        </p:txBody>
      </p:sp>
      <p:cxnSp>
        <p:nvCxnSpPr>
          <p:cNvPr id="5" name="Straight Connector 4">
            <a:extLst>
              <a:ext uri="{FF2B5EF4-FFF2-40B4-BE49-F238E27FC236}">
                <a16:creationId xmlns:a16="http://schemas.microsoft.com/office/drawing/2014/main" id="{37C6557D-B8E5-4565-849C-D70A0D655E81}"/>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2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C103-50E6-4639-A2C3-8F0D0F24BAF6}"/>
              </a:ext>
            </a:extLst>
          </p:cNvPr>
          <p:cNvSpPr>
            <a:spLocks noGrp="1"/>
          </p:cNvSpPr>
          <p:nvPr>
            <p:ph type="title"/>
          </p:nvPr>
        </p:nvSpPr>
        <p:spPr/>
        <p:txBody>
          <a:bodyPr/>
          <a:lstStyle/>
          <a:p>
            <a:r>
              <a:rPr lang="en-US" sz="3200" dirty="0">
                <a:latin typeface="Agency FB" panose="020B0503020202020204" pitchFamily="34" charset="0"/>
              </a:rPr>
              <a:t>ELMO</a:t>
            </a:r>
            <a:endParaRPr lang="en-IN" sz="3200" dirty="0">
              <a:latin typeface="Agency FB" panose="020B0503020202020204" pitchFamily="34" charset="0"/>
            </a:endParaRPr>
          </a:p>
        </p:txBody>
      </p:sp>
      <p:sp>
        <p:nvSpPr>
          <p:cNvPr id="3" name="Content Placeholder 2">
            <a:extLst>
              <a:ext uri="{FF2B5EF4-FFF2-40B4-BE49-F238E27FC236}">
                <a16:creationId xmlns:a16="http://schemas.microsoft.com/office/drawing/2014/main" id="{37EB162F-B65E-4F09-9E5F-B2346C0EA8CC}"/>
              </a:ext>
            </a:extLst>
          </p:cNvPr>
          <p:cNvSpPr>
            <a:spLocks noGrp="1"/>
          </p:cNvSpPr>
          <p:nvPr>
            <p:ph idx="1"/>
          </p:nvPr>
        </p:nvSpPr>
        <p:spPr>
          <a:xfrm>
            <a:off x="371474" y="1019175"/>
            <a:ext cx="11693146" cy="5665851"/>
          </a:xfrm>
        </p:spPr>
        <p:txBody>
          <a:bodyPr/>
          <a:lstStyle/>
          <a:p>
            <a:r>
              <a:rPr lang="en-US" sz="2200" dirty="0" err="1">
                <a:solidFill>
                  <a:srgbClr val="222222"/>
                </a:solidFill>
                <a:latin typeface="Agency FB" panose="020B0503020202020204" pitchFamily="34" charset="0"/>
              </a:rPr>
              <a:t>ELMo</a:t>
            </a:r>
            <a:r>
              <a:rPr lang="en-US" sz="2200" dirty="0">
                <a:solidFill>
                  <a:srgbClr val="222222"/>
                </a:solidFill>
                <a:latin typeface="Agency FB" panose="020B0503020202020204" pitchFamily="34" charset="0"/>
              </a:rPr>
              <a:t> gained its language understanding from being trained to predict the next word in a sequence of words - a task called Language Modeling</a:t>
            </a:r>
          </a:p>
          <a:p>
            <a:r>
              <a:rPr lang="en-US" sz="2200" dirty="0">
                <a:solidFill>
                  <a:srgbClr val="222222"/>
                </a:solidFill>
                <a:latin typeface="Agency FB" panose="020B0503020202020204" pitchFamily="34" charset="0"/>
              </a:rPr>
              <a:t>Step1 : Create context-based embedding for </a:t>
            </a:r>
            <a:r>
              <a:rPr lang="en-US" sz="2200" b="1" dirty="0">
                <a:solidFill>
                  <a:srgbClr val="222222"/>
                </a:solidFill>
                <a:latin typeface="Agency FB" panose="020B0503020202020204" pitchFamily="34" charset="0"/>
              </a:rPr>
              <a:t>stick, </a:t>
            </a:r>
            <a:r>
              <a:rPr lang="en-US" sz="2200" dirty="0">
                <a:solidFill>
                  <a:srgbClr val="222222"/>
                </a:solidFill>
                <a:latin typeface="Agency FB" panose="020B0503020202020204" pitchFamily="34" charset="0"/>
              </a:rPr>
              <a:t>by training Language Modeling</a:t>
            </a:r>
          </a:p>
          <a:p>
            <a:endParaRPr lang="en-US"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a:p>
            <a:endParaRPr lang="en-IN" sz="2200" dirty="0">
              <a:solidFill>
                <a:srgbClr val="222222"/>
              </a:solidFill>
              <a:latin typeface="Agency FB" panose="020B0503020202020204" pitchFamily="34" charset="0"/>
            </a:endParaRPr>
          </a:p>
          <a:p>
            <a:r>
              <a:rPr lang="en-IN" sz="2200" dirty="0">
                <a:solidFill>
                  <a:srgbClr val="222222"/>
                </a:solidFill>
                <a:latin typeface="Agency FB" panose="020B0503020202020204" pitchFamily="34" charset="0"/>
              </a:rPr>
              <a:t>Step2: </a:t>
            </a:r>
            <a:r>
              <a:rPr lang="en-US" sz="2200" dirty="0" err="1">
                <a:solidFill>
                  <a:srgbClr val="222222"/>
                </a:solidFill>
                <a:latin typeface="Agency FB" panose="020B0503020202020204" pitchFamily="34" charset="0"/>
              </a:rPr>
              <a:t>ELMo</a:t>
            </a:r>
            <a:r>
              <a:rPr lang="en-US" sz="2200" dirty="0">
                <a:solidFill>
                  <a:srgbClr val="222222"/>
                </a:solidFill>
                <a:latin typeface="Agency FB" panose="020B0503020202020204" pitchFamily="34" charset="0"/>
              </a:rPr>
              <a:t> comes up with the contextualized embedding through </a:t>
            </a:r>
          </a:p>
          <a:p>
            <a:pPr marL="0" indent="0">
              <a:buNone/>
            </a:pPr>
            <a:r>
              <a:rPr lang="en-US" sz="2200" dirty="0">
                <a:solidFill>
                  <a:srgbClr val="222222"/>
                </a:solidFill>
                <a:latin typeface="Agency FB" panose="020B0503020202020204" pitchFamily="34" charset="0"/>
              </a:rPr>
              <a:t>grouping together the hidden states (and initial embedding) in a certain </a:t>
            </a:r>
          </a:p>
          <a:p>
            <a:pPr marL="0" indent="0">
              <a:buNone/>
            </a:pPr>
            <a:r>
              <a:rPr lang="en-US" sz="2200" dirty="0">
                <a:solidFill>
                  <a:srgbClr val="222222"/>
                </a:solidFill>
                <a:latin typeface="Agency FB" panose="020B0503020202020204" pitchFamily="34" charset="0"/>
              </a:rPr>
              <a:t>way (concatenation followed by weighted summation).</a:t>
            </a:r>
            <a:endParaRPr lang="en-IN" sz="2200" dirty="0">
              <a:solidFill>
                <a:srgbClr val="222222"/>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152509BA-72DF-43CD-92DE-C38FE5797418}"/>
              </a:ext>
            </a:extLst>
          </p:cNvPr>
          <p:cNvSpPr>
            <a:spLocks noGrp="1"/>
          </p:cNvSpPr>
          <p:nvPr>
            <p:ph type="sldNum" sz="quarter" idx="12"/>
          </p:nvPr>
        </p:nvSpPr>
        <p:spPr/>
        <p:txBody>
          <a:bodyPr/>
          <a:lstStyle/>
          <a:p>
            <a:fld id="{03DC2DEF-D2FE-4B45-ABA4-9F153FD1C98A}" type="slidenum">
              <a:rPr lang="en-US" smtClean="0"/>
              <a:t>19</a:t>
            </a:fld>
            <a:endParaRPr lang="en-US" dirty="0"/>
          </a:p>
        </p:txBody>
      </p:sp>
      <p:cxnSp>
        <p:nvCxnSpPr>
          <p:cNvPr id="5" name="Straight Connector 4">
            <a:extLst>
              <a:ext uri="{FF2B5EF4-FFF2-40B4-BE49-F238E27FC236}">
                <a16:creationId xmlns:a16="http://schemas.microsoft.com/office/drawing/2014/main" id="{37C6557D-B8E5-4565-849C-D70A0D655E81}"/>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72ACD26-AC78-4E9F-90DA-E7EB6E09A8F7}"/>
              </a:ext>
            </a:extLst>
          </p:cNvPr>
          <p:cNvPicPr>
            <a:picLocks noChangeAspect="1"/>
          </p:cNvPicPr>
          <p:nvPr/>
        </p:nvPicPr>
        <p:blipFill>
          <a:blip r:embed="rId2"/>
          <a:stretch>
            <a:fillRect/>
          </a:stretch>
        </p:blipFill>
        <p:spPr>
          <a:xfrm>
            <a:off x="670495" y="2418368"/>
            <a:ext cx="4928172" cy="2021264"/>
          </a:xfrm>
          <a:prstGeom prst="rect">
            <a:avLst/>
          </a:prstGeom>
        </p:spPr>
      </p:pic>
      <p:pic>
        <p:nvPicPr>
          <p:cNvPr id="9" name="Picture 8">
            <a:extLst>
              <a:ext uri="{FF2B5EF4-FFF2-40B4-BE49-F238E27FC236}">
                <a16:creationId xmlns:a16="http://schemas.microsoft.com/office/drawing/2014/main" id="{06CCADFF-D669-43B2-A595-EDA247EB872E}"/>
              </a:ext>
            </a:extLst>
          </p:cNvPr>
          <p:cNvPicPr>
            <a:picLocks noChangeAspect="1"/>
          </p:cNvPicPr>
          <p:nvPr/>
        </p:nvPicPr>
        <p:blipFill>
          <a:blip r:embed="rId3"/>
          <a:stretch>
            <a:fillRect/>
          </a:stretch>
        </p:blipFill>
        <p:spPr>
          <a:xfrm>
            <a:off x="7136448" y="3852100"/>
            <a:ext cx="4928172" cy="2340528"/>
          </a:xfrm>
          <a:prstGeom prst="rect">
            <a:avLst/>
          </a:prstGeom>
        </p:spPr>
      </p:pic>
    </p:spTree>
    <p:extLst>
      <p:ext uri="{BB962C8B-B14F-4D97-AF65-F5344CB8AC3E}">
        <p14:creationId xmlns:p14="http://schemas.microsoft.com/office/powerpoint/2010/main" val="96510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FF2-F386-48AB-A237-AD461755DC9A}"/>
              </a:ext>
            </a:extLst>
          </p:cNvPr>
          <p:cNvSpPr>
            <a:spLocks noGrp="1"/>
          </p:cNvSpPr>
          <p:nvPr>
            <p:ph type="title"/>
          </p:nvPr>
        </p:nvSpPr>
        <p:spPr/>
        <p:txBody>
          <a:bodyPr/>
          <a:lstStyle/>
          <a:p>
            <a:r>
              <a:rPr lang="en-US" dirty="0">
                <a:latin typeface="Agency FB" panose="020B0503020202020204" pitchFamily="34" charset="0"/>
              </a:rPr>
              <a:t>Brief Introduction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316C9B5D-B2A0-45B1-A330-3AD9332C7766}"/>
              </a:ext>
            </a:extLst>
          </p:cNvPr>
          <p:cNvSpPr>
            <a:spLocks noGrp="1"/>
          </p:cNvSpPr>
          <p:nvPr>
            <p:ph type="sldNum" sz="quarter" idx="12"/>
          </p:nvPr>
        </p:nvSpPr>
        <p:spPr/>
        <p:txBody>
          <a:bodyPr/>
          <a:lstStyle/>
          <a:p>
            <a:fld id="{03DC2DEF-D2FE-4B45-ABA4-9F153FD1C98A}" type="slidenum">
              <a:rPr lang="en-US" smtClean="0"/>
              <a:t>2</a:t>
            </a:fld>
            <a:endParaRPr lang="en-US" dirty="0"/>
          </a:p>
        </p:txBody>
      </p:sp>
      <p:cxnSp>
        <p:nvCxnSpPr>
          <p:cNvPr id="5" name="Straight Connector 4">
            <a:extLst>
              <a:ext uri="{FF2B5EF4-FFF2-40B4-BE49-F238E27FC236}">
                <a16:creationId xmlns:a16="http://schemas.microsoft.com/office/drawing/2014/main" id="{F0FE3E25-1F6D-4804-AA34-DAE752322219}"/>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C909D0-BB5F-4C3B-A0AB-13CDE552E3E4}"/>
              </a:ext>
            </a:extLst>
          </p:cNvPr>
          <p:cNvPicPr>
            <a:picLocks noChangeAspect="1"/>
          </p:cNvPicPr>
          <p:nvPr/>
        </p:nvPicPr>
        <p:blipFill>
          <a:blip r:embed="rId2"/>
          <a:stretch>
            <a:fillRect/>
          </a:stretch>
        </p:blipFill>
        <p:spPr>
          <a:xfrm>
            <a:off x="9736405" y="1132199"/>
            <a:ext cx="1782495" cy="2133790"/>
          </a:xfrm>
          <a:prstGeom prst="rect">
            <a:avLst/>
          </a:prstGeom>
        </p:spPr>
      </p:pic>
      <p:sp>
        <p:nvSpPr>
          <p:cNvPr id="11" name="Content Placeholder 10">
            <a:extLst>
              <a:ext uri="{FF2B5EF4-FFF2-40B4-BE49-F238E27FC236}">
                <a16:creationId xmlns:a16="http://schemas.microsoft.com/office/drawing/2014/main" id="{027CBBDD-1005-43A7-B019-E70ACB944E81}"/>
              </a:ext>
            </a:extLst>
          </p:cNvPr>
          <p:cNvSpPr>
            <a:spLocks noGrp="1"/>
          </p:cNvSpPr>
          <p:nvPr>
            <p:ph idx="1"/>
          </p:nvPr>
        </p:nvSpPr>
        <p:spPr>
          <a:xfrm>
            <a:off x="183438" y="868018"/>
            <a:ext cx="9384767" cy="5278257"/>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latin typeface="Agency FB" panose="020B0503020202020204" pitchFamily="34" charset="0"/>
              </a:rPr>
              <a:t>Tanuj Nigam </a:t>
            </a:r>
            <a:r>
              <a:rPr lang="en-US" dirty="0">
                <a:latin typeface="Agency FB" panose="020B0503020202020204" pitchFamily="34" charset="0"/>
              </a:rPr>
              <a:t>is a data scientist with 5+ years of professional experience in the area of data science. He is well versed with advance analytics tools and technologies including Deep learning, Blockchain, MLOPS etc. Apart from his work he is a visiting faculty at multiple data science institutes. His current interest includes use of AI/ML to build Quants based model for stock markets</a:t>
            </a:r>
            <a:r>
              <a:rPr lang="en-US" dirty="0"/>
              <a:t>.</a:t>
            </a:r>
          </a:p>
          <a:p>
            <a:pPr marL="0" indent="0">
              <a:buNone/>
            </a:pPr>
            <a:endParaRPr lang="en-US" dirty="0"/>
          </a:p>
          <a:p>
            <a:pPr marL="0" indent="0">
              <a:buNone/>
            </a:pPr>
            <a:r>
              <a:rPr lang="en-US" dirty="0"/>
              <a:t>Linkedin : </a:t>
            </a:r>
            <a:r>
              <a:rPr lang="en-US" u="sng" dirty="0"/>
              <a:t>https://www.linkedin.com/in/tanuj-nigam-a4748375/</a:t>
            </a:r>
            <a:endParaRPr lang="en-IN" u="sng" dirty="0"/>
          </a:p>
        </p:txBody>
      </p:sp>
    </p:spTree>
    <p:extLst>
      <p:ext uri="{BB962C8B-B14F-4D97-AF65-F5344CB8AC3E}">
        <p14:creationId xmlns:p14="http://schemas.microsoft.com/office/powerpoint/2010/main" val="38962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61C-CAD3-4C71-ACB4-BFBB0C8B69B9}"/>
              </a:ext>
            </a:extLst>
          </p:cNvPr>
          <p:cNvSpPr>
            <a:spLocks noGrp="1"/>
          </p:cNvSpPr>
          <p:nvPr>
            <p:ph type="title"/>
          </p:nvPr>
        </p:nvSpPr>
        <p:spPr/>
        <p:txBody>
          <a:bodyPr>
            <a:noAutofit/>
          </a:bodyPr>
          <a:lstStyle/>
          <a:p>
            <a:r>
              <a:rPr lang="en-US" sz="3200" dirty="0">
                <a:latin typeface="Agency FB" panose="020B0503020202020204" pitchFamily="34" charset="0"/>
              </a:rPr>
              <a:t>ULMFIT: Nailing down Transfer Learning in NLP</a:t>
            </a:r>
            <a:endParaRPr lang="en-IN" sz="3200" dirty="0">
              <a:latin typeface="Agency FB" panose="020B0503020202020204" pitchFamily="34" charset="0"/>
            </a:endParaRPr>
          </a:p>
        </p:txBody>
      </p:sp>
      <p:sp>
        <p:nvSpPr>
          <p:cNvPr id="3" name="Content Placeholder 2">
            <a:extLst>
              <a:ext uri="{FF2B5EF4-FFF2-40B4-BE49-F238E27FC236}">
                <a16:creationId xmlns:a16="http://schemas.microsoft.com/office/drawing/2014/main" id="{0715A268-B82B-4BE8-9006-5F23E5DC166C}"/>
              </a:ext>
            </a:extLst>
          </p:cNvPr>
          <p:cNvSpPr>
            <a:spLocks noGrp="1"/>
          </p:cNvSpPr>
          <p:nvPr>
            <p:ph idx="1"/>
          </p:nvPr>
        </p:nvSpPr>
        <p:spPr/>
        <p:txBody>
          <a:bodyPr>
            <a:normAutofit/>
          </a:bodyPr>
          <a:lstStyle/>
          <a:p>
            <a:r>
              <a:rPr lang="en-US" sz="2200" b="0" i="0" dirty="0">
                <a:solidFill>
                  <a:srgbClr val="222222"/>
                </a:solidFill>
                <a:effectLst/>
                <a:latin typeface="Agency FB" panose="020B0503020202020204" pitchFamily="34" charset="0"/>
              </a:rPr>
              <a:t>ULM-</a:t>
            </a:r>
            <a:r>
              <a:rPr lang="en-US" sz="2200" b="0" i="0" dirty="0" err="1">
                <a:solidFill>
                  <a:srgbClr val="222222"/>
                </a:solidFill>
                <a:effectLst/>
                <a:latin typeface="Agency FB" panose="020B0503020202020204" pitchFamily="34" charset="0"/>
              </a:rPr>
              <a:t>FiT</a:t>
            </a:r>
            <a:r>
              <a:rPr lang="en-US" sz="2200" b="0" i="0" dirty="0">
                <a:solidFill>
                  <a:srgbClr val="222222"/>
                </a:solidFill>
                <a:effectLst/>
                <a:latin typeface="Agency FB" panose="020B0503020202020204" pitchFamily="34" charset="0"/>
              </a:rPr>
              <a:t> introduced methods to effectively utilize a lot of what the model learns during pre-training – more than just embeddings, and more than contextualized embeddings</a:t>
            </a:r>
          </a:p>
          <a:p>
            <a:endParaRPr lang="en-US" sz="2200" dirty="0">
              <a:solidFill>
                <a:srgbClr val="222222"/>
              </a:solidFill>
              <a:latin typeface="Agency FB" panose="020B0503020202020204" pitchFamily="34" charset="0"/>
            </a:endParaRPr>
          </a:p>
          <a:p>
            <a:r>
              <a:rPr lang="en-US" sz="2200" b="0" i="0" dirty="0">
                <a:solidFill>
                  <a:srgbClr val="222222"/>
                </a:solidFill>
                <a:effectLst/>
                <a:latin typeface="Agency FB" panose="020B0503020202020204" pitchFamily="34" charset="0"/>
              </a:rPr>
              <a:t>It introduced a language model and a process to effectively fine-tune that language model for various tasks.</a:t>
            </a:r>
          </a:p>
          <a:p>
            <a:endParaRPr lang="en-US" sz="2200" dirty="0">
              <a:solidFill>
                <a:srgbClr val="222222"/>
              </a:solidFill>
              <a:latin typeface="Agency FB" panose="020B0503020202020204" pitchFamily="34" charset="0"/>
            </a:endParaRPr>
          </a:p>
          <a:p>
            <a:pPr algn="l" fontAlgn="base"/>
            <a:r>
              <a:rPr lang="en-US" sz="2200" b="0" i="0" dirty="0">
                <a:solidFill>
                  <a:srgbClr val="222222"/>
                </a:solidFill>
                <a:effectLst/>
                <a:latin typeface="Agency FB" panose="020B0503020202020204" pitchFamily="34" charset="0"/>
              </a:rPr>
              <a:t>NLP finally had a way to do transfer learning probably as well as Computer Vision could.</a:t>
            </a:r>
            <a:br>
              <a:rPr lang="en-US" dirty="0"/>
            </a:br>
            <a:endParaRPr lang="en-IN" dirty="0"/>
          </a:p>
        </p:txBody>
      </p:sp>
      <p:sp>
        <p:nvSpPr>
          <p:cNvPr id="4" name="Slide Number Placeholder 3">
            <a:extLst>
              <a:ext uri="{FF2B5EF4-FFF2-40B4-BE49-F238E27FC236}">
                <a16:creationId xmlns:a16="http://schemas.microsoft.com/office/drawing/2014/main" id="{743BB091-29D9-47BB-865B-A918F45D3E52}"/>
              </a:ext>
            </a:extLst>
          </p:cNvPr>
          <p:cNvSpPr>
            <a:spLocks noGrp="1"/>
          </p:cNvSpPr>
          <p:nvPr>
            <p:ph type="sldNum" sz="quarter" idx="12"/>
          </p:nvPr>
        </p:nvSpPr>
        <p:spPr/>
        <p:txBody>
          <a:bodyPr/>
          <a:lstStyle/>
          <a:p>
            <a:fld id="{03DC2DEF-D2FE-4B45-ABA4-9F153FD1C98A}" type="slidenum">
              <a:rPr lang="en-US" smtClean="0"/>
              <a:t>20</a:t>
            </a:fld>
            <a:endParaRPr lang="en-US" dirty="0"/>
          </a:p>
        </p:txBody>
      </p:sp>
      <p:cxnSp>
        <p:nvCxnSpPr>
          <p:cNvPr id="5" name="Straight Connector 4">
            <a:extLst>
              <a:ext uri="{FF2B5EF4-FFF2-40B4-BE49-F238E27FC236}">
                <a16:creationId xmlns:a16="http://schemas.microsoft.com/office/drawing/2014/main" id="{C2B7AE63-8530-45C3-A5D5-30B1278F173F}"/>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165BD5B-C3D8-4E6B-80FF-18061C922951}"/>
              </a:ext>
            </a:extLst>
          </p:cNvPr>
          <p:cNvPicPr>
            <a:picLocks noChangeAspect="1"/>
          </p:cNvPicPr>
          <p:nvPr/>
        </p:nvPicPr>
        <p:blipFill>
          <a:blip r:embed="rId2"/>
          <a:stretch>
            <a:fillRect/>
          </a:stretch>
        </p:blipFill>
        <p:spPr>
          <a:xfrm>
            <a:off x="574929" y="3842194"/>
            <a:ext cx="6762750" cy="1971675"/>
          </a:xfrm>
          <a:prstGeom prst="rect">
            <a:avLst/>
          </a:prstGeom>
        </p:spPr>
      </p:pic>
    </p:spTree>
    <p:extLst>
      <p:ext uri="{BB962C8B-B14F-4D97-AF65-F5344CB8AC3E}">
        <p14:creationId xmlns:p14="http://schemas.microsoft.com/office/powerpoint/2010/main" val="407352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9CB-B525-45B7-8B76-91D416F25D5B}"/>
              </a:ext>
            </a:extLst>
          </p:cNvPr>
          <p:cNvSpPr>
            <a:spLocks noGrp="1"/>
          </p:cNvSpPr>
          <p:nvPr>
            <p:ph type="title"/>
          </p:nvPr>
        </p:nvSpPr>
        <p:spPr/>
        <p:txBody>
          <a:bodyPr>
            <a:normAutofit/>
          </a:bodyPr>
          <a:lstStyle/>
          <a:p>
            <a:r>
              <a:rPr lang="en-US" dirty="0">
                <a:latin typeface="Agency FB" panose="020B0503020202020204" pitchFamily="34" charset="0"/>
              </a:rPr>
              <a:t>Topics in NLP</a:t>
            </a:r>
            <a:endParaRPr lang="en-IN" dirty="0">
              <a:latin typeface="Agency FB" panose="020B0503020202020204" pitchFamily="34" charset="0"/>
            </a:endParaRPr>
          </a:p>
        </p:txBody>
      </p:sp>
      <p:pic>
        <p:nvPicPr>
          <p:cNvPr id="6" name="Content Placeholder 5">
            <a:extLst>
              <a:ext uri="{FF2B5EF4-FFF2-40B4-BE49-F238E27FC236}">
                <a16:creationId xmlns:a16="http://schemas.microsoft.com/office/drawing/2014/main" id="{6D512A30-3A3E-4330-9E46-7270ACBE0AAF}"/>
              </a:ext>
            </a:extLst>
          </p:cNvPr>
          <p:cNvPicPr>
            <a:picLocks noGrp="1" noChangeAspect="1"/>
          </p:cNvPicPr>
          <p:nvPr>
            <p:ph idx="1"/>
          </p:nvPr>
        </p:nvPicPr>
        <p:blipFill>
          <a:blip r:embed="rId2"/>
          <a:stretch>
            <a:fillRect/>
          </a:stretch>
        </p:blipFill>
        <p:spPr>
          <a:xfrm>
            <a:off x="5213024" y="1491443"/>
            <a:ext cx="6870468" cy="3221960"/>
          </a:xfrm>
        </p:spPr>
      </p:pic>
      <p:sp>
        <p:nvSpPr>
          <p:cNvPr id="4" name="Slide Number Placeholder 3">
            <a:extLst>
              <a:ext uri="{FF2B5EF4-FFF2-40B4-BE49-F238E27FC236}">
                <a16:creationId xmlns:a16="http://schemas.microsoft.com/office/drawing/2014/main" id="{B28ECCF2-6C93-4B73-97FC-21CE76D58FCC}"/>
              </a:ext>
            </a:extLst>
          </p:cNvPr>
          <p:cNvSpPr>
            <a:spLocks noGrp="1"/>
          </p:cNvSpPr>
          <p:nvPr>
            <p:ph type="sldNum" sz="quarter" idx="12"/>
          </p:nvPr>
        </p:nvSpPr>
        <p:spPr/>
        <p:txBody>
          <a:bodyPr/>
          <a:lstStyle/>
          <a:p>
            <a:fld id="{03DC2DEF-D2FE-4B45-ABA4-9F153FD1C98A}" type="slidenum">
              <a:rPr lang="en-US" smtClean="0"/>
              <a:t>3</a:t>
            </a:fld>
            <a:endParaRPr lang="en-US" dirty="0"/>
          </a:p>
        </p:txBody>
      </p:sp>
      <p:cxnSp>
        <p:nvCxnSpPr>
          <p:cNvPr id="7" name="Straight Connector 6">
            <a:extLst>
              <a:ext uri="{FF2B5EF4-FFF2-40B4-BE49-F238E27FC236}">
                <a16:creationId xmlns:a16="http://schemas.microsoft.com/office/drawing/2014/main" id="{EB4F09FA-E745-48D1-8CFF-EC2FC52EDB2C}"/>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8A81846-5423-48F7-9E0A-0EA814363C91}"/>
              </a:ext>
            </a:extLst>
          </p:cNvPr>
          <p:cNvSpPr txBox="1"/>
          <p:nvPr/>
        </p:nvSpPr>
        <p:spPr>
          <a:xfrm>
            <a:off x="171726" y="1630969"/>
            <a:ext cx="5041297" cy="4801314"/>
          </a:xfrm>
          <a:prstGeom prst="rect">
            <a:avLst/>
          </a:prstGeom>
          <a:noFill/>
        </p:spPr>
        <p:txBody>
          <a:bodyPr wrap="square">
            <a:spAutoFit/>
          </a:bodyPr>
          <a:lstStyle/>
          <a:p>
            <a:r>
              <a:rPr lang="en-US" b="1" i="0" dirty="0">
                <a:solidFill>
                  <a:srgbClr val="4D5156"/>
                </a:solidFill>
                <a:effectLst/>
                <a:latin typeface="Agency FB" panose="020B0503020202020204" pitchFamily="34" charset="0"/>
              </a:rPr>
              <a:t>Machine Translation </a:t>
            </a:r>
            <a:r>
              <a:rPr lang="en-US" b="0" i="0" dirty="0">
                <a:solidFill>
                  <a:srgbClr val="4D5156"/>
                </a:solidFill>
                <a:effectLst/>
                <a:latin typeface="Agency FB" panose="020B0503020202020204" pitchFamily="34" charset="0"/>
              </a:rPr>
              <a:t>: Translate text or speech from one language to another</a:t>
            </a:r>
          </a:p>
          <a:p>
            <a:endParaRPr lang="en-US" dirty="0">
              <a:solidFill>
                <a:srgbClr val="4D5156"/>
              </a:solidFill>
              <a:latin typeface="Agency FB" panose="020B0503020202020204" pitchFamily="34" charset="0"/>
            </a:endParaRPr>
          </a:p>
          <a:p>
            <a:r>
              <a:rPr lang="en-US" b="1" dirty="0">
                <a:solidFill>
                  <a:srgbClr val="4D5156"/>
                </a:solidFill>
                <a:latin typeface="Agency FB" panose="020B0503020202020204" pitchFamily="34" charset="0"/>
              </a:rPr>
              <a:t>Information Retrieval </a:t>
            </a:r>
            <a:r>
              <a:rPr lang="en-US" dirty="0">
                <a:solidFill>
                  <a:srgbClr val="4D5156"/>
                </a:solidFill>
                <a:latin typeface="Agency FB" panose="020B0503020202020204" pitchFamily="34" charset="0"/>
              </a:rPr>
              <a:t>: </a:t>
            </a:r>
            <a:r>
              <a:rPr lang="en-US" b="0" i="0" dirty="0">
                <a:solidFill>
                  <a:srgbClr val="000000"/>
                </a:solidFill>
                <a:effectLst/>
                <a:latin typeface="Agency FB" panose="020B0503020202020204" pitchFamily="34" charset="0"/>
              </a:rPr>
              <a:t>deals with the storage, retrieval and evaluation of information from document repositories</a:t>
            </a:r>
          </a:p>
          <a:p>
            <a:endParaRPr lang="en-US" b="0" i="0" dirty="0">
              <a:solidFill>
                <a:srgbClr val="000000"/>
              </a:solidFill>
              <a:effectLst/>
              <a:latin typeface="Agency FB" panose="020B0503020202020204" pitchFamily="34" charset="0"/>
            </a:endParaRPr>
          </a:p>
          <a:p>
            <a:r>
              <a:rPr lang="en-US" b="1" dirty="0">
                <a:solidFill>
                  <a:srgbClr val="000000"/>
                </a:solidFill>
                <a:latin typeface="Agency FB" panose="020B0503020202020204" pitchFamily="34" charset="0"/>
              </a:rPr>
              <a:t>Sentiment Analysis </a:t>
            </a:r>
            <a:r>
              <a:rPr lang="en-US" dirty="0">
                <a:solidFill>
                  <a:srgbClr val="000000"/>
                </a:solidFill>
                <a:latin typeface="Agency FB" panose="020B0503020202020204" pitchFamily="34" charset="0"/>
              </a:rPr>
              <a:t>: </a:t>
            </a:r>
            <a:r>
              <a:rPr lang="en-US" b="0" i="0" dirty="0">
                <a:solidFill>
                  <a:srgbClr val="202124"/>
                </a:solidFill>
                <a:effectLst/>
                <a:latin typeface="Agency FB" panose="020B0503020202020204" pitchFamily="34" charset="0"/>
              </a:rPr>
              <a:t>procedure used to determine if a chunk of text is positive, negative or neutral</a:t>
            </a:r>
          </a:p>
          <a:p>
            <a:endParaRPr lang="en-US" dirty="0">
              <a:solidFill>
                <a:srgbClr val="202124"/>
              </a:solidFill>
              <a:latin typeface="Agency FB" panose="020B0503020202020204" pitchFamily="34" charset="0"/>
            </a:endParaRPr>
          </a:p>
          <a:p>
            <a:r>
              <a:rPr lang="en-US" b="1" dirty="0">
                <a:solidFill>
                  <a:srgbClr val="202124"/>
                </a:solidFill>
                <a:latin typeface="Agency FB" panose="020B0503020202020204" pitchFamily="34" charset="0"/>
              </a:rPr>
              <a:t>Information Extraction</a:t>
            </a:r>
            <a:r>
              <a:rPr lang="en-US" dirty="0">
                <a:solidFill>
                  <a:srgbClr val="202124"/>
                </a:solidFill>
                <a:latin typeface="Agency FB" panose="020B0503020202020204" pitchFamily="34" charset="0"/>
              </a:rPr>
              <a:t>: </a:t>
            </a:r>
            <a:r>
              <a:rPr lang="en-US" b="0" i="0" dirty="0">
                <a:solidFill>
                  <a:srgbClr val="595858"/>
                </a:solidFill>
                <a:effectLst/>
                <a:latin typeface="Agency FB" panose="020B0503020202020204" pitchFamily="34" charset="0"/>
              </a:rPr>
              <a:t>Text data contains a lot of information but not all of it will be important to us. The process of looking for names of entities, places, date of birth of individuals etc.</a:t>
            </a:r>
          </a:p>
          <a:p>
            <a:endParaRPr lang="en-US" b="0" i="0" dirty="0">
              <a:solidFill>
                <a:srgbClr val="595858"/>
              </a:solidFill>
              <a:effectLst/>
              <a:latin typeface="Agency FB" panose="020B0503020202020204" pitchFamily="34" charset="0"/>
            </a:endParaRPr>
          </a:p>
          <a:p>
            <a:r>
              <a:rPr lang="en-US" b="1" dirty="0">
                <a:solidFill>
                  <a:srgbClr val="595858"/>
                </a:solidFill>
                <a:latin typeface="Agency FB" panose="020B0503020202020204" pitchFamily="34" charset="0"/>
              </a:rPr>
              <a:t>Question Answering </a:t>
            </a:r>
            <a:r>
              <a:rPr lang="en-US" dirty="0">
                <a:solidFill>
                  <a:srgbClr val="595858"/>
                </a:solidFill>
                <a:latin typeface="Agency FB" panose="020B0503020202020204" pitchFamily="34" charset="0"/>
              </a:rPr>
              <a:t>: </a:t>
            </a:r>
            <a:r>
              <a:rPr lang="en-US" dirty="0">
                <a:solidFill>
                  <a:srgbClr val="4D5156"/>
                </a:solidFill>
                <a:latin typeface="Agency FB" panose="020B0503020202020204" pitchFamily="34" charset="0"/>
              </a:rPr>
              <a:t>systems that automatically answer questions posed by humans in a natural language</a:t>
            </a:r>
            <a:endParaRPr lang="en-US" dirty="0">
              <a:solidFill>
                <a:srgbClr val="595858"/>
              </a:solidFill>
              <a:latin typeface="Agency FB" panose="020B0503020202020204" pitchFamily="34" charset="0"/>
            </a:endParaRPr>
          </a:p>
          <a:p>
            <a:endParaRPr lang="en-US" dirty="0">
              <a:solidFill>
                <a:srgbClr val="595858"/>
              </a:solidFill>
              <a:latin typeface="Agency FB" panose="020B0503020202020204" pitchFamily="34" charset="0"/>
            </a:endParaRPr>
          </a:p>
          <a:p>
            <a:endParaRPr lang="en-IN" dirty="0">
              <a:latin typeface="Agency FB" panose="020B0503020202020204" pitchFamily="34" charset="0"/>
            </a:endParaRPr>
          </a:p>
        </p:txBody>
      </p:sp>
    </p:spTree>
    <p:extLst>
      <p:ext uri="{BB962C8B-B14F-4D97-AF65-F5344CB8AC3E}">
        <p14:creationId xmlns:p14="http://schemas.microsoft.com/office/powerpoint/2010/main" val="24494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2223-6CDC-4D14-A1E2-D0F48B6533C6}"/>
              </a:ext>
            </a:extLst>
          </p:cNvPr>
          <p:cNvSpPr>
            <a:spLocks noGrp="1"/>
          </p:cNvSpPr>
          <p:nvPr>
            <p:ph type="title"/>
          </p:nvPr>
        </p:nvSpPr>
        <p:spPr/>
        <p:txBody>
          <a:bodyPr>
            <a:normAutofit/>
          </a:bodyPr>
          <a:lstStyle/>
          <a:p>
            <a:r>
              <a:rPr lang="en-US" dirty="0">
                <a:latin typeface="Agency FB" panose="020B0503020202020204" pitchFamily="34" charset="0"/>
              </a:rPr>
              <a:t>One-hot vector encodings</a:t>
            </a:r>
            <a:endParaRPr lang="en-IN" dirty="0">
              <a:latin typeface="Agency FB" panose="020B0503020202020204" pitchFamily="34" charset="0"/>
            </a:endParaRPr>
          </a:p>
        </p:txBody>
      </p:sp>
      <p:pic>
        <p:nvPicPr>
          <p:cNvPr id="7" name="Content Placeholder 6">
            <a:extLst>
              <a:ext uri="{FF2B5EF4-FFF2-40B4-BE49-F238E27FC236}">
                <a16:creationId xmlns:a16="http://schemas.microsoft.com/office/drawing/2014/main" id="{B56CDC79-E06F-421A-9D7E-510A97541146}"/>
              </a:ext>
            </a:extLst>
          </p:cNvPr>
          <p:cNvPicPr>
            <a:picLocks noGrp="1" noChangeAspect="1"/>
          </p:cNvPicPr>
          <p:nvPr>
            <p:ph idx="1"/>
          </p:nvPr>
        </p:nvPicPr>
        <p:blipFill>
          <a:blip r:embed="rId2"/>
          <a:stretch>
            <a:fillRect/>
          </a:stretch>
        </p:blipFill>
        <p:spPr>
          <a:xfrm>
            <a:off x="320864" y="1019175"/>
            <a:ext cx="10029825" cy="2562225"/>
          </a:xfrm>
        </p:spPr>
      </p:pic>
      <p:sp>
        <p:nvSpPr>
          <p:cNvPr id="4" name="Slide Number Placeholder 3">
            <a:extLst>
              <a:ext uri="{FF2B5EF4-FFF2-40B4-BE49-F238E27FC236}">
                <a16:creationId xmlns:a16="http://schemas.microsoft.com/office/drawing/2014/main" id="{ACC429B2-0E10-4E22-96C1-EC87633444EE}"/>
              </a:ext>
            </a:extLst>
          </p:cNvPr>
          <p:cNvSpPr>
            <a:spLocks noGrp="1"/>
          </p:cNvSpPr>
          <p:nvPr>
            <p:ph type="sldNum" sz="quarter" idx="12"/>
          </p:nvPr>
        </p:nvSpPr>
        <p:spPr/>
        <p:txBody>
          <a:bodyPr/>
          <a:lstStyle/>
          <a:p>
            <a:fld id="{03DC2DEF-D2FE-4B45-ABA4-9F153FD1C98A}" type="slidenum">
              <a:rPr lang="en-US" smtClean="0"/>
              <a:t>4</a:t>
            </a:fld>
            <a:endParaRPr lang="en-US" dirty="0"/>
          </a:p>
        </p:txBody>
      </p:sp>
      <p:cxnSp>
        <p:nvCxnSpPr>
          <p:cNvPr id="5" name="Straight Connector 4">
            <a:extLst>
              <a:ext uri="{FF2B5EF4-FFF2-40B4-BE49-F238E27FC236}">
                <a16:creationId xmlns:a16="http://schemas.microsoft.com/office/drawing/2014/main" id="{C1E37601-2911-4124-8895-5D8E896DF0D4}"/>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9244DF7-9459-4EF6-8655-4AA869BECC54}"/>
              </a:ext>
            </a:extLst>
          </p:cNvPr>
          <p:cNvSpPr txBox="1"/>
          <p:nvPr/>
        </p:nvSpPr>
        <p:spPr>
          <a:xfrm>
            <a:off x="371475" y="4050872"/>
            <a:ext cx="9311325" cy="2185214"/>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92929"/>
                </a:solidFill>
                <a:effectLst/>
                <a:latin typeface="Agency FB" panose="020B0503020202020204" pitchFamily="34" charset="0"/>
              </a:rPr>
              <a:t>Representation of words as a vector — array of vocabulary size</a:t>
            </a:r>
          </a:p>
          <a:p>
            <a:pPr marL="285750" indent="-285750">
              <a:buFont typeface="Arial" panose="020B0604020202020204" pitchFamily="34" charset="0"/>
              <a:buChar char="•"/>
            </a:pPr>
            <a:endParaRPr lang="en-US" sz="2000" dirty="0">
              <a:solidFill>
                <a:srgbClr val="292929"/>
              </a:solidFill>
              <a:latin typeface="Agency FB" panose="020B0503020202020204" pitchFamily="34" charset="0"/>
            </a:endParaRPr>
          </a:p>
          <a:p>
            <a:pPr marL="285750" indent="-285750">
              <a:buFont typeface="Arial" panose="020B0604020202020204" pitchFamily="34" charset="0"/>
              <a:buChar char="•"/>
            </a:pPr>
            <a:r>
              <a:rPr lang="en-US" sz="2000" b="0" i="0" dirty="0">
                <a:solidFill>
                  <a:srgbClr val="292929"/>
                </a:solidFill>
                <a:effectLst/>
                <a:latin typeface="Agency FB" panose="020B0503020202020204" pitchFamily="34" charset="0"/>
              </a:rPr>
              <a:t>Each word is represented by either  1 or 0</a:t>
            </a:r>
          </a:p>
          <a:p>
            <a:pPr marL="285750" indent="-285750">
              <a:buFont typeface="Arial" panose="020B0604020202020204" pitchFamily="34" charset="0"/>
              <a:buChar char="•"/>
            </a:pPr>
            <a:endParaRPr lang="en-US" sz="2000" dirty="0">
              <a:solidFill>
                <a:srgbClr val="292929"/>
              </a:solidFill>
              <a:latin typeface="Agency FB" panose="020B0503020202020204" pitchFamily="34" charset="0"/>
            </a:endParaRPr>
          </a:p>
          <a:p>
            <a:pPr marL="285750" indent="-285750">
              <a:buFont typeface="Arial" panose="020B0604020202020204" pitchFamily="34" charset="0"/>
              <a:buChar char="•"/>
            </a:pPr>
            <a:r>
              <a:rPr lang="en-US" sz="2000" b="0" i="0" dirty="0">
                <a:solidFill>
                  <a:srgbClr val="292929"/>
                </a:solidFill>
                <a:effectLst/>
                <a:latin typeface="Agency FB" panose="020B0503020202020204" pitchFamily="34" charset="0"/>
              </a:rPr>
              <a:t>No context information is present, Matrix is very sparse</a:t>
            </a:r>
          </a:p>
          <a:p>
            <a:pPr marL="285750" indent="-285750">
              <a:buFont typeface="Arial" panose="020B0604020202020204" pitchFamily="34" charset="0"/>
              <a:buChar char="•"/>
            </a:pPr>
            <a:endParaRPr lang="en-US" sz="1800" dirty="0">
              <a:solidFill>
                <a:srgbClr val="292929"/>
              </a:solidFill>
              <a:latin typeface="charter"/>
            </a:endParaRPr>
          </a:p>
          <a:p>
            <a:pPr marL="285750" indent="-285750">
              <a:buFont typeface="Arial" panose="020B0604020202020204" pitchFamily="34" charset="0"/>
              <a:buChar char="•"/>
            </a:pPr>
            <a:endParaRPr lang="en-IN" sz="1800" dirty="0">
              <a:latin typeface="Agency FB" panose="020B0503020202020204" pitchFamily="34" charset="0"/>
            </a:endParaRPr>
          </a:p>
        </p:txBody>
      </p:sp>
    </p:spTree>
    <p:extLst>
      <p:ext uri="{BB962C8B-B14F-4D97-AF65-F5344CB8AC3E}">
        <p14:creationId xmlns:p14="http://schemas.microsoft.com/office/powerpoint/2010/main" val="25282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7060-8274-4CCB-8AA2-E52A7BB9862F}"/>
              </a:ext>
            </a:extLst>
          </p:cNvPr>
          <p:cNvSpPr>
            <a:spLocks noGrp="1"/>
          </p:cNvSpPr>
          <p:nvPr>
            <p:ph type="title"/>
          </p:nvPr>
        </p:nvSpPr>
        <p:spPr/>
        <p:txBody>
          <a:bodyPr/>
          <a:lstStyle/>
          <a:p>
            <a:r>
              <a:rPr lang="en-US" dirty="0">
                <a:latin typeface="Agency FB" panose="020B0503020202020204" pitchFamily="34" charset="0"/>
              </a:rPr>
              <a:t>Word2Vec</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902E2F13-8CDF-4CEC-B45F-9E0E11C71CE3}"/>
              </a:ext>
            </a:extLst>
          </p:cNvPr>
          <p:cNvSpPr>
            <a:spLocks noGrp="1"/>
          </p:cNvSpPr>
          <p:nvPr>
            <p:ph idx="1"/>
          </p:nvPr>
        </p:nvSpPr>
        <p:spPr>
          <a:xfrm>
            <a:off x="371476" y="1019176"/>
            <a:ext cx="11571098" cy="5423244"/>
          </a:xfrm>
        </p:spPr>
        <p:txBody>
          <a:bodyPr>
            <a:normAutofit/>
          </a:bodyPr>
          <a:lstStyle/>
          <a:p>
            <a:r>
              <a:rPr lang="en-US" sz="2200" i="0" dirty="0">
                <a:solidFill>
                  <a:srgbClr val="222222"/>
                </a:solidFill>
                <a:effectLst/>
                <a:latin typeface="Agency FB" panose="020B0503020202020204" pitchFamily="34" charset="0"/>
              </a:rPr>
              <a:t>On a scale of -1 to 1 how introverted/extraverted are you (where -1 is the most introverted, and 1 is the most extraverted)?</a:t>
            </a:r>
          </a:p>
          <a:p>
            <a:pPr marL="0" indent="0">
              <a:buNone/>
            </a:pPr>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Imagine I’ve scored -0.4 as my introversion/extraversion score. we can plot that in this way:</a:t>
            </a: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Let’s add another dimension – the score of one other trait.</a:t>
            </a:r>
            <a:endParaRPr lang="en-IN" sz="2200" dirty="0">
              <a:solidFill>
                <a:srgbClr val="222222"/>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78BE63C6-4B57-437A-8D06-B54BF5553A61}"/>
              </a:ext>
            </a:extLst>
          </p:cNvPr>
          <p:cNvSpPr>
            <a:spLocks noGrp="1"/>
          </p:cNvSpPr>
          <p:nvPr>
            <p:ph type="sldNum" sz="quarter" idx="12"/>
          </p:nvPr>
        </p:nvSpPr>
        <p:spPr/>
        <p:txBody>
          <a:bodyPr/>
          <a:lstStyle/>
          <a:p>
            <a:fld id="{03DC2DEF-D2FE-4B45-ABA4-9F153FD1C98A}" type="slidenum">
              <a:rPr lang="en-US" smtClean="0"/>
              <a:t>5</a:t>
            </a:fld>
            <a:endParaRPr lang="en-US" dirty="0"/>
          </a:p>
        </p:txBody>
      </p:sp>
      <p:cxnSp>
        <p:nvCxnSpPr>
          <p:cNvPr id="5" name="Straight Connector 4">
            <a:extLst>
              <a:ext uri="{FF2B5EF4-FFF2-40B4-BE49-F238E27FC236}">
                <a16:creationId xmlns:a16="http://schemas.microsoft.com/office/drawing/2014/main" id="{E8276568-9E5C-4B30-ADCA-C20FADA8501E}"/>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04FE2B1-185C-4E8B-AF45-90C90C91EC77}"/>
              </a:ext>
            </a:extLst>
          </p:cNvPr>
          <p:cNvPicPr>
            <a:picLocks noChangeAspect="1"/>
          </p:cNvPicPr>
          <p:nvPr/>
        </p:nvPicPr>
        <p:blipFill>
          <a:blip r:embed="rId2"/>
          <a:stretch>
            <a:fillRect/>
          </a:stretch>
        </p:blipFill>
        <p:spPr>
          <a:xfrm>
            <a:off x="1511283" y="2479514"/>
            <a:ext cx="814913" cy="2054780"/>
          </a:xfrm>
          <a:prstGeom prst="rect">
            <a:avLst/>
          </a:prstGeom>
        </p:spPr>
      </p:pic>
      <p:pic>
        <p:nvPicPr>
          <p:cNvPr id="11" name="Picture 10">
            <a:extLst>
              <a:ext uri="{FF2B5EF4-FFF2-40B4-BE49-F238E27FC236}">
                <a16:creationId xmlns:a16="http://schemas.microsoft.com/office/drawing/2014/main" id="{389C32BC-BC6C-4F4A-8ADE-780B75D6E8F6}"/>
              </a:ext>
            </a:extLst>
          </p:cNvPr>
          <p:cNvPicPr>
            <a:picLocks noChangeAspect="1"/>
          </p:cNvPicPr>
          <p:nvPr/>
        </p:nvPicPr>
        <p:blipFill>
          <a:blip r:embed="rId3"/>
          <a:stretch>
            <a:fillRect/>
          </a:stretch>
        </p:blipFill>
        <p:spPr>
          <a:xfrm>
            <a:off x="2950982" y="2665570"/>
            <a:ext cx="2488756" cy="1284262"/>
          </a:xfrm>
          <a:prstGeom prst="rect">
            <a:avLst/>
          </a:prstGeom>
        </p:spPr>
      </p:pic>
      <p:pic>
        <p:nvPicPr>
          <p:cNvPr id="15" name="Picture 14">
            <a:extLst>
              <a:ext uri="{FF2B5EF4-FFF2-40B4-BE49-F238E27FC236}">
                <a16:creationId xmlns:a16="http://schemas.microsoft.com/office/drawing/2014/main" id="{82D5855F-7428-4FDC-B129-5EDD8FAB5EF5}"/>
              </a:ext>
            </a:extLst>
          </p:cNvPr>
          <p:cNvPicPr>
            <a:picLocks noChangeAspect="1"/>
          </p:cNvPicPr>
          <p:nvPr/>
        </p:nvPicPr>
        <p:blipFill>
          <a:blip r:embed="rId4"/>
          <a:stretch>
            <a:fillRect/>
          </a:stretch>
        </p:blipFill>
        <p:spPr>
          <a:xfrm>
            <a:off x="5819012" y="4383094"/>
            <a:ext cx="1940521" cy="2301936"/>
          </a:xfrm>
          <a:prstGeom prst="rect">
            <a:avLst/>
          </a:prstGeom>
        </p:spPr>
      </p:pic>
      <p:pic>
        <p:nvPicPr>
          <p:cNvPr id="17" name="Picture 16">
            <a:extLst>
              <a:ext uri="{FF2B5EF4-FFF2-40B4-BE49-F238E27FC236}">
                <a16:creationId xmlns:a16="http://schemas.microsoft.com/office/drawing/2014/main" id="{68514498-21CA-4059-8B49-3339381C395B}"/>
              </a:ext>
            </a:extLst>
          </p:cNvPr>
          <p:cNvPicPr>
            <a:picLocks noChangeAspect="1"/>
          </p:cNvPicPr>
          <p:nvPr/>
        </p:nvPicPr>
        <p:blipFill>
          <a:blip r:embed="rId5"/>
          <a:stretch>
            <a:fillRect/>
          </a:stretch>
        </p:blipFill>
        <p:spPr>
          <a:xfrm>
            <a:off x="8305625" y="4894855"/>
            <a:ext cx="2943225" cy="1428750"/>
          </a:xfrm>
          <a:prstGeom prst="rect">
            <a:avLst/>
          </a:prstGeom>
        </p:spPr>
      </p:pic>
    </p:spTree>
    <p:extLst>
      <p:ext uri="{BB962C8B-B14F-4D97-AF65-F5344CB8AC3E}">
        <p14:creationId xmlns:p14="http://schemas.microsoft.com/office/powerpoint/2010/main" val="359173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5AD3-AF15-4293-A290-11FAC269317F}"/>
              </a:ext>
            </a:extLst>
          </p:cNvPr>
          <p:cNvSpPr>
            <a:spLocks noGrp="1"/>
          </p:cNvSpPr>
          <p:nvPr>
            <p:ph type="title"/>
          </p:nvPr>
        </p:nvSpPr>
        <p:spPr/>
        <p:txBody>
          <a:bodyPr/>
          <a:lstStyle/>
          <a:p>
            <a:r>
              <a:rPr lang="en-US" dirty="0">
                <a:latin typeface="Agency FB" panose="020B0503020202020204" pitchFamily="34" charset="0"/>
              </a:rPr>
              <a:t>Word2Vec</a:t>
            </a:r>
            <a:endParaRPr lang="en-IN" dirty="0"/>
          </a:p>
        </p:txBody>
      </p:sp>
      <p:sp>
        <p:nvSpPr>
          <p:cNvPr id="3" name="Content Placeholder 2">
            <a:extLst>
              <a:ext uri="{FF2B5EF4-FFF2-40B4-BE49-F238E27FC236}">
                <a16:creationId xmlns:a16="http://schemas.microsoft.com/office/drawing/2014/main" id="{42410430-D0C8-4FAA-9382-3BB581309656}"/>
              </a:ext>
            </a:extLst>
          </p:cNvPr>
          <p:cNvSpPr>
            <a:spLocks noGrp="1"/>
          </p:cNvSpPr>
          <p:nvPr>
            <p:ph idx="1"/>
          </p:nvPr>
        </p:nvSpPr>
        <p:spPr/>
        <p:txBody>
          <a:bodyPr>
            <a:normAutofit/>
          </a:bodyPr>
          <a:lstStyle/>
          <a:p>
            <a:r>
              <a:rPr lang="en-US" sz="2200" dirty="0">
                <a:solidFill>
                  <a:srgbClr val="222222"/>
                </a:solidFill>
                <a:latin typeface="Agency FB" panose="020B0503020202020204" pitchFamily="34" charset="0"/>
              </a:rPr>
              <a:t>Imagine I got hit by a </a:t>
            </a:r>
            <a:r>
              <a:rPr lang="en-US" sz="2200" dirty="0">
                <a:solidFill>
                  <a:srgbClr val="FF0000"/>
                </a:solidFill>
                <a:latin typeface="Agency FB" panose="020B0503020202020204" pitchFamily="34" charset="0"/>
              </a:rPr>
              <a:t>red Bus </a:t>
            </a:r>
            <a:r>
              <a:rPr lang="en-US" sz="2200" dirty="0">
                <a:solidFill>
                  <a:srgbClr val="222222"/>
                </a:solidFill>
                <a:latin typeface="Agency FB" panose="020B0503020202020204" pitchFamily="34" charset="0"/>
              </a:rPr>
              <a:t>and I need to be replaced by someone with a similar personality. </a:t>
            </a:r>
          </a:p>
          <a:p>
            <a:endParaRPr lang="en-US" sz="2200" dirty="0">
              <a:solidFill>
                <a:srgbClr val="222222"/>
              </a:solidFill>
              <a:latin typeface="Agency FB" panose="020B0503020202020204" pitchFamily="34" charset="0"/>
            </a:endParaRPr>
          </a:p>
          <a:p>
            <a:r>
              <a:rPr lang="en-US" sz="2200" dirty="0">
                <a:solidFill>
                  <a:srgbClr val="222222"/>
                </a:solidFill>
                <a:latin typeface="Agency FB" panose="020B0503020202020204" pitchFamily="34" charset="0"/>
              </a:rPr>
              <a:t>Which of the two people is more similar to me?</a:t>
            </a:r>
          </a:p>
          <a:p>
            <a:endParaRPr lang="en-US" sz="2200" dirty="0">
              <a:solidFill>
                <a:srgbClr val="222222"/>
              </a:solidFill>
              <a:latin typeface="Agency FB" panose="020B0503020202020204" pitchFamily="34" charset="0"/>
            </a:endParaRPr>
          </a:p>
          <a:p>
            <a:r>
              <a:rPr lang="en-US" sz="2200" b="0" i="0" dirty="0">
                <a:solidFill>
                  <a:srgbClr val="222222"/>
                </a:solidFill>
                <a:effectLst/>
                <a:latin typeface="Agency FB" panose="020B0503020202020204" pitchFamily="34" charset="0"/>
              </a:rPr>
              <a:t> C</a:t>
            </a:r>
            <a:r>
              <a:rPr lang="en-US" sz="2200" dirty="0">
                <a:solidFill>
                  <a:srgbClr val="222222"/>
                </a:solidFill>
                <a:latin typeface="Agency FB" panose="020B0503020202020204" pitchFamily="34" charset="0"/>
              </a:rPr>
              <a:t>ommon way to calculate a similarity score is</a:t>
            </a:r>
            <a:r>
              <a:rPr lang="en-US" sz="2200" b="1" dirty="0">
                <a:solidFill>
                  <a:srgbClr val="222222"/>
                </a:solidFill>
                <a:latin typeface="Agency FB" panose="020B0503020202020204" pitchFamily="34" charset="0"/>
              </a:rPr>
              <a:t> </a:t>
            </a:r>
            <a:r>
              <a:rPr lang="en-US" sz="2200" b="1" dirty="0">
                <a:solidFill>
                  <a:srgbClr val="222222"/>
                </a:solidFill>
                <a:latin typeface="Agency FB" panose="020B0503020202020204" pitchFamily="34" charset="0"/>
                <a:hlinkClick r:id="rId2">
                  <a:extLst>
                    <a:ext uri="{A12FA001-AC4F-418D-AE19-62706E023703}">
                      <ahyp:hlinkClr xmlns:ahyp="http://schemas.microsoft.com/office/drawing/2018/hyperlinkcolor" val="tx"/>
                    </a:ext>
                  </a:extLst>
                </a:hlinkClick>
              </a:rPr>
              <a:t>cosine similarity</a:t>
            </a:r>
            <a:endParaRPr lang="en-IN" sz="2200" b="1" dirty="0">
              <a:solidFill>
                <a:srgbClr val="222222"/>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31D50938-ADCA-4C5F-985F-AAC7B61F65F6}"/>
              </a:ext>
            </a:extLst>
          </p:cNvPr>
          <p:cNvSpPr>
            <a:spLocks noGrp="1"/>
          </p:cNvSpPr>
          <p:nvPr>
            <p:ph type="sldNum" sz="quarter" idx="12"/>
          </p:nvPr>
        </p:nvSpPr>
        <p:spPr/>
        <p:txBody>
          <a:bodyPr/>
          <a:lstStyle/>
          <a:p>
            <a:fld id="{03DC2DEF-D2FE-4B45-ABA4-9F153FD1C98A}" type="slidenum">
              <a:rPr lang="en-US" smtClean="0"/>
              <a:t>6</a:t>
            </a:fld>
            <a:endParaRPr lang="en-US" dirty="0"/>
          </a:p>
        </p:txBody>
      </p:sp>
      <p:pic>
        <p:nvPicPr>
          <p:cNvPr id="8" name="Picture 7">
            <a:extLst>
              <a:ext uri="{FF2B5EF4-FFF2-40B4-BE49-F238E27FC236}">
                <a16:creationId xmlns:a16="http://schemas.microsoft.com/office/drawing/2014/main" id="{4BEF79D7-B792-492A-A1F9-6114BBA4E33E}"/>
              </a:ext>
            </a:extLst>
          </p:cNvPr>
          <p:cNvPicPr>
            <a:picLocks noChangeAspect="1"/>
          </p:cNvPicPr>
          <p:nvPr/>
        </p:nvPicPr>
        <p:blipFill>
          <a:blip r:embed="rId3"/>
          <a:stretch>
            <a:fillRect/>
          </a:stretch>
        </p:blipFill>
        <p:spPr>
          <a:xfrm>
            <a:off x="6717432" y="1961354"/>
            <a:ext cx="4086361" cy="2177013"/>
          </a:xfrm>
          <a:prstGeom prst="rect">
            <a:avLst/>
          </a:prstGeom>
        </p:spPr>
      </p:pic>
      <p:pic>
        <p:nvPicPr>
          <p:cNvPr id="10" name="Picture 9">
            <a:extLst>
              <a:ext uri="{FF2B5EF4-FFF2-40B4-BE49-F238E27FC236}">
                <a16:creationId xmlns:a16="http://schemas.microsoft.com/office/drawing/2014/main" id="{E5FC5418-5BD0-45EE-9450-92C6367C1B56}"/>
              </a:ext>
            </a:extLst>
          </p:cNvPr>
          <p:cNvPicPr>
            <a:picLocks noChangeAspect="1"/>
          </p:cNvPicPr>
          <p:nvPr/>
        </p:nvPicPr>
        <p:blipFill>
          <a:blip r:embed="rId4"/>
          <a:stretch>
            <a:fillRect/>
          </a:stretch>
        </p:blipFill>
        <p:spPr>
          <a:xfrm>
            <a:off x="723556" y="4209557"/>
            <a:ext cx="5372444" cy="1578113"/>
          </a:xfrm>
          <a:prstGeom prst="rect">
            <a:avLst/>
          </a:prstGeom>
        </p:spPr>
      </p:pic>
      <p:cxnSp>
        <p:nvCxnSpPr>
          <p:cNvPr id="13" name="Straight Connector 12">
            <a:extLst>
              <a:ext uri="{FF2B5EF4-FFF2-40B4-BE49-F238E27FC236}">
                <a16:creationId xmlns:a16="http://schemas.microsoft.com/office/drawing/2014/main" id="{18CB1B72-9950-41CA-B2BE-CF96CAFBCA55}"/>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75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448F-1BF7-49FA-83D3-1744F0DF49AD}"/>
              </a:ext>
            </a:extLst>
          </p:cNvPr>
          <p:cNvSpPr>
            <a:spLocks noGrp="1"/>
          </p:cNvSpPr>
          <p:nvPr>
            <p:ph type="title"/>
          </p:nvPr>
        </p:nvSpPr>
        <p:spPr/>
        <p:txBody>
          <a:bodyPr>
            <a:normAutofit/>
          </a:bodyPr>
          <a:lstStyle/>
          <a:p>
            <a:pPr fontAlgn="base"/>
            <a:r>
              <a:rPr lang="en-IN" dirty="0">
                <a:latin typeface="Agency FB" panose="020B0503020202020204" pitchFamily="34" charset="0"/>
              </a:rPr>
              <a:t>Word Embeddings</a:t>
            </a:r>
          </a:p>
        </p:txBody>
      </p:sp>
      <p:pic>
        <p:nvPicPr>
          <p:cNvPr id="7" name="Content Placeholder 6">
            <a:extLst>
              <a:ext uri="{FF2B5EF4-FFF2-40B4-BE49-F238E27FC236}">
                <a16:creationId xmlns:a16="http://schemas.microsoft.com/office/drawing/2014/main" id="{6C8146C4-4627-4AA6-AAAA-AF2353B84877}"/>
              </a:ext>
            </a:extLst>
          </p:cNvPr>
          <p:cNvPicPr>
            <a:picLocks noGrp="1" noChangeAspect="1"/>
          </p:cNvPicPr>
          <p:nvPr>
            <p:ph idx="1"/>
          </p:nvPr>
        </p:nvPicPr>
        <p:blipFill>
          <a:blip r:embed="rId2"/>
          <a:stretch>
            <a:fillRect/>
          </a:stretch>
        </p:blipFill>
        <p:spPr>
          <a:xfrm>
            <a:off x="6609278" y="1320017"/>
            <a:ext cx="4869408" cy="2410795"/>
          </a:xfrm>
        </p:spPr>
      </p:pic>
      <p:sp>
        <p:nvSpPr>
          <p:cNvPr id="4" name="Slide Number Placeholder 3">
            <a:extLst>
              <a:ext uri="{FF2B5EF4-FFF2-40B4-BE49-F238E27FC236}">
                <a16:creationId xmlns:a16="http://schemas.microsoft.com/office/drawing/2014/main" id="{7DE69882-FEB6-4647-9097-32F8F803B7CA}"/>
              </a:ext>
            </a:extLst>
          </p:cNvPr>
          <p:cNvSpPr>
            <a:spLocks noGrp="1"/>
          </p:cNvSpPr>
          <p:nvPr>
            <p:ph type="sldNum" sz="quarter" idx="12"/>
          </p:nvPr>
        </p:nvSpPr>
        <p:spPr/>
        <p:txBody>
          <a:bodyPr/>
          <a:lstStyle/>
          <a:p>
            <a:fld id="{03DC2DEF-D2FE-4B45-ABA4-9F153FD1C98A}" type="slidenum">
              <a:rPr lang="en-US" smtClean="0"/>
              <a:t>7</a:t>
            </a:fld>
            <a:endParaRPr lang="en-US" dirty="0"/>
          </a:p>
        </p:txBody>
      </p:sp>
      <p:cxnSp>
        <p:nvCxnSpPr>
          <p:cNvPr id="5" name="Straight Connector 4">
            <a:extLst>
              <a:ext uri="{FF2B5EF4-FFF2-40B4-BE49-F238E27FC236}">
                <a16:creationId xmlns:a16="http://schemas.microsoft.com/office/drawing/2014/main" id="{5882602E-537B-49E1-964E-684B5117B43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27D5BC-09EB-455C-8005-E6B28632EECE}"/>
              </a:ext>
            </a:extLst>
          </p:cNvPr>
          <p:cNvSpPr txBox="1"/>
          <p:nvPr/>
        </p:nvSpPr>
        <p:spPr>
          <a:xfrm>
            <a:off x="514850" y="1389781"/>
            <a:ext cx="6094428" cy="1785104"/>
          </a:xfrm>
          <a:prstGeom prst="rect">
            <a:avLst/>
          </a:prstGeom>
          <a:noFill/>
        </p:spPr>
        <p:txBody>
          <a:bodyPr wrap="square">
            <a:spAutoFit/>
          </a:bodyPr>
          <a:lstStyle/>
          <a:p>
            <a:pPr marL="285750" indent="-285750">
              <a:buFont typeface="Arial" panose="020B0604020202020204" pitchFamily="34" charset="0"/>
              <a:buChar char="•"/>
            </a:pPr>
            <a:r>
              <a:rPr lang="en-US" sz="2200" dirty="0">
                <a:solidFill>
                  <a:srgbClr val="222222"/>
                </a:solidFill>
                <a:latin typeface="Agency FB" panose="020B0503020202020204" pitchFamily="34" charset="0"/>
              </a:rPr>
              <a:t>Each word can be represented by a Word Vector</a:t>
            </a:r>
          </a:p>
          <a:p>
            <a:pPr marL="285750" indent="-285750">
              <a:buFont typeface="Arial" panose="020B0604020202020204" pitchFamily="34" charset="0"/>
              <a:buChar char="•"/>
            </a:pPr>
            <a:endParaRPr lang="en-US" sz="2200" dirty="0">
              <a:solidFill>
                <a:srgbClr val="222222"/>
              </a:solidFill>
              <a:latin typeface="Agency FB" panose="020B0503020202020204" pitchFamily="34" charset="0"/>
            </a:endParaRPr>
          </a:p>
          <a:p>
            <a:pPr marL="285750" indent="-285750">
              <a:buFont typeface="Arial" panose="020B0604020202020204" pitchFamily="34" charset="0"/>
              <a:buChar char="•"/>
            </a:pPr>
            <a:r>
              <a:rPr lang="en-IN" sz="2200" dirty="0">
                <a:solidFill>
                  <a:srgbClr val="222222"/>
                </a:solidFill>
                <a:latin typeface="Agency FB" panose="020B0503020202020204" pitchFamily="34" charset="0"/>
              </a:rPr>
              <a:t>Can we visualize this analogy</a:t>
            </a:r>
          </a:p>
          <a:p>
            <a:pPr marL="285750" indent="-285750">
              <a:buFont typeface="Arial" panose="020B0604020202020204" pitchFamily="34" charset="0"/>
              <a:buChar char="•"/>
            </a:pPr>
            <a:endParaRPr lang="en-IN" sz="2200" dirty="0">
              <a:solidFill>
                <a:srgbClr val="222222"/>
              </a:solidFill>
              <a:latin typeface="Agency FB" panose="020B0503020202020204" pitchFamily="34" charset="0"/>
            </a:endParaRPr>
          </a:p>
          <a:p>
            <a:pPr marL="285750" indent="-285750">
              <a:buFont typeface="Arial" panose="020B0604020202020204" pitchFamily="34" charset="0"/>
              <a:buChar char="•"/>
            </a:pPr>
            <a:endParaRPr lang="en-US" sz="2200" dirty="0">
              <a:solidFill>
                <a:srgbClr val="222222"/>
              </a:solidFill>
              <a:latin typeface="Agency FB" panose="020B0503020202020204" pitchFamily="34" charset="0"/>
            </a:endParaRPr>
          </a:p>
        </p:txBody>
      </p:sp>
      <p:pic>
        <p:nvPicPr>
          <p:cNvPr id="11" name="Picture 10">
            <a:extLst>
              <a:ext uri="{FF2B5EF4-FFF2-40B4-BE49-F238E27FC236}">
                <a16:creationId xmlns:a16="http://schemas.microsoft.com/office/drawing/2014/main" id="{E24E9C36-6C33-4860-B2D5-150B5036B82F}"/>
              </a:ext>
            </a:extLst>
          </p:cNvPr>
          <p:cNvPicPr>
            <a:picLocks noChangeAspect="1"/>
          </p:cNvPicPr>
          <p:nvPr/>
        </p:nvPicPr>
        <p:blipFill>
          <a:blip r:embed="rId3"/>
          <a:stretch>
            <a:fillRect/>
          </a:stretch>
        </p:blipFill>
        <p:spPr>
          <a:xfrm>
            <a:off x="514850" y="3244649"/>
            <a:ext cx="6460160" cy="3218773"/>
          </a:xfrm>
          <a:prstGeom prst="rect">
            <a:avLst/>
          </a:prstGeom>
        </p:spPr>
      </p:pic>
    </p:spTree>
    <p:extLst>
      <p:ext uri="{BB962C8B-B14F-4D97-AF65-F5344CB8AC3E}">
        <p14:creationId xmlns:p14="http://schemas.microsoft.com/office/powerpoint/2010/main" val="264549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140-1C0E-4EFF-B103-353A0EB351F0}"/>
              </a:ext>
            </a:extLst>
          </p:cNvPr>
          <p:cNvSpPr>
            <a:spLocks noGrp="1"/>
          </p:cNvSpPr>
          <p:nvPr>
            <p:ph type="title"/>
          </p:nvPr>
        </p:nvSpPr>
        <p:spPr/>
        <p:txBody>
          <a:bodyPr/>
          <a:lstStyle/>
          <a:p>
            <a:r>
              <a:rPr lang="en-IN" dirty="0">
                <a:latin typeface="Agency FB" panose="020B0503020202020204" pitchFamily="34" charset="0"/>
              </a:rPr>
              <a:t>Language Models</a:t>
            </a:r>
          </a:p>
        </p:txBody>
      </p:sp>
      <p:sp>
        <p:nvSpPr>
          <p:cNvPr id="3" name="Content Placeholder 2">
            <a:extLst>
              <a:ext uri="{FF2B5EF4-FFF2-40B4-BE49-F238E27FC236}">
                <a16:creationId xmlns:a16="http://schemas.microsoft.com/office/drawing/2014/main" id="{ABA897FA-C66E-440B-9C92-3221DFA79366}"/>
              </a:ext>
            </a:extLst>
          </p:cNvPr>
          <p:cNvSpPr>
            <a:spLocks noGrp="1"/>
          </p:cNvSpPr>
          <p:nvPr>
            <p:ph idx="1"/>
          </p:nvPr>
        </p:nvSpPr>
        <p:spPr/>
        <p:txBody>
          <a:bodyPr>
            <a:normAutofit/>
          </a:bodyPr>
          <a:lstStyle/>
          <a:p>
            <a:r>
              <a:rPr lang="en-US" sz="2200" dirty="0">
                <a:solidFill>
                  <a:srgbClr val="292929"/>
                </a:solidFill>
                <a:latin typeface="Agency FB" panose="020B0503020202020204" pitchFamily="34" charset="0"/>
              </a:rPr>
              <a:t>A statistical language model is a probability distribution over sequences of words.</a:t>
            </a:r>
          </a:p>
          <a:p>
            <a:endParaRPr lang="en-US" sz="2200" dirty="0">
              <a:solidFill>
                <a:srgbClr val="292929"/>
              </a:solidFill>
              <a:latin typeface="Agency FB" panose="020B0503020202020204" pitchFamily="34" charset="0"/>
            </a:endParaRPr>
          </a:p>
          <a:p>
            <a:r>
              <a:rPr lang="en-US" sz="2200" dirty="0">
                <a:solidFill>
                  <a:srgbClr val="292929"/>
                </a:solidFill>
                <a:latin typeface="Agency FB" panose="020B0503020202020204" pitchFamily="34" charset="0"/>
              </a:rPr>
              <a:t> Language model is used to capture and predict the relationships between words across a sentence or a document. </a:t>
            </a:r>
          </a:p>
          <a:p>
            <a:endParaRPr lang="en-US" sz="2200" dirty="0">
              <a:solidFill>
                <a:srgbClr val="292929"/>
              </a:solidFill>
              <a:latin typeface="Agency FB" panose="020B0503020202020204" pitchFamily="34" charset="0"/>
            </a:endParaRPr>
          </a:p>
          <a:p>
            <a:r>
              <a:rPr lang="en-US" sz="2200" dirty="0">
                <a:solidFill>
                  <a:srgbClr val="292929"/>
                </a:solidFill>
                <a:latin typeface="Agency FB" panose="020B0503020202020204" pitchFamily="34" charset="0"/>
              </a:rPr>
              <a:t>Fundamentally, the language model predicts the conditional probability distribution for the next word in a sentence, given by:-</a:t>
            </a:r>
            <a:endParaRPr lang="en-IN" sz="2200" dirty="0">
              <a:solidFill>
                <a:srgbClr val="292929"/>
              </a:solidFill>
              <a:latin typeface="Agency FB" panose="020B0503020202020204" pitchFamily="34" charset="0"/>
            </a:endParaRPr>
          </a:p>
        </p:txBody>
      </p:sp>
      <p:sp>
        <p:nvSpPr>
          <p:cNvPr id="4" name="Slide Number Placeholder 3">
            <a:extLst>
              <a:ext uri="{FF2B5EF4-FFF2-40B4-BE49-F238E27FC236}">
                <a16:creationId xmlns:a16="http://schemas.microsoft.com/office/drawing/2014/main" id="{A8710B67-09FA-498F-BCD4-6694B1EB9060}"/>
              </a:ext>
            </a:extLst>
          </p:cNvPr>
          <p:cNvSpPr>
            <a:spLocks noGrp="1"/>
          </p:cNvSpPr>
          <p:nvPr>
            <p:ph type="sldNum" sz="quarter" idx="12"/>
          </p:nvPr>
        </p:nvSpPr>
        <p:spPr/>
        <p:txBody>
          <a:bodyPr/>
          <a:lstStyle/>
          <a:p>
            <a:fld id="{03DC2DEF-D2FE-4B45-ABA4-9F153FD1C98A}" type="slidenum">
              <a:rPr lang="en-US" smtClean="0"/>
              <a:t>8</a:t>
            </a:fld>
            <a:endParaRPr lang="en-US" dirty="0"/>
          </a:p>
        </p:txBody>
      </p:sp>
      <p:cxnSp>
        <p:nvCxnSpPr>
          <p:cNvPr id="5" name="Straight Connector 4">
            <a:extLst>
              <a:ext uri="{FF2B5EF4-FFF2-40B4-BE49-F238E27FC236}">
                <a16:creationId xmlns:a16="http://schemas.microsoft.com/office/drawing/2014/main" id="{378836B8-B2B5-4343-ACD3-610A98B711AE}"/>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1AF4BBF-A4C3-49D4-83F2-FDDC862B1CFD}"/>
              </a:ext>
            </a:extLst>
          </p:cNvPr>
          <p:cNvPicPr>
            <a:picLocks noChangeAspect="1"/>
          </p:cNvPicPr>
          <p:nvPr/>
        </p:nvPicPr>
        <p:blipFill>
          <a:blip r:embed="rId2"/>
          <a:stretch>
            <a:fillRect/>
          </a:stretch>
        </p:blipFill>
        <p:spPr>
          <a:xfrm>
            <a:off x="3324225" y="3394171"/>
            <a:ext cx="5543550" cy="1171575"/>
          </a:xfrm>
          <a:prstGeom prst="rect">
            <a:avLst/>
          </a:prstGeom>
        </p:spPr>
      </p:pic>
      <p:sp>
        <p:nvSpPr>
          <p:cNvPr id="9" name="TextBox 8">
            <a:extLst>
              <a:ext uri="{FF2B5EF4-FFF2-40B4-BE49-F238E27FC236}">
                <a16:creationId xmlns:a16="http://schemas.microsoft.com/office/drawing/2014/main" id="{61470C3A-3FCE-4B8F-9838-FF4A3C96CA17}"/>
              </a:ext>
            </a:extLst>
          </p:cNvPr>
          <p:cNvSpPr txBox="1"/>
          <p:nvPr/>
        </p:nvSpPr>
        <p:spPr>
          <a:xfrm>
            <a:off x="483124" y="4565746"/>
            <a:ext cx="6094428" cy="430887"/>
          </a:xfrm>
          <a:prstGeom prst="rect">
            <a:avLst/>
          </a:prstGeom>
          <a:noFill/>
        </p:spPr>
        <p:txBody>
          <a:bodyPr wrap="square">
            <a:spAutoFit/>
          </a:bodyPr>
          <a:lstStyle/>
          <a:p>
            <a:r>
              <a:rPr lang="en-US" sz="2200" dirty="0">
                <a:solidFill>
                  <a:srgbClr val="292929"/>
                </a:solidFill>
                <a:latin typeface="Agency FB" panose="020B0503020202020204" pitchFamily="34" charset="0"/>
              </a:rPr>
              <a:t>The probability of the occurrence of a sentence is given by</a:t>
            </a:r>
            <a:endParaRPr lang="en-IN" sz="2200" dirty="0">
              <a:solidFill>
                <a:srgbClr val="292929"/>
              </a:solidFill>
              <a:latin typeface="Agency FB" panose="020B0503020202020204" pitchFamily="34" charset="0"/>
            </a:endParaRPr>
          </a:p>
        </p:txBody>
      </p:sp>
      <p:pic>
        <p:nvPicPr>
          <p:cNvPr id="11" name="Picture 10">
            <a:extLst>
              <a:ext uri="{FF2B5EF4-FFF2-40B4-BE49-F238E27FC236}">
                <a16:creationId xmlns:a16="http://schemas.microsoft.com/office/drawing/2014/main" id="{EBF68086-884D-4889-9CC9-E7FF18CFB1A6}"/>
              </a:ext>
            </a:extLst>
          </p:cNvPr>
          <p:cNvPicPr>
            <a:picLocks noChangeAspect="1"/>
          </p:cNvPicPr>
          <p:nvPr/>
        </p:nvPicPr>
        <p:blipFill>
          <a:blip r:embed="rId3"/>
          <a:stretch>
            <a:fillRect/>
          </a:stretch>
        </p:blipFill>
        <p:spPr>
          <a:xfrm>
            <a:off x="1719181" y="5104890"/>
            <a:ext cx="7665907" cy="1494517"/>
          </a:xfrm>
          <a:prstGeom prst="rect">
            <a:avLst/>
          </a:prstGeom>
        </p:spPr>
      </p:pic>
    </p:spTree>
    <p:extLst>
      <p:ext uri="{BB962C8B-B14F-4D97-AF65-F5344CB8AC3E}">
        <p14:creationId xmlns:p14="http://schemas.microsoft.com/office/powerpoint/2010/main" val="24721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EDB0-48F4-41A6-ABF5-FD2F9966FE12}"/>
              </a:ext>
            </a:extLst>
          </p:cNvPr>
          <p:cNvSpPr>
            <a:spLocks noGrp="1"/>
          </p:cNvSpPr>
          <p:nvPr>
            <p:ph type="title"/>
          </p:nvPr>
        </p:nvSpPr>
        <p:spPr/>
        <p:txBody>
          <a:bodyPr/>
          <a:lstStyle/>
          <a:p>
            <a:r>
              <a:rPr lang="en-IN" dirty="0">
                <a:latin typeface="Agency FB" panose="020B0503020202020204" pitchFamily="34" charset="0"/>
              </a:rPr>
              <a:t>Language Models</a:t>
            </a:r>
            <a:endParaRPr lang="en-IN" dirty="0"/>
          </a:p>
        </p:txBody>
      </p:sp>
      <p:pic>
        <p:nvPicPr>
          <p:cNvPr id="6" name="Content Placeholder 5">
            <a:extLst>
              <a:ext uri="{FF2B5EF4-FFF2-40B4-BE49-F238E27FC236}">
                <a16:creationId xmlns:a16="http://schemas.microsoft.com/office/drawing/2014/main" id="{9AD40FDF-2674-4B56-A9C4-93FD55E71F63}"/>
              </a:ext>
            </a:extLst>
          </p:cNvPr>
          <p:cNvPicPr>
            <a:picLocks noGrp="1" noChangeAspect="1"/>
          </p:cNvPicPr>
          <p:nvPr>
            <p:ph idx="1"/>
          </p:nvPr>
        </p:nvPicPr>
        <p:blipFill>
          <a:blip r:embed="rId2"/>
          <a:stretch>
            <a:fillRect/>
          </a:stretch>
        </p:blipFill>
        <p:spPr>
          <a:xfrm>
            <a:off x="1010045" y="1498944"/>
            <a:ext cx="9753152" cy="4943475"/>
          </a:xfrm>
        </p:spPr>
      </p:pic>
      <p:sp>
        <p:nvSpPr>
          <p:cNvPr id="4" name="Slide Number Placeholder 3">
            <a:extLst>
              <a:ext uri="{FF2B5EF4-FFF2-40B4-BE49-F238E27FC236}">
                <a16:creationId xmlns:a16="http://schemas.microsoft.com/office/drawing/2014/main" id="{E2141BB1-070A-45E9-8BFC-D548BBEB7744}"/>
              </a:ext>
            </a:extLst>
          </p:cNvPr>
          <p:cNvSpPr>
            <a:spLocks noGrp="1"/>
          </p:cNvSpPr>
          <p:nvPr>
            <p:ph type="sldNum" sz="quarter" idx="12"/>
          </p:nvPr>
        </p:nvSpPr>
        <p:spPr/>
        <p:txBody>
          <a:bodyPr/>
          <a:lstStyle/>
          <a:p>
            <a:fld id="{03DC2DEF-D2FE-4B45-ABA4-9F153FD1C98A}" type="slidenum">
              <a:rPr lang="en-US" smtClean="0"/>
              <a:t>9</a:t>
            </a:fld>
            <a:endParaRPr lang="en-US" dirty="0"/>
          </a:p>
        </p:txBody>
      </p:sp>
      <p:cxnSp>
        <p:nvCxnSpPr>
          <p:cNvPr id="7" name="Straight Connector 6">
            <a:extLst>
              <a:ext uri="{FF2B5EF4-FFF2-40B4-BE49-F238E27FC236}">
                <a16:creationId xmlns:a16="http://schemas.microsoft.com/office/drawing/2014/main" id="{F514C047-849C-44E4-8FA8-5D649BDD45C9}"/>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09069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55412</TotalTime>
  <Words>1056</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Agency FB</vt:lpstr>
      <vt:lpstr>Arial</vt:lpstr>
      <vt:lpstr>Calibri</vt:lpstr>
      <vt:lpstr>Calibri Light</vt:lpstr>
      <vt:lpstr>charter</vt:lpstr>
      <vt:lpstr>Helvetica</vt:lpstr>
      <vt:lpstr>Helvetica Neue</vt:lpstr>
      <vt:lpstr>Lucida Sans</vt:lpstr>
      <vt:lpstr>Office Theme</vt:lpstr>
      <vt:lpstr>PowerPoint Presentation</vt:lpstr>
      <vt:lpstr>Brief Introduction</vt:lpstr>
      <vt:lpstr>Topics in NLP</vt:lpstr>
      <vt:lpstr>One-hot vector encodings</vt:lpstr>
      <vt:lpstr>Word2Vec</vt:lpstr>
      <vt:lpstr>Word2Vec</vt:lpstr>
      <vt:lpstr>Word Embeddings</vt:lpstr>
      <vt:lpstr>Language Models</vt:lpstr>
      <vt:lpstr>Language Models</vt:lpstr>
      <vt:lpstr>Data Required</vt:lpstr>
      <vt:lpstr>Better way of learning</vt:lpstr>
      <vt:lpstr>Training Approach</vt:lpstr>
      <vt:lpstr>Training Approach</vt:lpstr>
      <vt:lpstr>Negative Sampling </vt:lpstr>
      <vt:lpstr>Negative Sampling </vt:lpstr>
      <vt:lpstr>Word2vec Training Process</vt:lpstr>
      <vt:lpstr>Word2vec Training Process</vt:lpstr>
      <vt:lpstr>ELMO</vt:lpstr>
      <vt:lpstr>ELMO</vt:lpstr>
      <vt:lpstr>ULMFIT: Nailing down Transfer Learning in 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Kumar Saurabh</dc:creator>
  <cp:lastModifiedBy>Tanuj Nigam</cp:lastModifiedBy>
  <cp:revision>395</cp:revision>
  <dcterms:created xsi:type="dcterms:W3CDTF">2020-12-05T08:17:44Z</dcterms:created>
  <dcterms:modified xsi:type="dcterms:W3CDTF">2021-05-29T06:18:18Z</dcterms:modified>
</cp:coreProperties>
</file>