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7" r:id="rId26"/>
    <p:sldId id="281" r:id="rId27"/>
    <p:sldId id="284" r:id="rId28"/>
    <p:sldId id="282" r:id="rId29"/>
    <p:sldId id="285" r:id="rId30"/>
    <p:sldId id="288" r:id="rId31"/>
    <p:sldId id="283" r:id="rId32"/>
    <p:sldId id="286" r:id="rId33"/>
    <p:sldId id="290" r:id="rId34"/>
    <p:sldId id="291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8EB956-709C-4B58-8CC7-926AFA58F9A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7"/>
            <p14:sldId id="281"/>
            <p14:sldId id="284"/>
            <p14:sldId id="282"/>
          </p14:sldIdLst>
        </p14:section>
        <p14:section name="Untitled Section" id="{0818DA84-D438-4C00-A9E3-169D4BBB617B}">
          <p14:sldIdLst>
            <p14:sldId id="285"/>
            <p14:sldId id="288"/>
            <p14:sldId id="283"/>
            <p14:sldId id="286"/>
            <p14:sldId id="290"/>
            <p14:sldId id="291"/>
            <p14:sldId id="289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1921" autoAdjust="0"/>
  </p:normalViewPr>
  <p:slideViewPr>
    <p:cSldViewPr snapToGrid="0">
      <p:cViewPr varScale="1">
        <p:scale>
          <a:sx n="67" d="100"/>
          <a:sy n="67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8B21-A5DE-4FDD-84FC-FB32FCF8106F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B8383-3B7B-40DA-BC53-FA10C7E8F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4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46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16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2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5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1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2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67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532C7-002A-42CF-8CCE-521F7F2F004A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7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64140" y="195014"/>
            <a:ext cx="7772400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Spin ½  : 2-level system.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62" y="5058876"/>
            <a:ext cx="6989597" cy="1054493"/>
          </a:xfrm>
          <a:prstGeom prst="rect">
            <a:avLst/>
          </a:prstGeom>
        </p:spPr>
      </p:pic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81200" y="874713"/>
            <a:ext cx="8001000" cy="0"/>
          </a:xfrm>
          <a:prstGeom prst="line">
            <a:avLst/>
          </a:prstGeom>
          <a:ln>
            <a:headEnd type="oval" w="med" len="med"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262391" y="946747"/>
            <a:ext cx="5481738" cy="3575217"/>
            <a:chOff x="4274748" y="946747"/>
            <a:chExt cx="5481738" cy="3575217"/>
          </a:xfrm>
        </p:grpSpPr>
        <p:grpSp>
          <p:nvGrpSpPr>
            <p:cNvPr id="24" name="Group 23"/>
            <p:cNvGrpSpPr/>
            <p:nvPr/>
          </p:nvGrpSpPr>
          <p:grpSpPr>
            <a:xfrm>
              <a:off x="4274748" y="946747"/>
              <a:ext cx="5481738" cy="3575217"/>
              <a:chOff x="2750748" y="946746"/>
              <a:chExt cx="5481738" cy="357521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750748" y="1052240"/>
                <a:ext cx="3516441" cy="3469723"/>
                <a:chOff x="3778360" y="821914"/>
                <a:chExt cx="3516441" cy="346972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4156990" y="1396037"/>
                  <a:ext cx="0" cy="2438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4156990" y="1307137"/>
                  <a:ext cx="2514600" cy="1238309"/>
                </a:xfrm>
                <a:prstGeom prst="line">
                  <a:avLst/>
                </a:prstGeom>
                <a:ln w="412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156990" y="2545446"/>
                  <a:ext cx="2514600" cy="984191"/>
                </a:xfrm>
                <a:prstGeom prst="line">
                  <a:avLst/>
                </a:prstGeom>
                <a:ln w="412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4156990" y="3834437"/>
                  <a:ext cx="2667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3778360" y="1319837"/>
                  <a:ext cx="389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 dirty="0">
                      <a:latin typeface="Helvetica Condensed" pitchFamily="34" charset="0"/>
                    </a:rPr>
                    <a:t>E</a:t>
                  </a:r>
                  <a:endParaRPr lang="en-GB" i="1" dirty="0">
                    <a:latin typeface="Helvetica Condensed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641042" y="3829972"/>
                  <a:ext cx="5036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>
                      <a:latin typeface="Helvetica Condensed" pitchFamily="34" charset="0"/>
                    </a:rPr>
                    <a:t>B</a:t>
                  </a:r>
                  <a:r>
                    <a:rPr lang="en-GB" sz="2400" i="1" baseline="-25000">
                      <a:latin typeface="Helvetica Condensed" pitchFamily="34" charset="0"/>
                    </a:rPr>
                    <a:t>0</a:t>
                  </a:r>
                  <a:endParaRPr lang="en-GB" i="1" baseline="-25000" dirty="0">
                    <a:latin typeface="Helvetica Condensed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544862" y="821914"/>
                  <a:ext cx="6735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|</a:t>
                  </a:r>
                  <a:r>
                    <a:rPr lang="en-GB" sz="2400" dirty="0">
                      <a:latin typeface="Symbol" panose="05050102010706020507" pitchFamily="18" charset="2"/>
                    </a:rPr>
                    <a:t>b</a:t>
                  </a:r>
                  <a:r>
                    <a:rPr lang="en-GB" sz="2400" dirty="0"/>
                    <a:t>&gt;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621219" y="3060096"/>
                  <a:ext cx="6735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|</a:t>
                  </a:r>
                  <a:r>
                    <a:rPr lang="en-GB" sz="2400" dirty="0">
                      <a:latin typeface="Symbol" panose="05050102010706020507" pitchFamily="18" charset="2"/>
                    </a:rPr>
                    <a:t>a</a:t>
                  </a:r>
                  <a:r>
                    <a:rPr lang="en-GB" sz="2400" dirty="0"/>
                    <a:t>&gt;</a:t>
                  </a: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5639555" y="1533166"/>
                <a:ext cx="1337781" cy="5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634863" y="3756058"/>
                <a:ext cx="1337781" cy="5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293314" y="946746"/>
                <a:ext cx="1742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 err="1" smtClean="0">
                    <a:latin typeface="Helvetica Condensed"/>
                  </a:rPr>
                  <a:t>E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b</a:t>
                </a:r>
                <a:r>
                  <a:rPr lang="en-GB" sz="2400" i="1" dirty="0" smtClean="0">
                    <a:latin typeface="Symbol" panose="05050102010706020507" pitchFamily="18" charset="2"/>
                  </a:rPr>
                  <a:t>=</a:t>
                </a:r>
                <a:r>
                  <a:rPr lang="en-GB" sz="2400" i="1" dirty="0" err="1" smtClean="0">
                    <a:latin typeface="Symbol" panose="05050102010706020507" pitchFamily="18" charset="2"/>
                  </a:rPr>
                  <a:t>g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N</a:t>
                </a:r>
                <a:r>
                  <a:rPr lang="en-GB" sz="2400" i="1" baseline="-25000" dirty="0" smtClean="0">
                    <a:latin typeface="Symbol" panose="05050102010706020507" pitchFamily="18" charset="2"/>
                  </a:rPr>
                  <a:t> </a:t>
                </a:r>
                <a:r>
                  <a:rPr lang="en-GB" sz="2400" i="1" dirty="0">
                    <a:latin typeface="Helvetica Condensed" pitchFamily="34" charset="0"/>
                  </a:rPr>
                  <a:t>ħB</a:t>
                </a:r>
                <a:r>
                  <a:rPr lang="en-GB" sz="2400" i="1" baseline="-25000" dirty="0">
                    <a:latin typeface="Helvetica Condensed" pitchFamily="34" charset="0"/>
                  </a:rPr>
                  <a:t>0</a:t>
                </a:r>
                <a:r>
                  <a:rPr lang="en-GB" sz="2400" i="1" dirty="0">
                    <a:latin typeface="Helvetica Condensed" pitchFamily="34" charset="0"/>
                  </a:rPr>
                  <a:t>/2</a:t>
                </a:r>
                <a:endParaRPr lang="en-GB" sz="2400" i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3753" y="3224826"/>
                <a:ext cx="1928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 err="1" smtClean="0">
                    <a:latin typeface="Helvetica Condensed"/>
                  </a:rPr>
                  <a:t>E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a</a:t>
                </a:r>
                <a:r>
                  <a:rPr lang="en-GB" sz="2400" i="1" dirty="0" smtClean="0">
                    <a:latin typeface="Symbol" panose="05050102010706020507" pitchFamily="18" charset="2"/>
                  </a:rPr>
                  <a:t>=-</a:t>
                </a:r>
                <a:r>
                  <a:rPr lang="en-GB" sz="2400" i="1" dirty="0" err="1">
                    <a:latin typeface="Symbol" panose="05050102010706020507" pitchFamily="18" charset="2"/>
                  </a:rPr>
                  <a:t>g</a:t>
                </a:r>
                <a:r>
                  <a:rPr lang="en-GB" sz="2400" i="1" baseline="-25000" dirty="0" err="1">
                    <a:latin typeface="Symbol" panose="05050102010706020507" pitchFamily="18" charset="2"/>
                  </a:rPr>
                  <a:t>N</a:t>
                </a:r>
                <a:r>
                  <a:rPr lang="en-GB" sz="2400" i="1" baseline="-25000" dirty="0">
                    <a:latin typeface="Symbol" panose="05050102010706020507" pitchFamily="18" charset="2"/>
                  </a:rPr>
                  <a:t> </a:t>
                </a:r>
                <a:r>
                  <a:rPr lang="en-GB" sz="2400" i="1" dirty="0">
                    <a:latin typeface="Helvetica Condensed" pitchFamily="34" charset="0"/>
                  </a:rPr>
                  <a:t>ħB</a:t>
                </a:r>
                <a:r>
                  <a:rPr lang="en-GB" sz="2400" i="1" baseline="-25000" dirty="0">
                    <a:latin typeface="Helvetica Condensed" pitchFamily="34" charset="0"/>
                  </a:rPr>
                  <a:t>0</a:t>
                </a:r>
                <a:r>
                  <a:rPr lang="en-GB" sz="2400" i="1" dirty="0">
                    <a:latin typeface="Helvetica Condensed" pitchFamily="34" charset="0"/>
                  </a:rPr>
                  <a:t>/2</a:t>
                </a:r>
                <a:endParaRPr lang="en-GB" sz="2400" i="1" dirty="0"/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>
              <a:off x="7654883" y="1626364"/>
              <a:ext cx="0" cy="1664059"/>
            </a:xfrm>
            <a:prstGeom prst="straightConnector1">
              <a:avLst/>
            </a:prstGeom>
            <a:ln w="34925">
              <a:prstDash val="sysDash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750495" y="2142996"/>
              <a:ext cx="7825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P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6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65350" y="724197"/>
            <a:ext cx="5905500" cy="4795540"/>
            <a:chOff x="2165350" y="724197"/>
            <a:chExt cx="5905500" cy="4795540"/>
          </a:xfrm>
        </p:grpSpPr>
        <p:grpSp>
          <p:nvGrpSpPr>
            <p:cNvPr id="7" name="Group 6"/>
            <p:cNvGrpSpPr/>
            <p:nvPr/>
          </p:nvGrpSpPr>
          <p:grpSpPr>
            <a:xfrm>
              <a:off x="2165350" y="724197"/>
              <a:ext cx="5905500" cy="4795540"/>
              <a:chOff x="3143250" y="800397"/>
              <a:chExt cx="5905500" cy="47955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250" y="1262062"/>
                <a:ext cx="5905500" cy="433387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99" y="1603374"/>
                <a:ext cx="2873115" cy="1825625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436298" y="800397"/>
                <a:ext cx="2659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aseline="30000" dirty="0" smtClean="0">
                    <a:latin typeface="Helvetica Condensed"/>
                  </a:rPr>
                  <a:t>1</a:t>
                </a:r>
                <a:r>
                  <a:rPr lang="en-GB" sz="2400" dirty="0" smtClean="0">
                    <a:latin typeface="Helvetica Condensed"/>
                  </a:rPr>
                  <a:t>H NMR spectrum</a:t>
                </a:r>
                <a:endParaRPr lang="en-GB" sz="2400" dirty="0">
                  <a:latin typeface="Helvetica Condensed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470999" y="3954164"/>
              <a:ext cx="2406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Helvetica Condensed"/>
                </a:rPr>
                <a:t>J</a:t>
              </a:r>
              <a:r>
                <a:rPr lang="en-GB" sz="3200" baseline="-25000" dirty="0" smtClean="0">
                  <a:latin typeface="Helvetica Condensed"/>
                </a:rPr>
                <a:t>HF</a:t>
              </a:r>
              <a:r>
                <a:rPr lang="en-GB" sz="3200" dirty="0" smtClean="0">
                  <a:latin typeface="Helvetica Condensed"/>
                </a:rPr>
                <a:t> = 79 Hz </a:t>
              </a:r>
              <a:endParaRPr lang="en-GB" sz="32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29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7017" y="-633761"/>
            <a:ext cx="9977739" cy="7672737"/>
            <a:chOff x="627017" y="-633761"/>
            <a:chExt cx="9977739" cy="767273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017" y="353568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158240" y="1715589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158240" y="3535680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67542" y="1715589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98765" y="95794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2098765" y="1715589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67542" y="535577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098765" y="3735975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2098765" y="5355770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08069" y="957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98544" y="33342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08069" y="37343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98544" y="69728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14500" y="1744164"/>
              <a:ext cx="0" cy="3551736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51860" y="3120613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endParaRPr lang="en-GB" sz="3200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92387" y="1438226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655854" y="18097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625225" y="371790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90210" y="5094521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781369" y="-43906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81369" y="68394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781369" y="34714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768669" y="36238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324350" y="-43906"/>
              <a:ext cx="444319" cy="13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324350" y="3353980"/>
              <a:ext cx="409304" cy="11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314825" y="3623854"/>
              <a:ext cx="466544" cy="94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314825" y="6849654"/>
              <a:ext cx="453844" cy="1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789397" y="-633761"/>
              <a:ext cx="26448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4 </a:t>
              </a:r>
              <a:r>
                <a:rPr lang="en-GB" sz="3200" dirty="0" smtClean="0">
                  <a:latin typeface="Symbol" panose="05050102010706020507" pitchFamily="18" charset="2"/>
                </a:rPr>
                <a:t>=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2097" y="2858739"/>
              <a:ext cx="5501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3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9854" y="6257106"/>
              <a:ext cx="18389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1 </a:t>
              </a:r>
              <a:r>
                <a:rPr lang="en-GB" sz="3200" dirty="0">
                  <a:latin typeface="Symbol" panose="05050102010706020507" pitchFamily="18" charset="2"/>
                </a:rPr>
                <a:t>= 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584950" y="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584950" y="685800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981700" y="0"/>
              <a:ext cx="0" cy="33832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334125" y="-48986"/>
              <a:ext cx="0" cy="3672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057900" y="3670879"/>
              <a:ext cx="9525" cy="30956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448425" y="3538400"/>
              <a:ext cx="9525" cy="32472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9" idx="1"/>
            </p:cNvCxnSpPr>
            <p:nvPr/>
          </p:nvCxnSpPr>
          <p:spPr>
            <a:xfrm flipH="1" flipV="1">
              <a:off x="6477869" y="1325817"/>
              <a:ext cx="956393" cy="1244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434262" y="1076655"/>
              <a:ext cx="317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Allowed transitions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81285" y="3549791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f</a:t>
            </a:r>
            <a:r>
              <a:rPr lang="en-GB" sz="3200" baseline="-25000" dirty="0" smtClean="0">
                <a:latin typeface="Helvetica Condensed"/>
              </a:rPr>
              <a:t>2</a:t>
            </a:r>
            <a:endParaRPr lang="en-GB" sz="3200" baseline="-25000" dirty="0">
              <a:latin typeface="Helvetic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3885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800666" y="1897678"/>
            <a:ext cx="12584810" cy="3231036"/>
            <a:chOff x="800666" y="1897678"/>
            <a:chExt cx="12584810" cy="3231036"/>
          </a:xfrm>
        </p:grpSpPr>
        <p:grpSp>
          <p:nvGrpSpPr>
            <p:cNvPr id="101" name="Group 100"/>
            <p:cNvGrpSpPr/>
            <p:nvPr/>
          </p:nvGrpSpPr>
          <p:grpSpPr>
            <a:xfrm>
              <a:off x="800666" y="2374937"/>
              <a:ext cx="12584810" cy="2753777"/>
              <a:chOff x="800666" y="2374937"/>
              <a:chExt cx="12584810" cy="275377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891482" y="2374937"/>
                <a:ext cx="4102894" cy="2753777"/>
                <a:chOff x="1317953" y="936843"/>
                <a:chExt cx="4102894" cy="275377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317953" y="1560830"/>
                  <a:ext cx="4102894" cy="1913652"/>
                  <a:chOff x="1406853" y="2011680"/>
                  <a:chExt cx="4102894" cy="1913652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724150" y="201930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033837" y="201168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H="1">
                    <a:off x="1766888" y="2990850"/>
                    <a:ext cx="4762" cy="56007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100638" y="2983230"/>
                    <a:ext cx="4762" cy="56007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406853" y="35560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2&lt;-&gt;1</a:t>
                    </a:r>
                    <a:endParaRPr lang="en-GB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378403" y="355092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4&lt;-&gt;3</a:t>
                    </a:r>
                    <a:endParaRPr lang="en-GB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673802" y="35560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3&lt;-&gt;1</a:t>
                    </a:r>
                    <a:endParaRPr lang="en-GB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89678" y="35433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4&lt;-&gt;2</a:t>
                    </a:r>
                    <a:endParaRPr lang="en-GB" dirty="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359150" y="304800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149739" y="3105845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746250" y="2609850"/>
                  <a:ext cx="806450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028497" y="224559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053193" y="2636243"/>
                  <a:ext cx="806450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4335440" y="227199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096147" y="103703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4483088" y="103703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2232025" y="1313795"/>
                  <a:ext cx="2164715" cy="1180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3198631" y="936843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2C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232488" y="3322836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5499667" y="2375953"/>
                <a:ext cx="3811905" cy="2723297"/>
                <a:chOff x="6749277" y="2742783"/>
                <a:chExt cx="3811905" cy="2723297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6749277" y="3343910"/>
                  <a:ext cx="3811905" cy="1531620"/>
                  <a:chOff x="1531620" y="2019300"/>
                  <a:chExt cx="3811905" cy="1531620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2126034" y="201930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665707" y="482346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296" y="4881305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7007005" y="4310856"/>
                  <a:ext cx="314630" cy="253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7022026" y="400075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140520" y="2829927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9789645" y="281249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7306742" y="3086715"/>
                  <a:ext cx="2396555" cy="2541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322308" y="2742783"/>
                  <a:ext cx="298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d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539045" y="5098296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924549" y="333629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681201" y="4318476"/>
                  <a:ext cx="314630" cy="253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9696222" y="400837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9598745" y="334391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9988687" y="3352165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9573571" y="2548066"/>
                <a:ext cx="3811905" cy="2534316"/>
                <a:chOff x="6366342" y="3273265"/>
                <a:chExt cx="3811905" cy="2534316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366342" y="3666588"/>
                  <a:ext cx="3811905" cy="1550443"/>
                  <a:chOff x="1531620" y="2000477"/>
                  <a:chExt cx="3811905" cy="1550443"/>
                </a:xfrm>
              </p:grpSpPr>
              <p:cxnSp>
                <p:nvCxnSpPr>
                  <p:cNvPr id="90" name="Straight Connector 89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3253462" y="2000477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282772" y="5164961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073361" y="5222806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8087289" y="3852754"/>
                  <a:ext cx="314630" cy="2539"/>
                </a:xfrm>
                <a:prstGeom prst="line">
                  <a:avLst/>
                </a:prstGeom>
                <a:ln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/>
                <p:cNvSpPr txBox="1"/>
                <p:nvPr/>
              </p:nvSpPr>
              <p:spPr>
                <a:xfrm>
                  <a:off x="7909558" y="3273265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d</a:t>
                  </a:r>
                  <a:r>
                    <a:rPr lang="en-GB" baseline="30000" dirty="0" smtClean="0">
                      <a:latin typeface="Helvetica Condensed"/>
                    </a:rPr>
                    <a:t>2</a:t>
                  </a:r>
                  <a:r>
                    <a:rPr lang="en-GB" dirty="0" smtClean="0">
                      <a:latin typeface="Helvetica Condensed"/>
                    </a:rPr>
                    <a:t>/2J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156110" y="5439797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H="1">
                  <a:off x="7318687" y="5127496"/>
                  <a:ext cx="2708" cy="7493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9103293" y="520941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8412721" y="3685411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7074080" y="525513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-J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7315985" y="5156706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9273372" y="5134481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H="1">
                  <a:off x="9273372" y="5121334"/>
                  <a:ext cx="2708" cy="7493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/>
              <p:cNvSpPr txBox="1"/>
              <p:nvPr/>
            </p:nvSpPr>
            <p:spPr>
              <a:xfrm>
                <a:off x="800666" y="2421103"/>
                <a:ext cx="800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(A)</a:t>
                </a:r>
                <a:endParaRPr lang="en-GB" sz="3600" dirty="0">
                  <a:latin typeface="Helvetica Condensed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931213" y="2479047"/>
                <a:ext cx="800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(B)</a:t>
                </a:r>
                <a:endParaRPr lang="en-GB" sz="3600" dirty="0">
                  <a:latin typeface="Helvetica Condensed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9469253" y="2471699"/>
                <a:ext cx="8258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(C)</a:t>
                </a:r>
                <a:endParaRPr lang="en-GB" sz="3600" dirty="0">
                  <a:latin typeface="Helvetica Condensed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620163" y="1981227"/>
              <a:ext cx="96212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Helvetica Condensed"/>
                </a:rPr>
                <a:t>J&lt;&lt;</a:t>
              </a:r>
              <a:r>
                <a:rPr lang="en-GB" sz="2800" dirty="0" smtClean="0">
                  <a:latin typeface="Symbol" panose="05050102010706020507" pitchFamily="18" charset="2"/>
                </a:rPr>
                <a:t>d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401124" y="1897678"/>
              <a:ext cx="1241045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d </a:t>
              </a:r>
              <a:r>
                <a:rPr lang="en-GB" sz="2800" dirty="0" smtClean="0">
                  <a:latin typeface="Helvetica Condensed"/>
                </a:rPr>
                <a:t>&lt;&lt;</a:t>
              </a:r>
              <a:r>
                <a:rPr lang="en-GB" sz="2800" dirty="0">
                  <a:latin typeface="Helvetica Condensed"/>
                </a:rPr>
                <a:t> J</a:t>
              </a:r>
              <a:r>
                <a:rPr lang="en-GB" sz="2800" dirty="0">
                  <a:latin typeface="Symbol" panose="05050102010706020507" pitchFamily="18" charset="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8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71222" y="99310"/>
            <a:ext cx="5591955" cy="5885365"/>
            <a:chOff x="1471222" y="99310"/>
            <a:chExt cx="5591955" cy="5885365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222" y="230772"/>
              <a:ext cx="5591955" cy="575390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5935063" y="104096"/>
              <a:ext cx="1000595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>
                  <a:latin typeface="Helvetica Condensed"/>
                </a:rPr>
                <a:t>A</a:t>
              </a:r>
              <a:r>
                <a:rPr lang="en-GB" sz="2800" dirty="0" err="1" smtClean="0">
                  <a:latin typeface="Helvetica Condensed"/>
                </a:rPr>
                <a:t>-</a:t>
              </a:r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B</a:t>
              </a:r>
              <a:endParaRPr lang="en-GB" sz="2800" baseline="-25000" dirty="0">
                <a:latin typeface="Helvetica Condensed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259667" y="491067"/>
              <a:ext cx="0" cy="541866"/>
            </a:xfrm>
            <a:prstGeom prst="line">
              <a:avLst/>
            </a:prstGeom>
            <a:grpFill/>
            <a:ln w="22225">
              <a:noFill/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065377" y="491067"/>
              <a:ext cx="0" cy="541866"/>
            </a:xfrm>
            <a:prstGeom prst="line">
              <a:avLst/>
            </a:prstGeom>
            <a:grpFill/>
            <a:ln w="22225">
              <a:noFill/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799118" y="99310"/>
              <a:ext cx="532518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B</a:t>
              </a:r>
              <a:endParaRPr lang="en-GB" sz="2800" baseline="-25000" dirty="0">
                <a:latin typeface="Helvetica Condense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7578" y="99310"/>
              <a:ext cx="532518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A</a:t>
              </a:r>
              <a:endParaRPr lang="en-GB" sz="2800" baseline="-25000" dirty="0">
                <a:latin typeface="Helvetica Condensed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69309" y="812800"/>
              <a:ext cx="498764" cy="0"/>
            </a:xfrm>
            <a:prstGeom prst="straightConnector1">
              <a:avLst/>
            </a:prstGeom>
            <a:grpFill/>
            <a:ln w="12700">
              <a:noFill/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346499" y="815611"/>
              <a:ext cx="761157" cy="5922"/>
            </a:xfrm>
            <a:prstGeom prst="straightConnector1">
              <a:avLst/>
            </a:prstGeom>
            <a:grpFill/>
            <a:ln w="12700">
              <a:noFill/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41790" y="491067"/>
              <a:ext cx="312906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Helvetica Condensed"/>
                </a:rPr>
                <a:t>J</a:t>
              </a:r>
              <a:endParaRPr lang="en-GB" sz="2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2" y="324203"/>
            <a:ext cx="7555555" cy="56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26729" y="1807369"/>
            <a:ext cx="10065007" cy="4885413"/>
            <a:chOff x="826729" y="1807369"/>
            <a:chExt cx="10065007" cy="488541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783" y="2422177"/>
              <a:ext cx="4400000" cy="415238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258" y="2431951"/>
              <a:ext cx="4400000" cy="4152381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H="1" flipV="1">
              <a:off x="1697586" y="3124753"/>
              <a:ext cx="1106616" cy="1599836"/>
            </a:xfrm>
            <a:prstGeom prst="line">
              <a:avLst/>
            </a:prstGeom>
            <a:ln w="41275" cap="rnd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818491" y="4238812"/>
              <a:ext cx="1544464" cy="519113"/>
            </a:xfrm>
            <a:prstGeom prst="line">
              <a:avLst/>
            </a:prstGeom>
            <a:ln w="412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362955" y="3733988"/>
              <a:ext cx="681038" cy="504824"/>
            </a:xfrm>
            <a:prstGeom prst="line">
              <a:avLst/>
            </a:prstGeom>
            <a:ln w="41275" cap="rnd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825069" y="2232581"/>
              <a:ext cx="4066667" cy="4460201"/>
              <a:chOff x="7352971" y="2138313"/>
              <a:chExt cx="4066667" cy="446020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2971" y="2684228"/>
                <a:ext cx="4066667" cy="3914286"/>
              </a:xfrm>
              <a:prstGeom prst="rect">
                <a:avLst/>
              </a:prstGeom>
            </p:spPr>
          </p:pic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437910" y="3685880"/>
                <a:ext cx="1864194" cy="552932"/>
              </a:xfrm>
              <a:prstGeom prst="line">
                <a:avLst/>
              </a:prstGeom>
              <a:ln w="41275" cap="rnd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8935137" y="2138313"/>
                <a:ext cx="376492" cy="2100499"/>
              </a:xfrm>
              <a:prstGeom prst="line">
                <a:avLst/>
              </a:prstGeom>
              <a:ln w="41275" cap="rnd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7944792" y="2674801"/>
                <a:ext cx="914400" cy="1027522"/>
              </a:xfrm>
              <a:custGeom>
                <a:avLst/>
                <a:gdLst>
                  <a:gd name="connsiteX0" fmla="*/ 914400 w 914400"/>
                  <a:gd name="connsiteY0" fmla="*/ 0 h 1027522"/>
                  <a:gd name="connsiteX1" fmla="*/ 301657 w 914400"/>
                  <a:gd name="connsiteY1" fmla="*/ 367646 h 1027522"/>
                  <a:gd name="connsiteX2" fmla="*/ 0 w 914400"/>
                  <a:gd name="connsiteY2" fmla="*/ 1027522 h 102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1027522">
                    <a:moveTo>
                      <a:pt x="914400" y="0"/>
                    </a:moveTo>
                    <a:cubicBezTo>
                      <a:pt x="684228" y="98196"/>
                      <a:pt x="454057" y="196392"/>
                      <a:pt x="301657" y="367646"/>
                    </a:cubicBezTo>
                    <a:cubicBezTo>
                      <a:pt x="149257" y="538900"/>
                      <a:pt x="74628" y="783211"/>
                      <a:pt x="0" y="1027522"/>
                    </a:cubicBezTo>
                  </a:path>
                </a:pathLst>
              </a:custGeom>
              <a:noFill/>
              <a:ln w="25400">
                <a:prstDash val="sysDot"/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41182" y="2178570"/>
                <a:ext cx="5453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latin typeface="Symbol" panose="05050102010706020507" pitchFamily="18" charset="2"/>
                  </a:rPr>
                  <a:t>f</a:t>
                </a:r>
                <a:endParaRPr lang="en-GB" sz="5400" dirty="0">
                  <a:latin typeface="Symbol" panose="05050102010706020507" pitchFamily="18" charset="2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26729" y="1807369"/>
              <a:ext cx="2608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Helvetica Condensed"/>
                </a:rPr>
                <a:t>C</a:t>
              </a:r>
              <a:r>
                <a:rPr lang="en-GB" sz="5400" baseline="-25000" dirty="0" smtClean="0">
                  <a:latin typeface="Helvetica Condensed"/>
                </a:rPr>
                <a:t>2</a:t>
              </a:r>
              <a:r>
                <a:rPr lang="en-GB" sz="5400" dirty="0" smtClean="0">
                  <a:latin typeface="Helvetica Condensed"/>
                </a:rPr>
                <a:t>H</a:t>
              </a:r>
              <a:r>
                <a:rPr lang="en-GB" sz="5400" baseline="-25000" dirty="0" smtClean="0">
                  <a:latin typeface="Helvetica Condensed"/>
                </a:rPr>
                <a:t>2</a:t>
              </a:r>
              <a:r>
                <a:rPr lang="en-GB" sz="5400" dirty="0" smtClean="0">
                  <a:latin typeface="Helvetica Condensed"/>
                </a:rPr>
                <a:t>Cl</a:t>
              </a:r>
              <a:r>
                <a:rPr lang="en-GB" sz="5400" baseline="-25000" dirty="0" smtClean="0">
                  <a:latin typeface="Helvetica Condensed"/>
                </a:rPr>
                <a:t>4</a:t>
              </a:r>
              <a:endParaRPr lang="en-GB" sz="54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73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69372" y="217057"/>
            <a:ext cx="3614194" cy="3523250"/>
            <a:chOff x="669372" y="217057"/>
            <a:chExt cx="3614194" cy="3523250"/>
          </a:xfrm>
        </p:grpSpPr>
        <p:grpSp>
          <p:nvGrpSpPr>
            <p:cNvPr id="5" name="Group 4"/>
            <p:cNvGrpSpPr/>
            <p:nvPr/>
          </p:nvGrpSpPr>
          <p:grpSpPr>
            <a:xfrm>
              <a:off x="1234195" y="812800"/>
              <a:ext cx="2281411" cy="1521436"/>
              <a:chOff x="1234195" y="812800"/>
              <a:chExt cx="2281411" cy="15214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362200" y="812800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7200000">
                <a:off x="2899656" y="1703867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4400000" flipH="1">
                <a:off x="1837445" y="1718286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1837444" y="1456271"/>
              <a:ext cx="1062211" cy="1064954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/>
            <p:cNvGrpSpPr/>
            <p:nvPr/>
          </p:nvGrpSpPr>
          <p:grpSpPr>
            <a:xfrm rot="600000" flipV="1">
              <a:off x="1226965" y="1595635"/>
              <a:ext cx="2281411" cy="1521436"/>
              <a:chOff x="1234195" y="812800"/>
              <a:chExt cx="2281411" cy="1521436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362200" y="812800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7200000">
                <a:off x="2899656" y="1703867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4400000" flipH="1">
                <a:off x="1837445" y="1718286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 7"/>
            <p:cNvSpPr/>
            <p:nvPr/>
          </p:nvSpPr>
          <p:spPr>
            <a:xfrm>
              <a:off x="2409825" y="1130748"/>
              <a:ext cx="809625" cy="431352"/>
            </a:xfrm>
            <a:custGeom>
              <a:avLst/>
              <a:gdLst>
                <a:gd name="connsiteX0" fmla="*/ 0 w 809625"/>
                <a:gd name="connsiteY0" fmla="*/ 31302 h 431352"/>
                <a:gd name="connsiteX1" fmla="*/ 495300 w 809625"/>
                <a:gd name="connsiteY1" fmla="*/ 40827 h 431352"/>
                <a:gd name="connsiteX2" fmla="*/ 809625 w 809625"/>
                <a:gd name="connsiteY2" fmla="*/ 431352 h 43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25" h="431352">
                  <a:moveTo>
                    <a:pt x="0" y="31302"/>
                  </a:moveTo>
                  <a:cubicBezTo>
                    <a:pt x="180181" y="2727"/>
                    <a:pt x="360363" y="-25848"/>
                    <a:pt x="495300" y="40827"/>
                  </a:cubicBezTo>
                  <a:cubicBezTo>
                    <a:pt x="630237" y="107502"/>
                    <a:pt x="719931" y="269427"/>
                    <a:pt x="809625" y="431352"/>
                  </a:cubicBezTo>
                </a:path>
              </a:pathLst>
            </a:custGeom>
            <a:noFill/>
            <a:ln w="22225">
              <a:prstDash val="sysDot"/>
              <a:headEnd type="triangl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34669" y="69214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endParaRPr lang="en-GB" sz="3200" dirty="0">
                <a:latin typeface="Symbol" panose="05050102010706020507" pitchFamily="18" charset="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8121" y="1182242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H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71450" y="217057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H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3043" y="521215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4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9372" y="2414678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2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259" y="3093976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3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954" y="2447645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1</a:t>
              </a:r>
              <a:endParaRPr lang="en-GB" sz="36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4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946400" y="1030514"/>
            <a:ext cx="5834744" cy="2235200"/>
            <a:chOff x="2946400" y="1030514"/>
            <a:chExt cx="5834744" cy="2235200"/>
          </a:xfrm>
        </p:grpSpPr>
        <p:sp>
          <p:nvSpPr>
            <p:cNvPr id="14" name="Rectangle 13"/>
            <p:cNvSpPr/>
            <p:nvPr/>
          </p:nvSpPr>
          <p:spPr>
            <a:xfrm>
              <a:off x="2946400" y="1030514"/>
              <a:ext cx="5834744" cy="223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65835" y="1324656"/>
              <a:ext cx="5582573" cy="1645682"/>
              <a:chOff x="1591955" y="857250"/>
              <a:chExt cx="5582573" cy="164568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33550" y="952500"/>
                <a:ext cx="2209800" cy="11811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591955" y="1948934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Condensed"/>
                  </a:rPr>
                  <a:t>2,5 -</a:t>
                </a:r>
                <a:r>
                  <a:rPr lang="en-US" dirty="0" err="1" smtClean="0">
                    <a:latin typeface="Helvetica Condensed"/>
                  </a:rPr>
                  <a:t>dibromothiophene</a:t>
                </a:r>
                <a:endParaRPr lang="en-GB" dirty="0">
                  <a:latin typeface="Helvetica Condensed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5850" y="857250"/>
                <a:ext cx="1485900" cy="127635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681538" y="2133600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Condensed"/>
                  </a:rPr>
                  <a:t>2,3 -</a:t>
                </a:r>
                <a:r>
                  <a:rPr lang="en-US" dirty="0" err="1" smtClean="0">
                    <a:latin typeface="Helvetica Condensed"/>
                  </a:rPr>
                  <a:t>dibromothiophene</a:t>
                </a:r>
                <a:endParaRPr lang="en-GB" dirty="0">
                  <a:latin typeface="Helvetica Condensed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920360" y="3367314"/>
            <a:ext cx="9944877" cy="3490686"/>
            <a:chOff x="920360" y="3367314"/>
            <a:chExt cx="9944877" cy="34906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293" y="3367314"/>
              <a:ext cx="4723944" cy="34667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360" y="3367314"/>
              <a:ext cx="4756539" cy="3490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29" y="776844"/>
            <a:ext cx="4369758" cy="3366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29" y="929244"/>
            <a:ext cx="4369758" cy="33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482" y="2374937"/>
            <a:ext cx="4102894" cy="2753777"/>
            <a:chOff x="1317953" y="936843"/>
            <a:chExt cx="4102894" cy="2753777"/>
          </a:xfrm>
        </p:grpSpPr>
        <p:grpSp>
          <p:nvGrpSpPr>
            <p:cNvPr id="46" name="Group 45"/>
            <p:cNvGrpSpPr/>
            <p:nvPr/>
          </p:nvGrpSpPr>
          <p:grpSpPr>
            <a:xfrm>
              <a:off x="1317953" y="1560830"/>
              <a:ext cx="4102894" cy="1913652"/>
              <a:chOff x="1406853" y="2011680"/>
              <a:chExt cx="4102894" cy="191365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724150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033837" y="201168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1766888" y="2990850"/>
                <a:ext cx="4762" cy="56007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100638" y="2983230"/>
                <a:ext cx="4762" cy="56007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406853" y="35560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2&lt;-&gt;1</a:t>
                </a:r>
                <a:endParaRPr lang="en-GB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78403" y="355092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4&lt;-&gt;3</a:t>
                </a:r>
                <a:endParaRPr lang="en-GB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73802" y="35560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3&lt;-&gt;1</a:t>
                </a:r>
                <a:endParaRPr lang="en-GB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789678" y="35433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4&lt;-&gt;2</a:t>
                </a:r>
                <a:endParaRPr lang="en-GB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3359150" y="304800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49739" y="3105845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746250" y="2609850"/>
              <a:ext cx="80645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028497" y="22455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4053193" y="2636243"/>
              <a:ext cx="80645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335440" y="22719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2096147" y="103703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483088" y="103703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232025" y="1313795"/>
              <a:ext cx="2164715" cy="1180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98631" y="93684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2C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32488" y="3322836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499667" y="2375953"/>
            <a:ext cx="3811905" cy="2723297"/>
            <a:chOff x="6749277" y="2742783"/>
            <a:chExt cx="3811905" cy="2723297"/>
          </a:xfrm>
        </p:grpSpPr>
        <p:grpSp>
          <p:nvGrpSpPr>
            <p:cNvPr id="29" name="Group 28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8665707" y="482346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456296" y="4881305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7007005" y="431085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22026" y="40007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7140520" y="2829927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9789645" y="281249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6742" y="3086715"/>
              <a:ext cx="2396555" cy="2541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322308" y="274278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8539045" y="5098296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681201" y="431847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696222" y="40083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573571" y="2548066"/>
            <a:ext cx="3811905" cy="2534316"/>
            <a:chOff x="6366342" y="3273265"/>
            <a:chExt cx="3811905" cy="2534316"/>
          </a:xfrm>
        </p:grpSpPr>
        <p:grpSp>
          <p:nvGrpSpPr>
            <p:cNvPr id="14" name="Group 13"/>
            <p:cNvGrpSpPr/>
            <p:nvPr/>
          </p:nvGrpSpPr>
          <p:grpSpPr>
            <a:xfrm>
              <a:off x="6366342" y="3666588"/>
              <a:ext cx="3811905" cy="1550443"/>
              <a:chOff x="1531620" y="2000477"/>
              <a:chExt cx="3811905" cy="155044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253462" y="2000477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8282772" y="516496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073361" y="5222806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8087289" y="3852754"/>
              <a:ext cx="314630" cy="2539"/>
            </a:xfrm>
            <a:prstGeom prst="line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909558" y="327326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r>
                <a:rPr lang="en-GB" baseline="30000" dirty="0" smtClean="0">
                  <a:latin typeface="Helvetica Condensed"/>
                </a:rPr>
                <a:t>2</a:t>
              </a:r>
              <a:r>
                <a:rPr lang="en-GB" dirty="0" smtClean="0">
                  <a:latin typeface="Helvetica Condensed"/>
                </a:rPr>
                <a:t>/2J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156110" y="5439797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318687" y="5127496"/>
              <a:ext cx="2708" cy="749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103293" y="52094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8412721" y="3685411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074080" y="525513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-J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315985" y="5156706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273372" y="513448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9273372" y="5121334"/>
              <a:ext cx="2708" cy="749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00666" y="242110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(A)</a:t>
            </a:r>
            <a:endParaRPr lang="en-GB" sz="3600" dirty="0">
              <a:latin typeface="Helvetica Condense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1213" y="247904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(B)</a:t>
            </a:r>
            <a:endParaRPr lang="en-GB" sz="3600" dirty="0">
              <a:latin typeface="Helvetica Condense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69253" y="2471699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(C)</a:t>
            </a:r>
            <a:endParaRPr lang="en-GB" sz="3600" dirty="0">
              <a:latin typeface="Helvetica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0163" y="1981227"/>
            <a:ext cx="96212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Helvetica Condensed"/>
              </a:rPr>
              <a:t>J&lt;&lt;</a:t>
            </a:r>
            <a:r>
              <a:rPr lang="en-GB" sz="2800" dirty="0" smtClean="0">
                <a:latin typeface="Symbol" panose="05050102010706020507" pitchFamily="18" charset="2"/>
              </a:rPr>
              <a:t>d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1124" y="1897678"/>
            <a:ext cx="1241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d </a:t>
            </a:r>
            <a:r>
              <a:rPr lang="en-GB" sz="2800" dirty="0" smtClean="0">
                <a:latin typeface="Helvetica Condensed"/>
              </a:rPr>
              <a:t>&lt;&lt;</a:t>
            </a:r>
            <a:r>
              <a:rPr lang="en-GB" sz="2800" dirty="0">
                <a:latin typeface="Helvetica Condensed"/>
              </a:rPr>
              <a:t> J</a:t>
            </a:r>
            <a:r>
              <a:rPr lang="en-GB" sz="2800" dirty="0">
                <a:latin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00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72781" y="554710"/>
            <a:ext cx="3721728" cy="2825928"/>
            <a:chOff x="3039762" y="563946"/>
            <a:chExt cx="3721728" cy="2825928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039762" y="1025611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043879" y="3365161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39762" y="563946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|</a:t>
              </a:r>
              <a:r>
                <a:rPr lang="en-GB" sz="2400" dirty="0">
                  <a:latin typeface="Symbol" panose="05050102010706020507" pitchFamily="18" charset="2"/>
                </a:rPr>
                <a:t>b</a:t>
              </a:r>
              <a:r>
                <a:rPr lang="en-GB" sz="2400" dirty="0"/>
                <a:t>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6119" y="2802128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|</a:t>
              </a:r>
              <a:r>
                <a:rPr lang="en-GB" sz="2400" dirty="0">
                  <a:latin typeface="Symbol" panose="05050102010706020507" pitchFamily="18" charset="2"/>
                </a:rPr>
                <a:t>a</a:t>
              </a:r>
              <a:r>
                <a:rPr lang="en-GB" sz="2400" dirty="0"/>
                <a:t>&gt;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742601" y="1102746"/>
              <a:ext cx="12357" cy="22134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968891" y="1107369"/>
              <a:ext cx="12357" cy="22134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83821" y="1727200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Helvetica Condensed"/>
                </a:rPr>
                <a:t>P</a:t>
              </a:r>
              <a:endParaRPr lang="en-GB" sz="3200" i="1" dirty="0">
                <a:latin typeface="Helvetic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5821" y="1962727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Helvetica Condensed"/>
                </a:rPr>
                <a:t>P</a:t>
              </a:r>
              <a:endParaRPr lang="en-GB" sz="3200" i="1" dirty="0">
                <a:latin typeface="Helvetica Condense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5091" y="1984485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W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ba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9174" y="1481505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W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4349523" y="2157631"/>
              <a:ext cx="2246041" cy="83127"/>
            </a:xfrm>
            <a:custGeom>
              <a:avLst/>
              <a:gdLst>
                <a:gd name="connsiteX0" fmla="*/ 0 w 12034982"/>
                <a:gd name="connsiteY0" fmla="*/ 3204711 h 7013168"/>
                <a:gd name="connsiteX1" fmla="*/ 822036 w 12034982"/>
                <a:gd name="connsiteY1" fmla="*/ 3223184 h 7013168"/>
                <a:gd name="connsiteX2" fmla="*/ 997527 w 12034982"/>
                <a:gd name="connsiteY2" fmla="*/ 3518748 h 7013168"/>
                <a:gd name="connsiteX3" fmla="*/ 1117600 w 12034982"/>
                <a:gd name="connsiteY3" fmla="*/ 4608639 h 7013168"/>
                <a:gd name="connsiteX4" fmla="*/ 1422400 w 12034982"/>
                <a:gd name="connsiteY4" fmla="*/ 6871548 h 7013168"/>
                <a:gd name="connsiteX5" fmla="*/ 2198254 w 12034982"/>
                <a:gd name="connsiteY5" fmla="*/ 101293 h 7013168"/>
                <a:gd name="connsiteX6" fmla="*/ 2752436 w 12034982"/>
                <a:gd name="connsiteY6" fmla="*/ 6963911 h 7013168"/>
                <a:gd name="connsiteX7" fmla="*/ 3546764 w 12034982"/>
                <a:gd name="connsiteY7" fmla="*/ 110530 h 7013168"/>
                <a:gd name="connsiteX8" fmla="*/ 4073236 w 12034982"/>
                <a:gd name="connsiteY8" fmla="*/ 6991620 h 7013168"/>
                <a:gd name="connsiteX9" fmla="*/ 4821382 w 12034982"/>
                <a:gd name="connsiteY9" fmla="*/ 101293 h 7013168"/>
                <a:gd name="connsiteX10" fmla="*/ 5486400 w 12034982"/>
                <a:gd name="connsiteY10" fmla="*/ 6936202 h 7013168"/>
                <a:gd name="connsiteX11" fmla="*/ 6022109 w 12034982"/>
                <a:gd name="connsiteY11" fmla="*/ 129002 h 7013168"/>
                <a:gd name="connsiteX12" fmla="*/ 6890327 w 12034982"/>
                <a:gd name="connsiteY12" fmla="*/ 6936202 h 7013168"/>
                <a:gd name="connsiteX13" fmla="*/ 7167418 w 12034982"/>
                <a:gd name="connsiteY13" fmla="*/ 101293 h 7013168"/>
                <a:gd name="connsiteX14" fmla="*/ 8229600 w 12034982"/>
                <a:gd name="connsiteY14" fmla="*/ 6917730 h 7013168"/>
                <a:gd name="connsiteX15" fmla="*/ 8543636 w 12034982"/>
                <a:gd name="connsiteY15" fmla="*/ 119766 h 7013168"/>
                <a:gd name="connsiteX16" fmla="*/ 9661236 w 12034982"/>
                <a:gd name="connsiteY16" fmla="*/ 6908493 h 7013168"/>
                <a:gd name="connsiteX17" fmla="*/ 10012218 w 12034982"/>
                <a:gd name="connsiteY17" fmla="*/ 138239 h 7013168"/>
                <a:gd name="connsiteX18" fmla="*/ 10640291 w 12034982"/>
                <a:gd name="connsiteY18" fmla="*/ 2438093 h 7013168"/>
                <a:gd name="connsiteX19" fmla="*/ 10945091 w 12034982"/>
                <a:gd name="connsiteY19" fmla="*/ 3509511 h 7013168"/>
                <a:gd name="connsiteX20" fmla="*/ 11342254 w 12034982"/>
                <a:gd name="connsiteY20" fmla="*/ 3648057 h 7013168"/>
                <a:gd name="connsiteX21" fmla="*/ 11693236 w 12034982"/>
                <a:gd name="connsiteY21" fmla="*/ 3703475 h 7013168"/>
                <a:gd name="connsiteX22" fmla="*/ 12034982 w 12034982"/>
                <a:gd name="connsiteY22" fmla="*/ 3712711 h 70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34982" h="7013168">
                  <a:moveTo>
                    <a:pt x="0" y="3204711"/>
                  </a:moveTo>
                  <a:cubicBezTo>
                    <a:pt x="327890" y="3187777"/>
                    <a:pt x="655781" y="3170844"/>
                    <a:pt x="822036" y="3223184"/>
                  </a:cubicBezTo>
                  <a:cubicBezTo>
                    <a:pt x="988291" y="3275524"/>
                    <a:pt x="948266" y="3287839"/>
                    <a:pt x="997527" y="3518748"/>
                  </a:cubicBezTo>
                  <a:cubicBezTo>
                    <a:pt x="1046788" y="3749657"/>
                    <a:pt x="1046788" y="4049839"/>
                    <a:pt x="1117600" y="4608639"/>
                  </a:cubicBezTo>
                  <a:cubicBezTo>
                    <a:pt x="1188412" y="5167439"/>
                    <a:pt x="1242291" y="7622772"/>
                    <a:pt x="1422400" y="6871548"/>
                  </a:cubicBezTo>
                  <a:cubicBezTo>
                    <a:pt x="1602509" y="6120324"/>
                    <a:pt x="1976581" y="85899"/>
                    <a:pt x="2198254" y="101293"/>
                  </a:cubicBezTo>
                  <a:cubicBezTo>
                    <a:pt x="2419927" y="116687"/>
                    <a:pt x="2527684" y="6962372"/>
                    <a:pt x="2752436" y="6963911"/>
                  </a:cubicBezTo>
                  <a:cubicBezTo>
                    <a:pt x="2977188" y="6965450"/>
                    <a:pt x="3326631" y="105912"/>
                    <a:pt x="3546764" y="110530"/>
                  </a:cubicBezTo>
                  <a:cubicBezTo>
                    <a:pt x="3766897" y="115148"/>
                    <a:pt x="3860800" y="6993159"/>
                    <a:pt x="4073236" y="6991620"/>
                  </a:cubicBezTo>
                  <a:cubicBezTo>
                    <a:pt x="4285672" y="6990081"/>
                    <a:pt x="4585855" y="110529"/>
                    <a:pt x="4821382" y="101293"/>
                  </a:cubicBezTo>
                  <a:cubicBezTo>
                    <a:pt x="5056909" y="92057"/>
                    <a:pt x="5286279" y="6931584"/>
                    <a:pt x="5486400" y="6936202"/>
                  </a:cubicBezTo>
                  <a:cubicBezTo>
                    <a:pt x="5686521" y="6940820"/>
                    <a:pt x="5788121" y="129002"/>
                    <a:pt x="6022109" y="129002"/>
                  </a:cubicBezTo>
                  <a:cubicBezTo>
                    <a:pt x="6256097" y="129002"/>
                    <a:pt x="6699442" y="6940820"/>
                    <a:pt x="6890327" y="6936202"/>
                  </a:cubicBezTo>
                  <a:cubicBezTo>
                    <a:pt x="7081212" y="6931584"/>
                    <a:pt x="6944206" y="104372"/>
                    <a:pt x="7167418" y="101293"/>
                  </a:cubicBezTo>
                  <a:cubicBezTo>
                    <a:pt x="7390630" y="98214"/>
                    <a:pt x="8000230" y="6914651"/>
                    <a:pt x="8229600" y="6917730"/>
                  </a:cubicBezTo>
                  <a:cubicBezTo>
                    <a:pt x="8458970" y="6920809"/>
                    <a:pt x="8305030" y="121306"/>
                    <a:pt x="8543636" y="119766"/>
                  </a:cubicBezTo>
                  <a:cubicBezTo>
                    <a:pt x="8782242" y="118226"/>
                    <a:pt x="9416472" y="6905414"/>
                    <a:pt x="9661236" y="6908493"/>
                  </a:cubicBezTo>
                  <a:cubicBezTo>
                    <a:pt x="9906000" y="6911572"/>
                    <a:pt x="9849042" y="883306"/>
                    <a:pt x="10012218" y="138239"/>
                  </a:cubicBezTo>
                  <a:cubicBezTo>
                    <a:pt x="10175394" y="-606828"/>
                    <a:pt x="10484812" y="1876214"/>
                    <a:pt x="10640291" y="2438093"/>
                  </a:cubicBezTo>
                  <a:cubicBezTo>
                    <a:pt x="10795770" y="2999972"/>
                    <a:pt x="10828097" y="3307850"/>
                    <a:pt x="10945091" y="3509511"/>
                  </a:cubicBezTo>
                  <a:cubicBezTo>
                    <a:pt x="11062085" y="3711172"/>
                    <a:pt x="11217563" y="3615730"/>
                    <a:pt x="11342254" y="3648057"/>
                  </a:cubicBezTo>
                  <a:cubicBezTo>
                    <a:pt x="11466945" y="3680384"/>
                    <a:pt x="11577781" y="3692699"/>
                    <a:pt x="11693236" y="3703475"/>
                  </a:cubicBezTo>
                  <a:cubicBezTo>
                    <a:pt x="11808691" y="3714251"/>
                    <a:pt x="11921836" y="3713481"/>
                    <a:pt x="12034982" y="3712711"/>
                  </a:cubicBezTo>
                </a:path>
              </a:pathLst>
            </a:custGeom>
            <a:noFill/>
            <a:ln w="34925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 rot="5400000" flipV="1">
              <a:off x="4693578" y="2155322"/>
              <a:ext cx="2246041" cy="96985"/>
            </a:xfrm>
            <a:custGeom>
              <a:avLst/>
              <a:gdLst>
                <a:gd name="connsiteX0" fmla="*/ 0 w 12034982"/>
                <a:gd name="connsiteY0" fmla="*/ 3204711 h 7013168"/>
                <a:gd name="connsiteX1" fmla="*/ 822036 w 12034982"/>
                <a:gd name="connsiteY1" fmla="*/ 3223184 h 7013168"/>
                <a:gd name="connsiteX2" fmla="*/ 997527 w 12034982"/>
                <a:gd name="connsiteY2" fmla="*/ 3518748 h 7013168"/>
                <a:gd name="connsiteX3" fmla="*/ 1117600 w 12034982"/>
                <a:gd name="connsiteY3" fmla="*/ 4608639 h 7013168"/>
                <a:gd name="connsiteX4" fmla="*/ 1422400 w 12034982"/>
                <a:gd name="connsiteY4" fmla="*/ 6871548 h 7013168"/>
                <a:gd name="connsiteX5" fmla="*/ 2198254 w 12034982"/>
                <a:gd name="connsiteY5" fmla="*/ 101293 h 7013168"/>
                <a:gd name="connsiteX6" fmla="*/ 2752436 w 12034982"/>
                <a:gd name="connsiteY6" fmla="*/ 6963911 h 7013168"/>
                <a:gd name="connsiteX7" fmla="*/ 3546764 w 12034982"/>
                <a:gd name="connsiteY7" fmla="*/ 110530 h 7013168"/>
                <a:gd name="connsiteX8" fmla="*/ 4073236 w 12034982"/>
                <a:gd name="connsiteY8" fmla="*/ 6991620 h 7013168"/>
                <a:gd name="connsiteX9" fmla="*/ 4821382 w 12034982"/>
                <a:gd name="connsiteY9" fmla="*/ 101293 h 7013168"/>
                <a:gd name="connsiteX10" fmla="*/ 5486400 w 12034982"/>
                <a:gd name="connsiteY10" fmla="*/ 6936202 h 7013168"/>
                <a:gd name="connsiteX11" fmla="*/ 6022109 w 12034982"/>
                <a:gd name="connsiteY11" fmla="*/ 129002 h 7013168"/>
                <a:gd name="connsiteX12" fmla="*/ 6890327 w 12034982"/>
                <a:gd name="connsiteY12" fmla="*/ 6936202 h 7013168"/>
                <a:gd name="connsiteX13" fmla="*/ 7167418 w 12034982"/>
                <a:gd name="connsiteY13" fmla="*/ 101293 h 7013168"/>
                <a:gd name="connsiteX14" fmla="*/ 8229600 w 12034982"/>
                <a:gd name="connsiteY14" fmla="*/ 6917730 h 7013168"/>
                <a:gd name="connsiteX15" fmla="*/ 8543636 w 12034982"/>
                <a:gd name="connsiteY15" fmla="*/ 119766 h 7013168"/>
                <a:gd name="connsiteX16" fmla="*/ 9661236 w 12034982"/>
                <a:gd name="connsiteY16" fmla="*/ 6908493 h 7013168"/>
                <a:gd name="connsiteX17" fmla="*/ 10012218 w 12034982"/>
                <a:gd name="connsiteY17" fmla="*/ 138239 h 7013168"/>
                <a:gd name="connsiteX18" fmla="*/ 10640291 w 12034982"/>
                <a:gd name="connsiteY18" fmla="*/ 2438093 h 7013168"/>
                <a:gd name="connsiteX19" fmla="*/ 10945091 w 12034982"/>
                <a:gd name="connsiteY19" fmla="*/ 3509511 h 7013168"/>
                <a:gd name="connsiteX20" fmla="*/ 11342254 w 12034982"/>
                <a:gd name="connsiteY20" fmla="*/ 3648057 h 7013168"/>
                <a:gd name="connsiteX21" fmla="*/ 11693236 w 12034982"/>
                <a:gd name="connsiteY21" fmla="*/ 3703475 h 7013168"/>
                <a:gd name="connsiteX22" fmla="*/ 12034982 w 12034982"/>
                <a:gd name="connsiteY22" fmla="*/ 3712711 h 70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34982" h="7013168">
                  <a:moveTo>
                    <a:pt x="0" y="3204711"/>
                  </a:moveTo>
                  <a:cubicBezTo>
                    <a:pt x="327890" y="3187777"/>
                    <a:pt x="655781" y="3170844"/>
                    <a:pt x="822036" y="3223184"/>
                  </a:cubicBezTo>
                  <a:cubicBezTo>
                    <a:pt x="988291" y="3275524"/>
                    <a:pt x="948266" y="3287839"/>
                    <a:pt x="997527" y="3518748"/>
                  </a:cubicBezTo>
                  <a:cubicBezTo>
                    <a:pt x="1046788" y="3749657"/>
                    <a:pt x="1046788" y="4049839"/>
                    <a:pt x="1117600" y="4608639"/>
                  </a:cubicBezTo>
                  <a:cubicBezTo>
                    <a:pt x="1188412" y="5167439"/>
                    <a:pt x="1242291" y="7622772"/>
                    <a:pt x="1422400" y="6871548"/>
                  </a:cubicBezTo>
                  <a:cubicBezTo>
                    <a:pt x="1602509" y="6120324"/>
                    <a:pt x="1976581" y="85899"/>
                    <a:pt x="2198254" y="101293"/>
                  </a:cubicBezTo>
                  <a:cubicBezTo>
                    <a:pt x="2419927" y="116687"/>
                    <a:pt x="2527684" y="6962372"/>
                    <a:pt x="2752436" y="6963911"/>
                  </a:cubicBezTo>
                  <a:cubicBezTo>
                    <a:pt x="2977188" y="6965450"/>
                    <a:pt x="3326631" y="105912"/>
                    <a:pt x="3546764" y="110530"/>
                  </a:cubicBezTo>
                  <a:cubicBezTo>
                    <a:pt x="3766897" y="115148"/>
                    <a:pt x="3860800" y="6993159"/>
                    <a:pt x="4073236" y="6991620"/>
                  </a:cubicBezTo>
                  <a:cubicBezTo>
                    <a:pt x="4285672" y="6990081"/>
                    <a:pt x="4585855" y="110529"/>
                    <a:pt x="4821382" y="101293"/>
                  </a:cubicBezTo>
                  <a:cubicBezTo>
                    <a:pt x="5056909" y="92057"/>
                    <a:pt x="5286279" y="6931584"/>
                    <a:pt x="5486400" y="6936202"/>
                  </a:cubicBezTo>
                  <a:cubicBezTo>
                    <a:pt x="5686521" y="6940820"/>
                    <a:pt x="5788121" y="129002"/>
                    <a:pt x="6022109" y="129002"/>
                  </a:cubicBezTo>
                  <a:cubicBezTo>
                    <a:pt x="6256097" y="129002"/>
                    <a:pt x="6699442" y="6940820"/>
                    <a:pt x="6890327" y="6936202"/>
                  </a:cubicBezTo>
                  <a:cubicBezTo>
                    <a:pt x="7081212" y="6931584"/>
                    <a:pt x="6944206" y="104372"/>
                    <a:pt x="7167418" y="101293"/>
                  </a:cubicBezTo>
                  <a:cubicBezTo>
                    <a:pt x="7390630" y="98214"/>
                    <a:pt x="8000230" y="6914651"/>
                    <a:pt x="8229600" y="6917730"/>
                  </a:cubicBezTo>
                  <a:cubicBezTo>
                    <a:pt x="8458970" y="6920809"/>
                    <a:pt x="8305030" y="121306"/>
                    <a:pt x="8543636" y="119766"/>
                  </a:cubicBezTo>
                  <a:cubicBezTo>
                    <a:pt x="8782242" y="118226"/>
                    <a:pt x="9416472" y="6905414"/>
                    <a:pt x="9661236" y="6908493"/>
                  </a:cubicBezTo>
                  <a:cubicBezTo>
                    <a:pt x="9906000" y="6911572"/>
                    <a:pt x="9849042" y="883306"/>
                    <a:pt x="10012218" y="138239"/>
                  </a:cubicBezTo>
                  <a:cubicBezTo>
                    <a:pt x="10175394" y="-606828"/>
                    <a:pt x="10484812" y="1876214"/>
                    <a:pt x="10640291" y="2438093"/>
                  </a:cubicBezTo>
                  <a:cubicBezTo>
                    <a:pt x="10795770" y="2999972"/>
                    <a:pt x="10828097" y="3307850"/>
                    <a:pt x="10945091" y="3509511"/>
                  </a:cubicBezTo>
                  <a:cubicBezTo>
                    <a:pt x="11062085" y="3711172"/>
                    <a:pt x="11217563" y="3615730"/>
                    <a:pt x="11342254" y="3648057"/>
                  </a:cubicBezTo>
                  <a:cubicBezTo>
                    <a:pt x="11466945" y="3680384"/>
                    <a:pt x="11577781" y="3692699"/>
                    <a:pt x="11693236" y="3703475"/>
                  </a:cubicBezTo>
                  <a:cubicBezTo>
                    <a:pt x="11808691" y="3714251"/>
                    <a:pt x="11921836" y="3713481"/>
                    <a:pt x="12034982" y="3712711"/>
                  </a:cubicBezTo>
                </a:path>
              </a:pathLst>
            </a:custGeom>
            <a:noFill/>
            <a:ln w="34925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50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402841" y="2169146"/>
            <a:ext cx="9271204" cy="2846958"/>
            <a:chOff x="1402841" y="2169146"/>
            <a:chExt cx="9271204" cy="2846958"/>
          </a:xfrm>
        </p:grpSpPr>
        <p:grpSp>
          <p:nvGrpSpPr>
            <p:cNvPr id="4" name="Group 3"/>
            <p:cNvGrpSpPr/>
            <p:nvPr/>
          </p:nvGrpSpPr>
          <p:grpSpPr>
            <a:xfrm>
              <a:off x="1971295" y="2870087"/>
              <a:ext cx="3811905" cy="1595755"/>
              <a:chOff x="6749277" y="3336290"/>
              <a:chExt cx="3811905" cy="159575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49277" y="3343910"/>
                <a:ext cx="3811905" cy="1531620"/>
                <a:chOff x="1531620" y="2019300"/>
                <a:chExt cx="3811905" cy="1531620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1531620" y="3543300"/>
                  <a:ext cx="3811905" cy="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26034" y="201930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9809655" y="4811395"/>
                <a:ext cx="0" cy="12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007005" y="4310856"/>
                <a:ext cx="314630" cy="2539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24549" y="333629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681201" y="4318476"/>
                <a:ext cx="314630" cy="2539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670101" y="391139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</a:rPr>
                  <a:t>D</a:t>
                </a:r>
                <a:endParaRPr lang="en-GB" dirty="0">
                  <a:latin typeface="Symbol" panose="05050102010706020507" pitchFamily="18" charset="2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9598745" y="334391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988687" y="3352165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402841" y="2379674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(A)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1959" y="2197721"/>
              <a:ext cx="162576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D</a:t>
              </a:r>
              <a:r>
                <a:rPr lang="en-GB" sz="2800" dirty="0" smtClean="0">
                  <a:latin typeface="Helvetica Condensed"/>
                </a:rPr>
                <a:t>&lt;&lt;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1</a:t>
              </a:r>
              <a:r>
                <a:rPr lang="en-GB" sz="2800" dirty="0" smtClean="0">
                  <a:latin typeface="Helvetica Condensed"/>
                </a:rPr>
                <a:t>-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2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6880" y="4431329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49787" y="4398642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32958" y="34829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352052" y="436527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862140" y="2849132"/>
              <a:ext cx="3811905" cy="1616710"/>
              <a:chOff x="6749277" y="3343910"/>
              <a:chExt cx="3811905" cy="161671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749277" y="3343910"/>
                <a:ext cx="3811905" cy="1531620"/>
                <a:chOff x="1531620" y="2019300"/>
                <a:chExt cx="3811905" cy="153162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531620" y="3543300"/>
                  <a:ext cx="3811905" cy="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126034" y="201930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8561880" y="4839970"/>
                <a:ext cx="0" cy="12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7393739" y="3977719"/>
                <a:ext cx="2147938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9598745" y="334391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6293686" y="2351099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(B)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52804" y="2169146"/>
              <a:ext cx="1035861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1</a:t>
              </a:r>
              <a:r>
                <a:rPr lang="en-GB" sz="2800" dirty="0" smtClean="0">
                  <a:latin typeface="Helvetica Condensed"/>
                </a:rPr>
                <a:t>=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2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88665" y="4431024"/>
              <a:ext cx="13007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r>
                <a:rPr lang="en-GB" sz="3200" dirty="0" smtClean="0">
                  <a:latin typeface="Symbol" panose="05050102010706020507" pitchFamily="18" charset="2"/>
                </a:rPr>
                <a:t>=n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02718" y="2947974"/>
              <a:ext cx="436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7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46" y="830328"/>
            <a:ext cx="4285395" cy="520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29323" y="978266"/>
            <a:ext cx="3811905" cy="1595755"/>
            <a:chOff x="6749277" y="3336290"/>
            <a:chExt cx="3811905" cy="1595755"/>
          </a:xfrm>
        </p:grpSpPr>
        <p:grpSp>
          <p:nvGrpSpPr>
            <p:cNvPr id="23" name="Group 22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9809655" y="4811395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007005" y="431085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9681201" y="431847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670101" y="39113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360869" y="48785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(A)</a:t>
            </a:r>
            <a:endParaRPr lang="en-GB" sz="3600" dirty="0">
              <a:latin typeface="Helvetica Condens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9987" y="305900"/>
            <a:ext cx="162576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D</a:t>
            </a:r>
            <a:r>
              <a:rPr lang="en-GB" sz="2800" dirty="0" smtClean="0">
                <a:latin typeface="Helvetica Condensed"/>
              </a:rPr>
              <a:t>&lt;&lt;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1</a:t>
            </a:r>
            <a:r>
              <a:rPr lang="en-GB" sz="2800" dirty="0" smtClean="0">
                <a:latin typeface="Helvetica Condensed"/>
              </a:rPr>
              <a:t>-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2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4908" y="253950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7815" y="250682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986" y="159112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ymbol" panose="05050102010706020507" pitchFamily="18" charset="2"/>
              </a:rPr>
              <a:t>D</a:t>
            </a:r>
            <a:endParaRPr lang="en-GB" dirty="0">
              <a:latin typeface="Symbol" panose="05050102010706020507" pitchFamily="18" charset="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310080" y="2473450"/>
            <a:ext cx="0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820168" y="875118"/>
            <a:ext cx="3811905" cy="1698903"/>
            <a:chOff x="6749277" y="3261717"/>
            <a:chExt cx="3811905" cy="1698903"/>
          </a:xfrm>
        </p:grpSpPr>
        <p:grpSp>
          <p:nvGrpSpPr>
            <p:cNvPr id="17" name="Group 16"/>
            <p:cNvGrpSpPr/>
            <p:nvPr/>
          </p:nvGrpSpPr>
          <p:grpSpPr>
            <a:xfrm>
              <a:off x="6749277" y="3286018"/>
              <a:ext cx="3811905" cy="1589512"/>
              <a:chOff x="1531620" y="1961408"/>
              <a:chExt cx="3811905" cy="158951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682256" y="1961408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8561880" y="483997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960145" y="3977719"/>
              <a:ext cx="115252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149761" y="3261717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251714" y="45927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(B)</a:t>
            </a:r>
            <a:endParaRPr lang="en-GB" sz="3600" dirty="0">
              <a:latin typeface="Helvetica Condens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10832" y="277325"/>
            <a:ext cx="103586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1</a:t>
            </a:r>
            <a:r>
              <a:rPr lang="en-GB" sz="2800" dirty="0" smtClean="0">
                <a:latin typeface="Helvetica Condensed"/>
              </a:rPr>
              <a:t>=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2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6693" y="2539203"/>
            <a:ext cx="13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r>
              <a:rPr lang="en-GB" sz="3200" dirty="0" smtClean="0">
                <a:latin typeface="Symbol" panose="05050102010706020507" pitchFamily="18" charset="2"/>
              </a:rPr>
              <a:t>=n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60746" y="1056153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D</a:t>
            </a:r>
            <a:endParaRPr lang="en-GB" dirty="0">
              <a:latin typeface="Symbol" panose="05050102010706020507" pitchFamily="18" charset="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929323" y="4311566"/>
            <a:ext cx="3811905" cy="1595755"/>
            <a:chOff x="6749277" y="3336290"/>
            <a:chExt cx="3811905" cy="1595755"/>
          </a:xfrm>
        </p:grpSpPr>
        <p:grpSp>
          <p:nvGrpSpPr>
            <p:cNvPr id="55" name="Group 54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>
              <a:off x="9809655" y="4811395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124908" y="587280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07815" y="584012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310080" y="5806750"/>
            <a:ext cx="0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20168" y="4208418"/>
            <a:ext cx="3811905" cy="1698903"/>
            <a:chOff x="6749277" y="3261717"/>
            <a:chExt cx="3811905" cy="1698903"/>
          </a:xfrm>
        </p:grpSpPr>
        <p:grpSp>
          <p:nvGrpSpPr>
            <p:cNvPr id="49" name="Group 48"/>
            <p:cNvGrpSpPr/>
            <p:nvPr/>
          </p:nvGrpSpPr>
          <p:grpSpPr>
            <a:xfrm>
              <a:off x="6749277" y="3286018"/>
              <a:ext cx="3811905" cy="1589512"/>
              <a:chOff x="1531620" y="1961408"/>
              <a:chExt cx="3811905" cy="1589512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682256" y="1961408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8561880" y="483997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960145" y="3977719"/>
              <a:ext cx="115252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149761" y="3261717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8146693" y="5872503"/>
            <a:ext cx="13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r>
              <a:rPr lang="en-GB" sz="3200" dirty="0" smtClean="0">
                <a:latin typeface="Symbol" panose="05050102010706020507" pitchFamily="18" charset="2"/>
              </a:rPr>
              <a:t>=n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15571" y="4374664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3/2D</a:t>
            </a:r>
            <a:r>
              <a:rPr lang="en-GB" sz="3200" baseline="-25000" dirty="0" smtClean="0">
                <a:latin typeface="Symbol" panose="05050102010706020507" pitchFamily="18" charset="2"/>
              </a:rPr>
              <a:t>0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2124872" y="4316234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form 67"/>
          <p:cNvSpPr/>
          <p:nvPr/>
        </p:nvSpPr>
        <p:spPr>
          <a:xfrm flipH="1">
            <a:off x="1820483" y="4309773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reeform 68"/>
          <p:cNvSpPr/>
          <p:nvPr/>
        </p:nvSpPr>
        <p:spPr>
          <a:xfrm>
            <a:off x="4777201" y="4312010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/>
          <p:cNvSpPr/>
          <p:nvPr/>
        </p:nvSpPr>
        <p:spPr>
          <a:xfrm flipH="1">
            <a:off x="4472812" y="4305549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/>
          <p:cNvSpPr/>
          <p:nvPr/>
        </p:nvSpPr>
        <p:spPr>
          <a:xfrm>
            <a:off x="7993944" y="4245671"/>
            <a:ext cx="2089856" cy="1576559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/>
          <p:cNvSpPr/>
          <p:nvPr/>
        </p:nvSpPr>
        <p:spPr>
          <a:xfrm flipH="1">
            <a:off x="7145084" y="4232719"/>
            <a:ext cx="2089856" cy="1576559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Down Arrow 73"/>
          <p:cNvSpPr/>
          <p:nvPr/>
        </p:nvSpPr>
        <p:spPr>
          <a:xfrm>
            <a:off x="5741228" y="2831590"/>
            <a:ext cx="910595" cy="129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8360746" y="3484314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Symbol" panose="05050102010706020507" pitchFamily="18" charset="2"/>
              </a:rPr>
              <a:t>3</a:t>
            </a:r>
            <a:r>
              <a:rPr lang="en-GB" sz="3200" dirty="0" smtClean="0">
                <a:latin typeface="Symbol" panose="05050102010706020507" pitchFamily="18" charset="2"/>
              </a:rPr>
              <a:t>D</a:t>
            </a:r>
            <a:r>
              <a:rPr lang="en-GB" sz="3200" baseline="-25000" dirty="0" smtClean="0">
                <a:latin typeface="Symbol" panose="05050102010706020507" pitchFamily="18" charset="2"/>
              </a:rPr>
              <a:t>0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7181366" y="4069089"/>
            <a:ext cx="290243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046917" y="3516258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0196517" y="3491066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843657" y="4443307"/>
            <a:ext cx="252078" cy="803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13909" y="3968415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472812" y="3508957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473311" y="3516258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517322" y="3968415"/>
            <a:ext cx="955989" cy="9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71741" y="3603473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2D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2205232" y="4433782"/>
            <a:ext cx="252078" cy="803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175484" y="39588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1834387" y="3499432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834886" y="3506733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133316" y="359394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2D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1860543" y="3968415"/>
            <a:ext cx="955989" cy="9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612050" y="-212991"/>
            <a:ext cx="14036582" cy="7451991"/>
            <a:chOff x="-2612050" y="-212991"/>
            <a:chExt cx="14036582" cy="74519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6700" y="-212991"/>
              <a:ext cx="6077832" cy="745199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612050" y="-190500"/>
              <a:ext cx="8308882" cy="7048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8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" y="1212850"/>
            <a:ext cx="6013985" cy="16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4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40005" y="1538244"/>
            <a:ext cx="3308703" cy="2971417"/>
            <a:chOff x="1940005" y="1538244"/>
            <a:chExt cx="3308703" cy="2971417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3368304" y="3612812"/>
              <a:ext cx="1392455" cy="462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402834" y="3612812"/>
              <a:ext cx="965470" cy="75598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3356784" y="2338765"/>
              <a:ext cx="21678" cy="127404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2355850" y="2992814"/>
              <a:ext cx="1022612" cy="602505"/>
            </a:xfrm>
            <a:prstGeom prst="straightConnector1">
              <a:avLst/>
            </a:prstGeom>
            <a:ln w="53975" cap="rnd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 rot="1440000">
              <a:off x="3140933" y="3102384"/>
              <a:ext cx="149397" cy="327164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53281" y="285481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a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105955" y="2027607"/>
              <a:ext cx="476364" cy="172950"/>
            </a:xfrm>
            <a:custGeom>
              <a:avLst/>
              <a:gdLst>
                <a:gd name="connsiteX0" fmla="*/ 476364 w 476364"/>
                <a:gd name="connsiteY0" fmla="*/ 62036 h 172950"/>
                <a:gd name="connsiteX1" fmla="*/ 219189 w 476364"/>
                <a:gd name="connsiteY1" fmla="*/ 124 h 172950"/>
                <a:gd name="connsiteX2" fmla="*/ 114 w 476364"/>
                <a:gd name="connsiteY2" fmla="*/ 76324 h 172950"/>
                <a:gd name="connsiteX3" fmla="*/ 247764 w 476364"/>
                <a:gd name="connsiteY3" fmla="*/ 171574 h 172950"/>
                <a:gd name="connsiteX4" fmla="*/ 423976 w 476364"/>
                <a:gd name="connsiteY4" fmla="*/ 123949 h 17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64" h="172950">
                  <a:moveTo>
                    <a:pt x="476364" y="62036"/>
                  </a:moveTo>
                  <a:cubicBezTo>
                    <a:pt x="387464" y="29889"/>
                    <a:pt x="298564" y="-2257"/>
                    <a:pt x="219189" y="124"/>
                  </a:cubicBezTo>
                  <a:cubicBezTo>
                    <a:pt x="139814" y="2505"/>
                    <a:pt x="-4648" y="47749"/>
                    <a:pt x="114" y="76324"/>
                  </a:cubicBezTo>
                  <a:cubicBezTo>
                    <a:pt x="4876" y="104899"/>
                    <a:pt x="177120" y="163636"/>
                    <a:pt x="247764" y="171574"/>
                  </a:cubicBezTo>
                  <a:cubicBezTo>
                    <a:pt x="318408" y="179512"/>
                    <a:pt x="371192" y="151730"/>
                    <a:pt x="423976" y="12394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6583" y="1538244"/>
              <a:ext cx="460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W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378462" y="2454347"/>
              <a:ext cx="1236432" cy="11409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90104" y="340166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70763" y="2077155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98021" y="252234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GB" sz="2000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endParaRPr lang="en-GB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 rot="20160000" flipH="1">
              <a:off x="3468944" y="2998587"/>
              <a:ext cx="149397" cy="327164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16158" y="273988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Symbol" panose="05050102010706020507" pitchFamily="18" charset="2"/>
                </a:rPr>
                <a:t>g</a:t>
              </a:r>
              <a:r>
                <a:rPr lang="en-GB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i="1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563305" y="2502480"/>
              <a:ext cx="7458" cy="138398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3376831" y="3630305"/>
              <a:ext cx="1479912" cy="3595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940005" y="392488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89928" y="3320424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99878" y="2197002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 rot="2100000" flipH="1" flipV="1">
              <a:off x="3192867" y="3600384"/>
              <a:ext cx="356326" cy="433785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5700" y="385309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Symbol" panose="05050102010706020507" pitchFamily="18" charset="2"/>
                </a:rPr>
                <a:t>f</a:t>
              </a:r>
              <a:r>
                <a:rPr lang="en-GB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i="1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16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36861" y="1205646"/>
            <a:ext cx="4371703" cy="3226337"/>
            <a:chOff x="868611" y="1186596"/>
            <a:chExt cx="4371703" cy="3226337"/>
          </a:xfrm>
        </p:grpSpPr>
        <p:sp>
          <p:nvSpPr>
            <p:cNvPr id="4" name="Oval 3"/>
            <p:cNvSpPr/>
            <p:nvPr/>
          </p:nvSpPr>
          <p:spPr>
            <a:xfrm rot="-2700000">
              <a:off x="868611" y="2803981"/>
              <a:ext cx="4371703" cy="150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2411906" y="3045573"/>
              <a:ext cx="1515848" cy="77976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H="1" flipV="1">
              <a:off x="2633896" y="2899521"/>
              <a:ext cx="547454" cy="510429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5"/>
            </p:cNvCxnSpPr>
            <p:nvPr/>
          </p:nvCxnSpPr>
          <p:spPr>
            <a:xfrm>
              <a:off x="3181351" y="3409950"/>
              <a:ext cx="172500" cy="599406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4" idx="6"/>
            </p:cNvCxnSpPr>
            <p:nvPr/>
          </p:nvCxnSpPr>
          <p:spPr>
            <a:xfrm flipV="1">
              <a:off x="3181350" y="2011642"/>
              <a:ext cx="1418743" cy="1398308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188880" y="1316676"/>
              <a:ext cx="11520" cy="2099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58765" y="1186596"/>
              <a:ext cx="61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34286" y="1517083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30199" y="2366488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36154" y="3828158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219450" y="2508251"/>
              <a:ext cx="528404" cy="311150"/>
            </a:xfrm>
            <a:custGeom>
              <a:avLst/>
              <a:gdLst>
                <a:gd name="connsiteX0" fmla="*/ 0 w 1117600"/>
                <a:gd name="connsiteY0" fmla="*/ 227 h 546327"/>
                <a:gd name="connsiteX1" fmla="*/ 730250 w 1117600"/>
                <a:gd name="connsiteY1" fmla="*/ 89127 h 546327"/>
                <a:gd name="connsiteX2" fmla="*/ 1117600 w 1117600"/>
                <a:gd name="connsiteY2" fmla="*/ 546327 h 54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546327">
                  <a:moveTo>
                    <a:pt x="0" y="227"/>
                  </a:moveTo>
                  <a:cubicBezTo>
                    <a:pt x="271991" y="-832"/>
                    <a:pt x="543983" y="-1890"/>
                    <a:pt x="730250" y="89127"/>
                  </a:cubicBezTo>
                  <a:cubicBezTo>
                    <a:pt x="916517" y="180144"/>
                    <a:pt x="1017058" y="363235"/>
                    <a:pt x="1117600" y="54632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66787" y="2087191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 flipV="1">
              <a:off x="1663700" y="3308350"/>
              <a:ext cx="1506130" cy="10160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445910" y="1377338"/>
              <a:ext cx="731449" cy="1972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2773993" y="3162300"/>
              <a:ext cx="96207" cy="184150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3242" y="329831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f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63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4398" y="1956718"/>
            <a:ext cx="3878144" cy="1775600"/>
            <a:chOff x="874398" y="1956718"/>
            <a:chExt cx="3878144" cy="1775600"/>
          </a:xfrm>
        </p:grpSpPr>
        <p:grpSp>
          <p:nvGrpSpPr>
            <p:cNvPr id="41" name="Group 40"/>
            <p:cNvGrpSpPr/>
            <p:nvPr/>
          </p:nvGrpSpPr>
          <p:grpSpPr>
            <a:xfrm>
              <a:off x="874398" y="1956718"/>
              <a:ext cx="3878144" cy="1775600"/>
              <a:chOff x="874398" y="1956718"/>
              <a:chExt cx="3878144" cy="17756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874398" y="1956718"/>
                <a:ext cx="3761680" cy="1347930"/>
                <a:chOff x="874398" y="1956718"/>
                <a:chExt cx="3761680" cy="1347930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671158" y="1956718"/>
                  <a:ext cx="2158475" cy="1347930"/>
                </a:xfrm>
                <a:custGeom>
                  <a:avLst/>
                  <a:gdLst>
                    <a:gd name="connsiteX0" fmla="*/ 3602411 w 4519360"/>
                    <a:gd name="connsiteY0" fmla="*/ 2760 h 2045657"/>
                    <a:gd name="connsiteX1" fmla="*/ 4516811 w 4519360"/>
                    <a:gd name="connsiteY1" fmla="*/ 778615 h 2045657"/>
                    <a:gd name="connsiteX2" fmla="*/ 3824084 w 4519360"/>
                    <a:gd name="connsiteY2" fmla="*/ 1757669 h 2045657"/>
                    <a:gd name="connsiteX3" fmla="*/ 2364738 w 4519360"/>
                    <a:gd name="connsiteY3" fmla="*/ 1489815 h 2045657"/>
                    <a:gd name="connsiteX4" fmla="*/ 656011 w 4519360"/>
                    <a:gd name="connsiteY4" fmla="*/ 2043997 h 2045657"/>
                    <a:gd name="connsiteX5" fmla="*/ 229 w 4519360"/>
                    <a:gd name="connsiteY5" fmla="*/ 1277378 h 2045657"/>
                    <a:gd name="connsiteX6" fmla="*/ 711429 w 4519360"/>
                    <a:gd name="connsiteY6" fmla="*/ 270615 h 2045657"/>
                    <a:gd name="connsiteX7" fmla="*/ 2207720 w 4519360"/>
                    <a:gd name="connsiteY7" fmla="*/ 510760 h 2045657"/>
                    <a:gd name="connsiteX8" fmla="*/ 3602411 w 4519360"/>
                    <a:gd name="connsiteY8" fmla="*/ 2760 h 204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19360" h="2045657">
                      <a:moveTo>
                        <a:pt x="3602411" y="2760"/>
                      </a:moveTo>
                      <a:cubicBezTo>
                        <a:pt x="3987260" y="47403"/>
                        <a:pt x="4479866" y="486130"/>
                        <a:pt x="4516811" y="778615"/>
                      </a:cubicBezTo>
                      <a:cubicBezTo>
                        <a:pt x="4553756" y="1071100"/>
                        <a:pt x="4182763" y="1639136"/>
                        <a:pt x="3824084" y="1757669"/>
                      </a:cubicBezTo>
                      <a:cubicBezTo>
                        <a:pt x="3465405" y="1876202"/>
                        <a:pt x="2892750" y="1442094"/>
                        <a:pt x="2364738" y="1489815"/>
                      </a:cubicBezTo>
                      <a:cubicBezTo>
                        <a:pt x="1836726" y="1537536"/>
                        <a:pt x="1050096" y="2079403"/>
                        <a:pt x="656011" y="2043997"/>
                      </a:cubicBezTo>
                      <a:cubicBezTo>
                        <a:pt x="261926" y="2008591"/>
                        <a:pt x="-9007" y="1572942"/>
                        <a:pt x="229" y="1277378"/>
                      </a:cubicBezTo>
                      <a:cubicBezTo>
                        <a:pt x="9465" y="981814"/>
                        <a:pt x="343514" y="398385"/>
                        <a:pt x="711429" y="270615"/>
                      </a:cubicBezTo>
                      <a:cubicBezTo>
                        <a:pt x="1079344" y="142845"/>
                        <a:pt x="1733587" y="552324"/>
                        <a:pt x="2207720" y="510760"/>
                      </a:cubicBezTo>
                      <a:cubicBezTo>
                        <a:pt x="2681853" y="469196"/>
                        <a:pt x="3217562" y="-41883"/>
                        <a:pt x="3602411" y="2760"/>
                      </a:cubicBezTo>
                      <a:close/>
                    </a:path>
                  </a:pathLst>
                </a:custGeom>
                <a:pattFill prst="pct20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275251" y="2476036"/>
                  <a:ext cx="174172" cy="15675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74398" y="2612837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nucleus 1</a:t>
                  </a:r>
                  <a:endParaRPr lang="en-GB" dirty="0">
                    <a:latin typeface="Helvetica Condensed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463962" y="2537199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nucleus 2</a:t>
                  </a:r>
                  <a:endParaRPr lang="en-GB" dirty="0">
                    <a:latin typeface="Helvetica Condensed"/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010952" y="2525532"/>
                  <a:ext cx="434975" cy="380999"/>
                  <a:chOff x="4905375" y="2252662"/>
                  <a:chExt cx="1766888" cy="1633537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4905375" y="2252662"/>
                    <a:ext cx="771525" cy="71437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5900738" y="2252662"/>
                    <a:ext cx="771525" cy="7143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4905375" y="3171824"/>
                    <a:ext cx="771525" cy="7143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5900738" y="3171824"/>
                    <a:ext cx="771525" cy="71437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6296025" y="2376488"/>
                    <a:ext cx="4763" cy="42862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 flipH="1">
                    <a:off x="6086475" y="2609849"/>
                    <a:ext cx="419100" cy="317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311775" y="3316288"/>
                    <a:ext cx="4763" cy="42862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102225" y="3549649"/>
                    <a:ext cx="419100" cy="317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3292039" y="1956718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lang="en-GB" baseline="30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GB" baseline="30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 flipV="1">
                <a:off x="2460129" y="2554413"/>
                <a:ext cx="782558" cy="13773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162588" y="3209098"/>
                <a:ext cx="25899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Electric field gradient along the bond</a:t>
                </a:r>
                <a:endParaRPr lang="en-GB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3356194" y="2508202"/>
              <a:ext cx="1173" cy="99971"/>
            </a:xfrm>
            <a:prstGeom prst="line">
              <a:avLst/>
            </a:prstGeom>
            <a:ln w="349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304607" y="2562630"/>
              <a:ext cx="103175" cy="741"/>
            </a:xfrm>
            <a:prstGeom prst="line">
              <a:avLst/>
            </a:prstGeom>
            <a:ln w="349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3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31251" y="343424"/>
            <a:ext cx="8750708" cy="4767860"/>
            <a:chOff x="1931251" y="343424"/>
            <a:chExt cx="8750708" cy="476786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931251" y="2723495"/>
              <a:ext cx="546100" cy="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477351" y="1225484"/>
              <a:ext cx="360117" cy="149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477351" y="2729845"/>
              <a:ext cx="360117" cy="149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56322" y="1225484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56322" y="2291842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37468" y="3263024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65749" y="4234206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477351" y="2291842"/>
              <a:ext cx="360117" cy="444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88463" y="2729845"/>
              <a:ext cx="349005" cy="539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411849" y="1040745"/>
              <a:ext cx="106902" cy="191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28277" y="1040745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402422" y="2282317"/>
              <a:ext cx="31439" cy="1631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42556" y="2445419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02422" y="3269375"/>
              <a:ext cx="59001" cy="107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75036" y="3376476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411849" y="4049467"/>
              <a:ext cx="106902" cy="191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28277" y="4043117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633473" y="386169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87154" y="2896867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90051" y="192513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=-1/2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90911" y="853831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=-3/2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21942" y="34751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Zeeman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11849" y="343424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Quadrupolar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4117102" y="1038497"/>
              <a:ext cx="0" cy="19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117102" y="950499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47644" y="2135419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052153" y="2291842"/>
              <a:ext cx="0" cy="14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034749" y="3078358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074377" y="3234192"/>
              <a:ext cx="0" cy="14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117102" y="4049467"/>
              <a:ext cx="0" cy="19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117102" y="3960345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3601301" y="1047095"/>
              <a:ext cx="12700" cy="139338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858358" y="2448594"/>
              <a:ext cx="843" cy="8989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3633407" y="3411711"/>
              <a:ext cx="4407" cy="604009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6377589" y="643370"/>
              <a:ext cx="4304370" cy="4467914"/>
              <a:chOff x="1865304" y="4577379"/>
              <a:chExt cx="4304370" cy="446791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058672" y="6126854"/>
                <a:ext cx="3811905" cy="1698903"/>
                <a:chOff x="6749277" y="3261717"/>
                <a:chExt cx="3811905" cy="1698903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749277" y="3286018"/>
                  <a:ext cx="3811905" cy="1589512"/>
                  <a:chOff x="1531620" y="1961408"/>
                  <a:chExt cx="3811905" cy="1589512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2682256" y="1961408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561880" y="483997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7960145" y="3977719"/>
                  <a:ext cx="1152524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9149761" y="3261717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3726635" y="7705647"/>
                <a:ext cx="13007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Symbol" panose="05050102010706020507" pitchFamily="18" charset="2"/>
                  </a:rPr>
                  <a:t>n</a:t>
                </a:r>
                <a:r>
                  <a:rPr lang="en-GB" sz="3200" baseline="-25000" dirty="0" smtClean="0">
                    <a:latin typeface="Symbol" panose="05050102010706020507" pitchFamily="18" charset="2"/>
                  </a:rPr>
                  <a:t>0</a:t>
                </a:r>
                <a:endParaRPr lang="en-GB" baseline="-250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232448" y="6164107"/>
                <a:ext cx="2089856" cy="1576559"/>
              </a:xfrm>
              <a:custGeom>
                <a:avLst/>
                <a:gdLst>
                  <a:gd name="connsiteX0" fmla="*/ 0 w 828675"/>
                  <a:gd name="connsiteY0" fmla="*/ 0 h 1504950"/>
                  <a:gd name="connsiteX1" fmla="*/ 238125 w 828675"/>
                  <a:gd name="connsiteY1" fmla="*/ 1104900 h 1504950"/>
                  <a:gd name="connsiteX2" fmla="*/ 723900 w 828675"/>
                  <a:gd name="connsiteY2" fmla="*/ 1314450 h 1504950"/>
                  <a:gd name="connsiteX3" fmla="*/ 828675 w 828675"/>
                  <a:gd name="connsiteY3" fmla="*/ 1504950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675" h="1504950">
                    <a:moveTo>
                      <a:pt x="0" y="0"/>
                    </a:moveTo>
                    <a:cubicBezTo>
                      <a:pt x="58737" y="442912"/>
                      <a:pt x="117475" y="885825"/>
                      <a:pt x="238125" y="1104900"/>
                    </a:cubicBezTo>
                    <a:cubicBezTo>
                      <a:pt x="358775" y="1323975"/>
                      <a:pt x="625475" y="1247775"/>
                      <a:pt x="723900" y="1314450"/>
                    </a:cubicBezTo>
                    <a:cubicBezTo>
                      <a:pt x="822325" y="1381125"/>
                      <a:pt x="828675" y="1504950"/>
                      <a:pt x="828675" y="150495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Freeform 83"/>
              <p:cNvSpPr/>
              <p:nvPr/>
            </p:nvSpPr>
            <p:spPr>
              <a:xfrm flipH="1">
                <a:off x="2383588" y="6151155"/>
                <a:ext cx="2089856" cy="1576559"/>
              </a:xfrm>
              <a:custGeom>
                <a:avLst/>
                <a:gdLst>
                  <a:gd name="connsiteX0" fmla="*/ 0 w 828675"/>
                  <a:gd name="connsiteY0" fmla="*/ 0 h 1504950"/>
                  <a:gd name="connsiteX1" fmla="*/ 238125 w 828675"/>
                  <a:gd name="connsiteY1" fmla="*/ 1104900 h 1504950"/>
                  <a:gd name="connsiteX2" fmla="*/ 723900 w 828675"/>
                  <a:gd name="connsiteY2" fmla="*/ 1314450 h 1504950"/>
                  <a:gd name="connsiteX3" fmla="*/ 828675 w 828675"/>
                  <a:gd name="connsiteY3" fmla="*/ 1504950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675" h="1504950">
                    <a:moveTo>
                      <a:pt x="0" y="0"/>
                    </a:moveTo>
                    <a:cubicBezTo>
                      <a:pt x="58737" y="442912"/>
                      <a:pt x="117475" y="885825"/>
                      <a:pt x="238125" y="1104900"/>
                    </a:cubicBezTo>
                    <a:cubicBezTo>
                      <a:pt x="358775" y="1323975"/>
                      <a:pt x="625475" y="1247775"/>
                      <a:pt x="723900" y="1314450"/>
                    </a:cubicBezTo>
                    <a:cubicBezTo>
                      <a:pt x="822325" y="1381125"/>
                      <a:pt x="828675" y="1504950"/>
                      <a:pt x="828675" y="150495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2407141" y="8545172"/>
                <a:ext cx="2902434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5322304" y="6214008"/>
                <a:ext cx="0" cy="23311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374496" y="6178828"/>
                <a:ext cx="0" cy="23311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reeform 93"/>
              <p:cNvSpPr/>
              <p:nvPr/>
            </p:nvSpPr>
            <p:spPr>
              <a:xfrm>
                <a:off x="3670265" y="4829440"/>
                <a:ext cx="261937" cy="2907418"/>
              </a:xfrm>
              <a:custGeom>
                <a:avLst/>
                <a:gdLst>
                  <a:gd name="connsiteX0" fmla="*/ 0 w 261937"/>
                  <a:gd name="connsiteY0" fmla="*/ 1809754 h 1824041"/>
                  <a:gd name="connsiteX1" fmla="*/ 138112 w 261937"/>
                  <a:gd name="connsiteY1" fmla="*/ 4 h 1824041"/>
                  <a:gd name="connsiteX2" fmla="*/ 261937 w 261937"/>
                  <a:gd name="connsiteY2" fmla="*/ 1824041 h 182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937" h="1824041">
                    <a:moveTo>
                      <a:pt x="0" y="1809754"/>
                    </a:moveTo>
                    <a:cubicBezTo>
                      <a:pt x="47228" y="903688"/>
                      <a:pt x="94456" y="-2377"/>
                      <a:pt x="138112" y="4"/>
                    </a:cubicBezTo>
                    <a:cubicBezTo>
                      <a:pt x="181768" y="2385"/>
                      <a:pt x="221852" y="913213"/>
                      <a:pt x="261937" y="1824041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H="1">
                <a:off x="4572000" y="6126854"/>
                <a:ext cx="32271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4860012" y="5773125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1/2&lt;-&gt;3/2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865304" y="5809496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1/2&lt;-&gt;3/2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>
                <a:off x="2671835" y="6126854"/>
                <a:ext cx="45718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H="1">
                <a:off x="3890793" y="4847135"/>
                <a:ext cx="32271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4205181" y="4577379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1/2&lt;-&gt;-1/2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523584" y="8522073"/>
                <a:ext cx="681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c</a:t>
                </a:r>
                <a:r>
                  <a:rPr lang="en-GB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/2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09224" y="1295400"/>
            <a:ext cx="3318725" cy="4657726"/>
            <a:chOff x="1309224" y="1295400"/>
            <a:chExt cx="3318725" cy="46577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224" y="1295400"/>
              <a:ext cx="3318725" cy="46577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09224" y="1376313"/>
              <a:ext cx="566710" cy="386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33344" y="4083377"/>
              <a:ext cx="566710" cy="386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88404" y="649069"/>
            <a:ext cx="4518581" cy="5063035"/>
            <a:chOff x="6988404" y="649069"/>
            <a:chExt cx="4518581" cy="50630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404" y="975611"/>
              <a:ext cx="4518581" cy="473649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988404" y="649069"/>
              <a:ext cx="2092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Pb</a:t>
              </a:r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(NO</a:t>
              </a:r>
              <a:r>
                <a:rPr lang="en-GB" sz="36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GB" sz="36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3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9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62391" y="946747"/>
            <a:ext cx="5481738" cy="3575217"/>
            <a:chOff x="2750748" y="946746"/>
            <a:chExt cx="5481738" cy="3575217"/>
          </a:xfrm>
        </p:grpSpPr>
        <p:grpSp>
          <p:nvGrpSpPr>
            <p:cNvPr id="8" name="Group 7"/>
            <p:cNvGrpSpPr/>
            <p:nvPr/>
          </p:nvGrpSpPr>
          <p:grpSpPr>
            <a:xfrm>
              <a:off x="2750748" y="1052240"/>
              <a:ext cx="3516441" cy="3469723"/>
              <a:chOff x="3778360" y="821914"/>
              <a:chExt cx="3516441" cy="346972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4156990" y="1396037"/>
                <a:ext cx="0" cy="2438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4156990" y="1307137"/>
                <a:ext cx="2514600" cy="1238309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56990" y="2545446"/>
                <a:ext cx="2514600" cy="984191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156990" y="3834437"/>
                <a:ext cx="2667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778360" y="1319837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>
                    <a:latin typeface="Helvetica Condensed" pitchFamily="34" charset="0"/>
                  </a:rPr>
                  <a:t>E</a:t>
                </a:r>
                <a:endParaRPr lang="en-GB" i="1" dirty="0">
                  <a:latin typeface="Helvetica Condensed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41042" y="3829972"/>
                <a:ext cx="503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>
                    <a:latin typeface="Helvetica Condensed" pitchFamily="34" charset="0"/>
                  </a:rPr>
                  <a:t>B</a:t>
                </a:r>
                <a:r>
                  <a:rPr lang="en-GB" sz="2400" i="1" baseline="-25000">
                    <a:latin typeface="Helvetica Condensed" pitchFamily="34" charset="0"/>
                  </a:rPr>
                  <a:t>0</a:t>
                </a:r>
                <a:endParaRPr lang="en-GB" i="1" baseline="-25000" dirty="0">
                  <a:latin typeface="Helvetica Condensed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44862" y="821914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|</a:t>
                </a:r>
                <a:r>
                  <a:rPr lang="en-GB" sz="2400" dirty="0">
                    <a:latin typeface="Symbol" panose="05050102010706020507" pitchFamily="18" charset="2"/>
                  </a:rPr>
                  <a:t>b</a:t>
                </a:r>
                <a:r>
                  <a:rPr lang="en-GB" sz="2400" dirty="0"/>
                  <a:t>&gt;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621219" y="3060096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|</a:t>
                </a:r>
                <a:r>
                  <a:rPr lang="en-GB" sz="2400" dirty="0">
                    <a:latin typeface="Symbol" panose="05050102010706020507" pitchFamily="18" charset="2"/>
                  </a:rPr>
                  <a:t>a</a:t>
                </a:r>
                <a:r>
                  <a:rPr lang="en-GB" sz="2400" dirty="0"/>
                  <a:t>&gt;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5639555" y="1533166"/>
              <a:ext cx="1337781" cy="5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34863" y="3756058"/>
              <a:ext cx="1337781" cy="5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93314" y="946746"/>
              <a:ext cx="17427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 smtClean="0">
                  <a:latin typeface="Helvetica Condensed"/>
                </a:rPr>
                <a:t>E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b</a:t>
              </a:r>
              <a:r>
                <a:rPr lang="en-GB" sz="2400" i="1" dirty="0" smtClean="0">
                  <a:latin typeface="Symbol" panose="05050102010706020507" pitchFamily="18" charset="2"/>
                </a:rPr>
                <a:t>=</a:t>
              </a:r>
              <a:r>
                <a:rPr lang="en-GB" sz="2400" i="1" dirty="0" err="1" smtClean="0">
                  <a:latin typeface="Symbol" panose="05050102010706020507" pitchFamily="18" charset="2"/>
                </a:rPr>
                <a:t>g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N</a:t>
              </a:r>
              <a:r>
                <a:rPr lang="en-GB" sz="2400" i="1" baseline="-25000" dirty="0" smtClean="0">
                  <a:latin typeface="Symbol" panose="05050102010706020507" pitchFamily="18" charset="2"/>
                </a:rPr>
                <a:t> </a:t>
              </a:r>
              <a:r>
                <a:rPr lang="en-GB" sz="2400" i="1" dirty="0">
                  <a:latin typeface="Helvetica Condensed" pitchFamily="34" charset="0"/>
                </a:rPr>
                <a:t>ħB</a:t>
              </a:r>
              <a:r>
                <a:rPr lang="en-GB" sz="2400" i="1" baseline="-25000" dirty="0">
                  <a:latin typeface="Helvetica Condensed" pitchFamily="34" charset="0"/>
                </a:rPr>
                <a:t>0</a:t>
              </a:r>
              <a:r>
                <a:rPr lang="en-GB" sz="2400" i="1" dirty="0">
                  <a:latin typeface="Helvetica Condensed" pitchFamily="34" charset="0"/>
                </a:rPr>
                <a:t>/2</a:t>
              </a:r>
              <a:endParaRPr lang="en-GB" sz="24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3753" y="3224826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 smtClean="0">
                  <a:latin typeface="Helvetica Condensed"/>
                </a:rPr>
                <a:t>E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a</a:t>
              </a:r>
              <a:r>
                <a:rPr lang="en-GB" sz="2400" i="1" dirty="0" smtClean="0">
                  <a:latin typeface="Symbol" panose="05050102010706020507" pitchFamily="18" charset="2"/>
                </a:rPr>
                <a:t>=-</a:t>
              </a:r>
              <a:r>
                <a:rPr lang="en-GB" sz="2400" i="1" dirty="0" err="1">
                  <a:latin typeface="Symbol" panose="05050102010706020507" pitchFamily="18" charset="2"/>
                </a:rPr>
                <a:t>g</a:t>
              </a:r>
              <a:r>
                <a:rPr lang="en-GB" sz="2400" i="1" baseline="-25000" dirty="0" err="1">
                  <a:latin typeface="Symbol" panose="05050102010706020507" pitchFamily="18" charset="2"/>
                </a:rPr>
                <a:t>N</a:t>
              </a:r>
              <a:r>
                <a:rPr lang="en-GB" sz="2400" i="1" baseline="-25000" dirty="0">
                  <a:latin typeface="Symbol" panose="05050102010706020507" pitchFamily="18" charset="2"/>
                </a:rPr>
                <a:t> </a:t>
              </a:r>
              <a:r>
                <a:rPr lang="en-GB" sz="2400" i="1" dirty="0">
                  <a:latin typeface="Helvetica Condensed" pitchFamily="34" charset="0"/>
                </a:rPr>
                <a:t>ħB</a:t>
              </a:r>
              <a:r>
                <a:rPr lang="en-GB" sz="2400" i="1" baseline="-25000" dirty="0">
                  <a:latin typeface="Helvetica Condensed" pitchFamily="34" charset="0"/>
                </a:rPr>
                <a:t>0</a:t>
              </a:r>
              <a:r>
                <a:rPr lang="en-GB" sz="2400" i="1" dirty="0">
                  <a:latin typeface="Helvetica Condensed" pitchFamily="34" charset="0"/>
                </a:rPr>
                <a:t>/2</a:t>
              </a:r>
              <a:endParaRPr lang="en-GB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389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5899" y="463377"/>
            <a:ext cx="11260003" cy="6475880"/>
            <a:chOff x="495899" y="463377"/>
            <a:chExt cx="11260003" cy="64758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899" y="4373467"/>
              <a:ext cx="6865034" cy="256579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7237321" y="1063542"/>
              <a:ext cx="4518581" cy="5063035"/>
              <a:chOff x="6988404" y="649069"/>
              <a:chExt cx="4518581" cy="506303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8404" y="975611"/>
                <a:ext cx="4518581" cy="4736493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988404" y="649069"/>
                <a:ext cx="20922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Pb</a:t>
                </a:r>
                <a:r>
                  <a:rPr lang="en-GB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(NO</a:t>
                </a:r>
                <a:r>
                  <a:rPr lang="en-GB" sz="36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GB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GB" sz="36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GB" sz="36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656" y="779819"/>
              <a:ext cx="5607520" cy="359364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20969" y="463377"/>
              <a:ext cx="110799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2339" y="463377"/>
              <a:ext cx="110799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2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8723" y="2486059"/>
            <a:ext cx="3215736" cy="2595643"/>
            <a:chOff x="6477191" y="965499"/>
            <a:chExt cx="3215736" cy="2595643"/>
          </a:xfrm>
        </p:grpSpPr>
        <p:grpSp>
          <p:nvGrpSpPr>
            <p:cNvPr id="6" name="Group 5"/>
            <p:cNvGrpSpPr/>
            <p:nvPr/>
          </p:nvGrpSpPr>
          <p:grpSpPr>
            <a:xfrm>
              <a:off x="7105927" y="3320808"/>
              <a:ext cx="1213838" cy="90903"/>
              <a:chOff x="5663626" y="3867563"/>
              <a:chExt cx="546100" cy="10068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663626" y="3867563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63626" y="3961902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8319765" y="3191810"/>
              <a:ext cx="13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=±1/2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096322" y="1698333"/>
              <a:ext cx="1213838" cy="90903"/>
              <a:chOff x="5663626" y="3867563"/>
              <a:chExt cx="546100" cy="10068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5663626" y="3867563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663626" y="3961902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8383265" y="1555801"/>
              <a:ext cx="13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=±3/2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141491" y="1812380"/>
              <a:ext cx="6350" cy="14289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04452" y="965499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Zero magnetic field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191" y="2440476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/4(3cos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5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0898" y="988423"/>
            <a:ext cx="6546252" cy="3034936"/>
            <a:chOff x="240898" y="988423"/>
            <a:chExt cx="6546252" cy="3034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98" y="1585571"/>
              <a:ext cx="3383032" cy="2437788"/>
            </a:xfrm>
            <a:prstGeom prst="rect">
              <a:avLst/>
            </a:prstGeom>
          </p:spPr>
        </p:pic>
        <p:pic>
          <p:nvPicPr>
            <p:cNvPr id="1026" name="Picture 2" descr="Image result for nacl crystal structur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5789" y="1585571"/>
              <a:ext cx="2931361" cy="222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319452" y="988423"/>
              <a:ext cx="143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NaCl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6102" y="988423"/>
              <a:ext cx="143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NaNO</a:t>
              </a:r>
              <a:r>
                <a:rPr lang="en-GB" sz="2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9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2451" y="76201"/>
            <a:ext cx="7081263" cy="6257925"/>
            <a:chOff x="298450" y="76200"/>
            <a:chExt cx="7081263" cy="6257925"/>
          </a:xfrm>
        </p:grpSpPr>
        <p:sp>
          <p:nvSpPr>
            <p:cNvPr id="56" name="Freeform 55"/>
            <p:cNvSpPr/>
            <p:nvPr/>
          </p:nvSpPr>
          <p:spPr>
            <a:xfrm flipV="1">
              <a:off x="4857750" y="1430654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181600" y="859155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191000" y="859155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191000" y="1392555"/>
              <a:ext cx="990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91000" y="1392555"/>
              <a:ext cx="18288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181600" y="1397020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4831081" y="1087755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19015" y="100262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41875" y="13290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81910" y="658643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46376" y="1616690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93270" y="1456670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  <a:r>
                <a:rPr lang="en-GB" sz="2400" i="1" dirty="0">
                  <a:latin typeface="Helvetica" pitchFamily="34" charset="0"/>
                </a:rPr>
                <a:t>cos</a:t>
              </a:r>
              <a:r>
                <a:rPr lang="en-GB" sz="2400" i="1" dirty="0">
                  <a:latin typeface="Symbol" panose="05050102010706020507" pitchFamily="18" charset="2"/>
                </a:rPr>
                <a:t>w</a:t>
              </a:r>
              <a:r>
                <a:rPr lang="en-GB" sz="2400" i="1" dirty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000" y="97155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9116" y="3412163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1839338" y="3566819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839338" y="5283347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848738" y="5274618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900080" y="586293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60838" y="488091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47696" y="349995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1839339" y="5283347"/>
              <a:ext cx="831849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213988" y="5312698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1804410" y="3673773"/>
              <a:ext cx="0" cy="16100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299588" y="3636298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0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1909188" y="3716963"/>
              <a:ext cx="0" cy="105471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925743" y="3914428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1839339" y="4745662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656899" y="4771678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834576" y="4735623"/>
              <a:ext cx="831849" cy="5178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607091" y="4474498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78141" y="343327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5468363" y="3576344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468363" y="5292872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4477763" y="5284143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529105" y="587246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989863" y="4890443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76721" y="350947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5463601" y="4745148"/>
              <a:ext cx="831849" cy="5178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236116" y="4484023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 rot="3420000">
              <a:off x="5080892" y="4330197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5457825" y="3971144"/>
              <a:ext cx="0" cy="133649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5457825" y="5291584"/>
              <a:ext cx="1106009" cy="3672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>
              <a:off x="5229225" y="5040938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140125" y="4887907"/>
              <a:ext cx="1338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>
                  <a:latin typeface="Symbol" panose="05050102010706020507" pitchFamily="18" charset="2"/>
                </a:rPr>
                <a:t>g</a:t>
              </a:r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r>
                <a:rPr lang="en-GB" sz="2400" b="1" i="1" dirty="0" err="1">
                  <a:latin typeface="Helvetica" pitchFamily="34" charset="0"/>
                </a:rPr>
                <a:t>t</a:t>
              </a:r>
              <a:r>
                <a:rPr lang="en-GB" sz="2400" b="1" i="1" baseline="-25000" dirty="0" err="1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98450" y="76200"/>
              <a:ext cx="3517900" cy="2912437"/>
              <a:chOff x="298450" y="76200"/>
              <a:chExt cx="3517900" cy="291243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14778" y="76200"/>
                <a:ext cx="66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1905000" y="230856"/>
                <a:ext cx="0" cy="1719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05000" y="1947384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914400" y="1938655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09600" y="1938655"/>
                <a:ext cx="1295400" cy="520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11350" y="1951355"/>
                <a:ext cx="1441450" cy="292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Freeform 27"/>
              <p:cNvSpPr/>
              <p:nvPr/>
            </p:nvSpPr>
            <p:spPr>
              <a:xfrm>
                <a:off x="2959100" y="1951355"/>
                <a:ext cx="82942" cy="209550"/>
              </a:xfrm>
              <a:custGeom>
                <a:avLst/>
                <a:gdLst>
                  <a:gd name="connsiteX0" fmla="*/ 25400 w 82942"/>
                  <a:gd name="connsiteY0" fmla="*/ 0 h 209550"/>
                  <a:gd name="connsiteX1" fmla="*/ 82550 w 82942"/>
                  <a:gd name="connsiteY1" fmla="*/ 114300 h 209550"/>
                  <a:gd name="connsiteX2" fmla="*/ 0 w 82942"/>
                  <a:gd name="connsiteY2" fmla="*/ 2095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942" h="209550">
                    <a:moveTo>
                      <a:pt x="25400" y="0"/>
                    </a:moveTo>
                    <a:cubicBezTo>
                      <a:pt x="56091" y="39687"/>
                      <a:pt x="86783" y="79375"/>
                      <a:pt x="82550" y="114300"/>
                    </a:cubicBezTo>
                    <a:cubicBezTo>
                      <a:pt x="78317" y="149225"/>
                      <a:pt x="39158" y="179387"/>
                      <a:pt x="0" y="209550"/>
                    </a:cubicBezTo>
                  </a:path>
                </a:pathLst>
              </a:custGeom>
              <a:noFill/>
              <a:ln cap="rnd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143000" y="2243456"/>
                <a:ext cx="162348" cy="139700"/>
              </a:xfrm>
              <a:custGeom>
                <a:avLst/>
                <a:gdLst>
                  <a:gd name="connsiteX0" fmla="*/ 162348 w 162348"/>
                  <a:gd name="connsiteY0" fmla="*/ 95250 h 96207"/>
                  <a:gd name="connsiteX1" fmla="*/ 16298 w 162348"/>
                  <a:gd name="connsiteY1" fmla="*/ 82550 h 96207"/>
                  <a:gd name="connsiteX2" fmla="*/ 9948 w 162348"/>
                  <a:gd name="connsiteY2" fmla="*/ 0 h 9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348" h="96207">
                    <a:moveTo>
                      <a:pt x="162348" y="95250"/>
                    </a:moveTo>
                    <a:cubicBezTo>
                      <a:pt x="102023" y="96837"/>
                      <a:pt x="41698" y="98425"/>
                      <a:pt x="16298" y="82550"/>
                    </a:cubicBezTo>
                    <a:cubicBezTo>
                      <a:pt x="-9102" y="66675"/>
                      <a:pt x="423" y="33337"/>
                      <a:pt x="9948" y="0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21516" y="1861423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>
                    <a:latin typeface="Symbol" panose="05050102010706020507" pitchFamily="18" charset="2"/>
                    <a:cs typeface="Arial" panose="020B0604020202020204" pitchFamily="34" charset="0"/>
                  </a:rPr>
                  <a:t>w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6450" y="22117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>
                    <a:latin typeface="Symbol" panose="05050102010706020507" pitchFamily="18" charset="2"/>
                    <a:cs typeface="Arial" panose="020B0604020202020204" pitchFamily="34" charset="0"/>
                  </a:rPr>
                  <a:t>w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65742" y="2526972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26500" y="15449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8450" y="20402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284638" y="20783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28036" y="226574"/>
                <a:ext cx="644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Z,Z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240108" y="8490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39186" y="1922356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303896" y="195959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981200" y="338578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87186" y="47633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27178" y="57539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58352" y="574827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96986" y="336446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23178" y="477701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7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35052" y="487383"/>
            <a:ext cx="3180420" cy="2070100"/>
            <a:chOff x="5319487" y="8256"/>
            <a:chExt cx="3180420" cy="2070100"/>
          </a:xfrm>
        </p:grpSpPr>
        <p:sp>
          <p:nvSpPr>
            <p:cNvPr id="56" name="Freeform 55"/>
            <p:cNvSpPr/>
            <p:nvPr/>
          </p:nvSpPr>
          <p:spPr>
            <a:xfrm flipV="1">
              <a:off x="6367237" y="1430655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691087" y="859156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700487" y="859156"/>
              <a:ext cx="990600" cy="5334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700487" y="1392556"/>
              <a:ext cx="99060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700487" y="1392556"/>
              <a:ext cx="1828800" cy="0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691087" y="1397021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6340568" y="1087756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28502" y="100262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51362" y="132905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91397" y="658644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55863" y="1616691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02757" y="1456671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r>
                <a:rPr lang="en-GB" sz="2400" i="1" dirty="0" smtClean="0">
                  <a:latin typeface="Helvetica" pitchFamily="34" charset="0"/>
                </a:rPr>
                <a:t>cos</a:t>
              </a:r>
              <a:r>
                <a:rPr lang="en-GB" sz="2400" i="1" dirty="0" smtClean="0">
                  <a:latin typeface="Symbol" panose="05050102010706020507" pitchFamily="18" charset="2"/>
                </a:rPr>
                <a:t>w</a:t>
              </a:r>
              <a:r>
                <a:rPr lang="en-GB" sz="2400" i="1" dirty="0" smtClean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19487" y="8256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28984" y="454305"/>
            <a:ext cx="3401572" cy="2938816"/>
            <a:chOff x="1873117" y="3385785"/>
            <a:chExt cx="3401572" cy="2938816"/>
          </a:xfrm>
        </p:grpSpPr>
        <p:sp>
          <p:nvSpPr>
            <p:cNvPr id="64" name="TextBox 63"/>
            <p:cNvSpPr txBox="1"/>
            <p:nvPr/>
          </p:nvSpPr>
          <p:spPr>
            <a:xfrm>
              <a:off x="1873117" y="3412164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3363339" y="3566820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363339" y="5283348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2372739" y="5274619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424081" y="586293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84839" y="488091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1697" y="349995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3363340" y="5283348"/>
              <a:ext cx="831849" cy="300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737989" y="53126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3328411" y="3673774"/>
              <a:ext cx="0" cy="1610049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823589" y="36362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0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3433189" y="3716964"/>
              <a:ext cx="0" cy="1054715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449744" y="391442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363340" y="4745663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180900" y="4771679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3358577" y="4735624"/>
              <a:ext cx="831849" cy="517874"/>
            </a:xfrm>
            <a:prstGeom prst="straightConnector1">
              <a:avLst/>
            </a:prstGeom>
            <a:ln w="412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131092" y="4474499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05201" y="338578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11187" y="47633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51179" y="57539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10580" y="329354"/>
            <a:ext cx="3401572" cy="2969657"/>
            <a:chOff x="5502142" y="3364469"/>
            <a:chExt cx="3401572" cy="2969657"/>
          </a:xfrm>
        </p:grpSpPr>
        <p:sp>
          <p:nvSpPr>
            <p:cNvPr id="102" name="TextBox 101"/>
            <p:cNvSpPr txBox="1"/>
            <p:nvPr/>
          </p:nvSpPr>
          <p:spPr>
            <a:xfrm>
              <a:off x="5502142" y="350948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6992364" y="3576345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6992364" y="529287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6001764" y="528414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6053106" y="587246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513864" y="489044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100722" y="350948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6987602" y="4745149"/>
              <a:ext cx="831849" cy="51787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760117" y="4484024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 rot="3420000">
              <a:off x="6604893" y="4330198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6981826" y="3971145"/>
              <a:ext cx="0" cy="1336495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81826" y="5291585"/>
              <a:ext cx="1106009" cy="36720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>
              <a:off x="6753226" y="5040939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64126" y="4887908"/>
              <a:ext cx="13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 smtClean="0">
                  <a:latin typeface="Symbol" panose="05050102010706020507" pitchFamily="18" charset="2"/>
                </a:rPr>
                <a:t>gB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r>
                <a:rPr lang="en-GB" sz="2400" b="1" i="1" dirty="0" err="1" smtClean="0">
                  <a:latin typeface="Helvetica" pitchFamily="34" charset="0"/>
                </a:rPr>
                <a:t>t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82353" y="574827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20987" y="336446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547179" y="477701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0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6052" y="1137771"/>
            <a:ext cx="2799420" cy="1419712"/>
            <a:chOff x="5700487" y="658644"/>
            <a:chExt cx="2799420" cy="1419712"/>
          </a:xfrm>
        </p:grpSpPr>
        <p:sp>
          <p:nvSpPr>
            <p:cNvPr id="5" name="Freeform 4"/>
            <p:cNvSpPr/>
            <p:nvPr/>
          </p:nvSpPr>
          <p:spPr>
            <a:xfrm flipV="1">
              <a:off x="6367237" y="1430655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691087" y="859156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5700487" y="859156"/>
              <a:ext cx="990600" cy="5334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00487" y="1392556"/>
              <a:ext cx="99060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700487" y="1392556"/>
              <a:ext cx="1828800" cy="0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691087" y="1397021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6340568" y="1087756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8502" y="100262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51362" y="132905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91397" y="658644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5863" y="1616691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2757" y="1456671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r>
                <a:rPr lang="en-GB" sz="2400" i="1" dirty="0" smtClean="0">
                  <a:latin typeface="Helvetica" pitchFamily="34" charset="0"/>
                </a:rPr>
                <a:t>cos</a:t>
              </a:r>
              <a:r>
                <a:rPr lang="en-GB" sz="2400" i="1" dirty="0" smtClean="0">
                  <a:latin typeface="Symbol" panose="05050102010706020507" pitchFamily="18" charset="2"/>
                </a:rPr>
                <a:t>w</a:t>
              </a:r>
              <a:r>
                <a:rPr lang="en-GB" sz="2400" i="1" dirty="0" smtClean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430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4341735" y="2417576"/>
            <a:ext cx="2901950" cy="2938816"/>
            <a:chOff x="2372739" y="3385785"/>
            <a:chExt cx="2901950" cy="293881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3363339" y="3566820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63339" y="5283348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372739" y="5274619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24081" y="586293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84839" y="488091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71697" y="349995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363340" y="5283348"/>
              <a:ext cx="831849" cy="300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37989" y="53126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328411" y="3673774"/>
              <a:ext cx="0" cy="1610049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23589" y="36362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0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33189" y="3716964"/>
              <a:ext cx="0" cy="1054715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49744" y="391442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63340" y="4745663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80900" y="4771679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358577" y="4735624"/>
              <a:ext cx="831849" cy="517874"/>
            </a:xfrm>
            <a:prstGeom prst="straightConnector1">
              <a:avLst/>
            </a:prstGeom>
            <a:ln w="412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31092" y="4474499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1" y="338578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1187" y="47633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1179" y="57539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239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72564" y="329354"/>
            <a:ext cx="3239588" cy="2969657"/>
            <a:chOff x="5664126" y="3364469"/>
            <a:chExt cx="3239588" cy="296965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992364" y="3576345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992364" y="529287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001764" y="528414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53106" y="587246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13864" y="489044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0722" y="350948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987602" y="4745149"/>
              <a:ext cx="831849" cy="51787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60117" y="4484024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3420000">
              <a:off x="6604893" y="4330198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6981826" y="3971145"/>
              <a:ext cx="0" cy="1336495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981826" y="5291585"/>
              <a:ext cx="1106009" cy="36720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6753226" y="5040939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64126" y="4887908"/>
              <a:ext cx="13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 smtClean="0">
                  <a:latin typeface="Symbol" panose="05050102010706020507" pitchFamily="18" charset="2"/>
                </a:rPr>
                <a:t>gB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r>
                <a:rPr lang="en-GB" sz="2400" b="1" i="1" dirty="0" err="1" smtClean="0">
                  <a:latin typeface="Helvetica" pitchFamily="34" charset="0"/>
                </a:rPr>
                <a:t>t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82353" y="574827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0987" y="336446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47179" y="477701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925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410718" y="260177"/>
            <a:ext cx="3976861" cy="6173236"/>
            <a:chOff x="7410718" y="260177"/>
            <a:chExt cx="3976861" cy="6173236"/>
          </a:xfrm>
        </p:grpSpPr>
        <p:grpSp>
          <p:nvGrpSpPr>
            <p:cNvPr id="10" name="Group 9"/>
            <p:cNvGrpSpPr/>
            <p:nvPr/>
          </p:nvGrpSpPr>
          <p:grpSpPr>
            <a:xfrm>
              <a:off x="7410718" y="260177"/>
              <a:ext cx="3976861" cy="5933863"/>
              <a:chOff x="7410718" y="260177"/>
              <a:chExt cx="3976861" cy="593386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55328" y="260177"/>
                <a:ext cx="3732251" cy="333400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0718" y="3415554"/>
                <a:ext cx="3805682" cy="277848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0316743" y="342431"/>
                <a:ext cx="8996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16743" y="3364235"/>
                <a:ext cx="89965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(C)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579919" y="3364234"/>
                <a:ext cx="89965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589341" y="5910193"/>
              <a:ext cx="16305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g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=p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/2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71414" y="5861928"/>
              <a:ext cx="1330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g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=p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91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home\teaching\F34AAP\Lectures\sample_co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3" y="1702406"/>
            <a:ext cx="7872783" cy="205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73497" y="1050308"/>
            <a:ext cx="3151580" cy="3021874"/>
            <a:chOff x="3095897" y="2694382"/>
            <a:chExt cx="3151580" cy="302187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641669" y="2694382"/>
              <a:ext cx="43542" cy="30218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 rot="900000">
              <a:off x="3095897" y="3966754"/>
              <a:ext cx="3091543" cy="1245326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 rot="20700000" flipV="1">
              <a:off x="3155934" y="3980610"/>
              <a:ext cx="3091543" cy="1245326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4604724" y="4515529"/>
              <a:ext cx="152005" cy="158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3713417" y="3790476"/>
              <a:ext cx="152005" cy="1580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2297" y="3481680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i="1" dirty="0" smtClean="0">
                  <a:latin typeface="Helvetica Condensed"/>
                </a:rPr>
                <a:t>e</a:t>
              </a:r>
              <a:r>
                <a:rPr lang="en-GB" sz="2000" i="1" baseline="30000" dirty="0" smtClean="0">
                  <a:latin typeface="Helvetica Condensed"/>
                </a:rPr>
                <a:t>-</a:t>
              </a:r>
              <a:endParaRPr lang="en-GB" sz="2000" i="1" baseline="30000" dirty="0">
                <a:latin typeface="Helvetica Condense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01705" y="2694382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smtClean="0">
                  <a:latin typeface="Helvetica Condensed"/>
                </a:rPr>
                <a:t>B</a:t>
              </a:r>
              <a:r>
                <a:rPr lang="en-GB" sz="2400" i="1" baseline="-25000" dirty="0" smtClean="0">
                  <a:latin typeface="Helvetica Condensed"/>
                </a:rPr>
                <a:t>0</a:t>
              </a:r>
              <a:endParaRPr lang="en-GB" sz="2400" i="1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637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2639" y="1027906"/>
            <a:ext cx="2851012" cy="2770132"/>
            <a:chOff x="2787788" y="2133600"/>
            <a:chExt cx="2851012" cy="2770132"/>
          </a:xfrm>
        </p:grpSpPr>
        <p:grpSp>
          <p:nvGrpSpPr>
            <p:cNvPr id="5" name="Group 4"/>
            <p:cNvGrpSpPr/>
            <p:nvPr/>
          </p:nvGrpSpPr>
          <p:grpSpPr>
            <a:xfrm>
              <a:off x="3625988" y="3151132"/>
              <a:ext cx="1219200" cy="1381756"/>
              <a:chOff x="6075045" y="2581275"/>
              <a:chExt cx="1778318" cy="2122837"/>
            </a:xfrm>
          </p:grpSpPr>
          <p:sp>
            <p:nvSpPr>
              <p:cNvPr id="14" name="Cube 13"/>
              <p:cNvSpPr/>
              <p:nvPr/>
            </p:nvSpPr>
            <p:spPr>
              <a:xfrm>
                <a:off x="6196012" y="3257548"/>
                <a:ext cx="1657351" cy="1000742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6075045" y="2617470"/>
                <a:ext cx="490537" cy="2086642"/>
              </a:xfrm>
              <a:custGeom>
                <a:avLst/>
                <a:gdLst>
                  <a:gd name="connsiteX0" fmla="*/ 0 w 390525"/>
                  <a:gd name="connsiteY0" fmla="*/ 2086642 h 2086642"/>
                  <a:gd name="connsiteX1" fmla="*/ 123825 w 390525"/>
                  <a:gd name="connsiteY1" fmla="*/ 76867 h 2086642"/>
                  <a:gd name="connsiteX2" fmla="*/ 390525 w 390525"/>
                  <a:gd name="connsiteY2" fmla="*/ 610267 h 2086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525" h="2086642">
                    <a:moveTo>
                      <a:pt x="0" y="2086642"/>
                    </a:moveTo>
                    <a:cubicBezTo>
                      <a:pt x="29369" y="1204785"/>
                      <a:pt x="58738" y="322929"/>
                      <a:pt x="123825" y="76867"/>
                    </a:cubicBezTo>
                    <a:cubicBezTo>
                      <a:pt x="188913" y="-169196"/>
                      <a:pt x="289719" y="220535"/>
                      <a:pt x="390525" y="610267"/>
                    </a:cubicBezTo>
                  </a:path>
                </a:pathLst>
              </a:custGeom>
              <a:noFill/>
              <a:ln w="66675" cap="sq">
                <a:solidFill>
                  <a:schemeClr val="accent2"/>
                </a:solidFill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429035" y="2586029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724310" y="2590800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029110" y="2581275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7352960" y="2581275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7772400" y="4114800"/>
                <a:ext cx="80963" cy="581692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 flipV="1">
              <a:off x="3473588" y="2636168"/>
              <a:ext cx="0" cy="2267564"/>
            </a:xfrm>
            <a:prstGeom prst="straightConnector1">
              <a:avLst/>
            </a:prstGeom>
            <a:ln w="66675">
              <a:solidFill>
                <a:schemeClr val="accent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87788" y="2193190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r>
                <a:rPr lang="en-US" sz="3600" b="1" i="1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3600" b="1" i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4911" y="3416007"/>
              <a:ext cx="6238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M</a:t>
              </a:r>
              <a:endParaRPr lang="en-US" sz="4000" b="1" i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3854588" y="2819400"/>
              <a:ext cx="959629" cy="334007"/>
            </a:xfrm>
            <a:custGeom>
              <a:avLst/>
              <a:gdLst>
                <a:gd name="connsiteX0" fmla="*/ 379014 w 959629"/>
                <a:gd name="connsiteY0" fmla="*/ 334007 h 334007"/>
                <a:gd name="connsiteX1" fmla="*/ 959586 w 959629"/>
                <a:gd name="connsiteY1" fmla="*/ 159836 h 334007"/>
                <a:gd name="connsiteX2" fmla="*/ 408043 w 959629"/>
                <a:gd name="connsiteY2" fmla="*/ 179 h 334007"/>
                <a:gd name="connsiteX3" fmla="*/ 1643 w 959629"/>
                <a:gd name="connsiteY3" fmla="*/ 130807 h 334007"/>
                <a:gd name="connsiteX4" fmla="*/ 291929 w 959629"/>
                <a:gd name="connsiteY4" fmla="*/ 246922 h 33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629" h="334007">
                  <a:moveTo>
                    <a:pt x="379014" y="334007"/>
                  </a:moveTo>
                  <a:cubicBezTo>
                    <a:pt x="666881" y="274740"/>
                    <a:pt x="954748" y="215474"/>
                    <a:pt x="959586" y="159836"/>
                  </a:cubicBezTo>
                  <a:cubicBezTo>
                    <a:pt x="964424" y="104198"/>
                    <a:pt x="567700" y="5017"/>
                    <a:pt x="408043" y="179"/>
                  </a:cubicBezTo>
                  <a:cubicBezTo>
                    <a:pt x="248386" y="-4659"/>
                    <a:pt x="20995" y="89683"/>
                    <a:pt x="1643" y="130807"/>
                  </a:cubicBezTo>
                  <a:cubicBezTo>
                    <a:pt x="-17709" y="171931"/>
                    <a:pt x="137110" y="209426"/>
                    <a:pt x="291929" y="246922"/>
                  </a:cubicBezTo>
                </a:path>
              </a:pathLst>
            </a:custGeom>
            <a:noFill/>
            <a:ln w="285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37084" y="2133600"/>
              <a:ext cx="657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latin typeface="Symbol" panose="05050102010706020507" pitchFamily="18" charset="2"/>
                </a:rPr>
                <a:t>w</a:t>
              </a:r>
              <a:r>
                <a:rPr lang="en-US" sz="3600" i="1" baseline="-25000" dirty="0" smtClean="0"/>
                <a:t>0</a:t>
              </a:r>
              <a:endParaRPr lang="en-US" sz="3600" i="1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411449" y="3443055"/>
              <a:ext cx="1632823" cy="421024"/>
              <a:chOff x="685800" y="3986268"/>
              <a:chExt cx="1632823" cy="421024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1524000" y="3986268"/>
                <a:ext cx="794623" cy="421024"/>
              </a:xfrm>
              <a:prstGeom prst="straightConnector1">
                <a:avLst/>
              </a:prstGeom>
              <a:ln w="63500" cap="rnd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85800" y="4038600"/>
                <a:ext cx="838200" cy="3686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804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81665" y="173741"/>
            <a:ext cx="6966409" cy="5890936"/>
            <a:chOff x="1781665" y="173741"/>
            <a:chExt cx="6966409" cy="5890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628" y="173741"/>
              <a:ext cx="3379731" cy="299003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385" y="301657"/>
              <a:ext cx="2533689" cy="57630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247" y="3909031"/>
              <a:ext cx="4007386" cy="19168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781665" y="254524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81665" y="3616643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81859" y="254523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361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-838200" y="-3124200"/>
            <a:ext cx="11019412" cy="1082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-304800" y="4186872"/>
            <a:ext cx="10486012" cy="3356928"/>
            <a:chOff x="162938" y="455136"/>
            <a:chExt cx="10486012" cy="3356928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1153538" y="522001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153538" y="2238529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62938" y="2229800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14280" y="281811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X'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75038" y="183610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Y'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1896" y="455136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Z'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0919" y="197467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Symbol" panose="05050102010706020507" pitchFamily="18" charset="2"/>
                </a:rPr>
                <a:t>q=p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158741" y="2255361"/>
              <a:ext cx="9777" cy="1478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891888" y="1874361"/>
              <a:ext cx="238278" cy="685800"/>
            </a:xfrm>
            <a:custGeom>
              <a:avLst/>
              <a:gdLst>
                <a:gd name="connsiteX0" fmla="*/ 238278 w 238278"/>
                <a:gd name="connsiteY0" fmla="*/ 0 h 685800"/>
                <a:gd name="connsiteX1" fmla="*/ 153 w 238278"/>
                <a:gd name="connsiteY1" fmla="*/ 342900 h 685800"/>
                <a:gd name="connsiteX2" fmla="*/ 209703 w 238278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278" h="685800">
                  <a:moveTo>
                    <a:pt x="238278" y="0"/>
                  </a:moveTo>
                  <a:cubicBezTo>
                    <a:pt x="121597" y="114300"/>
                    <a:pt x="4916" y="228600"/>
                    <a:pt x="153" y="342900"/>
                  </a:cubicBezTo>
                  <a:cubicBezTo>
                    <a:pt x="-4610" y="457200"/>
                    <a:pt x="102546" y="571500"/>
                    <a:pt x="209703" y="6858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 flipV="1">
              <a:off x="3657600" y="522001"/>
              <a:ext cx="14980" cy="3287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657600" y="2238529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2667000" y="2229800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18342" y="281811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X'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79100" y="183610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Y'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65958" y="455136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Z'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3662803" y="2255361"/>
              <a:ext cx="9777" cy="7237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6205978" y="524065"/>
              <a:ext cx="14980" cy="3287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05978" y="224059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5215378" y="223186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266720" y="2820181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X'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727478" y="1838164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Y'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14336" y="457200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Z'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6205978" y="1836100"/>
              <a:ext cx="5203" cy="42132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678288" y="524065"/>
              <a:ext cx="14980" cy="3287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8678288" y="224059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7687688" y="223186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739030" y="2820181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X'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199788" y="1838164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Y'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786646" y="457200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Helvetica" pitchFamily="34" charset="0"/>
                  <a:cs typeface="Arial" panose="020B0604020202020204" pitchFamily="34" charset="0"/>
                </a:rPr>
                <a:t>Z'</a:t>
              </a:r>
              <a:endParaRPr lang="en-GB" sz="2400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8678288" y="1066800"/>
              <a:ext cx="5203" cy="119062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Picture 2" descr="D:\home\Lectures\figures\Mz_build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971800"/>
            <a:ext cx="9445625" cy="647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543289" y="2667000"/>
            <a:ext cx="371111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076689" y="990600"/>
            <a:ext cx="371111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295889" y="-990600"/>
            <a:ext cx="371111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648689" y="-2558142"/>
            <a:ext cx="371111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925286" y="2026503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381000" y="4045803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1702" y="4045803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457200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-1669197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62502" y="4038600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2102" y="-2362200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0902" y="4038600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GB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7045" y="-1400265"/>
            <a:ext cx="4439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i="1" dirty="0" err="1" smtClean="0">
                <a:latin typeface="Helvetica" pitchFamily="34" charset="0"/>
              </a:rPr>
              <a:t>M</a:t>
            </a:r>
            <a:r>
              <a:rPr lang="en-GB" sz="3600" i="1" baseline="-25000" dirty="0" err="1" smtClean="0">
                <a:latin typeface="Helvetica" pitchFamily="34" charset="0"/>
              </a:rPr>
              <a:t>z</a:t>
            </a:r>
            <a:r>
              <a:rPr lang="en-GB" sz="3600" i="1" dirty="0" smtClean="0">
                <a:latin typeface="Helvetica" pitchFamily="34" charset="0"/>
              </a:rPr>
              <a:t>=M</a:t>
            </a:r>
            <a:r>
              <a:rPr lang="en-GB" sz="3600" i="1" baseline="-25000" dirty="0" smtClean="0">
                <a:latin typeface="Helvetica" pitchFamily="34" charset="0"/>
              </a:rPr>
              <a:t>0</a:t>
            </a:r>
            <a:r>
              <a:rPr lang="en-GB" sz="3600" i="1" dirty="0" smtClean="0">
                <a:latin typeface="Helvetica" pitchFamily="34" charset="0"/>
              </a:rPr>
              <a:t>(1-2exp(-t/T</a:t>
            </a:r>
            <a:r>
              <a:rPr lang="en-GB" sz="3600" i="1" baseline="-25000" dirty="0" smtClean="0">
                <a:latin typeface="Helvetica" pitchFamily="34" charset="0"/>
              </a:rPr>
              <a:t>1</a:t>
            </a:r>
            <a:r>
              <a:rPr lang="en-GB" sz="3600" i="1" dirty="0" smtClean="0">
                <a:latin typeface="Helvetica" pitchFamily="34" charset="0"/>
              </a:rPr>
              <a:t>))</a:t>
            </a:r>
          </a:p>
          <a:p>
            <a:r>
              <a:rPr lang="en-GB" sz="3600" i="1" dirty="0" smtClean="0">
                <a:latin typeface="Helvetica" pitchFamily="34" charset="0"/>
              </a:rPr>
              <a:t>T</a:t>
            </a:r>
            <a:r>
              <a:rPr lang="en-GB" sz="3600" i="1" baseline="-25000" dirty="0" smtClean="0">
                <a:latin typeface="Helvetica" pitchFamily="34" charset="0"/>
              </a:rPr>
              <a:t>1</a:t>
            </a:r>
            <a:r>
              <a:rPr lang="en-GB" sz="3600" dirty="0" smtClean="0">
                <a:latin typeface="Helvetica" pitchFamily="34" charset="0"/>
              </a:rPr>
              <a:t>= 1 s</a:t>
            </a:r>
            <a:endParaRPr lang="en-GB" sz="3600" dirty="0">
              <a:latin typeface="Helvetic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12674" y="3178314"/>
            <a:ext cx="1497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i="1" dirty="0" smtClean="0">
                <a:latin typeface="Helvetica" pitchFamily="34" charset="0"/>
                <a:cs typeface="Arial" panose="020B0604020202020204" pitchFamily="34" charset="0"/>
              </a:rPr>
              <a:t>t</a:t>
            </a:r>
            <a:r>
              <a:rPr lang="en-GB" sz="4000" b="1" dirty="0" smtClean="0">
                <a:latin typeface="Helvetica" pitchFamily="34" charset="0"/>
                <a:cs typeface="Arial" panose="020B0604020202020204" pitchFamily="34" charset="0"/>
              </a:rPr>
              <a:t>, sec</a:t>
            </a:r>
            <a:endParaRPr lang="en-GB" sz="4000" b="1" dirty="0"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1524000" y="-250686"/>
            <a:ext cx="1952779" cy="707886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GB" sz="4000" b="1" i="1" dirty="0" err="1" smtClean="0">
                <a:latin typeface="Helvetica" pitchFamily="34" charset="0"/>
                <a:cs typeface="Arial" panose="020B0604020202020204" pitchFamily="34" charset="0"/>
              </a:rPr>
              <a:t>M</a:t>
            </a:r>
            <a:r>
              <a:rPr lang="en-GB" sz="4000" b="1" i="1" baseline="-25000" dirty="0" err="1" smtClean="0">
                <a:latin typeface="Helvetica" pitchFamily="34" charset="0"/>
                <a:cs typeface="Arial" panose="020B0604020202020204" pitchFamily="34" charset="0"/>
              </a:rPr>
              <a:t>z</a:t>
            </a:r>
            <a:r>
              <a:rPr lang="en-GB" sz="4000" b="1" i="1" dirty="0" smtClean="0">
                <a:latin typeface="Helvetica" pitchFamily="34" charset="0"/>
                <a:cs typeface="Arial" panose="020B0604020202020204" pitchFamily="34" charset="0"/>
              </a:rPr>
              <a:t>,</a:t>
            </a:r>
            <a:r>
              <a:rPr lang="en-GB" sz="4000" b="1" dirty="0" smtClean="0">
                <a:latin typeface="Helvetica" pitchFamily="34" charset="0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latin typeface="Helvetica" pitchFamily="34" charset="0"/>
                <a:cs typeface="Arial" panose="020B0604020202020204" pitchFamily="34" charset="0"/>
              </a:rPr>
              <a:t>a.u</a:t>
            </a:r>
            <a:r>
              <a:rPr lang="en-GB" sz="4000" b="1" dirty="0" smtClean="0">
                <a:latin typeface="Helvetica" pitchFamily="34" charset="0"/>
                <a:cs typeface="Arial" panose="020B0604020202020204" pitchFamily="34" charset="0"/>
              </a:rPr>
              <a:t>.</a:t>
            </a:r>
            <a:endParaRPr lang="en-GB" sz="4000" b="1" dirty="0"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68580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1" dirty="0" smtClean="0">
                <a:latin typeface="Helvetica" pitchFamily="34" charset="0"/>
                <a:cs typeface="Arial" panose="020B0604020202020204" pitchFamily="34" charset="0"/>
              </a:rPr>
              <a:t>M</a:t>
            </a:r>
            <a:endParaRPr lang="en-GB" sz="2400" b="1" i="1" dirty="0"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3894" y="61722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1" dirty="0" smtClean="0">
                <a:latin typeface="Helvetica" pitchFamily="34" charset="0"/>
                <a:cs typeface="Arial" panose="020B0604020202020204" pitchFamily="34" charset="0"/>
              </a:rPr>
              <a:t>M</a:t>
            </a:r>
            <a:endParaRPr lang="en-GB" sz="2400" b="1" i="1" dirty="0"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74694" y="51816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1" dirty="0" smtClean="0">
                <a:latin typeface="Helvetica" pitchFamily="34" charset="0"/>
                <a:cs typeface="Arial" panose="020B0604020202020204" pitchFamily="34" charset="0"/>
              </a:rPr>
              <a:t>M</a:t>
            </a:r>
            <a:endParaRPr lang="en-GB" sz="2400" b="1" i="1" dirty="0">
              <a:latin typeface="Helvetica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05800" y="45720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1" dirty="0" smtClean="0">
                <a:latin typeface="Helvetica" pitchFamily="34" charset="0"/>
                <a:cs typeface="Arial" panose="020B0604020202020204" pitchFamily="34" charset="0"/>
              </a:rPr>
              <a:t>M</a:t>
            </a:r>
            <a:endParaRPr lang="en-GB" sz="2400" b="1" i="1" dirty="0">
              <a:latin typeface="Helvetic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54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67000" y="676987"/>
            <a:ext cx="6951090" cy="2996872"/>
            <a:chOff x="685800" y="3556328"/>
            <a:chExt cx="6951090" cy="299687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3556328"/>
              <a:ext cx="3733800" cy="2996872"/>
              <a:chOff x="3962400" y="839822"/>
              <a:chExt cx="3733800" cy="299687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3962400" y="2824596"/>
                <a:ext cx="3733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4267200" y="1792055"/>
                <a:ext cx="533400" cy="103254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4831307" y="1815152"/>
                <a:ext cx="2729553" cy="2021542"/>
              </a:xfrm>
              <a:custGeom>
                <a:avLst/>
                <a:gdLst>
                  <a:gd name="connsiteX0" fmla="*/ 0 w 2729553"/>
                  <a:gd name="connsiteY0" fmla="*/ 0 h 2021542"/>
                  <a:gd name="connsiteX1" fmla="*/ 313899 w 2729553"/>
                  <a:gd name="connsiteY1" fmla="*/ 2019869 h 2021542"/>
                  <a:gd name="connsiteX2" fmla="*/ 491320 w 2729553"/>
                  <a:gd name="connsiteY2" fmla="*/ 368490 h 2021542"/>
                  <a:gd name="connsiteX3" fmla="*/ 709684 w 2729553"/>
                  <a:gd name="connsiteY3" fmla="*/ 1637732 h 2021542"/>
                  <a:gd name="connsiteX4" fmla="*/ 914400 w 2729553"/>
                  <a:gd name="connsiteY4" fmla="*/ 586854 h 2021542"/>
                  <a:gd name="connsiteX5" fmla="*/ 1050878 w 2729553"/>
                  <a:gd name="connsiteY5" fmla="*/ 1487606 h 2021542"/>
                  <a:gd name="connsiteX6" fmla="*/ 1187356 w 2729553"/>
                  <a:gd name="connsiteY6" fmla="*/ 736979 h 2021542"/>
                  <a:gd name="connsiteX7" fmla="*/ 1296538 w 2729553"/>
                  <a:gd name="connsiteY7" fmla="*/ 1351129 h 2021542"/>
                  <a:gd name="connsiteX8" fmla="*/ 1514902 w 2729553"/>
                  <a:gd name="connsiteY8" fmla="*/ 777923 h 2021542"/>
                  <a:gd name="connsiteX9" fmla="*/ 1624084 w 2729553"/>
                  <a:gd name="connsiteY9" fmla="*/ 1201003 h 2021542"/>
                  <a:gd name="connsiteX10" fmla="*/ 1787857 w 2729553"/>
                  <a:gd name="connsiteY10" fmla="*/ 818866 h 2021542"/>
                  <a:gd name="connsiteX11" fmla="*/ 1992574 w 2729553"/>
                  <a:gd name="connsiteY11" fmla="*/ 1214651 h 2021542"/>
                  <a:gd name="connsiteX12" fmla="*/ 2129051 w 2729553"/>
                  <a:gd name="connsiteY12" fmla="*/ 1037230 h 2021542"/>
                  <a:gd name="connsiteX13" fmla="*/ 2224586 w 2729553"/>
                  <a:gd name="connsiteY13" fmla="*/ 1009935 h 2021542"/>
                  <a:gd name="connsiteX14" fmla="*/ 2497541 w 2729553"/>
                  <a:gd name="connsiteY14" fmla="*/ 1078173 h 2021542"/>
                  <a:gd name="connsiteX15" fmla="*/ 2729553 w 2729553"/>
                  <a:gd name="connsiteY15" fmla="*/ 1037230 h 202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29553" h="2021542">
                    <a:moveTo>
                      <a:pt x="0" y="0"/>
                    </a:moveTo>
                    <a:cubicBezTo>
                      <a:pt x="116006" y="979227"/>
                      <a:pt x="232012" y="1958454"/>
                      <a:pt x="313899" y="2019869"/>
                    </a:cubicBezTo>
                    <a:cubicBezTo>
                      <a:pt x="395786" y="2081284"/>
                      <a:pt x="425356" y="432179"/>
                      <a:pt x="491320" y="368490"/>
                    </a:cubicBezTo>
                    <a:cubicBezTo>
                      <a:pt x="557284" y="304801"/>
                      <a:pt x="639171" y="1601338"/>
                      <a:pt x="709684" y="1637732"/>
                    </a:cubicBezTo>
                    <a:cubicBezTo>
                      <a:pt x="780197" y="1674126"/>
                      <a:pt x="857534" y="611875"/>
                      <a:pt x="914400" y="586854"/>
                    </a:cubicBezTo>
                    <a:cubicBezTo>
                      <a:pt x="971266" y="561833"/>
                      <a:pt x="1005385" y="1462585"/>
                      <a:pt x="1050878" y="1487606"/>
                    </a:cubicBezTo>
                    <a:cubicBezTo>
                      <a:pt x="1096371" y="1512627"/>
                      <a:pt x="1146413" y="759725"/>
                      <a:pt x="1187356" y="736979"/>
                    </a:cubicBezTo>
                    <a:cubicBezTo>
                      <a:pt x="1228299" y="714233"/>
                      <a:pt x="1241947" y="1344305"/>
                      <a:pt x="1296538" y="1351129"/>
                    </a:cubicBezTo>
                    <a:cubicBezTo>
                      <a:pt x="1351129" y="1357953"/>
                      <a:pt x="1460311" y="802944"/>
                      <a:pt x="1514902" y="777923"/>
                    </a:cubicBezTo>
                    <a:cubicBezTo>
                      <a:pt x="1569493" y="752902"/>
                      <a:pt x="1578592" y="1194179"/>
                      <a:pt x="1624084" y="1201003"/>
                    </a:cubicBezTo>
                    <a:cubicBezTo>
                      <a:pt x="1669577" y="1207827"/>
                      <a:pt x="1726442" y="816591"/>
                      <a:pt x="1787857" y="818866"/>
                    </a:cubicBezTo>
                    <a:cubicBezTo>
                      <a:pt x="1849272" y="821141"/>
                      <a:pt x="1935708" y="1178257"/>
                      <a:pt x="1992574" y="1214651"/>
                    </a:cubicBezTo>
                    <a:cubicBezTo>
                      <a:pt x="2049440" y="1251045"/>
                      <a:pt x="2090382" y="1071349"/>
                      <a:pt x="2129051" y="1037230"/>
                    </a:cubicBezTo>
                    <a:cubicBezTo>
                      <a:pt x="2167720" y="1003111"/>
                      <a:pt x="2163171" y="1003111"/>
                      <a:pt x="2224586" y="1009935"/>
                    </a:cubicBezTo>
                    <a:cubicBezTo>
                      <a:pt x="2286001" y="1016759"/>
                      <a:pt x="2413380" y="1073624"/>
                      <a:pt x="2497541" y="1078173"/>
                    </a:cubicBezTo>
                    <a:cubicBezTo>
                      <a:pt x="2581702" y="1082722"/>
                      <a:pt x="2655627" y="1059976"/>
                      <a:pt x="2729553" y="103723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518739" y="839822"/>
                <a:ext cx="7633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FID</a:t>
                </a:r>
                <a:endParaRPr lang="en-US" sz="2800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42564" y="1305835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latin typeface="Symbol" panose="05050102010706020507" pitchFamily="18" charset="2"/>
                    <a:cs typeface="Helvetica" panose="020B0604020202020204" pitchFamily="34" charset="0"/>
                  </a:rPr>
                  <a:t>p/2</a:t>
                </a:r>
                <a:endParaRPr lang="en-US" sz="2800" b="1" dirty="0">
                  <a:latin typeface="Symbol" panose="05050102010706020507" pitchFamily="18" charset="2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6" name="Right Arrow 5"/>
            <p:cNvSpPr/>
            <p:nvPr/>
          </p:nvSpPr>
          <p:spPr>
            <a:xfrm>
              <a:off x="4572000" y="5160102"/>
              <a:ext cx="7620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96010" y="4790770"/>
              <a:ext cx="2172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Fourier Transform</a:t>
              </a:r>
              <a:endParaRPr lang="en-US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5410200" y="5537177"/>
              <a:ext cx="2196964" cy="11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182378" y="5426969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endParaRPr lang="en-US" sz="2800" b="1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64672" y="5486400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>
                  <a:latin typeface="Symbol" panose="05050102010706020507" pitchFamily="18" charset="2"/>
                  <a:cs typeface="Helvetica" panose="020B0604020202020204" pitchFamily="34" charset="0"/>
                </a:rPr>
                <a:t>n</a:t>
              </a:r>
              <a:endParaRPr lang="en-US" sz="2800" b="1" i="1" dirty="0">
                <a:latin typeface="Symbol" panose="05050102010706020507" pitchFamily="18" charset="2"/>
                <a:cs typeface="Helvetica" panose="020B060402020202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flipH="1">
              <a:off x="6259285" y="3907042"/>
              <a:ext cx="454844" cy="1641910"/>
            </a:xfrm>
            <a:custGeom>
              <a:avLst/>
              <a:gdLst>
                <a:gd name="connsiteX0" fmla="*/ 0 w 927100"/>
                <a:gd name="connsiteY0" fmla="*/ 3799070 h 3824521"/>
                <a:gd name="connsiteX1" fmla="*/ 114300 w 927100"/>
                <a:gd name="connsiteY1" fmla="*/ 3773670 h 3824521"/>
                <a:gd name="connsiteX2" fmla="*/ 165100 w 927100"/>
                <a:gd name="connsiteY2" fmla="*/ 3481570 h 3824521"/>
                <a:gd name="connsiteX3" fmla="*/ 215900 w 927100"/>
                <a:gd name="connsiteY3" fmla="*/ 2910070 h 3824521"/>
                <a:gd name="connsiteX4" fmla="*/ 330200 w 927100"/>
                <a:gd name="connsiteY4" fmla="*/ 1525770 h 3824521"/>
                <a:gd name="connsiteX5" fmla="*/ 444500 w 927100"/>
                <a:gd name="connsiteY5" fmla="*/ 128770 h 3824521"/>
                <a:gd name="connsiteX6" fmla="*/ 520700 w 927100"/>
                <a:gd name="connsiteY6" fmla="*/ 141470 h 3824521"/>
                <a:gd name="connsiteX7" fmla="*/ 609600 w 927100"/>
                <a:gd name="connsiteY7" fmla="*/ 827270 h 3824521"/>
                <a:gd name="connsiteX8" fmla="*/ 673100 w 927100"/>
                <a:gd name="connsiteY8" fmla="*/ 1462270 h 3824521"/>
                <a:gd name="connsiteX9" fmla="*/ 736600 w 927100"/>
                <a:gd name="connsiteY9" fmla="*/ 2059170 h 3824521"/>
                <a:gd name="connsiteX10" fmla="*/ 812800 w 927100"/>
                <a:gd name="connsiteY10" fmla="*/ 2795770 h 3824521"/>
                <a:gd name="connsiteX11" fmla="*/ 850900 w 927100"/>
                <a:gd name="connsiteY11" fmla="*/ 3316470 h 3824521"/>
                <a:gd name="connsiteX12" fmla="*/ 889000 w 927100"/>
                <a:gd name="connsiteY12" fmla="*/ 3760970 h 3824521"/>
                <a:gd name="connsiteX13" fmla="*/ 927100 w 927100"/>
                <a:gd name="connsiteY13" fmla="*/ 3811770 h 382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7100" h="3824521">
                  <a:moveTo>
                    <a:pt x="0" y="3799070"/>
                  </a:moveTo>
                  <a:cubicBezTo>
                    <a:pt x="43391" y="3812828"/>
                    <a:pt x="86783" y="3826587"/>
                    <a:pt x="114300" y="3773670"/>
                  </a:cubicBezTo>
                  <a:cubicBezTo>
                    <a:pt x="141817" y="3720753"/>
                    <a:pt x="148167" y="3625503"/>
                    <a:pt x="165100" y="3481570"/>
                  </a:cubicBezTo>
                  <a:cubicBezTo>
                    <a:pt x="182033" y="3337637"/>
                    <a:pt x="188383" y="3236037"/>
                    <a:pt x="215900" y="2910070"/>
                  </a:cubicBezTo>
                  <a:cubicBezTo>
                    <a:pt x="243417" y="2584103"/>
                    <a:pt x="292100" y="1989320"/>
                    <a:pt x="330200" y="1525770"/>
                  </a:cubicBezTo>
                  <a:cubicBezTo>
                    <a:pt x="368300" y="1062220"/>
                    <a:pt x="412750" y="359487"/>
                    <a:pt x="444500" y="128770"/>
                  </a:cubicBezTo>
                  <a:cubicBezTo>
                    <a:pt x="476250" y="-101947"/>
                    <a:pt x="493183" y="25053"/>
                    <a:pt x="520700" y="141470"/>
                  </a:cubicBezTo>
                  <a:cubicBezTo>
                    <a:pt x="548217" y="257887"/>
                    <a:pt x="584200" y="607137"/>
                    <a:pt x="609600" y="827270"/>
                  </a:cubicBezTo>
                  <a:cubicBezTo>
                    <a:pt x="635000" y="1047403"/>
                    <a:pt x="651933" y="1256953"/>
                    <a:pt x="673100" y="1462270"/>
                  </a:cubicBezTo>
                  <a:cubicBezTo>
                    <a:pt x="694267" y="1667587"/>
                    <a:pt x="713317" y="1836920"/>
                    <a:pt x="736600" y="2059170"/>
                  </a:cubicBezTo>
                  <a:cubicBezTo>
                    <a:pt x="759883" y="2281420"/>
                    <a:pt x="793750" y="2586220"/>
                    <a:pt x="812800" y="2795770"/>
                  </a:cubicBezTo>
                  <a:cubicBezTo>
                    <a:pt x="831850" y="3005320"/>
                    <a:pt x="838200" y="3155603"/>
                    <a:pt x="850900" y="3316470"/>
                  </a:cubicBezTo>
                  <a:cubicBezTo>
                    <a:pt x="863600" y="3477337"/>
                    <a:pt x="876300" y="3678420"/>
                    <a:pt x="889000" y="3760970"/>
                  </a:cubicBezTo>
                  <a:cubicBezTo>
                    <a:pt x="901700" y="3843520"/>
                    <a:pt x="914400" y="3827645"/>
                    <a:pt x="927100" y="381177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457950" y="54102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248079" y="555277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Symbol" panose="05050102010706020507" pitchFamily="18" charset="2"/>
                  <a:cs typeface="Helvetica" panose="020B0604020202020204" pitchFamily="34" charset="0"/>
                </a:rPr>
                <a:t>n</a:t>
              </a:r>
              <a:r>
                <a:rPr lang="en-US" i="1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i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3609975" y="1685925"/>
            <a:ext cx="2835899" cy="897809"/>
          </a:xfrm>
          <a:custGeom>
            <a:avLst/>
            <a:gdLst>
              <a:gd name="connsiteX0" fmla="*/ 0 w 2695575"/>
              <a:gd name="connsiteY0" fmla="*/ 0 h 897809"/>
              <a:gd name="connsiteX1" fmla="*/ 809625 w 2695575"/>
              <a:gd name="connsiteY1" fmla="*/ 495300 h 897809"/>
              <a:gd name="connsiteX2" fmla="*/ 2133600 w 2695575"/>
              <a:gd name="connsiteY2" fmla="*/ 838200 h 897809"/>
              <a:gd name="connsiteX3" fmla="*/ 2695575 w 2695575"/>
              <a:gd name="connsiteY3" fmla="*/ 895350 h 89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575" h="897809">
                <a:moveTo>
                  <a:pt x="0" y="0"/>
                </a:moveTo>
                <a:cubicBezTo>
                  <a:pt x="227012" y="177800"/>
                  <a:pt x="454025" y="355600"/>
                  <a:pt x="809625" y="495300"/>
                </a:cubicBezTo>
                <a:cubicBezTo>
                  <a:pt x="1165225" y="635000"/>
                  <a:pt x="1819275" y="771525"/>
                  <a:pt x="2133600" y="838200"/>
                </a:cubicBezTo>
                <a:cubicBezTo>
                  <a:pt x="2447925" y="904875"/>
                  <a:pt x="2571750" y="900112"/>
                  <a:pt x="2695575" y="89535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flipV="1">
            <a:off x="3535727" y="2971640"/>
            <a:ext cx="2835899" cy="897809"/>
          </a:xfrm>
          <a:custGeom>
            <a:avLst/>
            <a:gdLst>
              <a:gd name="connsiteX0" fmla="*/ 0 w 2695575"/>
              <a:gd name="connsiteY0" fmla="*/ 0 h 897809"/>
              <a:gd name="connsiteX1" fmla="*/ 809625 w 2695575"/>
              <a:gd name="connsiteY1" fmla="*/ 495300 h 897809"/>
              <a:gd name="connsiteX2" fmla="*/ 2133600 w 2695575"/>
              <a:gd name="connsiteY2" fmla="*/ 838200 h 897809"/>
              <a:gd name="connsiteX3" fmla="*/ 2695575 w 2695575"/>
              <a:gd name="connsiteY3" fmla="*/ 895350 h 89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575" h="897809">
                <a:moveTo>
                  <a:pt x="0" y="0"/>
                </a:moveTo>
                <a:cubicBezTo>
                  <a:pt x="227012" y="177800"/>
                  <a:pt x="454025" y="355600"/>
                  <a:pt x="809625" y="495300"/>
                </a:cubicBezTo>
                <a:cubicBezTo>
                  <a:pt x="1165225" y="635000"/>
                  <a:pt x="1819275" y="771525"/>
                  <a:pt x="2133600" y="838200"/>
                </a:cubicBezTo>
                <a:cubicBezTo>
                  <a:pt x="2447925" y="904875"/>
                  <a:pt x="2571750" y="900112"/>
                  <a:pt x="2695575" y="89535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049789" y="3420544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GB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(t/T</a:t>
            </a:r>
            <a:r>
              <a:rPr lang="en-GB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600079" y="1867706"/>
            <a:ext cx="534396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3239" y="1867706"/>
            <a:ext cx="534396" cy="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68630" y="1313211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1/</a:t>
            </a:r>
            <a:r>
              <a:rPr lang="en-US" sz="2800" b="1" dirty="0" smtClean="0">
                <a:latin typeface="Symbol" panose="05050102010706020507" pitchFamily="18" charset="2"/>
                <a:cs typeface="Helvetica" panose="020B0604020202020204" pitchFamily="34" charset="0"/>
              </a:rPr>
              <a:t>p</a:t>
            </a:r>
            <a:r>
              <a:rPr lang="en-US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-US" sz="2800" b="1" baseline="-25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sz="2800" b="1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rentzianR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4" y="1112254"/>
            <a:ext cx="6296025" cy="458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37129" y="1351049"/>
            <a:ext cx="3668738" cy="1741312"/>
            <a:chOff x="1237129" y="1351049"/>
            <a:chExt cx="3668738" cy="1741312"/>
          </a:xfrm>
        </p:grpSpPr>
        <p:grpSp>
          <p:nvGrpSpPr>
            <p:cNvPr id="21" name="Group 20"/>
            <p:cNvGrpSpPr/>
            <p:nvPr/>
          </p:nvGrpSpPr>
          <p:grpSpPr>
            <a:xfrm>
              <a:off x="1237129" y="1351049"/>
              <a:ext cx="3668738" cy="1741312"/>
              <a:chOff x="1237129" y="1351049"/>
              <a:chExt cx="3668738" cy="174131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237129" y="2725271"/>
                <a:ext cx="3420596" cy="1"/>
              </a:xfrm>
              <a:prstGeom prst="line">
                <a:avLst/>
              </a:prstGeom>
              <a:ln cap="rnd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1612900" y="1810871"/>
                <a:ext cx="19685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79699" y="1810871"/>
                <a:ext cx="392113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56379" y="1393911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Symbol" panose="05050102010706020507" pitchFamily="18" charset="2"/>
                  </a:rPr>
                  <a:t>p/2</a:t>
                </a:r>
                <a:endParaRPr lang="en-GB" sz="24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11301" y="1393911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Symbol" panose="05050102010706020507" pitchFamily="18" charset="2"/>
                  </a:rPr>
                  <a:t>p</a:t>
                </a:r>
                <a:endParaRPr lang="en-GB" sz="2400" dirty="0">
                  <a:latin typeface="Symbol" panose="05050102010706020507" pitchFamily="18" charset="2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981450" y="1674886"/>
                <a:ext cx="395287" cy="1049264"/>
                <a:chOff x="3805238" y="1674886"/>
                <a:chExt cx="571499" cy="1049264"/>
              </a:xfrm>
            </p:grpSpPr>
            <p:sp>
              <p:nvSpPr>
                <p:cNvPr id="13" name="Freeform 12"/>
                <p:cNvSpPr/>
                <p:nvPr/>
              </p:nvSpPr>
              <p:spPr>
                <a:xfrm>
                  <a:off x="3805238" y="1676007"/>
                  <a:ext cx="290512" cy="1048143"/>
                </a:xfrm>
                <a:custGeom>
                  <a:avLst/>
                  <a:gdLst>
                    <a:gd name="connsiteX0" fmla="*/ 0 w 290512"/>
                    <a:gd name="connsiteY0" fmla="*/ 1048143 h 1048143"/>
                    <a:gd name="connsiteX1" fmla="*/ 185737 w 290512"/>
                    <a:gd name="connsiteY1" fmla="*/ 733818 h 1048143"/>
                    <a:gd name="connsiteX2" fmla="*/ 266700 w 290512"/>
                    <a:gd name="connsiteY2" fmla="*/ 90881 h 1048143"/>
                    <a:gd name="connsiteX3" fmla="*/ 290512 w 290512"/>
                    <a:gd name="connsiteY3" fmla="*/ 19443 h 1048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512" h="1048143">
                      <a:moveTo>
                        <a:pt x="0" y="1048143"/>
                      </a:moveTo>
                      <a:cubicBezTo>
                        <a:pt x="70643" y="970752"/>
                        <a:pt x="141287" y="893362"/>
                        <a:pt x="185737" y="733818"/>
                      </a:cubicBezTo>
                      <a:cubicBezTo>
                        <a:pt x="230187" y="574274"/>
                        <a:pt x="249238" y="209943"/>
                        <a:pt x="266700" y="90881"/>
                      </a:cubicBezTo>
                      <a:cubicBezTo>
                        <a:pt x="284163" y="-28182"/>
                        <a:pt x="287337" y="-4370"/>
                        <a:pt x="290512" y="194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 flipH="1">
                  <a:off x="4086225" y="1674886"/>
                  <a:ext cx="290512" cy="1048143"/>
                </a:xfrm>
                <a:custGeom>
                  <a:avLst/>
                  <a:gdLst>
                    <a:gd name="connsiteX0" fmla="*/ 0 w 290512"/>
                    <a:gd name="connsiteY0" fmla="*/ 1048143 h 1048143"/>
                    <a:gd name="connsiteX1" fmla="*/ 185737 w 290512"/>
                    <a:gd name="connsiteY1" fmla="*/ 733818 h 1048143"/>
                    <a:gd name="connsiteX2" fmla="*/ 266700 w 290512"/>
                    <a:gd name="connsiteY2" fmla="*/ 90881 h 1048143"/>
                    <a:gd name="connsiteX3" fmla="*/ 290512 w 290512"/>
                    <a:gd name="connsiteY3" fmla="*/ 19443 h 1048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512" h="1048143">
                      <a:moveTo>
                        <a:pt x="0" y="1048143"/>
                      </a:moveTo>
                      <a:cubicBezTo>
                        <a:pt x="70643" y="970752"/>
                        <a:pt x="141287" y="893362"/>
                        <a:pt x="185737" y="733818"/>
                      </a:cubicBezTo>
                      <a:cubicBezTo>
                        <a:pt x="230187" y="574274"/>
                        <a:pt x="249238" y="209943"/>
                        <a:pt x="266700" y="90881"/>
                      </a:cubicBezTo>
                      <a:cubicBezTo>
                        <a:pt x="284163" y="-28182"/>
                        <a:pt x="287337" y="-4370"/>
                        <a:pt x="290512" y="194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3847686" y="1351049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echo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58758" y="272302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26917" y="2711707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09155" y="2692655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2t</a:t>
                </a:r>
                <a:endParaRPr lang="en-GB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57081" y="2468388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3089275" y="1822450"/>
              <a:ext cx="368300" cy="1140938"/>
            </a:xfrm>
            <a:custGeom>
              <a:avLst/>
              <a:gdLst>
                <a:gd name="connsiteX0" fmla="*/ 0 w 368300"/>
                <a:gd name="connsiteY0" fmla="*/ 0 h 1140938"/>
                <a:gd name="connsiteX1" fmla="*/ 85725 w 368300"/>
                <a:gd name="connsiteY1" fmla="*/ 1114425 h 1140938"/>
                <a:gd name="connsiteX2" fmla="*/ 146050 w 368300"/>
                <a:gd name="connsiteY2" fmla="*/ 800100 h 1140938"/>
                <a:gd name="connsiteX3" fmla="*/ 301625 w 368300"/>
                <a:gd name="connsiteY3" fmla="*/ 895350 h 1140938"/>
                <a:gd name="connsiteX4" fmla="*/ 368300 w 368300"/>
                <a:gd name="connsiteY4" fmla="*/ 908050 h 114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00" h="1140938">
                  <a:moveTo>
                    <a:pt x="0" y="0"/>
                  </a:moveTo>
                  <a:cubicBezTo>
                    <a:pt x="30691" y="490537"/>
                    <a:pt x="61383" y="981075"/>
                    <a:pt x="85725" y="1114425"/>
                  </a:cubicBezTo>
                  <a:cubicBezTo>
                    <a:pt x="110067" y="1247775"/>
                    <a:pt x="110067" y="836612"/>
                    <a:pt x="146050" y="800100"/>
                  </a:cubicBezTo>
                  <a:cubicBezTo>
                    <a:pt x="182033" y="763588"/>
                    <a:pt x="264583" y="877358"/>
                    <a:pt x="301625" y="895350"/>
                  </a:cubicBezTo>
                  <a:cubicBezTo>
                    <a:pt x="338667" y="913342"/>
                    <a:pt x="353483" y="910696"/>
                    <a:pt x="368300" y="9080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21643" y="211782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FID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322978" y="1366906"/>
            <a:ext cx="9808930" cy="5341220"/>
            <a:chOff x="322978" y="1366906"/>
            <a:chExt cx="9808930" cy="5341220"/>
          </a:xfrm>
        </p:grpSpPr>
        <p:grpSp>
          <p:nvGrpSpPr>
            <p:cNvPr id="102" name="Group 101"/>
            <p:cNvGrpSpPr/>
            <p:nvPr/>
          </p:nvGrpSpPr>
          <p:grpSpPr>
            <a:xfrm>
              <a:off x="4526694" y="1366906"/>
              <a:ext cx="5605214" cy="5341220"/>
              <a:chOff x="4526694" y="1366906"/>
              <a:chExt cx="5605214" cy="534122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526694" y="1453626"/>
                <a:ext cx="5030113" cy="5254500"/>
                <a:chOff x="2327285" y="1866910"/>
                <a:chExt cx="5030113" cy="52545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742079" y="2266950"/>
                  <a:ext cx="1400175" cy="1371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442166" y="1866910"/>
                  <a:ext cx="0" cy="21907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>
                  <a:off x="3422655" y="1866915"/>
                  <a:ext cx="0" cy="21907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3454405" y="2962280"/>
                  <a:ext cx="636583" cy="3175"/>
                </a:xfrm>
                <a:prstGeom prst="straightConnector1">
                  <a:avLst/>
                </a:prstGeom>
                <a:ln w="60325" cap="rnd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137274" y="3874569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218494" y="2943249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461678" y="4085964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f=0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5127635" y="1866910"/>
                  <a:ext cx="2229763" cy="2596855"/>
                  <a:chOff x="5127635" y="1866910"/>
                  <a:chExt cx="2229763" cy="2596855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5542429" y="22669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6242516" y="18669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 rot="16200000">
                    <a:off x="6223005" y="18669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6254755" y="2962280"/>
                    <a:ext cx="636583" cy="317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937624" y="38745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018844" y="294324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231637" y="4094433"/>
                    <a:ext cx="832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f=Dwt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V="1">
                    <a:off x="6244565" y="2611984"/>
                    <a:ext cx="568539" cy="347127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flipV="1">
                    <a:off x="6240468" y="2382593"/>
                    <a:ext cx="385757" cy="56541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Group 43"/>
                  <p:cNvGrpSpPr/>
                  <p:nvPr/>
                </p:nvGrpSpPr>
                <p:grpSpPr>
                  <a:xfrm flipV="1">
                    <a:off x="6252943" y="2963864"/>
                    <a:ext cx="572636" cy="576518"/>
                    <a:chOff x="6392868" y="2534993"/>
                    <a:chExt cx="572636" cy="576518"/>
                  </a:xfrm>
                </p:grpSpPr>
                <p:cxnSp>
                  <p:nvCxnSpPr>
                    <p:cNvPr id="42" name="Straight Arrow Connector 41"/>
                    <p:cNvCxnSpPr/>
                    <p:nvPr/>
                  </p:nvCxnSpPr>
                  <p:spPr>
                    <a:xfrm flipV="1">
                      <a:off x="6396965" y="2764384"/>
                      <a:ext cx="568539" cy="347127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 flipV="1">
                      <a:off x="6392868" y="2534993"/>
                      <a:ext cx="385757" cy="565415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Straight Arrow Connector 45"/>
                  <p:cNvCxnSpPr>
                    <a:stCxn id="32" idx="1"/>
                  </p:cNvCxnSpPr>
                  <p:nvPr/>
                </p:nvCxnSpPr>
                <p:spPr>
                  <a:xfrm flipH="1">
                    <a:off x="6908942" y="3127915"/>
                    <a:ext cx="109902" cy="2291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flipH="1" flipV="1">
                    <a:off x="6904485" y="2441604"/>
                    <a:ext cx="120890" cy="23916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 flipH="1">
                  <a:off x="2366308" y="4494160"/>
                  <a:ext cx="2240315" cy="2627250"/>
                  <a:chOff x="5078060" y="1866910"/>
                  <a:chExt cx="2240315" cy="2627250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5542429" y="22669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74" name="Straight Arrow Connector 73"/>
                  <p:cNvCxnSpPr/>
                  <p:nvPr/>
                </p:nvCxnSpPr>
                <p:spPr>
                  <a:xfrm>
                    <a:off x="6242516" y="18669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/>
                  <p:nvPr/>
                </p:nvCxnSpPr>
                <p:spPr>
                  <a:xfrm rot="5400000" flipH="1">
                    <a:off x="6223005" y="18669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6254755" y="2962280"/>
                    <a:ext cx="636583" cy="317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937624" y="38745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5078060" y="297496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409585" y="4124828"/>
                    <a:ext cx="16946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f=p-Dwt+(</a:t>
                    </a:r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r>
                      <a:rPr lang="en-GB" dirty="0" smtClean="0">
                        <a:latin typeface="Symbol" panose="05050102010706020507" pitchFamily="18" charset="2"/>
                      </a:rPr>
                      <a:t>-t)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  <p:cxnSp>
                <p:nvCxnSpPr>
                  <p:cNvPr id="80" name="Straight Arrow Connector 79"/>
                  <p:cNvCxnSpPr/>
                  <p:nvPr/>
                </p:nvCxnSpPr>
                <p:spPr>
                  <a:xfrm flipV="1">
                    <a:off x="6244565" y="2611984"/>
                    <a:ext cx="568539" cy="347127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 flipV="1">
                    <a:off x="6240468" y="2382593"/>
                    <a:ext cx="385757" cy="56541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2" name="Group 81"/>
                  <p:cNvGrpSpPr/>
                  <p:nvPr/>
                </p:nvGrpSpPr>
                <p:grpSpPr>
                  <a:xfrm flipV="1">
                    <a:off x="6252943" y="2963864"/>
                    <a:ext cx="572636" cy="576518"/>
                    <a:chOff x="6392868" y="2534993"/>
                    <a:chExt cx="572636" cy="576518"/>
                  </a:xfrm>
                </p:grpSpPr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 flipV="1">
                      <a:off x="6396965" y="2764384"/>
                      <a:ext cx="568539" cy="347127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Arrow Connector 85"/>
                    <p:cNvCxnSpPr/>
                    <p:nvPr/>
                  </p:nvCxnSpPr>
                  <p:spPr>
                    <a:xfrm flipV="1">
                      <a:off x="6392868" y="2534993"/>
                      <a:ext cx="385757" cy="565415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3" name="Straight Arrow Connector 82"/>
                  <p:cNvCxnSpPr/>
                  <p:nvPr/>
                </p:nvCxnSpPr>
                <p:spPr>
                  <a:xfrm flipV="1">
                    <a:off x="6822947" y="3282873"/>
                    <a:ext cx="242679" cy="2428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/>
                  <p:cNvCxnSpPr/>
                  <p:nvPr/>
                </p:nvCxnSpPr>
                <p:spPr>
                  <a:xfrm flipH="1" flipV="1">
                    <a:off x="6844859" y="2382593"/>
                    <a:ext cx="180516" cy="29817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5103200" y="4494160"/>
                  <a:ext cx="2229763" cy="2606605"/>
                  <a:chOff x="2479685" y="2019310"/>
                  <a:chExt cx="2229763" cy="2606605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2894479" y="24193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90" name="Straight Arrow Connector 89"/>
                  <p:cNvCxnSpPr/>
                  <p:nvPr/>
                </p:nvCxnSpPr>
                <p:spPr>
                  <a:xfrm>
                    <a:off x="3594566" y="20193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/>
                  <p:cNvCxnSpPr/>
                  <p:nvPr/>
                </p:nvCxnSpPr>
                <p:spPr>
                  <a:xfrm rot="16200000">
                    <a:off x="3575055" y="20193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/>
                  <p:cNvCxnSpPr/>
                  <p:nvPr/>
                </p:nvCxnSpPr>
                <p:spPr>
                  <a:xfrm flipH="1" flipV="1">
                    <a:off x="2945743" y="3109923"/>
                    <a:ext cx="636583" cy="3175"/>
                  </a:xfrm>
                  <a:prstGeom prst="straightConnector1">
                    <a:avLst/>
                  </a:prstGeom>
                  <a:ln w="6032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289674" y="40269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370894" y="309564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3649282" y="4256583"/>
                    <a:ext cx="5581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f=p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sp>
            <p:nvSpPr>
              <p:cNvPr id="98" name="TextBox 97"/>
              <p:cNvSpPr txBox="1"/>
              <p:nvPr/>
            </p:nvSpPr>
            <p:spPr>
              <a:xfrm>
                <a:off x="5077680" y="1387482"/>
                <a:ext cx="1444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1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501060" y="1366906"/>
                <a:ext cx="26308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Between 1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2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092074" y="4100485"/>
                <a:ext cx="1487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2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664630" y="4081189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</a:t>
                </a:r>
                <a:r>
                  <a:rPr lang="en-GB" sz="16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sz="1600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322978" y="1481165"/>
              <a:ext cx="848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52731" y="1438746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428369" y="2714631"/>
              <a:ext cx="3843982" cy="2153779"/>
              <a:chOff x="1237129" y="1351049"/>
              <a:chExt cx="3668738" cy="174131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1237129" y="1351049"/>
                <a:ext cx="3668738" cy="1741312"/>
                <a:chOff x="1237129" y="1351049"/>
                <a:chExt cx="3668738" cy="1741312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1237129" y="2725271"/>
                  <a:ext cx="3420596" cy="1"/>
                </a:xfrm>
                <a:prstGeom prst="line">
                  <a:avLst/>
                </a:prstGeom>
                <a:ln cap="rnd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1612900" y="1810871"/>
                  <a:ext cx="19685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679699" y="1810871"/>
                  <a:ext cx="392113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456379" y="1393911"/>
                  <a:ext cx="5918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</a:rPr>
                    <a:t>p/2</a:t>
                  </a:r>
                  <a:endParaRPr lang="en-GB" sz="24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711301" y="1393911"/>
                  <a:ext cx="3529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</a:rPr>
                    <a:t>p</a:t>
                  </a:r>
                  <a:endParaRPr lang="en-GB" sz="2400" dirty="0">
                    <a:latin typeface="Symbol" panose="05050102010706020507" pitchFamily="18" charset="2"/>
                  </a:endParaRPr>
                </a:p>
              </p:txBody>
            </p:sp>
            <p:grpSp>
              <p:nvGrpSpPr>
                <p:cNvPr id="115" name="Group 114"/>
                <p:cNvGrpSpPr/>
                <p:nvPr/>
              </p:nvGrpSpPr>
              <p:grpSpPr>
                <a:xfrm>
                  <a:off x="3981450" y="1674886"/>
                  <a:ext cx="395287" cy="1049264"/>
                  <a:chOff x="3805238" y="1674886"/>
                  <a:chExt cx="571499" cy="1049264"/>
                </a:xfrm>
              </p:grpSpPr>
              <p:sp>
                <p:nvSpPr>
                  <p:cNvPr id="121" name="Freeform 120"/>
                  <p:cNvSpPr/>
                  <p:nvPr/>
                </p:nvSpPr>
                <p:spPr>
                  <a:xfrm>
                    <a:off x="3805238" y="1676007"/>
                    <a:ext cx="290512" cy="1048143"/>
                  </a:xfrm>
                  <a:custGeom>
                    <a:avLst/>
                    <a:gdLst>
                      <a:gd name="connsiteX0" fmla="*/ 0 w 290512"/>
                      <a:gd name="connsiteY0" fmla="*/ 1048143 h 1048143"/>
                      <a:gd name="connsiteX1" fmla="*/ 185737 w 290512"/>
                      <a:gd name="connsiteY1" fmla="*/ 733818 h 1048143"/>
                      <a:gd name="connsiteX2" fmla="*/ 266700 w 290512"/>
                      <a:gd name="connsiteY2" fmla="*/ 90881 h 1048143"/>
                      <a:gd name="connsiteX3" fmla="*/ 290512 w 290512"/>
                      <a:gd name="connsiteY3" fmla="*/ 19443 h 1048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512" h="1048143">
                        <a:moveTo>
                          <a:pt x="0" y="1048143"/>
                        </a:moveTo>
                        <a:cubicBezTo>
                          <a:pt x="70643" y="970752"/>
                          <a:pt x="141287" y="893362"/>
                          <a:pt x="185737" y="733818"/>
                        </a:cubicBezTo>
                        <a:cubicBezTo>
                          <a:pt x="230187" y="574274"/>
                          <a:pt x="249238" y="209943"/>
                          <a:pt x="266700" y="90881"/>
                        </a:cubicBezTo>
                        <a:cubicBezTo>
                          <a:pt x="284163" y="-28182"/>
                          <a:pt x="287337" y="-4370"/>
                          <a:pt x="290512" y="1944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Freeform 121"/>
                  <p:cNvSpPr/>
                  <p:nvPr/>
                </p:nvSpPr>
                <p:spPr>
                  <a:xfrm flipH="1">
                    <a:off x="4086225" y="1674886"/>
                    <a:ext cx="290512" cy="1048143"/>
                  </a:xfrm>
                  <a:custGeom>
                    <a:avLst/>
                    <a:gdLst>
                      <a:gd name="connsiteX0" fmla="*/ 0 w 290512"/>
                      <a:gd name="connsiteY0" fmla="*/ 1048143 h 1048143"/>
                      <a:gd name="connsiteX1" fmla="*/ 185737 w 290512"/>
                      <a:gd name="connsiteY1" fmla="*/ 733818 h 1048143"/>
                      <a:gd name="connsiteX2" fmla="*/ 266700 w 290512"/>
                      <a:gd name="connsiteY2" fmla="*/ 90881 h 1048143"/>
                      <a:gd name="connsiteX3" fmla="*/ 290512 w 290512"/>
                      <a:gd name="connsiteY3" fmla="*/ 19443 h 1048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512" h="1048143">
                        <a:moveTo>
                          <a:pt x="0" y="1048143"/>
                        </a:moveTo>
                        <a:cubicBezTo>
                          <a:pt x="70643" y="970752"/>
                          <a:pt x="141287" y="893362"/>
                          <a:pt x="185737" y="733818"/>
                        </a:cubicBezTo>
                        <a:cubicBezTo>
                          <a:pt x="230187" y="574274"/>
                          <a:pt x="249238" y="209943"/>
                          <a:pt x="266700" y="90881"/>
                        </a:cubicBezTo>
                        <a:cubicBezTo>
                          <a:pt x="284163" y="-28182"/>
                          <a:pt x="287337" y="-4370"/>
                          <a:pt x="290512" y="1944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16" name="TextBox 115"/>
                <p:cNvSpPr txBox="1"/>
                <p:nvPr/>
              </p:nvSpPr>
              <p:spPr>
                <a:xfrm>
                  <a:off x="3847686" y="1351049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echo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558758" y="2723029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726917" y="2711707"/>
                  <a:ext cx="285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t</a:t>
                  </a:r>
                  <a:endParaRPr lang="en-GB" dirty="0">
                    <a:latin typeface="Symbol" panose="05050102010706020507" pitchFamily="18" charset="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009155" y="2692655"/>
                  <a:ext cx="401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2t</a:t>
                  </a:r>
                  <a:endParaRPr lang="en-GB" dirty="0">
                    <a:latin typeface="Symbol" panose="05050102010706020507" pitchFamily="18" charset="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657081" y="2468388"/>
                  <a:ext cx="2487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endParaRPr lang="en-GB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3089275" y="1822450"/>
                <a:ext cx="368300" cy="1140938"/>
              </a:xfrm>
              <a:custGeom>
                <a:avLst/>
                <a:gdLst>
                  <a:gd name="connsiteX0" fmla="*/ 0 w 368300"/>
                  <a:gd name="connsiteY0" fmla="*/ 0 h 1140938"/>
                  <a:gd name="connsiteX1" fmla="*/ 85725 w 368300"/>
                  <a:gd name="connsiteY1" fmla="*/ 1114425 h 1140938"/>
                  <a:gd name="connsiteX2" fmla="*/ 146050 w 368300"/>
                  <a:gd name="connsiteY2" fmla="*/ 800100 h 1140938"/>
                  <a:gd name="connsiteX3" fmla="*/ 301625 w 368300"/>
                  <a:gd name="connsiteY3" fmla="*/ 895350 h 1140938"/>
                  <a:gd name="connsiteX4" fmla="*/ 368300 w 368300"/>
                  <a:gd name="connsiteY4" fmla="*/ 908050 h 1140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00" h="1140938">
                    <a:moveTo>
                      <a:pt x="0" y="0"/>
                    </a:moveTo>
                    <a:cubicBezTo>
                      <a:pt x="30691" y="490537"/>
                      <a:pt x="61383" y="981075"/>
                      <a:pt x="85725" y="1114425"/>
                    </a:cubicBezTo>
                    <a:cubicBezTo>
                      <a:pt x="110067" y="1247775"/>
                      <a:pt x="110067" y="836612"/>
                      <a:pt x="146050" y="800100"/>
                    </a:cubicBezTo>
                    <a:cubicBezTo>
                      <a:pt x="182033" y="763588"/>
                      <a:pt x="264583" y="877358"/>
                      <a:pt x="301625" y="895350"/>
                    </a:cubicBezTo>
                    <a:cubicBezTo>
                      <a:pt x="338667" y="913342"/>
                      <a:pt x="353483" y="910696"/>
                      <a:pt x="368300" y="9080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121643" y="2117823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FID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68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5" y="418757"/>
            <a:ext cx="11024381" cy="56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06" y="415126"/>
            <a:ext cx="6810887" cy="59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04063" y="1379793"/>
            <a:ext cx="8794851" cy="4820238"/>
            <a:chOff x="804000" y="765431"/>
            <a:chExt cx="8794851" cy="48202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9543" y="765431"/>
              <a:ext cx="5702470" cy="436927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000" y="1178282"/>
              <a:ext cx="1981634" cy="78759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0461" y="1553025"/>
              <a:ext cx="1778390" cy="82570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7186" y="4683747"/>
              <a:ext cx="3099479" cy="90192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3770142" y="3995946"/>
              <a:ext cx="1630533" cy="730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785634" y="1757363"/>
              <a:ext cx="826824" cy="142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1"/>
            </p:cNvCxnSpPr>
            <p:nvPr/>
          </p:nvCxnSpPr>
          <p:spPr>
            <a:xfrm flipH="1" flipV="1">
              <a:off x="7215189" y="1965876"/>
              <a:ext cx="60527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5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emhume.co.uk/A2CHEM/Unit%201/2%20Arenes/kekule_structure_benze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" y="1090363"/>
            <a:ext cx="38576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5236056" y="1578846"/>
            <a:ext cx="6538156" cy="2026239"/>
            <a:chOff x="5236056" y="1578846"/>
            <a:chExt cx="6538156" cy="202623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324" y="1578846"/>
              <a:ext cx="4818888" cy="196138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056" y="1769373"/>
              <a:ext cx="1719268" cy="1835712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93248" y="2848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http://www.chemhume.co.uk/A2CHEM/Unit%201/2%20Arenes/chapter_2__arenesc.htm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689600" y="4254501"/>
            <a:ext cx="5701364" cy="4838700"/>
            <a:chOff x="5689600" y="4254501"/>
            <a:chExt cx="5701364" cy="4838700"/>
          </a:xfrm>
        </p:grpSpPr>
        <p:pic>
          <p:nvPicPr>
            <p:cNvPr id="1028" name="Picture 4" descr="http://www.chemhume.co.uk/A2CHEM/Unit%201/2%20Arenes/delocalised_structure_benzene%20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900" y="5159358"/>
              <a:ext cx="3841963" cy="268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7"/>
            <p:cNvSpPr/>
            <p:nvPr/>
          </p:nvSpPr>
          <p:spPr>
            <a:xfrm flipH="1">
              <a:off x="6924932" y="5943600"/>
              <a:ext cx="2705100" cy="381304"/>
            </a:xfrm>
            <a:custGeom>
              <a:avLst/>
              <a:gdLst>
                <a:gd name="connsiteX0" fmla="*/ 0 w 2552700"/>
                <a:gd name="connsiteY0" fmla="*/ 0 h 381304"/>
                <a:gd name="connsiteX1" fmla="*/ 1320800 w 2552700"/>
                <a:gd name="connsiteY1" fmla="*/ 381000 h 381304"/>
                <a:gd name="connsiteX2" fmla="*/ 2552700 w 2552700"/>
                <a:gd name="connsiteY2" fmla="*/ 50800 h 38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2700" h="381304">
                  <a:moveTo>
                    <a:pt x="0" y="0"/>
                  </a:moveTo>
                  <a:cubicBezTo>
                    <a:pt x="447675" y="186266"/>
                    <a:pt x="895350" y="372533"/>
                    <a:pt x="1320800" y="381000"/>
                  </a:cubicBezTo>
                  <a:cubicBezTo>
                    <a:pt x="1746250" y="389467"/>
                    <a:pt x="2149475" y="220133"/>
                    <a:pt x="2552700" y="50800"/>
                  </a:cubicBezTo>
                </a:path>
              </a:pathLst>
            </a:custGeom>
            <a:noFill/>
            <a:ln w="60325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33576" y="5549477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Helvetica Condensed"/>
                </a:rPr>
                <a:t>e</a:t>
              </a:r>
              <a:r>
                <a:rPr lang="en-GB" sz="3200" baseline="30000" dirty="0" smtClean="0">
                  <a:latin typeface="Helvetica Condensed"/>
                </a:rPr>
                <a:t>-</a:t>
              </a:r>
              <a:endParaRPr lang="en-GB" sz="3200" baseline="30000" dirty="0">
                <a:latin typeface="Helvetica Condensed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578756" y="5041900"/>
              <a:ext cx="1221192" cy="3632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8466448" y="4267201"/>
              <a:ext cx="2163452" cy="48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6483256" y="5029200"/>
              <a:ext cx="1221192" cy="3632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5875648" y="4254501"/>
              <a:ext cx="2163452" cy="48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4483" y="5710735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i="1" dirty="0" smtClean="0">
                  <a:latin typeface="Helvetica Condensed" pitchFamily="34" charset="0"/>
                </a:rPr>
                <a:t>B</a:t>
              </a:r>
              <a:r>
                <a:rPr lang="en-GB" sz="4000" dirty="0" smtClean="0">
                  <a:latin typeface="Helvetica Condensed" pitchFamily="34" charset="0"/>
                </a:rPr>
                <a:t>''</a:t>
              </a:r>
              <a:endParaRPr lang="en-GB" sz="4000" dirty="0">
                <a:latin typeface="Helvetica Condensed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414000" y="6845300"/>
              <a:ext cx="215900" cy="3683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0629900" y="6794500"/>
              <a:ext cx="154626" cy="3365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89600" y="6565900"/>
              <a:ext cx="215900" cy="3683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905500" y="6515100"/>
              <a:ext cx="154626" cy="3365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934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7" y="0"/>
            <a:ext cx="9132519" cy="6745459"/>
          </a:xfrm>
        </p:spPr>
      </p:pic>
    </p:spTree>
    <p:extLst>
      <p:ext uri="{BB962C8B-B14F-4D97-AF65-F5344CB8AC3E}">
        <p14:creationId xmlns:p14="http://schemas.microsoft.com/office/powerpoint/2010/main" val="6725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07" y="2079788"/>
            <a:ext cx="7069231" cy="38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13" y="2092361"/>
            <a:ext cx="4978738" cy="3267619"/>
          </a:xfrm>
          <a:prstGeom prst="rect">
            <a:avLst/>
          </a:prstGeom>
        </p:spPr>
      </p:pic>
      <p:pic>
        <p:nvPicPr>
          <p:cNvPr id="9" name="Picture 6" descr="http://isite.lps.org/sputnam/AdvancedChem/Ch%2018%20Notes_files/primary_bondangl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90" y="987191"/>
            <a:ext cx="3711392" cy="11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eta pleated she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76" y="2479515"/>
            <a:ext cx="4593335" cy="258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6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74398" y="1360920"/>
            <a:ext cx="5441720" cy="2329224"/>
            <a:chOff x="874398" y="1397864"/>
            <a:chExt cx="5441720" cy="2329224"/>
          </a:xfrm>
        </p:grpSpPr>
        <p:sp>
          <p:nvSpPr>
            <p:cNvPr id="27" name="Freeform 26"/>
            <p:cNvSpPr/>
            <p:nvPr/>
          </p:nvSpPr>
          <p:spPr>
            <a:xfrm>
              <a:off x="1041925" y="1397864"/>
              <a:ext cx="5274193" cy="2329224"/>
            </a:xfrm>
            <a:custGeom>
              <a:avLst/>
              <a:gdLst>
                <a:gd name="connsiteX0" fmla="*/ 3602411 w 4519360"/>
                <a:gd name="connsiteY0" fmla="*/ 2760 h 2045657"/>
                <a:gd name="connsiteX1" fmla="*/ 4516811 w 4519360"/>
                <a:gd name="connsiteY1" fmla="*/ 778615 h 2045657"/>
                <a:gd name="connsiteX2" fmla="*/ 3824084 w 4519360"/>
                <a:gd name="connsiteY2" fmla="*/ 1757669 h 2045657"/>
                <a:gd name="connsiteX3" fmla="*/ 2364738 w 4519360"/>
                <a:gd name="connsiteY3" fmla="*/ 1489815 h 2045657"/>
                <a:gd name="connsiteX4" fmla="*/ 656011 w 4519360"/>
                <a:gd name="connsiteY4" fmla="*/ 2043997 h 2045657"/>
                <a:gd name="connsiteX5" fmla="*/ 229 w 4519360"/>
                <a:gd name="connsiteY5" fmla="*/ 1277378 h 2045657"/>
                <a:gd name="connsiteX6" fmla="*/ 711429 w 4519360"/>
                <a:gd name="connsiteY6" fmla="*/ 270615 h 2045657"/>
                <a:gd name="connsiteX7" fmla="*/ 2207720 w 4519360"/>
                <a:gd name="connsiteY7" fmla="*/ 510760 h 2045657"/>
                <a:gd name="connsiteX8" fmla="*/ 3602411 w 4519360"/>
                <a:gd name="connsiteY8" fmla="*/ 2760 h 204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9360" h="2045657">
                  <a:moveTo>
                    <a:pt x="3602411" y="2760"/>
                  </a:moveTo>
                  <a:cubicBezTo>
                    <a:pt x="3987260" y="47403"/>
                    <a:pt x="4479866" y="486130"/>
                    <a:pt x="4516811" y="778615"/>
                  </a:cubicBezTo>
                  <a:cubicBezTo>
                    <a:pt x="4553756" y="1071100"/>
                    <a:pt x="4182763" y="1639136"/>
                    <a:pt x="3824084" y="1757669"/>
                  </a:cubicBezTo>
                  <a:cubicBezTo>
                    <a:pt x="3465405" y="1876202"/>
                    <a:pt x="2892750" y="1442094"/>
                    <a:pt x="2364738" y="1489815"/>
                  </a:cubicBezTo>
                  <a:cubicBezTo>
                    <a:pt x="1836726" y="1537536"/>
                    <a:pt x="1050096" y="2079403"/>
                    <a:pt x="656011" y="2043997"/>
                  </a:cubicBezTo>
                  <a:cubicBezTo>
                    <a:pt x="261926" y="2008591"/>
                    <a:pt x="-9007" y="1572942"/>
                    <a:pt x="229" y="1277378"/>
                  </a:cubicBezTo>
                  <a:cubicBezTo>
                    <a:pt x="9465" y="981814"/>
                    <a:pt x="343514" y="398385"/>
                    <a:pt x="711429" y="270615"/>
                  </a:cubicBezTo>
                  <a:cubicBezTo>
                    <a:pt x="1079344" y="142845"/>
                    <a:pt x="1733587" y="552324"/>
                    <a:pt x="2207720" y="510760"/>
                  </a:cubicBezTo>
                  <a:cubicBezTo>
                    <a:pt x="2681853" y="469196"/>
                    <a:pt x="3217562" y="-41883"/>
                    <a:pt x="3602411" y="2760"/>
                  </a:cubicBezTo>
                  <a:close/>
                </a:path>
              </a:pathLst>
            </a:custGeom>
            <a:pattFill prst="pct2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2116183" y="2255520"/>
              <a:ext cx="17417" cy="64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029097" y="2525486"/>
              <a:ext cx="174172" cy="1567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5039499" y="2056941"/>
              <a:ext cx="17417" cy="64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952413" y="2326907"/>
              <a:ext cx="174172" cy="1567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4398" y="264978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nucleus 1</a:t>
              </a:r>
              <a:endParaRPr lang="en-GB" dirty="0">
                <a:latin typeface="Helvetic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44002" y="200982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nucleus 2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664363" y="2009826"/>
              <a:ext cx="9237" cy="4608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559931" y="2255520"/>
              <a:ext cx="9237" cy="4608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641600" y="2326907"/>
              <a:ext cx="194887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2220686" y="2770644"/>
              <a:ext cx="406400" cy="273560"/>
            </a:xfrm>
            <a:custGeom>
              <a:avLst/>
              <a:gdLst>
                <a:gd name="connsiteX0" fmla="*/ 0 w 406400"/>
                <a:gd name="connsiteY0" fmla="*/ 157019 h 273560"/>
                <a:gd name="connsiteX1" fmla="*/ 332509 w 406400"/>
                <a:gd name="connsiteY1" fmla="*/ 267855 h 273560"/>
                <a:gd name="connsiteX2" fmla="*/ 406400 w 406400"/>
                <a:gd name="connsiteY2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73560">
                  <a:moveTo>
                    <a:pt x="0" y="157019"/>
                  </a:moveTo>
                  <a:cubicBezTo>
                    <a:pt x="132388" y="225522"/>
                    <a:pt x="264776" y="294025"/>
                    <a:pt x="332509" y="267855"/>
                  </a:cubicBezTo>
                  <a:cubicBezTo>
                    <a:pt x="400242" y="241685"/>
                    <a:pt x="403321" y="120842"/>
                    <a:pt x="406400" y="0"/>
                  </a:cubicBezTo>
                </a:path>
              </a:pathLst>
            </a:custGeom>
            <a:noFill/>
            <a:ln w="34925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/>
            <p:cNvSpPr/>
            <p:nvPr/>
          </p:nvSpPr>
          <p:spPr>
            <a:xfrm flipH="1">
              <a:off x="4651308" y="2562476"/>
              <a:ext cx="388191" cy="344948"/>
            </a:xfrm>
            <a:custGeom>
              <a:avLst/>
              <a:gdLst>
                <a:gd name="connsiteX0" fmla="*/ 0 w 406400"/>
                <a:gd name="connsiteY0" fmla="*/ 157019 h 273560"/>
                <a:gd name="connsiteX1" fmla="*/ 332509 w 406400"/>
                <a:gd name="connsiteY1" fmla="*/ 267855 h 273560"/>
                <a:gd name="connsiteX2" fmla="*/ 406400 w 406400"/>
                <a:gd name="connsiteY2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73560">
                  <a:moveTo>
                    <a:pt x="0" y="157019"/>
                  </a:moveTo>
                  <a:cubicBezTo>
                    <a:pt x="132388" y="225522"/>
                    <a:pt x="264776" y="294025"/>
                    <a:pt x="332509" y="267855"/>
                  </a:cubicBezTo>
                  <a:cubicBezTo>
                    <a:pt x="400242" y="241685"/>
                    <a:pt x="403321" y="120842"/>
                    <a:pt x="406400" y="0"/>
                  </a:cubicBezTo>
                </a:path>
              </a:pathLst>
            </a:custGeom>
            <a:noFill/>
            <a:ln w="34925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54517" y="3098491"/>
              <a:ext cx="2174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1">
                      <a:lumMod val="75000"/>
                    </a:schemeClr>
                  </a:solidFill>
                  <a:latin typeface="Helvetica Condensed"/>
                </a:rPr>
                <a:t>Fermi contact interaction</a:t>
              </a:r>
              <a:endParaRPr lang="en-GB" sz="1400" dirty="0">
                <a:solidFill>
                  <a:schemeClr val="accent1">
                    <a:lumMod val="75000"/>
                  </a:schemeClr>
                </a:solidFill>
                <a:latin typeface="Helvetica Condense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9762" y="2899954"/>
              <a:ext cx="2146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1">
                      <a:lumMod val="75000"/>
                    </a:schemeClr>
                  </a:solidFill>
                  <a:latin typeface="Helvetica Condensed"/>
                </a:rPr>
                <a:t>Fermi contact interaction</a:t>
              </a:r>
              <a:endParaRPr lang="en-GB" sz="1400" dirty="0">
                <a:solidFill>
                  <a:schemeClr val="accent1">
                    <a:lumMod val="75000"/>
                  </a:schemeClr>
                </a:solidFill>
                <a:latin typeface="Helvetic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5067" y="1964872"/>
              <a:ext cx="1423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latin typeface="Helvetica Condensed"/>
                </a:rPr>
                <a:t>Pauli principle</a:t>
              </a:r>
              <a:endParaRPr lang="en-GB" sz="14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6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27017" y="-633761"/>
            <a:ext cx="10638781" cy="7674113"/>
            <a:chOff x="627017" y="-633761"/>
            <a:chExt cx="10638781" cy="767411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017" y="353568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158240" y="1715589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1158240" y="3535680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67542" y="1715589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98765" y="95794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2098765" y="1715589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67542" y="535577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098765" y="3735975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098765" y="5355770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08069" y="957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98544" y="33342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08069" y="37343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98544" y="69728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714500" y="1744164"/>
              <a:ext cx="0" cy="3551736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51860" y="3120613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endParaRPr lang="en-GB" sz="32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2387" y="1438226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655854" y="18097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25225" y="371790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690210" y="5094521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781369" y="-43906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81369" y="68394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81369" y="34714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768669" y="36238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324350" y="-43906"/>
              <a:ext cx="444319" cy="13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24350" y="3353980"/>
              <a:ext cx="409304" cy="11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314825" y="3623854"/>
              <a:ext cx="466544" cy="94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314825" y="6849654"/>
              <a:ext cx="453844" cy="1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789397" y="-633761"/>
              <a:ext cx="10021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2097" y="2858739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71754" y="3628206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09854" y="6257106"/>
              <a:ext cx="1069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6584950" y="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70092" y="-403800"/>
              <a:ext cx="4129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4</a:t>
              </a:r>
              <a:r>
                <a:rPr lang="en-GB" sz="3200" dirty="0" smtClean="0">
                  <a:latin typeface="Symbol" panose="05050102010706020507" pitchFamily="18" charset="2"/>
                </a:rPr>
                <a:t>=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+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+J/4</a:t>
              </a:r>
              <a:endParaRPr lang="en-GB" sz="3200" dirty="0">
                <a:latin typeface="Helvetica Condensed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6584950" y="3243806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584950" y="3653544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6584950" y="685800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773222" y="2879695"/>
              <a:ext cx="4342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3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+ </a:t>
              </a:r>
              <a:r>
                <a:rPr lang="en-GB" sz="3200" dirty="0" err="1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/>
                <a:t>B</a:t>
              </a:r>
              <a:r>
                <a:rPr lang="en-GB" sz="3200" dirty="0">
                  <a:latin typeface="Helvetica Condensed"/>
                </a:rPr>
                <a:t>/2 -J/4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73221" y="3451644"/>
              <a:ext cx="4492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+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-J/4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70092" y="6455577"/>
              <a:ext cx="43183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/2 -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+J/4</a:t>
              </a:r>
              <a:endParaRPr lang="en-GB" sz="3200" dirty="0">
                <a:latin typeface="Helvetica Condensed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5981700" y="0"/>
              <a:ext cx="0" cy="33832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334125" y="-48986"/>
              <a:ext cx="0" cy="3672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6057900" y="3670879"/>
              <a:ext cx="9525" cy="30956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6448425" y="3538400"/>
              <a:ext cx="9525" cy="32472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8" idx="1"/>
            </p:cNvCxnSpPr>
            <p:nvPr/>
          </p:nvCxnSpPr>
          <p:spPr>
            <a:xfrm flipH="1" flipV="1">
              <a:off x="6477869" y="1325817"/>
              <a:ext cx="956393" cy="1244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34262" y="1076655"/>
              <a:ext cx="317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Allowed transitions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82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01428" y="549156"/>
            <a:ext cx="12230785" cy="5612698"/>
            <a:chOff x="101428" y="549156"/>
            <a:chExt cx="12230785" cy="5612698"/>
          </a:xfrm>
        </p:grpSpPr>
        <p:grpSp>
          <p:nvGrpSpPr>
            <p:cNvPr id="11" name="Group 10"/>
            <p:cNvGrpSpPr/>
            <p:nvPr/>
          </p:nvGrpSpPr>
          <p:grpSpPr>
            <a:xfrm>
              <a:off x="101428" y="549156"/>
              <a:ext cx="8215873" cy="5612698"/>
              <a:chOff x="1556263" y="559151"/>
              <a:chExt cx="8215873" cy="561269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263" y="559151"/>
                <a:ext cx="8215873" cy="5612698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4686300" y="2933700"/>
                <a:ext cx="406400" cy="431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2755900" y="3365500"/>
                <a:ext cx="1943100" cy="115570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505200" y="2413000"/>
                <a:ext cx="914400" cy="520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343400" y="1923380"/>
                <a:ext cx="2997200" cy="896020"/>
              </a:xfrm>
              <a:custGeom>
                <a:avLst/>
                <a:gdLst>
                  <a:gd name="connsiteX0" fmla="*/ 0 w 2997200"/>
                  <a:gd name="connsiteY0" fmla="*/ 553120 h 896020"/>
                  <a:gd name="connsiteX1" fmla="*/ 1549400 w 2997200"/>
                  <a:gd name="connsiteY1" fmla="*/ 7020 h 896020"/>
                  <a:gd name="connsiteX2" fmla="*/ 2997200 w 2997200"/>
                  <a:gd name="connsiteY2" fmla="*/ 896020 h 89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7200" h="896020">
                    <a:moveTo>
                      <a:pt x="0" y="553120"/>
                    </a:moveTo>
                    <a:cubicBezTo>
                      <a:pt x="524933" y="251495"/>
                      <a:pt x="1049867" y="-50130"/>
                      <a:pt x="1549400" y="7020"/>
                    </a:cubicBezTo>
                    <a:cubicBezTo>
                      <a:pt x="2048933" y="64170"/>
                      <a:pt x="2523066" y="480095"/>
                      <a:pt x="2997200" y="89602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674981" y="1205911"/>
              <a:ext cx="3657232" cy="4238744"/>
              <a:chOff x="-1702965" y="1425456"/>
              <a:chExt cx="3657232" cy="4238744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-1702965" y="1425456"/>
                <a:ext cx="3654093" cy="4238744"/>
                <a:chOff x="-1702965" y="1425456"/>
                <a:chExt cx="3654093" cy="423874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190500" y="4876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184150" y="450215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-425450" y="453390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 flipV="1">
                  <a:off x="742950" y="37211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736600" y="334645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127000" y="337820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-457200" y="374015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-463550" y="336550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-1073150" y="339725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-1092200" y="261239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 flipV="1">
                  <a:off x="126047" y="2590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86995" y="2590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 flipV="1">
                  <a:off x="1313937" y="257175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-845063" y="41148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66664" y="40703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-1448572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-241300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2</a:t>
                  </a:r>
                  <a:endParaRPr lang="en-GB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25311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-1085850" y="2278003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-1695450" y="2309753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133863" y="2214503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-475737" y="2246253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1366928" y="2212856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757328" y="2244606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-1702965" y="1519059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-507743" y="145720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 flipV="1">
                  <a:off x="-413076" y="1468259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-585076" y="149158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 flipV="1">
                  <a:off x="700128" y="1434493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 flipV="1">
                  <a:off x="794795" y="144554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622795" y="1468867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 flipV="1">
                  <a:off x="1932302" y="142545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-1700277" y="1689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-862077" y="1666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14983" y="1666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652581" y="16545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9994224" y="4134913"/>
              <a:ext cx="110050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0367295" y="367719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J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62097" y="5275363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A</a:t>
              </a:r>
              <a:endParaRPr lang="en-GB" sz="28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90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590</Words>
  <Application>Microsoft Office PowerPoint</Application>
  <PresentationFormat>Widescreen</PresentationFormat>
  <Paragraphs>364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Helvetica</vt:lpstr>
      <vt:lpstr>Helvetica Condensed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Potapov Alexey</dc:creator>
  <cp:lastModifiedBy>Alexey</cp:lastModifiedBy>
  <cp:revision>279</cp:revision>
  <dcterms:created xsi:type="dcterms:W3CDTF">2017-06-21T12:11:18Z</dcterms:created>
  <dcterms:modified xsi:type="dcterms:W3CDTF">2017-08-04T12:17:11Z</dcterms:modified>
</cp:coreProperties>
</file>