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7" r:id="rId26"/>
    <p:sldId id="281" r:id="rId27"/>
    <p:sldId id="284" r:id="rId28"/>
    <p:sldId id="282" r:id="rId29"/>
    <p:sldId id="285" r:id="rId30"/>
    <p:sldId id="288" r:id="rId31"/>
    <p:sldId id="283" r:id="rId32"/>
    <p:sldId id="286" r:id="rId33"/>
    <p:sldId id="290" r:id="rId34"/>
    <p:sldId id="291" r:id="rId35"/>
    <p:sldId id="289" r:id="rId36"/>
    <p:sldId id="292" r:id="rId37"/>
    <p:sldId id="293" r:id="rId38"/>
    <p:sldId id="294" r:id="rId39"/>
    <p:sldId id="295" r:id="rId40"/>
    <p:sldId id="296" r:id="rId41"/>
    <p:sldId id="297" r:id="rId42"/>
    <p:sldId id="299" r:id="rId43"/>
    <p:sldId id="298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10" r:id="rId54"/>
    <p:sldId id="309" r:id="rId55"/>
    <p:sldId id="311" r:id="rId56"/>
    <p:sldId id="312" r:id="rId57"/>
    <p:sldId id="313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C8EB956-709C-4B58-8CC7-926AFA58F9A6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7"/>
            <p14:sldId id="281"/>
            <p14:sldId id="284"/>
            <p14:sldId id="282"/>
          </p14:sldIdLst>
        </p14:section>
        <p14:section name="Untitled Section" id="{0818DA84-D438-4C00-A9E3-169D4BBB617B}">
          <p14:sldIdLst>
            <p14:sldId id="285"/>
            <p14:sldId id="288"/>
            <p14:sldId id="283"/>
            <p14:sldId id="286"/>
            <p14:sldId id="290"/>
            <p14:sldId id="291"/>
            <p14:sldId id="289"/>
            <p14:sldId id="292"/>
            <p14:sldId id="293"/>
            <p14:sldId id="294"/>
            <p14:sldId id="295"/>
            <p14:sldId id="296"/>
            <p14:sldId id="297"/>
            <p14:sldId id="299"/>
            <p14:sldId id="298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10"/>
            <p14:sldId id="309"/>
            <p14:sldId id="311"/>
            <p14:sldId id="312"/>
            <p14:sldId id="3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43" autoAdjust="0"/>
    <p:restoredTop sz="91921" autoAdjust="0"/>
  </p:normalViewPr>
  <p:slideViewPr>
    <p:cSldViewPr snapToGrid="0">
      <p:cViewPr varScale="1">
        <p:scale>
          <a:sx n="67" d="100"/>
          <a:sy n="67" d="100"/>
        </p:scale>
        <p:origin x="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A8B21-A5DE-4FDD-84FC-FB32FCF8106F}" type="datetimeFigureOut">
              <a:rPr lang="en-GB" smtClean="0"/>
              <a:t>10/08/2017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B8383-3B7B-40DA-BC53-FA10C7E8F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740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B8383-3B7B-40DA-BC53-FA10C7E8F4A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468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B8383-3B7B-40DA-BC53-FA10C7E8F4A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168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B8383-3B7B-40DA-BC53-FA10C7E8F4A7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93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32C7-002A-42CF-8CCE-521F7F2F004A}" type="datetimeFigureOut">
              <a:rPr lang="en-GB" smtClean="0"/>
              <a:t>10/08/2017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65E4-CCDB-4FA4-8285-4587150AF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02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32C7-002A-42CF-8CCE-521F7F2F004A}" type="datetimeFigureOut">
              <a:rPr lang="en-GB" smtClean="0"/>
              <a:t>10/08/2017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65E4-CCDB-4FA4-8285-4587150AF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958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32C7-002A-42CF-8CCE-521F7F2F004A}" type="datetimeFigureOut">
              <a:rPr lang="en-GB" smtClean="0"/>
              <a:t>10/08/2017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65E4-CCDB-4FA4-8285-4587150AF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21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32C7-002A-42CF-8CCE-521F7F2F004A}" type="datetimeFigureOut">
              <a:rPr lang="en-GB" smtClean="0"/>
              <a:t>10/08/2017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65E4-CCDB-4FA4-8285-4587150AF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321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32C7-002A-42CF-8CCE-521F7F2F004A}" type="datetimeFigureOut">
              <a:rPr lang="en-GB" smtClean="0"/>
              <a:t>10/08/2017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65E4-CCDB-4FA4-8285-4587150AF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674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32C7-002A-42CF-8CCE-521F7F2F004A}" type="datetimeFigureOut">
              <a:rPr lang="en-GB" smtClean="0"/>
              <a:t>10/08/2017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65E4-CCDB-4FA4-8285-4587150AF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781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32C7-002A-42CF-8CCE-521F7F2F004A}" type="datetimeFigureOut">
              <a:rPr lang="en-GB" smtClean="0"/>
              <a:t>10/08/2017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65E4-CCDB-4FA4-8285-4587150AF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83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32C7-002A-42CF-8CCE-521F7F2F004A}" type="datetimeFigureOut">
              <a:rPr lang="en-GB" smtClean="0"/>
              <a:t>10/08/2017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65E4-CCDB-4FA4-8285-4587150AF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81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32C7-002A-42CF-8CCE-521F7F2F004A}" type="datetimeFigureOut">
              <a:rPr lang="en-GB" smtClean="0"/>
              <a:t>10/08/2017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65E4-CCDB-4FA4-8285-4587150AF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201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32C7-002A-42CF-8CCE-521F7F2F004A}" type="datetimeFigureOut">
              <a:rPr lang="en-GB" smtClean="0"/>
              <a:t>10/08/2017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65E4-CCDB-4FA4-8285-4587150AF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43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32C7-002A-42CF-8CCE-521F7F2F004A}" type="datetimeFigureOut">
              <a:rPr lang="en-GB" smtClean="0"/>
              <a:t>10/08/2017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65E4-CCDB-4FA4-8285-4587150AF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63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532C7-002A-42CF-8CCE-521F7F2F004A}" type="datetimeFigureOut">
              <a:rPr lang="en-GB" smtClean="0"/>
              <a:t>10/08/2017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765E4-CCDB-4FA4-8285-4587150AF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571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gif"/><Relationship Id="rId4" Type="http://schemas.openxmlformats.org/officeDocument/2006/relationships/image" Target="../media/image18.gi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e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emf"/><Relationship Id="rId4" Type="http://schemas.openxmlformats.org/officeDocument/2006/relationships/image" Target="../media/image4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8.emf"/><Relationship Id="rId4" Type="http://schemas.openxmlformats.org/officeDocument/2006/relationships/oleObject" Target="../embeddings/oleObject1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0.emf"/><Relationship Id="rId4" Type="http://schemas.openxmlformats.org/officeDocument/2006/relationships/image" Target="../media/image48.e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64140" y="195014"/>
            <a:ext cx="7772400" cy="911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Spin ½  : 2-level system.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662" y="5058876"/>
            <a:ext cx="6989597" cy="1054493"/>
          </a:xfrm>
          <a:prstGeom prst="rect">
            <a:avLst/>
          </a:prstGeom>
        </p:spPr>
      </p:pic>
      <p:sp>
        <p:nvSpPr>
          <p:cNvPr id="17" name="Line 4"/>
          <p:cNvSpPr>
            <a:spLocks noChangeShapeType="1"/>
          </p:cNvSpPr>
          <p:nvPr/>
        </p:nvSpPr>
        <p:spPr bwMode="auto">
          <a:xfrm>
            <a:off x="1981200" y="874713"/>
            <a:ext cx="8001000" cy="0"/>
          </a:xfrm>
          <a:prstGeom prst="line">
            <a:avLst/>
          </a:prstGeom>
          <a:ln>
            <a:headEnd type="oval" w="med" len="med"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262391" y="946747"/>
            <a:ext cx="5481738" cy="3575217"/>
            <a:chOff x="4274748" y="946747"/>
            <a:chExt cx="5481738" cy="3575217"/>
          </a:xfrm>
        </p:grpSpPr>
        <p:grpSp>
          <p:nvGrpSpPr>
            <p:cNvPr id="24" name="Group 23"/>
            <p:cNvGrpSpPr/>
            <p:nvPr/>
          </p:nvGrpSpPr>
          <p:grpSpPr>
            <a:xfrm>
              <a:off x="4274748" y="946747"/>
              <a:ext cx="5481738" cy="3575217"/>
              <a:chOff x="2750748" y="946746"/>
              <a:chExt cx="5481738" cy="3575217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750748" y="1052240"/>
                <a:ext cx="3516441" cy="3469723"/>
                <a:chOff x="3778360" y="821914"/>
                <a:chExt cx="3516441" cy="3469723"/>
              </a:xfrm>
            </p:grpSpPr>
            <p:cxnSp>
              <p:nvCxnSpPr>
                <p:cNvPr id="6" name="Straight Arrow Connector 5"/>
                <p:cNvCxnSpPr/>
                <p:nvPr/>
              </p:nvCxnSpPr>
              <p:spPr>
                <a:xfrm flipV="1">
                  <a:off x="4156990" y="1396037"/>
                  <a:ext cx="0" cy="24384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 flipV="1">
                  <a:off x="4156990" y="1307137"/>
                  <a:ext cx="2514600" cy="1238309"/>
                </a:xfrm>
                <a:prstGeom prst="line">
                  <a:avLst/>
                </a:prstGeom>
                <a:ln w="412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4156990" y="2545446"/>
                  <a:ext cx="2514600" cy="984191"/>
                </a:xfrm>
                <a:prstGeom prst="line">
                  <a:avLst/>
                </a:prstGeom>
                <a:ln w="412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/>
                <p:cNvCxnSpPr/>
                <p:nvPr/>
              </p:nvCxnSpPr>
              <p:spPr>
                <a:xfrm>
                  <a:off x="4156990" y="3834437"/>
                  <a:ext cx="26670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" name="TextBox 9"/>
                <p:cNvSpPr txBox="1"/>
                <p:nvPr/>
              </p:nvSpPr>
              <p:spPr>
                <a:xfrm>
                  <a:off x="3778360" y="1319837"/>
                  <a:ext cx="38985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i="1" dirty="0">
                      <a:latin typeface="Helvetica Condensed" pitchFamily="34" charset="0"/>
                    </a:rPr>
                    <a:t>E</a:t>
                  </a:r>
                  <a:endParaRPr lang="en-GB" i="1" dirty="0">
                    <a:latin typeface="Helvetica Condensed" pitchFamily="34" charset="0"/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6641042" y="3829972"/>
                  <a:ext cx="50366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i="1">
                      <a:latin typeface="Helvetica Condensed" pitchFamily="34" charset="0"/>
                    </a:rPr>
                    <a:t>B</a:t>
                  </a:r>
                  <a:r>
                    <a:rPr lang="en-GB" sz="2400" i="1" baseline="-25000">
                      <a:latin typeface="Helvetica Condensed" pitchFamily="34" charset="0"/>
                    </a:rPr>
                    <a:t>0</a:t>
                  </a:r>
                  <a:endParaRPr lang="en-GB" i="1" baseline="-25000" dirty="0">
                    <a:latin typeface="Helvetica Condensed" pitchFamily="34" charset="0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6544862" y="821914"/>
                  <a:ext cx="67358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dirty="0"/>
                    <a:t>|</a:t>
                  </a:r>
                  <a:r>
                    <a:rPr lang="en-GB" sz="2400" dirty="0">
                      <a:latin typeface="Symbol" panose="05050102010706020507" pitchFamily="18" charset="2"/>
                    </a:rPr>
                    <a:t>b</a:t>
                  </a:r>
                  <a:r>
                    <a:rPr lang="en-GB" sz="2400" dirty="0"/>
                    <a:t>&gt;</a:t>
                  </a: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6621219" y="3060096"/>
                  <a:ext cx="67358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dirty="0"/>
                    <a:t>|</a:t>
                  </a:r>
                  <a:r>
                    <a:rPr lang="en-GB" sz="2400" dirty="0">
                      <a:latin typeface="Symbol" panose="05050102010706020507" pitchFamily="18" charset="2"/>
                    </a:rPr>
                    <a:t>a</a:t>
                  </a:r>
                  <a:r>
                    <a:rPr lang="en-GB" sz="2400" dirty="0"/>
                    <a:t>&gt;</a:t>
                  </a:r>
                </a:p>
              </p:txBody>
            </p:sp>
          </p:grpSp>
          <p:cxnSp>
            <p:nvCxnSpPr>
              <p:cNvPr id="19" name="Straight Connector 18"/>
              <p:cNvCxnSpPr/>
              <p:nvPr/>
            </p:nvCxnSpPr>
            <p:spPr>
              <a:xfrm>
                <a:off x="5639555" y="1533166"/>
                <a:ext cx="1337781" cy="54"/>
              </a:xfrm>
              <a:prstGeom prst="line">
                <a:avLst/>
              </a:prstGeom>
              <a:ln w="412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5634863" y="3756058"/>
                <a:ext cx="1337781" cy="54"/>
              </a:xfrm>
              <a:prstGeom prst="line">
                <a:avLst/>
              </a:prstGeom>
              <a:ln w="412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6293314" y="946746"/>
                <a:ext cx="17427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i="1" dirty="0" err="1" smtClean="0">
                    <a:latin typeface="Helvetica Condensed"/>
                  </a:rPr>
                  <a:t>E</a:t>
                </a:r>
                <a:r>
                  <a:rPr lang="en-GB" sz="2400" i="1" baseline="-25000" dirty="0" err="1" smtClean="0">
                    <a:latin typeface="Symbol" panose="05050102010706020507" pitchFamily="18" charset="2"/>
                  </a:rPr>
                  <a:t>b</a:t>
                </a:r>
                <a:r>
                  <a:rPr lang="en-GB" sz="2400" i="1" dirty="0" smtClean="0">
                    <a:latin typeface="Symbol" panose="05050102010706020507" pitchFamily="18" charset="2"/>
                  </a:rPr>
                  <a:t>=</a:t>
                </a:r>
                <a:r>
                  <a:rPr lang="en-GB" sz="2400" i="1" dirty="0" err="1" smtClean="0">
                    <a:latin typeface="Symbol" panose="05050102010706020507" pitchFamily="18" charset="2"/>
                  </a:rPr>
                  <a:t>g</a:t>
                </a:r>
                <a:r>
                  <a:rPr lang="en-GB" sz="2400" i="1" baseline="-25000" dirty="0" err="1" smtClean="0">
                    <a:latin typeface="Symbol" panose="05050102010706020507" pitchFamily="18" charset="2"/>
                  </a:rPr>
                  <a:t>N</a:t>
                </a:r>
                <a:r>
                  <a:rPr lang="en-GB" sz="2400" i="1" baseline="-25000" dirty="0" smtClean="0">
                    <a:latin typeface="Symbol" panose="05050102010706020507" pitchFamily="18" charset="2"/>
                  </a:rPr>
                  <a:t> </a:t>
                </a:r>
                <a:r>
                  <a:rPr lang="en-GB" sz="2400" i="1" dirty="0">
                    <a:latin typeface="Helvetica Condensed" pitchFamily="34" charset="0"/>
                  </a:rPr>
                  <a:t>ħB</a:t>
                </a:r>
                <a:r>
                  <a:rPr lang="en-GB" sz="2400" i="1" baseline="-25000" dirty="0">
                    <a:latin typeface="Helvetica Condensed" pitchFamily="34" charset="0"/>
                  </a:rPr>
                  <a:t>0</a:t>
                </a:r>
                <a:r>
                  <a:rPr lang="en-GB" sz="2400" i="1" dirty="0">
                    <a:latin typeface="Helvetica Condensed" pitchFamily="34" charset="0"/>
                  </a:rPr>
                  <a:t>/2</a:t>
                </a:r>
                <a:endParaRPr lang="en-GB" sz="2400" i="1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303753" y="3224826"/>
                <a:ext cx="19287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i="1" dirty="0" err="1" smtClean="0">
                    <a:latin typeface="Helvetica Condensed"/>
                  </a:rPr>
                  <a:t>E</a:t>
                </a:r>
                <a:r>
                  <a:rPr lang="en-GB" sz="2400" i="1" baseline="-25000" dirty="0" err="1" smtClean="0">
                    <a:latin typeface="Symbol" panose="05050102010706020507" pitchFamily="18" charset="2"/>
                  </a:rPr>
                  <a:t>a</a:t>
                </a:r>
                <a:r>
                  <a:rPr lang="en-GB" sz="2400" i="1" dirty="0" smtClean="0">
                    <a:latin typeface="Symbol" panose="05050102010706020507" pitchFamily="18" charset="2"/>
                  </a:rPr>
                  <a:t>=-</a:t>
                </a:r>
                <a:r>
                  <a:rPr lang="en-GB" sz="2400" i="1" dirty="0" err="1">
                    <a:latin typeface="Symbol" panose="05050102010706020507" pitchFamily="18" charset="2"/>
                  </a:rPr>
                  <a:t>g</a:t>
                </a:r>
                <a:r>
                  <a:rPr lang="en-GB" sz="2400" i="1" baseline="-25000" dirty="0" err="1">
                    <a:latin typeface="Symbol" panose="05050102010706020507" pitchFamily="18" charset="2"/>
                  </a:rPr>
                  <a:t>N</a:t>
                </a:r>
                <a:r>
                  <a:rPr lang="en-GB" sz="2400" i="1" baseline="-25000" dirty="0">
                    <a:latin typeface="Symbol" panose="05050102010706020507" pitchFamily="18" charset="2"/>
                  </a:rPr>
                  <a:t> </a:t>
                </a:r>
                <a:r>
                  <a:rPr lang="en-GB" sz="2400" i="1" dirty="0">
                    <a:latin typeface="Helvetica Condensed" pitchFamily="34" charset="0"/>
                  </a:rPr>
                  <a:t>ħB</a:t>
                </a:r>
                <a:r>
                  <a:rPr lang="en-GB" sz="2400" i="1" baseline="-25000" dirty="0">
                    <a:latin typeface="Helvetica Condensed" pitchFamily="34" charset="0"/>
                  </a:rPr>
                  <a:t>0</a:t>
                </a:r>
                <a:r>
                  <a:rPr lang="en-GB" sz="2400" i="1" dirty="0">
                    <a:latin typeface="Helvetica Condensed" pitchFamily="34" charset="0"/>
                  </a:rPr>
                  <a:t>/2</a:t>
                </a:r>
                <a:endParaRPr lang="en-GB" sz="2400" i="1" dirty="0"/>
              </a:p>
            </p:txBody>
          </p:sp>
        </p:grpSp>
        <p:cxnSp>
          <p:nvCxnSpPr>
            <p:cNvPr id="3" name="Straight Arrow Connector 2"/>
            <p:cNvCxnSpPr/>
            <p:nvPr/>
          </p:nvCxnSpPr>
          <p:spPr>
            <a:xfrm>
              <a:off x="7654883" y="1626364"/>
              <a:ext cx="0" cy="1664059"/>
            </a:xfrm>
            <a:prstGeom prst="straightConnector1">
              <a:avLst/>
            </a:prstGeom>
            <a:ln w="34925">
              <a:prstDash val="sysDash"/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7750495" y="2142996"/>
              <a:ext cx="7825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i="1" dirty="0" err="1" smtClean="0">
                  <a:latin typeface="Helvetica Condensed"/>
                </a:rPr>
                <a:t>P</a:t>
              </a:r>
              <a:r>
                <a:rPr lang="en-GB" sz="3200" i="1" baseline="-25000" dirty="0" err="1" smtClean="0">
                  <a:latin typeface="Symbol" panose="05050102010706020507" pitchFamily="18" charset="2"/>
                </a:rPr>
                <a:t>ab</a:t>
              </a:r>
              <a:endParaRPr lang="en-GB" sz="3200" i="1" baseline="-25000" dirty="0">
                <a:latin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660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165350" y="724197"/>
            <a:ext cx="5905500" cy="4795540"/>
            <a:chOff x="2165350" y="724197"/>
            <a:chExt cx="5905500" cy="4795540"/>
          </a:xfrm>
        </p:grpSpPr>
        <p:grpSp>
          <p:nvGrpSpPr>
            <p:cNvPr id="7" name="Group 6"/>
            <p:cNvGrpSpPr/>
            <p:nvPr/>
          </p:nvGrpSpPr>
          <p:grpSpPr>
            <a:xfrm>
              <a:off x="2165350" y="724197"/>
              <a:ext cx="5905500" cy="4795540"/>
              <a:chOff x="3143250" y="800397"/>
              <a:chExt cx="5905500" cy="4795540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43250" y="1262062"/>
                <a:ext cx="5905500" cy="4333875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80099" y="1603374"/>
                <a:ext cx="2873115" cy="1825625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3436298" y="800397"/>
                <a:ext cx="26597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baseline="30000" dirty="0" smtClean="0">
                    <a:latin typeface="Helvetica Condensed"/>
                  </a:rPr>
                  <a:t>1</a:t>
                </a:r>
                <a:r>
                  <a:rPr lang="en-GB" sz="2400" dirty="0" smtClean="0">
                    <a:latin typeface="Helvetica Condensed"/>
                  </a:rPr>
                  <a:t>H NMR spectrum</a:t>
                </a:r>
                <a:endParaRPr lang="en-GB" sz="2400" dirty="0">
                  <a:latin typeface="Helvetica Condensed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5470999" y="3954164"/>
              <a:ext cx="24064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Helvetica Condensed"/>
                </a:rPr>
                <a:t>J</a:t>
              </a:r>
              <a:r>
                <a:rPr lang="en-GB" sz="3200" baseline="-25000" dirty="0" smtClean="0">
                  <a:latin typeface="Helvetica Condensed"/>
                </a:rPr>
                <a:t>HF</a:t>
              </a:r>
              <a:r>
                <a:rPr lang="en-GB" sz="3200" dirty="0" smtClean="0">
                  <a:latin typeface="Helvetica Condensed"/>
                </a:rPr>
                <a:t> = 79 Hz </a:t>
              </a:r>
              <a:endParaRPr lang="en-GB" sz="3200" dirty="0">
                <a:latin typeface="Helvetic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0294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27017" y="-633761"/>
            <a:ext cx="9977739" cy="7672737"/>
            <a:chOff x="627017" y="-633761"/>
            <a:chExt cx="9977739" cy="767273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627017" y="3535680"/>
              <a:ext cx="5312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1158240" y="1715589"/>
              <a:ext cx="409302" cy="18200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 flipV="1">
              <a:off x="1158240" y="3535680"/>
              <a:ext cx="409302" cy="18200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67542" y="1715589"/>
              <a:ext cx="5312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2098765" y="95794"/>
              <a:ext cx="409304" cy="1619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2098765" y="1715589"/>
              <a:ext cx="409304" cy="1619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67542" y="5355770"/>
              <a:ext cx="5312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2098765" y="3735975"/>
              <a:ext cx="409304" cy="1619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 flipV="1">
              <a:off x="2098765" y="5355770"/>
              <a:ext cx="409304" cy="1619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508069" y="9579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498544" y="333429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508069" y="373434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498544" y="697284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1714500" y="1744164"/>
              <a:ext cx="0" cy="3551736"/>
            </a:xfrm>
            <a:prstGeom prst="straightConnector1">
              <a:avLst/>
            </a:prstGeom>
            <a:ln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751860" y="3120613"/>
              <a:ext cx="5565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A</a:t>
              </a:r>
              <a:endParaRPr lang="en-GB" sz="3200" baseline="-25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692387" y="1438226"/>
              <a:ext cx="5469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B</a:t>
              </a:r>
              <a:endParaRPr lang="en-GB" sz="3200" baseline="-25000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2655854" y="180975"/>
              <a:ext cx="9525" cy="3155990"/>
            </a:xfrm>
            <a:prstGeom prst="straightConnector1">
              <a:avLst/>
            </a:prstGeom>
            <a:ln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625225" y="3717905"/>
              <a:ext cx="9525" cy="3155990"/>
            </a:xfrm>
            <a:prstGeom prst="straightConnector1">
              <a:avLst/>
            </a:prstGeom>
            <a:ln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690210" y="5094521"/>
              <a:ext cx="5469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B</a:t>
              </a:r>
              <a:endParaRPr lang="en-GB" sz="3200" baseline="-25000" dirty="0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781369" y="-43906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781369" y="683949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781369" y="347145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768669" y="362385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4324350" y="-43906"/>
              <a:ext cx="444319" cy="139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324350" y="3353980"/>
              <a:ext cx="409304" cy="1104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4314825" y="3623854"/>
              <a:ext cx="466544" cy="940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4314825" y="6849654"/>
              <a:ext cx="453844" cy="137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789397" y="-633761"/>
              <a:ext cx="26448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</a:rPr>
                <a:t>f</a:t>
              </a:r>
              <a:r>
                <a:rPr lang="en-GB" sz="3200" baseline="-25000" dirty="0" smtClean="0">
                  <a:latin typeface="Helvetica Condensed"/>
                </a:rPr>
                <a:t>4 </a:t>
              </a:r>
              <a:r>
                <a:rPr lang="en-GB" sz="3200" dirty="0" smtClean="0">
                  <a:latin typeface="Symbol" panose="05050102010706020507" pitchFamily="18" charset="2"/>
                </a:rPr>
                <a:t>=</a:t>
              </a:r>
              <a:r>
                <a:rPr lang="en-GB" sz="3200" dirty="0" err="1" smtClean="0">
                  <a:latin typeface="Symbol" panose="05050102010706020507" pitchFamily="18" charset="2"/>
                </a:rPr>
                <a:t>b</a:t>
              </a:r>
              <a:r>
                <a:rPr lang="en-GB" sz="3200" baseline="-25000" dirty="0" err="1" smtClean="0">
                  <a:latin typeface="Helvetica Condensed"/>
                </a:rPr>
                <a:t>A</a:t>
              </a:r>
              <a:r>
                <a:rPr lang="en-GB" sz="3200" dirty="0" err="1" smtClean="0">
                  <a:latin typeface="Symbol" panose="05050102010706020507" pitchFamily="18" charset="2"/>
                </a:rPr>
                <a:t>b</a:t>
              </a:r>
              <a:r>
                <a:rPr lang="en-GB" sz="3200" baseline="-25000" dirty="0" err="1" smtClean="0">
                  <a:latin typeface="Helvetica Condensed"/>
                </a:rPr>
                <a:t>B</a:t>
              </a:r>
              <a:endParaRPr lang="en-GB" sz="3200" baseline="-25000" dirty="0">
                <a:latin typeface="Helvetica Condensed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02097" y="2858739"/>
              <a:ext cx="55015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</a:rPr>
                <a:t>f</a:t>
              </a:r>
              <a:r>
                <a:rPr lang="en-GB" sz="3200" baseline="-25000" dirty="0" smtClean="0">
                  <a:latin typeface="Helvetica Condensed"/>
                </a:rPr>
                <a:t>3</a:t>
              </a:r>
              <a:endParaRPr lang="en-GB" sz="3200" baseline="-25000" dirty="0">
                <a:latin typeface="Helvetica Condensed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809854" y="6257106"/>
              <a:ext cx="18389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</a:rPr>
                <a:t>f</a:t>
              </a:r>
              <a:r>
                <a:rPr lang="en-GB" sz="3200" baseline="-25000" dirty="0" smtClean="0">
                  <a:latin typeface="Helvetica Condensed"/>
                </a:rPr>
                <a:t>1 </a:t>
              </a:r>
              <a:r>
                <a:rPr lang="en-GB" sz="3200" dirty="0">
                  <a:latin typeface="Symbol" panose="05050102010706020507" pitchFamily="18" charset="2"/>
                </a:rPr>
                <a:t>= </a:t>
              </a:r>
              <a:r>
                <a:rPr lang="en-GB" sz="3200" dirty="0" err="1" smtClean="0">
                  <a:latin typeface="Symbol" panose="05050102010706020507" pitchFamily="18" charset="2"/>
                </a:rPr>
                <a:t>a</a:t>
              </a:r>
              <a:r>
                <a:rPr lang="en-GB" sz="3200" baseline="-25000" dirty="0" err="1" smtClean="0">
                  <a:latin typeface="Helvetica Condensed"/>
                </a:rPr>
                <a:t>A</a:t>
              </a:r>
              <a:r>
                <a:rPr lang="en-GB" sz="3200" dirty="0" err="1" smtClean="0">
                  <a:latin typeface="Symbol" panose="05050102010706020507" pitchFamily="18" charset="2"/>
                </a:rPr>
                <a:t>a</a:t>
              </a:r>
              <a:r>
                <a:rPr lang="en-GB" sz="3200" baseline="-25000" dirty="0" err="1" smtClean="0">
                  <a:latin typeface="Helvetica Condensed"/>
                </a:rPr>
                <a:t>B</a:t>
              </a:r>
              <a:endParaRPr lang="en-GB" sz="3200" baseline="-25000" dirty="0">
                <a:latin typeface="Helvetica Condensed"/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6584950" y="0"/>
              <a:ext cx="0" cy="18097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6584950" y="6858000"/>
              <a:ext cx="0" cy="18097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5981700" y="0"/>
              <a:ext cx="0" cy="338328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6334125" y="-48986"/>
              <a:ext cx="0" cy="367284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6057900" y="3670879"/>
              <a:ext cx="9525" cy="309568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6448425" y="3538400"/>
              <a:ext cx="9525" cy="324721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49" idx="1"/>
            </p:cNvCxnSpPr>
            <p:nvPr/>
          </p:nvCxnSpPr>
          <p:spPr>
            <a:xfrm flipH="1" flipV="1">
              <a:off x="6477869" y="1325817"/>
              <a:ext cx="956393" cy="12448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7434262" y="1076655"/>
              <a:ext cx="3170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FF0000"/>
                  </a:solidFill>
                  <a:latin typeface="Helvetica Condensed"/>
                </a:rPr>
                <a:t>Allowed transitions</a:t>
              </a:r>
              <a:endParaRPr lang="en-GB" sz="2800" dirty="0">
                <a:solidFill>
                  <a:srgbClr val="FF0000"/>
                </a:solidFill>
                <a:latin typeface="Helvetica Condensed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781285" y="3549791"/>
            <a:ext cx="550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Symbol" panose="05050102010706020507" pitchFamily="18" charset="2"/>
              </a:rPr>
              <a:t>f</a:t>
            </a:r>
            <a:r>
              <a:rPr lang="en-GB" sz="3200" baseline="-25000" dirty="0" smtClean="0">
                <a:latin typeface="Helvetica Condensed"/>
              </a:rPr>
              <a:t>2</a:t>
            </a:r>
            <a:endParaRPr lang="en-GB" sz="3200" baseline="-25000" dirty="0">
              <a:latin typeface="Helvetica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838859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/>
          <p:cNvGrpSpPr/>
          <p:nvPr/>
        </p:nvGrpSpPr>
        <p:grpSpPr>
          <a:xfrm>
            <a:off x="800666" y="1897678"/>
            <a:ext cx="12584810" cy="3231036"/>
            <a:chOff x="800666" y="1897678"/>
            <a:chExt cx="12584810" cy="3231036"/>
          </a:xfrm>
        </p:grpSpPr>
        <p:grpSp>
          <p:nvGrpSpPr>
            <p:cNvPr id="101" name="Group 100"/>
            <p:cNvGrpSpPr/>
            <p:nvPr/>
          </p:nvGrpSpPr>
          <p:grpSpPr>
            <a:xfrm>
              <a:off x="800666" y="2374937"/>
              <a:ext cx="12584810" cy="2753777"/>
              <a:chOff x="800666" y="2374937"/>
              <a:chExt cx="12584810" cy="2753777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891482" y="2374937"/>
                <a:ext cx="4102894" cy="2753777"/>
                <a:chOff x="1317953" y="936843"/>
                <a:chExt cx="4102894" cy="2753777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1317953" y="1560830"/>
                  <a:ext cx="4102894" cy="1913652"/>
                  <a:chOff x="1406853" y="2011680"/>
                  <a:chExt cx="4102894" cy="1913652"/>
                </a:xfrm>
              </p:grpSpPr>
              <p:cxnSp>
                <p:nvCxnSpPr>
                  <p:cNvPr id="8" name="Straight Connector 7"/>
                  <p:cNvCxnSpPr/>
                  <p:nvPr/>
                </p:nvCxnSpPr>
                <p:spPr>
                  <a:xfrm flipV="1">
                    <a:off x="1531620" y="3543300"/>
                    <a:ext cx="3811905" cy="762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/>
                  <p:cNvCxnSpPr/>
                  <p:nvPr/>
                </p:nvCxnSpPr>
                <p:spPr>
                  <a:xfrm>
                    <a:off x="2724150" y="2019300"/>
                    <a:ext cx="14288" cy="1531620"/>
                  </a:xfrm>
                  <a:prstGeom prst="line">
                    <a:avLst/>
                  </a:prstGeom>
                  <a:ln w="38100" cap="rnd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>
                    <a:off x="4033837" y="2011680"/>
                    <a:ext cx="14288" cy="1531620"/>
                  </a:xfrm>
                  <a:prstGeom prst="line">
                    <a:avLst/>
                  </a:prstGeom>
                  <a:ln w="38100" cap="rnd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 flipH="1">
                    <a:off x="1766888" y="2990850"/>
                    <a:ext cx="4762" cy="560070"/>
                  </a:xfrm>
                  <a:prstGeom prst="line">
                    <a:avLst/>
                  </a:prstGeom>
                  <a:ln w="38100" cap="rnd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 flipH="1">
                    <a:off x="5100638" y="2983230"/>
                    <a:ext cx="4762" cy="560070"/>
                  </a:xfrm>
                  <a:prstGeom prst="line">
                    <a:avLst/>
                  </a:prstGeom>
                  <a:ln w="38100" cap="rnd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1406853" y="3556000"/>
                    <a:ext cx="72006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 smtClean="0"/>
                      <a:t>2&lt;-&gt;1</a:t>
                    </a:r>
                    <a:endParaRPr lang="en-GB" dirty="0"/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378403" y="3550920"/>
                    <a:ext cx="72006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 smtClean="0"/>
                      <a:t>4&lt;-&gt;3</a:t>
                    </a:r>
                    <a:endParaRPr lang="en-GB" dirty="0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3673802" y="3556000"/>
                    <a:ext cx="72006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 smtClean="0"/>
                      <a:t>3&lt;-&gt;1</a:t>
                    </a:r>
                    <a:endParaRPr lang="en-GB" dirty="0"/>
                  </a:p>
                </p:txBody>
              </p: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4789678" y="3543300"/>
                    <a:ext cx="72006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 smtClean="0"/>
                      <a:t>4&lt;-&gt;2</a:t>
                    </a:r>
                    <a:endParaRPr lang="en-GB" dirty="0"/>
                  </a:p>
                </p:txBody>
              </p:sp>
            </p:grp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3359150" y="3048000"/>
                  <a:ext cx="0" cy="1206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Box 24"/>
                <p:cNvSpPr txBox="1"/>
                <p:nvPr/>
              </p:nvSpPr>
              <p:spPr>
                <a:xfrm>
                  <a:off x="3149739" y="3105845"/>
                  <a:ext cx="39786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3200" dirty="0">
                      <a:latin typeface="Symbol" panose="05050102010706020507" pitchFamily="18" charset="2"/>
                    </a:rPr>
                    <a:t>n</a:t>
                  </a:r>
                  <a:endParaRPr lang="en-GB" dirty="0">
                    <a:latin typeface="Symbol" panose="05050102010706020507" pitchFamily="18" charset="2"/>
                  </a:endParaRPr>
                </a:p>
              </p:txBody>
            </p: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1746250" y="2609850"/>
                  <a:ext cx="806450" cy="0"/>
                </a:xfrm>
                <a:prstGeom prst="line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Box 28"/>
                <p:cNvSpPr txBox="1"/>
                <p:nvPr/>
              </p:nvSpPr>
              <p:spPr>
                <a:xfrm>
                  <a:off x="2028497" y="2245598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Helvetica Condensed"/>
                    </a:rPr>
                    <a:t>J</a:t>
                  </a:r>
                  <a:endParaRPr lang="en-GB" dirty="0">
                    <a:latin typeface="Helvetica Condensed"/>
                  </a:endParaRPr>
                </a:p>
              </p:txBody>
            </p: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4053193" y="2636243"/>
                  <a:ext cx="806450" cy="0"/>
                </a:xfrm>
                <a:prstGeom prst="line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/>
                <p:cNvSpPr txBox="1"/>
                <p:nvPr/>
              </p:nvSpPr>
              <p:spPr>
                <a:xfrm>
                  <a:off x="4335440" y="2271991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Helvetica Condensed"/>
                    </a:rPr>
                    <a:t>J</a:t>
                  </a:r>
                  <a:endParaRPr lang="en-GB" dirty="0">
                    <a:latin typeface="Helvetica Condensed"/>
                  </a:endParaRPr>
                </a:p>
              </p:txBody>
            </p:sp>
            <p:cxnSp>
              <p:nvCxnSpPr>
                <p:cNvPr id="33" name="Straight Connector 32"/>
                <p:cNvCxnSpPr/>
                <p:nvPr/>
              </p:nvCxnSpPr>
              <p:spPr>
                <a:xfrm flipV="1">
                  <a:off x="2096147" y="1037036"/>
                  <a:ext cx="7620" cy="88392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flipV="1">
                  <a:off x="4483088" y="1037036"/>
                  <a:ext cx="7620" cy="88392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flipV="1">
                  <a:off x="2232025" y="1313795"/>
                  <a:ext cx="2164715" cy="11809"/>
                </a:xfrm>
                <a:prstGeom prst="line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TextBox 36"/>
                <p:cNvSpPr txBox="1"/>
                <p:nvPr/>
              </p:nvSpPr>
              <p:spPr>
                <a:xfrm>
                  <a:off x="3198631" y="936843"/>
                  <a:ext cx="4796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Helvetica Condensed"/>
                    </a:rPr>
                    <a:t>2C</a:t>
                  </a:r>
                  <a:endParaRPr lang="en-GB" dirty="0">
                    <a:latin typeface="Helvetica Condensed"/>
                  </a:endParaRPr>
                </a:p>
              </p:txBody>
            </p: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3232488" y="3322836"/>
                  <a:ext cx="23347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Group 72"/>
              <p:cNvGrpSpPr/>
              <p:nvPr/>
            </p:nvGrpSpPr>
            <p:grpSpPr>
              <a:xfrm>
                <a:off x="5499667" y="2375953"/>
                <a:ext cx="3811905" cy="2723297"/>
                <a:chOff x="6749277" y="2742783"/>
                <a:chExt cx="3811905" cy="2723297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6749277" y="3343910"/>
                  <a:ext cx="3811905" cy="1531620"/>
                  <a:chOff x="1531620" y="2019300"/>
                  <a:chExt cx="3811905" cy="1531620"/>
                </a:xfrm>
              </p:grpSpPr>
              <p:cxnSp>
                <p:nvCxnSpPr>
                  <p:cNvPr id="55" name="Straight Connector 54"/>
                  <p:cNvCxnSpPr/>
                  <p:nvPr/>
                </p:nvCxnSpPr>
                <p:spPr>
                  <a:xfrm flipV="1">
                    <a:off x="1531620" y="3543300"/>
                    <a:ext cx="3811905" cy="762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/>
                  <p:cNvCxnSpPr/>
                  <p:nvPr/>
                </p:nvCxnSpPr>
                <p:spPr>
                  <a:xfrm>
                    <a:off x="2126034" y="2019300"/>
                    <a:ext cx="14288" cy="1531620"/>
                  </a:xfrm>
                  <a:prstGeom prst="line">
                    <a:avLst/>
                  </a:prstGeom>
                  <a:ln w="38100" cap="rnd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8665707" y="4823460"/>
                  <a:ext cx="0" cy="1206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/>
                <p:cNvSpPr txBox="1"/>
                <p:nvPr/>
              </p:nvSpPr>
              <p:spPr>
                <a:xfrm>
                  <a:off x="8456296" y="4881305"/>
                  <a:ext cx="39786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3200" dirty="0">
                      <a:latin typeface="Symbol" panose="05050102010706020507" pitchFamily="18" charset="2"/>
                    </a:rPr>
                    <a:t>n</a:t>
                  </a:r>
                  <a:endParaRPr lang="en-GB" dirty="0">
                    <a:latin typeface="Symbol" panose="05050102010706020507" pitchFamily="18" charset="2"/>
                  </a:endParaRPr>
                </a:p>
              </p:txBody>
            </p:sp>
            <p:cxnSp>
              <p:nvCxnSpPr>
                <p:cNvPr id="46" name="Straight Connector 45"/>
                <p:cNvCxnSpPr/>
                <p:nvPr/>
              </p:nvCxnSpPr>
              <p:spPr>
                <a:xfrm flipV="1">
                  <a:off x="7007005" y="4310856"/>
                  <a:ext cx="314630" cy="2539"/>
                </a:xfrm>
                <a:prstGeom prst="line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TextBox 46"/>
                <p:cNvSpPr txBox="1"/>
                <p:nvPr/>
              </p:nvSpPr>
              <p:spPr>
                <a:xfrm>
                  <a:off x="7022026" y="4000758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Helvetica Condensed"/>
                    </a:rPr>
                    <a:t>J</a:t>
                  </a:r>
                  <a:endParaRPr lang="en-GB" dirty="0">
                    <a:latin typeface="Helvetica Condensed"/>
                  </a:endParaRPr>
                </a:p>
              </p:txBody>
            </p:sp>
            <p:cxnSp>
              <p:nvCxnSpPr>
                <p:cNvPr id="50" name="Straight Connector 49"/>
                <p:cNvCxnSpPr/>
                <p:nvPr/>
              </p:nvCxnSpPr>
              <p:spPr>
                <a:xfrm flipV="1">
                  <a:off x="7140520" y="2829927"/>
                  <a:ext cx="7620" cy="88392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9789645" y="2812496"/>
                  <a:ext cx="7620" cy="88392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7306742" y="3086715"/>
                  <a:ext cx="2396555" cy="2541"/>
                </a:xfrm>
                <a:prstGeom prst="line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TextBox 52"/>
                <p:cNvSpPr txBox="1"/>
                <p:nvPr/>
              </p:nvSpPr>
              <p:spPr>
                <a:xfrm>
                  <a:off x="8322308" y="2742783"/>
                  <a:ext cx="2984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Symbol" panose="05050102010706020507" pitchFamily="18" charset="2"/>
                    </a:rPr>
                    <a:t>d</a:t>
                  </a:r>
                  <a:endParaRPr lang="en-GB" dirty="0">
                    <a:latin typeface="Symbol" panose="05050102010706020507" pitchFamily="18" charset="2"/>
                  </a:endParaRPr>
                </a:p>
              </p:txBody>
            </p: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8539045" y="5098296"/>
                  <a:ext cx="23347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6924549" y="3336290"/>
                  <a:ext cx="14288" cy="1531620"/>
                </a:xfrm>
                <a:prstGeom prst="line">
                  <a:avLst/>
                </a:prstGeom>
                <a:ln w="381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flipV="1">
                  <a:off x="9681201" y="4318476"/>
                  <a:ext cx="314630" cy="2539"/>
                </a:xfrm>
                <a:prstGeom prst="line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TextBox 68"/>
                <p:cNvSpPr txBox="1"/>
                <p:nvPr/>
              </p:nvSpPr>
              <p:spPr>
                <a:xfrm>
                  <a:off x="9696222" y="4008378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Helvetica Condensed"/>
                    </a:rPr>
                    <a:t>J</a:t>
                  </a:r>
                  <a:endParaRPr lang="en-GB" dirty="0">
                    <a:latin typeface="Helvetica Condensed"/>
                  </a:endParaRPr>
                </a:p>
              </p:txBody>
            </p: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9598745" y="3343910"/>
                  <a:ext cx="14288" cy="1531620"/>
                </a:xfrm>
                <a:prstGeom prst="line">
                  <a:avLst/>
                </a:prstGeom>
                <a:ln w="381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9988687" y="3352165"/>
                  <a:ext cx="14288" cy="1531620"/>
                </a:xfrm>
                <a:prstGeom prst="line">
                  <a:avLst/>
                </a:prstGeom>
                <a:ln w="381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7" name="Group 96"/>
              <p:cNvGrpSpPr/>
              <p:nvPr/>
            </p:nvGrpSpPr>
            <p:grpSpPr>
              <a:xfrm>
                <a:off x="9573571" y="2548066"/>
                <a:ext cx="3811905" cy="2534316"/>
                <a:chOff x="6366342" y="3273265"/>
                <a:chExt cx="3811905" cy="2534316"/>
              </a:xfrm>
            </p:grpSpPr>
            <p:grpSp>
              <p:nvGrpSpPr>
                <p:cNvPr id="75" name="Group 74"/>
                <p:cNvGrpSpPr/>
                <p:nvPr/>
              </p:nvGrpSpPr>
              <p:grpSpPr>
                <a:xfrm>
                  <a:off x="6366342" y="3666588"/>
                  <a:ext cx="3811905" cy="1550443"/>
                  <a:chOff x="1531620" y="2000477"/>
                  <a:chExt cx="3811905" cy="1550443"/>
                </a:xfrm>
              </p:grpSpPr>
              <p:cxnSp>
                <p:nvCxnSpPr>
                  <p:cNvPr id="90" name="Straight Connector 89"/>
                  <p:cNvCxnSpPr/>
                  <p:nvPr/>
                </p:nvCxnSpPr>
                <p:spPr>
                  <a:xfrm flipV="1">
                    <a:off x="1531620" y="3543300"/>
                    <a:ext cx="3811905" cy="762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90"/>
                  <p:cNvCxnSpPr/>
                  <p:nvPr/>
                </p:nvCxnSpPr>
                <p:spPr>
                  <a:xfrm>
                    <a:off x="3253462" y="2000477"/>
                    <a:ext cx="14288" cy="1531620"/>
                  </a:xfrm>
                  <a:prstGeom prst="line">
                    <a:avLst/>
                  </a:prstGeom>
                  <a:ln w="38100" cap="rnd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8282772" y="5164961"/>
                  <a:ext cx="0" cy="1206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TextBox 76"/>
                <p:cNvSpPr txBox="1"/>
                <p:nvPr/>
              </p:nvSpPr>
              <p:spPr>
                <a:xfrm>
                  <a:off x="8073361" y="5222806"/>
                  <a:ext cx="39786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3200" dirty="0">
                      <a:latin typeface="Symbol" panose="05050102010706020507" pitchFamily="18" charset="2"/>
                    </a:rPr>
                    <a:t>n</a:t>
                  </a:r>
                  <a:endParaRPr lang="en-GB" dirty="0">
                    <a:latin typeface="Symbol" panose="05050102010706020507" pitchFamily="18" charset="2"/>
                  </a:endParaRPr>
                </a:p>
              </p:txBody>
            </p:sp>
            <p:cxnSp>
              <p:nvCxnSpPr>
                <p:cNvPr id="78" name="Straight Connector 77"/>
                <p:cNvCxnSpPr/>
                <p:nvPr/>
              </p:nvCxnSpPr>
              <p:spPr>
                <a:xfrm flipV="1">
                  <a:off x="8087289" y="3852754"/>
                  <a:ext cx="314630" cy="2539"/>
                </a:xfrm>
                <a:prstGeom prst="line">
                  <a:avLst/>
                </a:prstGeom>
                <a:ln>
                  <a:prstDash val="sysDash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TextBox 82"/>
                <p:cNvSpPr txBox="1"/>
                <p:nvPr/>
              </p:nvSpPr>
              <p:spPr>
                <a:xfrm>
                  <a:off x="7909558" y="3273265"/>
                  <a:ext cx="6912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Symbol" panose="05050102010706020507" pitchFamily="18" charset="2"/>
                    </a:rPr>
                    <a:t>d</a:t>
                  </a:r>
                  <a:r>
                    <a:rPr lang="en-GB" baseline="30000" dirty="0" smtClean="0">
                      <a:latin typeface="Helvetica Condensed"/>
                    </a:rPr>
                    <a:t>2</a:t>
                  </a:r>
                  <a:r>
                    <a:rPr lang="en-GB" dirty="0" smtClean="0">
                      <a:latin typeface="Helvetica Condensed"/>
                    </a:rPr>
                    <a:t>/2J</a:t>
                  </a:r>
                  <a:endParaRPr lang="en-GB" dirty="0">
                    <a:latin typeface="Helvetica Condensed"/>
                  </a:endParaRPr>
                </a:p>
              </p:txBody>
            </p: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8156110" y="5439797"/>
                  <a:ext cx="23347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 flipH="1">
                  <a:off x="7318687" y="5127496"/>
                  <a:ext cx="2708" cy="74930"/>
                </a:xfrm>
                <a:prstGeom prst="line">
                  <a:avLst/>
                </a:prstGeom>
                <a:ln w="381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TextBox 86"/>
                <p:cNvSpPr txBox="1"/>
                <p:nvPr/>
              </p:nvSpPr>
              <p:spPr>
                <a:xfrm>
                  <a:off x="9103293" y="5209411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Helvetica Condensed"/>
                    </a:rPr>
                    <a:t>J</a:t>
                  </a:r>
                  <a:endParaRPr lang="en-GB" dirty="0">
                    <a:latin typeface="Helvetica Condensed"/>
                  </a:endParaRPr>
                </a:p>
              </p:txBody>
            </p:sp>
            <p:cxnSp>
              <p:nvCxnSpPr>
                <p:cNvPr id="88" name="Straight Connector 87"/>
                <p:cNvCxnSpPr/>
                <p:nvPr/>
              </p:nvCxnSpPr>
              <p:spPr>
                <a:xfrm>
                  <a:off x="8412721" y="3685411"/>
                  <a:ext cx="14288" cy="1531620"/>
                </a:xfrm>
                <a:prstGeom prst="line">
                  <a:avLst/>
                </a:prstGeom>
                <a:ln w="381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7074080" y="5255131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Helvetica Condensed"/>
                    </a:rPr>
                    <a:t>-J</a:t>
                  </a:r>
                  <a:endParaRPr lang="en-GB" dirty="0">
                    <a:latin typeface="Helvetica Condensed"/>
                  </a:endParaRPr>
                </a:p>
              </p:txBody>
            </p: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7315985" y="5156706"/>
                  <a:ext cx="0" cy="1206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9273372" y="5134481"/>
                  <a:ext cx="0" cy="1206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 flipH="1">
                  <a:off x="9273372" y="5121334"/>
                  <a:ext cx="2708" cy="74930"/>
                </a:xfrm>
                <a:prstGeom prst="line">
                  <a:avLst/>
                </a:prstGeom>
                <a:ln w="381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8" name="TextBox 97"/>
              <p:cNvSpPr txBox="1"/>
              <p:nvPr/>
            </p:nvSpPr>
            <p:spPr>
              <a:xfrm>
                <a:off x="800666" y="2421103"/>
                <a:ext cx="80021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 smtClean="0">
                    <a:latin typeface="Helvetica Condensed"/>
                  </a:rPr>
                  <a:t>(A)</a:t>
                </a:r>
                <a:endParaRPr lang="en-GB" sz="3600" dirty="0">
                  <a:latin typeface="Helvetica Condensed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4931213" y="2479047"/>
                <a:ext cx="80021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 smtClean="0">
                    <a:latin typeface="Helvetica Condensed"/>
                  </a:rPr>
                  <a:t>(B)</a:t>
                </a:r>
                <a:endParaRPr lang="en-GB" sz="3600" dirty="0">
                  <a:latin typeface="Helvetica Condensed"/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9469253" y="2471699"/>
                <a:ext cx="8258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 smtClean="0">
                    <a:latin typeface="Helvetica Condensed"/>
                  </a:rPr>
                  <a:t>(C)</a:t>
                </a:r>
                <a:endParaRPr lang="en-GB" sz="3600" dirty="0">
                  <a:latin typeface="Helvetica Condensed"/>
                </a:endParaRPr>
              </a:p>
            </p:txBody>
          </p:sp>
        </p:grpSp>
        <p:sp>
          <p:nvSpPr>
            <p:cNvPr id="102" name="TextBox 101"/>
            <p:cNvSpPr txBox="1"/>
            <p:nvPr/>
          </p:nvSpPr>
          <p:spPr>
            <a:xfrm>
              <a:off x="5620163" y="1981227"/>
              <a:ext cx="962123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latin typeface="Helvetica Condensed"/>
                </a:rPr>
                <a:t>J&lt;&lt;</a:t>
              </a:r>
              <a:r>
                <a:rPr lang="en-GB" sz="2800" dirty="0" smtClean="0">
                  <a:latin typeface="Symbol" panose="05050102010706020507" pitchFamily="18" charset="2"/>
                </a:rPr>
                <a:t>d</a:t>
              </a:r>
              <a:endParaRPr lang="en-GB" sz="2800" dirty="0">
                <a:latin typeface="Symbol" panose="05050102010706020507" pitchFamily="18" charset="2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9401124" y="1897678"/>
              <a:ext cx="1241045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latin typeface="Symbol" panose="05050102010706020507" pitchFamily="18" charset="2"/>
                </a:rPr>
                <a:t>d </a:t>
              </a:r>
              <a:r>
                <a:rPr lang="en-GB" sz="2800" dirty="0" smtClean="0">
                  <a:latin typeface="Helvetica Condensed"/>
                </a:rPr>
                <a:t>&lt;&lt;</a:t>
              </a:r>
              <a:r>
                <a:rPr lang="en-GB" sz="2800" dirty="0">
                  <a:latin typeface="Helvetica Condensed"/>
                </a:rPr>
                <a:t> J</a:t>
              </a:r>
              <a:r>
                <a:rPr lang="en-GB" sz="2800" dirty="0">
                  <a:latin typeface="Symbol" panose="05050102010706020507" pitchFamily="18" charset="2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281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471222" y="99310"/>
            <a:ext cx="5591955" cy="5885365"/>
            <a:chOff x="1471222" y="99310"/>
            <a:chExt cx="5591955" cy="5885365"/>
          </a:xfrm>
          <a:solidFill>
            <a:schemeClr val="bg1"/>
          </a:solidFill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1222" y="230772"/>
              <a:ext cx="5591955" cy="5753903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5935063" y="104096"/>
              <a:ext cx="1000595" cy="52322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2800" dirty="0" err="1">
                  <a:latin typeface="Symbol" panose="05050102010706020507" pitchFamily="18" charset="2"/>
                </a:rPr>
                <a:t>n</a:t>
              </a:r>
              <a:r>
                <a:rPr lang="en-GB" sz="2800" baseline="-25000" dirty="0" err="1">
                  <a:latin typeface="Helvetica Condensed"/>
                </a:rPr>
                <a:t>A</a:t>
              </a:r>
              <a:r>
                <a:rPr lang="en-GB" sz="2800" dirty="0" err="1" smtClean="0">
                  <a:latin typeface="Helvetica Condensed"/>
                </a:rPr>
                <a:t>-</a:t>
              </a:r>
              <a:r>
                <a:rPr lang="en-GB" sz="2800" dirty="0" err="1" smtClean="0">
                  <a:latin typeface="Symbol" panose="05050102010706020507" pitchFamily="18" charset="2"/>
                </a:rPr>
                <a:t>n</a:t>
              </a:r>
              <a:r>
                <a:rPr lang="en-GB" sz="2800" baseline="-25000" dirty="0" err="1" smtClean="0">
                  <a:latin typeface="Helvetica Condensed"/>
                </a:rPr>
                <a:t>B</a:t>
              </a:r>
              <a:endParaRPr lang="en-GB" sz="2800" baseline="-25000" dirty="0">
                <a:latin typeface="Helvetica Condensed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3259667" y="491067"/>
              <a:ext cx="0" cy="541866"/>
            </a:xfrm>
            <a:prstGeom prst="line">
              <a:avLst/>
            </a:prstGeom>
            <a:grpFill/>
            <a:ln w="22225">
              <a:noFill/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5065377" y="491067"/>
              <a:ext cx="0" cy="541866"/>
            </a:xfrm>
            <a:prstGeom prst="line">
              <a:avLst/>
            </a:prstGeom>
            <a:grpFill/>
            <a:ln w="22225">
              <a:noFill/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799118" y="99310"/>
              <a:ext cx="532518" cy="52322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2800" dirty="0" err="1" smtClean="0">
                  <a:latin typeface="Symbol" panose="05050102010706020507" pitchFamily="18" charset="2"/>
                </a:rPr>
                <a:t>n</a:t>
              </a:r>
              <a:r>
                <a:rPr lang="en-GB" sz="2800" baseline="-25000" dirty="0" err="1" smtClean="0">
                  <a:latin typeface="Helvetica Condensed"/>
                </a:rPr>
                <a:t>B</a:t>
              </a:r>
              <a:endParaRPr lang="en-GB" sz="2800" baseline="-25000" dirty="0">
                <a:latin typeface="Helvetica Condensed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67578" y="99310"/>
              <a:ext cx="532518" cy="52322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2800" dirty="0" err="1" smtClean="0">
                  <a:latin typeface="Symbol" panose="05050102010706020507" pitchFamily="18" charset="2"/>
                </a:rPr>
                <a:t>n</a:t>
              </a:r>
              <a:r>
                <a:rPr lang="en-GB" sz="2800" baseline="-25000" dirty="0" err="1" smtClean="0">
                  <a:latin typeface="Helvetica Condensed"/>
                </a:rPr>
                <a:t>A</a:t>
              </a:r>
              <a:endParaRPr lang="en-GB" sz="2800" baseline="-25000" dirty="0">
                <a:latin typeface="Helvetica Condensed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669309" y="812800"/>
              <a:ext cx="498764" cy="0"/>
            </a:xfrm>
            <a:prstGeom prst="straightConnector1">
              <a:avLst/>
            </a:prstGeom>
            <a:grpFill/>
            <a:ln w="12700">
              <a:noFill/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3346499" y="815611"/>
              <a:ext cx="761157" cy="5922"/>
            </a:xfrm>
            <a:prstGeom prst="straightConnector1">
              <a:avLst/>
            </a:prstGeom>
            <a:grpFill/>
            <a:ln w="12700">
              <a:noFill/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541790" y="491067"/>
              <a:ext cx="312906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2000" dirty="0" smtClean="0">
                  <a:latin typeface="Helvetica Condensed"/>
                </a:rPr>
                <a:t>J</a:t>
              </a:r>
              <a:endParaRPr lang="en-GB" sz="2000" dirty="0">
                <a:latin typeface="Helvetic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0966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322" y="324203"/>
            <a:ext cx="7555555" cy="565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1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26729" y="1807369"/>
            <a:ext cx="10065007" cy="4885413"/>
            <a:chOff x="826729" y="1807369"/>
            <a:chExt cx="10065007" cy="4885413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6783" y="2422177"/>
              <a:ext cx="4400000" cy="4152381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7258" y="2431951"/>
              <a:ext cx="4400000" cy="4152381"/>
            </a:xfrm>
            <a:prstGeom prst="rect">
              <a:avLst/>
            </a:prstGeom>
          </p:spPr>
        </p:pic>
        <p:cxnSp>
          <p:nvCxnSpPr>
            <p:cNvPr id="37" name="Straight Connector 36"/>
            <p:cNvCxnSpPr/>
            <p:nvPr/>
          </p:nvCxnSpPr>
          <p:spPr>
            <a:xfrm flipH="1" flipV="1">
              <a:off x="1697586" y="3124753"/>
              <a:ext cx="1106616" cy="1599836"/>
            </a:xfrm>
            <a:prstGeom prst="line">
              <a:avLst/>
            </a:prstGeom>
            <a:ln w="41275" cap="rnd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2818491" y="4238812"/>
              <a:ext cx="1544464" cy="519113"/>
            </a:xfrm>
            <a:prstGeom prst="line">
              <a:avLst/>
            </a:prstGeom>
            <a:ln w="41275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4362955" y="3733988"/>
              <a:ext cx="681038" cy="504824"/>
            </a:xfrm>
            <a:prstGeom prst="line">
              <a:avLst/>
            </a:prstGeom>
            <a:ln w="41275" cap="rnd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>
              <a:off x="6825069" y="2232581"/>
              <a:ext cx="4066667" cy="4460201"/>
              <a:chOff x="7352971" y="2138313"/>
              <a:chExt cx="4066667" cy="4460201"/>
            </a:xfrm>
          </p:grpSpPr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52971" y="2684228"/>
                <a:ext cx="4066667" cy="3914286"/>
              </a:xfrm>
              <a:prstGeom prst="rect">
                <a:avLst/>
              </a:prstGeom>
            </p:spPr>
          </p:pic>
          <p:cxnSp>
            <p:nvCxnSpPr>
              <p:cNvPr id="47" name="Straight Connector 46"/>
              <p:cNvCxnSpPr/>
              <p:nvPr/>
            </p:nvCxnSpPr>
            <p:spPr>
              <a:xfrm flipH="1" flipV="1">
                <a:off x="7437910" y="3685880"/>
                <a:ext cx="1864194" cy="552932"/>
              </a:xfrm>
              <a:prstGeom prst="line">
                <a:avLst/>
              </a:prstGeom>
              <a:ln w="41275" cap="rnd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 flipV="1">
                <a:off x="8935137" y="2138313"/>
                <a:ext cx="376492" cy="2100499"/>
              </a:xfrm>
              <a:prstGeom prst="line">
                <a:avLst/>
              </a:prstGeom>
              <a:ln w="41275" cap="rnd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Freeform 50"/>
              <p:cNvSpPr/>
              <p:nvPr/>
            </p:nvSpPr>
            <p:spPr>
              <a:xfrm>
                <a:off x="7944792" y="2674801"/>
                <a:ext cx="914400" cy="1027522"/>
              </a:xfrm>
              <a:custGeom>
                <a:avLst/>
                <a:gdLst>
                  <a:gd name="connsiteX0" fmla="*/ 914400 w 914400"/>
                  <a:gd name="connsiteY0" fmla="*/ 0 h 1027522"/>
                  <a:gd name="connsiteX1" fmla="*/ 301657 w 914400"/>
                  <a:gd name="connsiteY1" fmla="*/ 367646 h 1027522"/>
                  <a:gd name="connsiteX2" fmla="*/ 0 w 914400"/>
                  <a:gd name="connsiteY2" fmla="*/ 1027522 h 1027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4400" h="1027522">
                    <a:moveTo>
                      <a:pt x="914400" y="0"/>
                    </a:moveTo>
                    <a:cubicBezTo>
                      <a:pt x="684228" y="98196"/>
                      <a:pt x="454057" y="196392"/>
                      <a:pt x="301657" y="367646"/>
                    </a:cubicBezTo>
                    <a:cubicBezTo>
                      <a:pt x="149257" y="538900"/>
                      <a:pt x="74628" y="783211"/>
                      <a:pt x="0" y="1027522"/>
                    </a:cubicBezTo>
                  </a:path>
                </a:pathLst>
              </a:custGeom>
              <a:noFill/>
              <a:ln w="25400">
                <a:prstDash val="sysDot"/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7641182" y="2178570"/>
                <a:ext cx="54534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5400" dirty="0" smtClean="0">
                    <a:latin typeface="Symbol" panose="05050102010706020507" pitchFamily="18" charset="2"/>
                  </a:rPr>
                  <a:t>f</a:t>
                </a:r>
                <a:endParaRPr lang="en-GB" sz="5400" dirty="0">
                  <a:latin typeface="Symbol" panose="05050102010706020507" pitchFamily="18" charset="2"/>
                </a:endParaRP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826729" y="1807369"/>
              <a:ext cx="260840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400" dirty="0" smtClean="0">
                  <a:latin typeface="Helvetica Condensed"/>
                </a:rPr>
                <a:t>C</a:t>
              </a:r>
              <a:r>
                <a:rPr lang="en-GB" sz="5400" baseline="-25000" dirty="0" smtClean="0">
                  <a:latin typeface="Helvetica Condensed"/>
                </a:rPr>
                <a:t>2</a:t>
              </a:r>
              <a:r>
                <a:rPr lang="en-GB" sz="5400" dirty="0" smtClean="0">
                  <a:latin typeface="Helvetica Condensed"/>
                </a:rPr>
                <a:t>H</a:t>
              </a:r>
              <a:r>
                <a:rPr lang="en-GB" sz="5400" baseline="-25000" dirty="0" smtClean="0">
                  <a:latin typeface="Helvetica Condensed"/>
                </a:rPr>
                <a:t>2</a:t>
              </a:r>
              <a:r>
                <a:rPr lang="en-GB" sz="5400" dirty="0" smtClean="0">
                  <a:latin typeface="Helvetica Condensed"/>
                </a:rPr>
                <a:t>Cl</a:t>
              </a:r>
              <a:r>
                <a:rPr lang="en-GB" sz="5400" baseline="-25000" dirty="0" smtClean="0">
                  <a:latin typeface="Helvetica Condensed"/>
                </a:rPr>
                <a:t>4</a:t>
              </a:r>
              <a:endParaRPr lang="en-GB" sz="5400" baseline="-25000" dirty="0">
                <a:latin typeface="Helvetic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4732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669372" y="217057"/>
            <a:ext cx="3614194" cy="3523250"/>
            <a:chOff x="669372" y="217057"/>
            <a:chExt cx="3614194" cy="3523250"/>
          </a:xfrm>
        </p:grpSpPr>
        <p:grpSp>
          <p:nvGrpSpPr>
            <p:cNvPr id="5" name="Group 4"/>
            <p:cNvGrpSpPr/>
            <p:nvPr/>
          </p:nvGrpSpPr>
          <p:grpSpPr>
            <a:xfrm>
              <a:off x="1234195" y="812800"/>
              <a:ext cx="2281411" cy="1521436"/>
              <a:chOff x="1234195" y="812800"/>
              <a:chExt cx="2281411" cy="1521436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2362200" y="812800"/>
                <a:ext cx="12700" cy="1219200"/>
              </a:xfrm>
              <a:prstGeom prst="line">
                <a:avLst/>
              </a:prstGeom>
              <a:ln w="47625" cap="rnd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rot="7200000">
                <a:off x="2899656" y="1703867"/>
                <a:ext cx="12700" cy="1219200"/>
              </a:xfrm>
              <a:prstGeom prst="line">
                <a:avLst/>
              </a:prstGeom>
              <a:ln w="47625" cap="rnd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rot="14400000" flipH="1">
                <a:off x="1837445" y="1718286"/>
                <a:ext cx="12700" cy="1219200"/>
              </a:xfrm>
              <a:prstGeom prst="line">
                <a:avLst/>
              </a:prstGeom>
              <a:ln w="47625" cap="rnd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/>
            <p:cNvSpPr/>
            <p:nvPr/>
          </p:nvSpPr>
          <p:spPr>
            <a:xfrm>
              <a:off x="1837444" y="1456271"/>
              <a:ext cx="1062211" cy="1064954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" name="Group 6"/>
            <p:cNvGrpSpPr/>
            <p:nvPr/>
          </p:nvGrpSpPr>
          <p:grpSpPr>
            <a:xfrm rot="600000" flipV="1">
              <a:off x="1226965" y="1595635"/>
              <a:ext cx="2281411" cy="1521436"/>
              <a:chOff x="1234195" y="812800"/>
              <a:chExt cx="2281411" cy="1521436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2362200" y="812800"/>
                <a:ext cx="12700" cy="1219200"/>
              </a:xfrm>
              <a:prstGeom prst="line">
                <a:avLst/>
              </a:prstGeom>
              <a:ln w="47625" cap="rnd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rot="7200000">
                <a:off x="2899656" y="1703867"/>
                <a:ext cx="12700" cy="1219200"/>
              </a:xfrm>
              <a:prstGeom prst="line">
                <a:avLst/>
              </a:prstGeom>
              <a:ln w="47625" cap="rnd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rot="14400000" flipH="1">
                <a:off x="1837445" y="1718286"/>
                <a:ext cx="12700" cy="1219200"/>
              </a:xfrm>
              <a:prstGeom prst="line">
                <a:avLst/>
              </a:prstGeom>
              <a:ln w="47625" cap="rnd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Freeform 7"/>
            <p:cNvSpPr/>
            <p:nvPr/>
          </p:nvSpPr>
          <p:spPr>
            <a:xfrm>
              <a:off x="2409825" y="1130748"/>
              <a:ext cx="809625" cy="431352"/>
            </a:xfrm>
            <a:custGeom>
              <a:avLst/>
              <a:gdLst>
                <a:gd name="connsiteX0" fmla="*/ 0 w 809625"/>
                <a:gd name="connsiteY0" fmla="*/ 31302 h 431352"/>
                <a:gd name="connsiteX1" fmla="*/ 495300 w 809625"/>
                <a:gd name="connsiteY1" fmla="*/ 40827 h 431352"/>
                <a:gd name="connsiteX2" fmla="*/ 809625 w 809625"/>
                <a:gd name="connsiteY2" fmla="*/ 431352 h 431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625" h="431352">
                  <a:moveTo>
                    <a:pt x="0" y="31302"/>
                  </a:moveTo>
                  <a:cubicBezTo>
                    <a:pt x="180181" y="2727"/>
                    <a:pt x="360363" y="-25848"/>
                    <a:pt x="495300" y="40827"/>
                  </a:cubicBezTo>
                  <a:cubicBezTo>
                    <a:pt x="630237" y="107502"/>
                    <a:pt x="719931" y="269427"/>
                    <a:pt x="809625" y="431352"/>
                  </a:cubicBezTo>
                </a:path>
              </a:pathLst>
            </a:custGeom>
            <a:noFill/>
            <a:ln w="22225">
              <a:prstDash val="sysDot"/>
              <a:headEnd type="triangle" w="lg" len="me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834669" y="692147"/>
              <a:ext cx="3978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</a:rPr>
                <a:t>f</a:t>
              </a:r>
              <a:endParaRPr lang="en-GB" sz="3200" dirty="0">
                <a:latin typeface="Symbol" panose="05050102010706020507" pitchFamily="18" charset="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08121" y="1182242"/>
              <a:ext cx="5180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 smtClean="0">
                  <a:latin typeface="Helvetica Condensed"/>
                </a:rPr>
                <a:t>H</a:t>
              </a:r>
              <a:endParaRPr lang="en-GB" sz="3600" dirty="0">
                <a:latin typeface="Helvetica Condensed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71450" y="217057"/>
              <a:ext cx="5180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 smtClean="0">
                  <a:latin typeface="Helvetica Condensed"/>
                </a:rPr>
                <a:t>H</a:t>
              </a:r>
              <a:endParaRPr lang="en-GB" sz="3600" dirty="0">
                <a:latin typeface="Helvetica Condensed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3043" y="521215"/>
              <a:ext cx="6896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 smtClean="0">
                  <a:latin typeface="Helvetica Condensed"/>
                </a:rPr>
                <a:t>R</a:t>
              </a:r>
              <a:r>
                <a:rPr lang="en-GB" sz="3600" baseline="-25000" dirty="0" smtClean="0">
                  <a:latin typeface="Helvetica Condensed"/>
                </a:rPr>
                <a:t>4</a:t>
              </a:r>
              <a:endParaRPr lang="en-GB" sz="3600" baseline="-25000" dirty="0">
                <a:latin typeface="Helvetica Condensed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9372" y="2414678"/>
              <a:ext cx="6896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 smtClean="0">
                  <a:latin typeface="Helvetica Condensed"/>
                </a:rPr>
                <a:t>R</a:t>
              </a:r>
              <a:r>
                <a:rPr lang="en-GB" sz="3600" baseline="-25000" dirty="0" smtClean="0">
                  <a:latin typeface="Helvetica Condensed"/>
                </a:rPr>
                <a:t>2</a:t>
              </a:r>
              <a:endParaRPr lang="en-GB" sz="3600" baseline="-25000" dirty="0">
                <a:latin typeface="Helvetica Condensed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78259" y="3093976"/>
              <a:ext cx="6896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 smtClean="0">
                  <a:latin typeface="Helvetica Condensed"/>
                </a:rPr>
                <a:t>R</a:t>
              </a:r>
              <a:r>
                <a:rPr lang="en-GB" sz="3600" baseline="-25000" dirty="0" smtClean="0">
                  <a:latin typeface="Helvetica Condensed"/>
                </a:rPr>
                <a:t>3</a:t>
              </a:r>
              <a:endParaRPr lang="en-GB" sz="3600" baseline="-25000" dirty="0">
                <a:latin typeface="Helvetica Condensed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93954" y="2447645"/>
              <a:ext cx="6896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 smtClean="0">
                  <a:latin typeface="Helvetica Condensed"/>
                </a:rPr>
                <a:t>R</a:t>
              </a:r>
              <a:r>
                <a:rPr lang="en-GB" sz="3600" baseline="-25000" dirty="0" smtClean="0">
                  <a:latin typeface="Helvetica Condensed"/>
                </a:rPr>
                <a:t>1</a:t>
              </a:r>
              <a:endParaRPr lang="en-GB" sz="3600" baseline="-25000" dirty="0">
                <a:latin typeface="Helvetic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244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946400" y="1030514"/>
            <a:ext cx="5834744" cy="2235200"/>
            <a:chOff x="2946400" y="1030514"/>
            <a:chExt cx="5834744" cy="2235200"/>
          </a:xfrm>
        </p:grpSpPr>
        <p:sp>
          <p:nvSpPr>
            <p:cNvPr id="14" name="Rectangle 13"/>
            <p:cNvSpPr/>
            <p:nvPr/>
          </p:nvSpPr>
          <p:spPr>
            <a:xfrm>
              <a:off x="2946400" y="1030514"/>
              <a:ext cx="5834744" cy="2235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3065835" y="1324656"/>
              <a:ext cx="5582573" cy="1645682"/>
              <a:chOff x="1591955" y="857250"/>
              <a:chExt cx="5582573" cy="1645682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33550" y="952500"/>
                <a:ext cx="2209800" cy="1181100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1591955" y="1948934"/>
                <a:ext cx="2492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Helvetica Condensed"/>
                  </a:rPr>
                  <a:t>2,5 -</a:t>
                </a:r>
                <a:r>
                  <a:rPr lang="en-US" dirty="0" err="1" smtClean="0">
                    <a:latin typeface="Helvetica Condensed"/>
                  </a:rPr>
                  <a:t>dibromothiophene</a:t>
                </a:r>
                <a:endParaRPr lang="en-GB" dirty="0">
                  <a:latin typeface="Helvetica Condensed"/>
                </a:endParaRPr>
              </a:p>
            </p:txBody>
          </p: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95850" y="857250"/>
                <a:ext cx="1485900" cy="1276350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4681538" y="2133600"/>
                <a:ext cx="2492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Helvetica Condensed"/>
                  </a:rPr>
                  <a:t>2,3 -</a:t>
                </a:r>
                <a:r>
                  <a:rPr lang="en-US" dirty="0" err="1" smtClean="0">
                    <a:latin typeface="Helvetica Condensed"/>
                  </a:rPr>
                  <a:t>dibromothiophene</a:t>
                </a:r>
                <a:endParaRPr lang="en-GB" dirty="0">
                  <a:latin typeface="Helvetica Condensed"/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920360" y="3367314"/>
            <a:ext cx="9944877" cy="3490686"/>
            <a:chOff x="920360" y="3367314"/>
            <a:chExt cx="9944877" cy="349068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1293" y="3367314"/>
              <a:ext cx="4723944" cy="346676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360" y="3367314"/>
              <a:ext cx="4756539" cy="34906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97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729" y="776844"/>
            <a:ext cx="4369758" cy="33663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129" y="929244"/>
            <a:ext cx="4369758" cy="336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6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91482" y="2374937"/>
            <a:ext cx="4102894" cy="2753777"/>
            <a:chOff x="1317953" y="936843"/>
            <a:chExt cx="4102894" cy="2753777"/>
          </a:xfrm>
        </p:grpSpPr>
        <p:grpSp>
          <p:nvGrpSpPr>
            <p:cNvPr id="46" name="Group 45"/>
            <p:cNvGrpSpPr/>
            <p:nvPr/>
          </p:nvGrpSpPr>
          <p:grpSpPr>
            <a:xfrm>
              <a:off x="1317953" y="1560830"/>
              <a:ext cx="4102894" cy="1913652"/>
              <a:chOff x="1406853" y="2011680"/>
              <a:chExt cx="4102894" cy="1913652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 flipV="1">
                <a:off x="1531620" y="3543300"/>
                <a:ext cx="3811905" cy="76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2724150" y="2019300"/>
                <a:ext cx="14288" cy="153162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4033837" y="2011680"/>
                <a:ext cx="14288" cy="153162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>
                <a:off x="1766888" y="2990850"/>
                <a:ext cx="4762" cy="56007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H="1">
                <a:off x="5100638" y="2983230"/>
                <a:ext cx="4762" cy="56007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1406853" y="3556000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2&lt;-&gt;1</a:t>
                </a:r>
                <a:endParaRPr lang="en-GB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378403" y="3550920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4&lt;-&gt;3</a:t>
                </a:r>
                <a:endParaRPr lang="en-GB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3673802" y="3556000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3&lt;-&gt;1</a:t>
                </a:r>
                <a:endParaRPr lang="en-GB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789678" y="3543300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4&lt;-&gt;2</a:t>
                </a:r>
                <a:endParaRPr lang="en-GB" dirty="0"/>
              </a:p>
            </p:txBody>
          </p:sp>
        </p:grpSp>
        <p:cxnSp>
          <p:nvCxnSpPr>
            <p:cNvPr id="47" name="Straight Connector 46"/>
            <p:cNvCxnSpPr/>
            <p:nvPr/>
          </p:nvCxnSpPr>
          <p:spPr>
            <a:xfrm>
              <a:off x="3359150" y="3048000"/>
              <a:ext cx="0" cy="120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3149739" y="3105845"/>
              <a:ext cx="3978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>
                  <a:latin typeface="Symbol" panose="05050102010706020507" pitchFamily="18" charset="2"/>
                </a:rPr>
                <a:t>n</a:t>
              </a:r>
              <a:endParaRPr lang="en-GB" dirty="0">
                <a:latin typeface="Symbol" panose="05050102010706020507" pitchFamily="18" charset="2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1746250" y="2609850"/>
              <a:ext cx="806450" cy="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2028497" y="224559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Helvetica Condensed"/>
                </a:rPr>
                <a:t>J</a:t>
              </a:r>
              <a:endParaRPr lang="en-GB" dirty="0">
                <a:latin typeface="Helvetica Condensed"/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4053193" y="2636243"/>
              <a:ext cx="806450" cy="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335440" y="227199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Helvetica Condensed"/>
                </a:rPr>
                <a:t>J</a:t>
              </a:r>
              <a:endParaRPr lang="en-GB" dirty="0">
                <a:latin typeface="Helvetica Condensed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>
            <a:xfrm flipV="1">
              <a:off x="2096147" y="1037036"/>
              <a:ext cx="7620" cy="88392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4483088" y="1037036"/>
              <a:ext cx="7620" cy="88392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2232025" y="1313795"/>
              <a:ext cx="2164715" cy="11809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3198631" y="936843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Helvetica Condensed"/>
                </a:rPr>
                <a:t>2C</a:t>
              </a:r>
              <a:endParaRPr lang="en-GB" dirty="0">
                <a:latin typeface="Helvetica Condensed"/>
              </a:endParaRPr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3232488" y="3322836"/>
              <a:ext cx="2334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499667" y="2375953"/>
            <a:ext cx="3811905" cy="2723297"/>
            <a:chOff x="6749277" y="2742783"/>
            <a:chExt cx="3811905" cy="2723297"/>
          </a:xfrm>
        </p:grpSpPr>
        <p:grpSp>
          <p:nvGrpSpPr>
            <p:cNvPr id="29" name="Group 28"/>
            <p:cNvGrpSpPr/>
            <p:nvPr/>
          </p:nvGrpSpPr>
          <p:grpSpPr>
            <a:xfrm>
              <a:off x="6749277" y="3343910"/>
              <a:ext cx="3811905" cy="1531620"/>
              <a:chOff x="1531620" y="2019300"/>
              <a:chExt cx="3811905" cy="1531620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 flipV="1">
                <a:off x="1531620" y="3543300"/>
                <a:ext cx="3811905" cy="76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2126034" y="2019300"/>
                <a:ext cx="14288" cy="153162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/>
            <p:cNvCxnSpPr/>
            <p:nvPr/>
          </p:nvCxnSpPr>
          <p:spPr>
            <a:xfrm>
              <a:off x="8665707" y="4823460"/>
              <a:ext cx="0" cy="120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8456296" y="4881305"/>
              <a:ext cx="3978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>
                  <a:latin typeface="Symbol" panose="05050102010706020507" pitchFamily="18" charset="2"/>
                </a:rPr>
                <a:t>n</a:t>
              </a:r>
              <a:endParaRPr lang="en-GB" dirty="0">
                <a:latin typeface="Symbol" panose="05050102010706020507" pitchFamily="18" charset="2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 flipV="1">
              <a:off x="7007005" y="4310856"/>
              <a:ext cx="314630" cy="2539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7022026" y="400075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Helvetica Condensed"/>
                </a:rPr>
                <a:t>J</a:t>
              </a:r>
              <a:endParaRPr lang="en-GB" dirty="0">
                <a:latin typeface="Helvetica Condensed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 flipV="1">
              <a:off x="7140520" y="2829927"/>
              <a:ext cx="7620" cy="88392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9789645" y="2812496"/>
              <a:ext cx="7620" cy="88392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7306742" y="3086715"/>
              <a:ext cx="2396555" cy="2541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8322308" y="2742783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Symbol" panose="05050102010706020507" pitchFamily="18" charset="2"/>
                </a:rPr>
                <a:t>d</a:t>
              </a:r>
              <a:endParaRPr lang="en-GB" dirty="0">
                <a:latin typeface="Symbol" panose="05050102010706020507" pitchFamily="18" charset="2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8539045" y="5098296"/>
              <a:ext cx="2334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924549" y="3336290"/>
              <a:ext cx="14288" cy="153162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9681201" y="4318476"/>
              <a:ext cx="314630" cy="2539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9696222" y="400837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Helvetica Condensed"/>
                </a:rPr>
                <a:t>J</a:t>
              </a:r>
              <a:endParaRPr lang="en-GB" dirty="0">
                <a:latin typeface="Helvetica Condensed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9598745" y="3343910"/>
              <a:ext cx="14288" cy="153162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9988687" y="3352165"/>
              <a:ext cx="14288" cy="153162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9573571" y="2548066"/>
            <a:ext cx="3811905" cy="2534316"/>
            <a:chOff x="6366342" y="3273265"/>
            <a:chExt cx="3811905" cy="2534316"/>
          </a:xfrm>
        </p:grpSpPr>
        <p:grpSp>
          <p:nvGrpSpPr>
            <p:cNvPr id="14" name="Group 13"/>
            <p:cNvGrpSpPr/>
            <p:nvPr/>
          </p:nvGrpSpPr>
          <p:grpSpPr>
            <a:xfrm>
              <a:off x="6366342" y="3666588"/>
              <a:ext cx="3811905" cy="1550443"/>
              <a:chOff x="1531620" y="2000477"/>
              <a:chExt cx="3811905" cy="1550443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 flipV="1">
                <a:off x="1531620" y="3543300"/>
                <a:ext cx="3811905" cy="76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3253462" y="2000477"/>
                <a:ext cx="14288" cy="153162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/>
            <p:cNvCxnSpPr/>
            <p:nvPr/>
          </p:nvCxnSpPr>
          <p:spPr>
            <a:xfrm>
              <a:off x="8282772" y="5164961"/>
              <a:ext cx="0" cy="120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8073361" y="5222806"/>
              <a:ext cx="3978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>
                  <a:latin typeface="Symbol" panose="05050102010706020507" pitchFamily="18" charset="2"/>
                </a:rPr>
                <a:t>n</a:t>
              </a:r>
              <a:endParaRPr lang="en-GB" dirty="0">
                <a:latin typeface="Symbol" panose="05050102010706020507" pitchFamily="18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8087289" y="3852754"/>
              <a:ext cx="314630" cy="2539"/>
            </a:xfrm>
            <a:prstGeom prst="line">
              <a:avLst/>
            </a:prstGeom>
            <a:ln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909558" y="327326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Symbol" panose="05050102010706020507" pitchFamily="18" charset="2"/>
                </a:rPr>
                <a:t>d</a:t>
              </a:r>
              <a:r>
                <a:rPr lang="en-GB" baseline="30000" dirty="0" smtClean="0">
                  <a:latin typeface="Helvetica Condensed"/>
                </a:rPr>
                <a:t>2</a:t>
              </a:r>
              <a:r>
                <a:rPr lang="en-GB" dirty="0" smtClean="0">
                  <a:latin typeface="Helvetica Condensed"/>
                </a:rPr>
                <a:t>/2J</a:t>
              </a:r>
              <a:endParaRPr lang="en-GB" dirty="0">
                <a:latin typeface="Helvetica Condensed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8156110" y="5439797"/>
              <a:ext cx="2334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318687" y="5127496"/>
              <a:ext cx="2708" cy="7493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9103293" y="520941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Helvetica Condensed"/>
                </a:rPr>
                <a:t>J</a:t>
              </a:r>
              <a:endParaRPr lang="en-GB" dirty="0">
                <a:latin typeface="Helvetica Condensed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8412721" y="3685411"/>
              <a:ext cx="14288" cy="153162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074080" y="5255131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Helvetica Condensed"/>
                </a:rPr>
                <a:t>-J</a:t>
              </a:r>
              <a:endParaRPr lang="en-GB" dirty="0">
                <a:latin typeface="Helvetica Condensed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7315985" y="5156706"/>
              <a:ext cx="0" cy="120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9273372" y="5134481"/>
              <a:ext cx="0" cy="120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9273372" y="5121334"/>
              <a:ext cx="2708" cy="7493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800666" y="2421103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latin typeface="Helvetica Condensed"/>
              </a:rPr>
              <a:t>(A)</a:t>
            </a:r>
            <a:endParaRPr lang="en-GB" sz="3600" dirty="0">
              <a:latin typeface="Helvetica Condense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31213" y="2479047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latin typeface="Helvetica Condensed"/>
              </a:rPr>
              <a:t>(B)</a:t>
            </a:r>
            <a:endParaRPr lang="en-GB" sz="3600" dirty="0">
              <a:latin typeface="Helvetica Condense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469253" y="2471699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latin typeface="Helvetica Condensed"/>
              </a:rPr>
              <a:t>(C)</a:t>
            </a:r>
            <a:endParaRPr lang="en-GB" sz="3600" dirty="0">
              <a:latin typeface="Helvetica Condense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20163" y="1981227"/>
            <a:ext cx="962123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Helvetica Condensed"/>
              </a:rPr>
              <a:t>J&lt;&lt;</a:t>
            </a:r>
            <a:r>
              <a:rPr lang="en-GB" sz="2800" dirty="0" smtClean="0">
                <a:latin typeface="Symbol" panose="05050102010706020507" pitchFamily="18" charset="2"/>
              </a:rPr>
              <a:t>d</a:t>
            </a:r>
            <a:endParaRPr lang="en-GB" sz="2800" dirty="0">
              <a:latin typeface="Symbol" panose="05050102010706020507" pitchFamily="18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01124" y="1897678"/>
            <a:ext cx="1241045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Symbol" panose="05050102010706020507" pitchFamily="18" charset="2"/>
              </a:rPr>
              <a:t>d </a:t>
            </a:r>
            <a:r>
              <a:rPr lang="en-GB" sz="2800" dirty="0" smtClean="0">
                <a:latin typeface="Helvetica Condensed"/>
              </a:rPr>
              <a:t>&lt;&lt;</a:t>
            </a:r>
            <a:r>
              <a:rPr lang="en-GB" sz="2800" dirty="0">
                <a:latin typeface="Helvetica Condensed"/>
              </a:rPr>
              <a:t> J</a:t>
            </a:r>
            <a:r>
              <a:rPr lang="en-GB" sz="2800" dirty="0">
                <a:latin typeface="Symbol" panose="05050102010706020507" pitchFamily="18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007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672781" y="554710"/>
            <a:ext cx="3721728" cy="2825928"/>
            <a:chOff x="3039762" y="563946"/>
            <a:chExt cx="3721728" cy="2825928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3039762" y="1025611"/>
              <a:ext cx="3064476" cy="24713"/>
            </a:xfrm>
            <a:prstGeom prst="line">
              <a:avLst/>
            </a:prstGeom>
            <a:ln w="66675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3043879" y="3365161"/>
              <a:ext cx="3064476" cy="24713"/>
            </a:xfrm>
            <a:prstGeom prst="line">
              <a:avLst/>
            </a:prstGeom>
            <a:ln w="66675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039762" y="563946"/>
              <a:ext cx="6735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/>
                <a:t>|</a:t>
              </a:r>
              <a:r>
                <a:rPr lang="en-GB" sz="2400" dirty="0">
                  <a:latin typeface="Symbol" panose="05050102010706020507" pitchFamily="18" charset="2"/>
                </a:rPr>
                <a:t>b</a:t>
              </a:r>
              <a:r>
                <a:rPr lang="en-GB" sz="2400" dirty="0"/>
                <a:t>&gt;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116119" y="2802128"/>
              <a:ext cx="6735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/>
                <a:t>|</a:t>
              </a:r>
              <a:r>
                <a:rPr lang="en-GB" sz="2400" dirty="0">
                  <a:latin typeface="Symbol" panose="05050102010706020507" pitchFamily="18" charset="2"/>
                </a:rPr>
                <a:t>a</a:t>
              </a:r>
              <a:r>
                <a:rPr lang="en-GB" sz="2400" dirty="0"/>
                <a:t>&gt;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3742601" y="1102746"/>
              <a:ext cx="12357" cy="2213469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3968891" y="1107369"/>
              <a:ext cx="12357" cy="2213469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283821" y="1727200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i="1" dirty="0" smtClean="0">
                  <a:latin typeface="Helvetica Condensed"/>
                </a:rPr>
                <a:t>P</a:t>
              </a:r>
              <a:endParaRPr lang="en-GB" sz="3200" i="1" dirty="0">
                <a:latin typeface="Helvetica Condensed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45821" y="1962727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i="1" dirty="0" smtClean="0">
                  <a:latin typeface="Helvetica Condensed"/>
                </a:rPr>
                <a:t>P</a:t>
              </a:r>
              <a:endParaRPr lang="en-GB" sz="3200" i="1" dirty="0">
                <a:latin typeface="Helvetica Condensed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65091" y="1984485"/>
              <a:ext cx="8963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i="1" dirty="0" err="1" smtClean="0">
                  <a:latin typeface="Helvetica Condensed"/>
                </a:rPr>
                <a:t>W</a:t>
              </a:r>
              <a:r>
                <a:rPr lang="en-GB" sz="3200" i="1" baseline="-25000" dirty="0" err="1" smtClean="0">
                  <a:latin typeface="Symbol" panose="05050102010706020507" pitchFamily="18" charset="2"/>
                </a:rPr>
                <a:t>ba</a:t>
              </a:r>
              <a:endParaRPr lang="en-GB" sz="3200" i="1" baseline="-25000" dirty="0">
                <a:latin typeface="Symbol" panose="05050102010706020507" pitchFamily="18" charset="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69174" y="1481505"/>
              <a:ext cx="8963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i="1" dirty="0" err="1" smtClean="0">
                  <a:latin typeface="Helvetica Condensed"/>
                </a:rPr>
                <a:t>W</a:t>
              </a:r>
              <a:r>
                <a:rPr lang="en-GB" sz="3200" i="1" baseline="-25000" dirty="0" err="1" smtClean="0">
                  <a:latin typeface="Symbol" panose="05050102010706020507" pitchFamily="18" charset="2"/>
                </a:rPr>
                <a:t>ab</a:t>
              </a:r>
              <a:endParaRPr lang="en-GB" sz="3200" i="1" baseline="-25000" dirty="0">
                <a:latin typeface="Symbol" panose="05050102010706020507" pitchFamily="18" charset="2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 rot="16200000">
              <a:off x="4349523" y="2157631"/>
              <a:ext cx="2246041" cy="83127"/>
            </a:xfrm>
            <a:custGeom>
              <a:avLst/>
              <a:gdLst>
                <a:gd name="connsiteX0" fmla="*/ 0 w 12034982"/>
                <a:gd name="connsiteY0" fmla="*/ 3204711 h 7013168"/>
                <a:gd name="connsiteX1" fmla="*/ 822036 w 12034982"/>
                <a:gd name="connsiteY1" fmla="*/ 3223184 h 7013168"/>
                <a:gd name="connsiteX2" fmla="*/ 997527 w 12034982"/>
                <a:gd name="connsiteY2" fmla="*/ 3518748 h 7013168"/>
                <a:gd name="connsiteX3" fmla="*/ 1117600 w 12034982"/>
                <a:gd name="connsiteY3" fmla="*/ 4608639 h 7013168"/>
                <a:gd name="connsiteX4" fmla="*/ 1422400 w 12034982"/>
                <a:gd name="connsiteY4" fmla="*/ 6871548 h 7013168"/>
                <a:gd name="connsiteX5" fmla="*/ 2198254 w 12034982"/>
                <a:gd name="connsiteY5" fmla="*/ 101293 h 7013168"/>
                <a:gd name="connsiteX6" fmla="*/ 2752436 w 12034982"/>
                <a:gd name="connsiteY6" fmla="*/ 6963911 h 7013168"/>
                <a:gd name="connsiteX7" fmla="*/ 3546764 w 12034982"/>
                <a:gd name="connsiteY7" fmla="*/ 110530 h 7013168"/>
                <a:gd name="connsiteX8" fmla="*/ 4073236 w 12034982"/>
                <a:gd name="connsiteY8" fmla="*/ 6991620 h 7013168"/>
                <a:gd name="connsiteX9" fmla="*/ 4821382 w 12034982"/>
                <a:gd name="connsiteY9" fmla="*/ 101293 h 7013168"/>
                <a:gd name="connsiteX10" fmla="*/ 5486400 w 12034982"/>
                <a:gd name="connsiteY10" fmla="*/ 6936202 h 7013168"/>
                <a:gd name="connsiteX11" fmla="*/ 6022109 w 12034982"/>
                <a:gd name="connsiteY11" fmla="*/ 129002 h 7013168"/>
                <a:gd name="connsiteX12" fmla="*/ 6890327 w 12034982"/>
                <a:gd name="connsiteY12" fmla="*/ 6936202 h 7013168"/>
                <a:gd name="connsiteX13" fmla="*/ 7167418 w 12034982"/>
                <a:gd name="connsiteY13" fmla="*/ 101293 h 7013168"/>
                <a:gd name="connsiteX14" fmla="*/ 8229600 w 12034982"/>
                <a:gd name="connsiteY14" fmla="*/ 6917730 h 7013168"/>
                <a:gd name="connsiteX15" fmla="*/ 8543636 w 12034982"/>
                <a:gd name="connsiteY15" fmla="*/ 119766 h 7013168"/>
                <a:gd name="connsiteX16" fmla="*/ 9661236 w 12034982"/>
                <a:gd name="connsiteY16" fmla="*/ 6908493 h 7013168"/>
                <a:gd name="connsiteX17" fmla="*/ 10012218 w 12034982"/>
                <a:gd name="connsiteY17" fmla="*/ 138239 h 7013168"/>
                <a:gd name="connsiteX18" fmla="*/ 10640291 w 12034982"/>
                <a:gd name="connsiteY18" fmla="*/ 2438093 h 7013168"/>
                <a:gd name="connsiteX19" fmla="*/ 10945091 w 12034982"/>
                <a:gd name="connsiteY19" fmla="*/ 3509511 h 7013168"/>
                <a:gd name="connsiteX20" fmla="*/ 11342254 w 12034982"/>
                <a:gd name="connsiteY20" fmla="*/ 3648057 h 7013168"/>
                <a:gd name="connsiteX21" fmla="*/ 11693236 w 12034982"/>
                <a:gd name="connsiteY21" fmla="*/ 3703475 h 7013168"/>
                <a:gd name="connsiteX22" fmla="*/ 12034982 w 12034982"/>
                <a:gd name="connsiteY22" fmla="*/ 3712711 h 7013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034982" h="7013168">
                  <a:moveTo>
                    <a:pt x="0" y="3204711"/>
                  </a:moveTo>
                  <a:cubicBezTo>
                    <a:pt x="327890" y="3187777"/>
                    <a:pt x="655781" y="3170844"/>
                    <a:pt x="822036" y="3223184"/>
                  </a:cubicBezTo>
                  <a:cubicBezTo>
                    <a:pt x="988291" y="3275524"/>
                    <a:pt x="948266" y="3287839"/>
                    <a:pt x="997527" y="3518748"/>
                  </a:cubicBezTo>
                  <a:cubicBezTo>
                    <a:pt x="1046788" y="3749657"/>
                    <a:pt x="1046788" y="4049839"/>
                    <a:pt x="1117600" y="4608639"/>
                  </a:cubicBezTo>
                  <a:cubicBezTo>
                    <a:pt x="1188412" y="5167439"/>
                    <a:pt x="1242291" y="7622772"/>
                    <a:pt x="1422400" y="6871548"/>
                  </a:cubicBezTo>
                  <a:cubicBezTo>
                    <a:pt x="1602509" y="6120324"/>
                    <a:pt x="1976581" y="85899"/>
                    <a:pt x="2198254" y="101293"/>
                  </a:cubicBezTo>
                  <a:cubicBezTo>
                    <a:pt x="2419927" y="116687"/>
                    <a:pt x="2527684" y="6962372"/>
                    <a:pt x="2752436" y="6963911"/>
                  </a:cubicBezTo>
                  <a:cubicBezTo>
                    <a:pt x="2977188" y="6965450"/>
                    <a:pt x="3326631" y="105912"/>
                    <a:pt x="3546764" y="110530"/>
                  </a:cubicBezTo>
                  <a:cubicBezTo>
                    <a:pt x="3766897" y="115148"/>
                    <a:pt x="3860800" y="6993159"/>
                    <a:pt x="4073236" y="6991620"/>
                  </a:cubicBezTo>
                  <a:cubicBezTo>
                    <a:pt x="4285672" y="6990081"/>
                    <a:pt x="4585855" y="110529"/>
                    <a:pt x="4821382" y="101293"/>
                  </a:cubicBezTo>
                  <a:cubicBezTo>
                    <a:pt x="5056909" y="92057"/>
                    <a:pt x="5286279" y="6931584"/>
                    <a:pt x="5486400" y="6936202"/>
                  </a:cubicBezTo>
                  <a:cubicBezTo>
                    <a:pt x="5686521" y="6940820"/>
                    <a:pt x="5788121" y="129002"/>
                    <a:pt x="6022109" y="129002"/>
                  </a:cubicBezTo>
                  <a:cubicBezTo>
                    <a:pt x="6256097" y="129002"/>
                    <a:pt x="6699442" y="6940820"/>
                    <a:pt x="6890327" y="6936202"/>
                  </a:cubicBezTo>
                  <a:cubicBezTo>
                    <a:pt x="7081212" y="6931584"/>
                    <a:pt x="6944206" y="104372"/>
                    <a:pt x="7167418" y="101293"/>
                  </a:cubicBezTo>
                  <a:cubicBezTo>
                    <a:pt x="7390630" y="98214"/>
                    <a:pt x="8000230" y="6914651"/>
                    <a:pt x="8229600" y="6917730"/>
                  </a:cubicBezTo>
                  <a:cubicBezTo>
                    <a:pt x="8458970" y="6920809"/>
                    <a:pt x="8305030" y="121306"/>
                    <a:pt x="8543636" y="119766"/>
                  </a:cubicBezTo>
                  <a:cubicBezTo>
                    <a:pt x="8782242" y="118226"/>
                    <a:pt x="9416472" y="6905414"/>
                    <a:pt x="9661236" y="6908493"/>
                  </a:cubicBezTo>
                  <a:cubicBezTo>
                    <a:pt x="9906000" y="6911572"/>
                    <a:pt x="9849042" y="883306"/>
                    <a:pt x="10012218" y="138239"/>
                  </a:cubicBezTo>
                  <a:cubicBezTo>
                    <a:pt x="10175394" y="-606828"/>
                    <a:pt x="10484812" y="1876214"/>
                    <a:pt x="10640291" y="2438093"/>
                  </a:cubicBezTo>
                  <a:cubicBezTo>
                    <a:pt x="10795770" y="2999972"/>
                    <a:pt x="10828097" y="3307850"/>
                    <a:pt x="10945091" y="3509511"/>
                  </a:cubicBezTo>
                  <a:cubicBezTo>
                    <a:pt x="11062085" y="3711172"/>
                    <a:pt x="11217563" y="3615730"/>
                    <a:pt x="11342254" y="3648057"/>
                  </a:cubicBezTo>
                  <a:cubicBezTo>
                    <a:pt x="11466945" y="3680384"/>
                    <a:pt x="11577781" y="3692699"/>
                    <a:pt x="11693236" y="3703475"/>
                  </a:cubicBezTo>
                  <a:cubicBezTo>
                    <a:pt x="11808691" y="3714251"/>
                    <a:pt x="11921836" y="3713481"/>
                    <a:pt x="12034982" y="3712711"/>
                  </a:cubicBezTo>
                </a:path>
              </a:pathLst>
            </a:custGeom>
            <a:noFill/>
            <a:ln w="34925"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Freeform 21"/>
            <p:cNvSpPr/>
            <p:nvPr/>
          </p:nvSpPr>
          <p:spPr>
            <a:xfrm rot="5400000" flipV="1">
              <a:off x="4693578" y="2155322"/>
              <a:ext cx="2246041" cy="96985"/>
            </a:xfrm>
            <a:custGeom>
              <a:avLst/>
              <a:gdLst>
                <a:gd name="connsiteX0" fmla="*/ 0 w 12034982"/>
                <a:gd name="connsiteY0" fmla="*/ 3204711 h 7013168"/>
                <a:gd name="connsiteX1" fmla="*/ 822036 w 12034982"/>
                <a:gd name="connsiteY1" fmla="*/ 3223184 h 7013168"/>
                <a:gd name="connsiteX2" fmla="*/ 997527 w 12034982"/>
                <a:gd name="connsiteY2" fmla="*/ 3518748 h 7013168"/>
                <a:gd name="connsiteX3" fmla="*/ 1117600 w 12034982"/>
                <a:gd name="connsiteY3" fmla="*/ 4608639 h 7013168"/>
                <a:gd name="connsiteX4" fmla="*/ 1422400 w 12034982"/>
                <a:gd name="connsiteY4" fmla="*/ 6871548 h 7013168"/>
                <a:gd name="connsiteX5" fmla="*/ 2198254 w 12034982"/>
                <a:gd name="connsiteY5" fmla="*/ 101293 h 7013168"/>
                <a:gd name="connsiteX6" fmla="*/ 2752436 w 12034982"/>
                <a:gd name="connsiteY6" fmla="*/ 6963911 h 7013168"/>
                <a:gd name="connsiteX7" fmla="*/ 3546764 w 12034982"/>
                <a:gd name="connsiteY7" fmla="*/ 110530 h 7013168"/>
                <a:gd name="connsiteX8" fmla="*/ 4073236 w 12034982"/>
                <a:gd name="connsiteY8" fmla="*/ 6991620 h 7013168"/>
                <a:gd name="connsiteX9" fmla="*/ 4821382 w 12034982"/>
                <a:gd name="connsiteY9" fmla="*/ 101293 h 7013168"/>
                <a:gd name="connsiteX10" fmla="*/ 5486400 w 12034982"/>
                <a:gd name="connsiteY10" fmla="*/ 6936202 h 7013168"/>
                <a:gd name="connsiteX11" fmla="*/ 6022109 w 12034982"/>
                <a:gd name="connsiteY11" fmla="*/ 129002 h 7013168"/>
                <a:gd name="connsiteX12" fmla="*/ 6890327 w 12034982"/>
                <a:gd name="connsiteY12" fmla="*/ 6936202 h 7013168"/>
                <a:gd name="connsiteX13" fmla="*/ 7167418 w 12034982"/>
                <a:gd name="connsiteY13" fmla="*/ 101293 h 7013168"/>
                <a:gd name="connsiteX14" fmla="*/ 8229600 w 12034982"/>
                <a:gd name="connsiteY14" fmla="*/ 6917730 h 7013168"/>
                <a:gd name="connsiteX15" fmla="*/ 8543636 w 12034982"/>
                <a:gd name="connsiteY15" fmla="*/ 119766 h 7013168"/>
                <a:gd name="connsiteX16" fmla="*/ 9661236 w 12034982"/>
                <a:gd name="connsiteY16" fmla="*/ 6908493 h 7013168"/>
                <a:gd name="connsiteX17" fmla="*/ 10012218 w 12034982"/>
                <a:gd name="connsiteY17" fmla="*/ 138239 h 7013168"/>
                <a:gd name="connsiteX18" fmla="*/ 10640291 w 12034982"/>
                <a:gd name="connsiteY18" fmla="*/ 2438093 h 7013168"/>
                <a:gd name="connsiteX19" fmla="*/ 10945091 w 12034982"/>
                <a:gd name="connsiteY19" fmla="*/ 3509511 h 7013168"/>
                <a:gd name="connsiteX20" fmla="*/ 11342254 w 12034982"/>
                <a:gd name="connsiteY20" fmla="*/ 3648057 h 7013168"/>
                <a:gd name="connsiteX21" fmla="*/ 11693236 w 12034982"/>
                <a:gd name="connsiteY21" fmla="*/ 3703475 h 7013168"/>
                <a:gd name="connsiteX22" fmla="*/ 12034982 w 12034982"/>
                <a:gd name="connsiteY22" fmla="*/ 3712711 h 7013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034982" h="7013168">
                  <a:moveTo>
                    <a:pt x="0" y="3204711"/>
                  </a:moveTo>
                  <a:cubicBezTo>
                    <a:pt x="327890" y="3187777"/>
                    <a:pt x="655781" y="3170844"/>
                    <a:pt x="822036" y="3223184"/>
                  </a:cubicBezTo>
                  <a:cubicBezTo>
                    <a:pt x="988291" y="3275524"/>
                    <a:pt x="948266" y="3287839"/>
                    <a:pt x="997527" y="3518748"/>
                  </a:cubicBezTo>
                  <a:cubicBezTo>
                    <a:pt x="1046788" y="3749657"/>
                    <a:pt x="1046788" y="4049839"/>
                    <a:pt x="1117600" y="4608639"/>
                  </a:cubicBezTo>
                  <a:cubicBezTo>
                    <a:pt x="1188412" y="5167439"/>
                    <a:pt x="1242291" y="7622772"/>
                    <a:pt x="1422400" y="6871548"/>
                  </a:cubicBezTo>
                  <a:cubicBezTo>
                    <a:pt x="1602509" y="6120324"/>
                    <a:pt x="1976581" y="85899"/>
                    <a:pt x="2198254" y="101293"/>
                  </a:cubicBezTo>
                  <a:cubicBezTo>
                    <a:pt x="2419927" y="116687"/>
                    <a:pt x="2527684" y="6962372"/>
                    <a:pt x="2752436" y="6963911"/>
                  </a:cubicBezTo>
                  <a:cubicBezTo>
                    <a:pt x="2977188" y="6965450"/>
                    <a:pt x="3326631" y="105912"/>
                    <a:pt x="3546764" y="110530"/>
                  </a:cubicBezTo>
                  <a:cubicBezTo>
                    <a:pt x="3766897" y="115148"/>
                    <a:pt x="3860800" y="6993159"/>
                    <a:pt x="4073236" y="6991620"/>
                  </a:cubicBezTo>
                  <a:cubicBezTo>
                    <a:pt x="4285672" y="6990081"/>
                    <a:pt x="4585855" y="110529"/>
                    <a:pt x="4821382" y="101293"/>
                  </a:cubicBezTo>
                  <a:cubicBezTo>
                    <a:pt x="5056909" y="92057"/>
                    <a:pt x="5286279" y="6931584"/>
                    <a:pt x="5486400" y="6936202"/>
                  </a:cubicBezTo>
                  <a:cubicBezTo>
                    <a:pt x="5686521" y="6940820"/>
                    <a:pt x="5788121" y="129002"/>
                    <a:pt x="6022109" y="129002"/>
                  </a:cubicBezTo>
                  <a:cubicBezTo>
                    <a:pt x="6256097" y="129002"/>
                    <a:pt x="6699442" y="6940820"/>
                    <a:pt x="6890327" y="6936202"/>
                  </a:cubicBezTo>
                  <a:cubicBezTo>
                    <a:pt x="7081212" y="6931584"/>
                    <a:pt x="6944206" y="104372"/>
                    <a:pt x="7167418" y="101293"/>
                  </a:cubicBezTo>
                  <a:cubicBezTo>
                    <a:pt x="7390630" y="98214"/>
                    <a:pt x="8000230" y="6914651"/>
                    <a:pt x="8229600" y="6917730"/>
                  </a:cubicBezTo>
                  <a:cubicBezTo>
                    <a:pt x="8458970" y="6920809"/>
                    <a:pt x="8305030" y="121306"/>
                    <a:pt x="8543636" y="119766"/>
                  </a:cubicBezTo>
                  <a:cubicBezTo>
                    <a:pt x="8782242" y="118226"/>
                    <a:pt x="9416472" y="6905414"/>
                    <a:pt x="9661236" y="6908493"/>
                  </a:cubicBezTo>
                  <a:cubicBezTo>
                    <a:pt x="9906000" y="6911572"/>
                    <a:pt x="9849042" y="883306"/>
                    <a:pt x="10012218" y="138239"/>
                  </a:cubicBezTo>
                  <a:cubicBezTo>
                    <a:pt x="10175394" y="-606828"/>
                    <a:pt x="10484812" y="1876214"/>
                    <a:pt x="10640291" y="2438093"/>
                  </a:cubicBezTo>
                  <a:cubicBezTo>
                    <a:pt x="10795770" y="2999972"/>
                    <a:pt x="10828097" y="3307850"/>
                    <a:pt x="10945091" y="3509511"/>
                  </a:cubicBezTo>
                  <a:cubicBezTo>
                    <a:pt x="11062085" y="3711172"/>
                    <a:pt x="11217563" y="3615730"/>
                    <a:pt x="11342254" y="3648057"/>
                  </a:cubicBezTo>
                  <a:cubicBezTo>
                    <a:pt x="11466945" y="3680384"/>
                    <a:pt x="11577781" y="3692699"/>
                    <a:pt x="11693236" y="3703475"/>
                  </a:cubicBezTo>
                  <a:cubicBezTo>
                    <a:pt x="11808691" y="3714251"/>
                    <a:pt x="11921836" y="3713481"/>
                    <a:pt x="12034982" y="3712711"/>
                  </a:cubicBezTo>
                </a:path>
              </a:pathLst>
            </a:custGeom>
            <a:noFill/>
            <a:ln w="34925"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67509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1402841" y="2169146"/>
            <a:ext cx="9271204" cy="2846958"/>
            <a:chOff x="1402841" y="2169146"/>
            <a:chExt cx="9271204" cy="2846958"/>
          </a:xfrm>
        </p:grpSpPr>
        <p:grpSp>
          <p:nvGrpSpPr>
            <p:cNvPr id="4" name="Group 3"/>
            <p:cNvGrpSpPr/>
            <p:nvPr/>
          </p:nvGrpSpPr>
          <p:grpSpPr>
            <a:xfrm>
              <a:off x="1971295" y="2870087"/>
              <a:ext cx="3811905" cy="1595755"/>
              <a:chOff x="6749277" y="3336290"/>
              <a:chExt cx="3811905" cy="1595755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6749277" y="3343910"/>
                <a:ext cx="3811905" cy="1531620"/>
                <a:chOff x="1531620" y="2019300"/>
                <a:chExt cx="3811905" cy="1531620"/>
              </a:xfrm>
            </p:grpSpPr>
            <p:cxnSp>
              <p:nvCxnSpPr>
                <p:cNvPr id="20" name="Straight Connector 19"/>
                <p:cNvCxnSpPr/>
                <p:nvPr/>
              </p:nvCxnSpPr>
              <p:spPr>
                <a:xfrm flipV="1">
                  <a:off x="1531620" y="3543300"/>
                  <a:ext cx="3811905" cy="76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126034" y="2019300"/>
                  <a:ext cx="14288" cy="1531620"/>
                </a:xfrm>
                <a:prstGeom prst="line">
                  <a:avLst/>
                </a:prstGeom>
                <a:ln w="381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" name="Straight Connector 5"/>
              <p:cNvCxnSpPr/>
              <p:nvPr/>
            </p:nvCxnSpPr>
            <p:spPr>
              <a:xfrm>
                <a:off x="9809655" y="4811395"/>
                <a:ext cx="0" cy="120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7007005" y="4310856"/>
                <a:ext cx="314630" cy="2539"/>
              </a:xfrm>
              <a:prstGeom prst="line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924549" y="3336290"/>
                <a:ext cx="14288" cy="153162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9681201" y="4318476"/>
                <a:ext cx="314630" cy="2539"/>
              </a:xfrm>
              <a:prstGeom prst="line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9670101" y="3911399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latin typeface="Symbol" panose="05050102010706020507" pitchFamily="18" charset="2"/>
                  </a:rPr>
                  <a:t>D</a:t>
                </a:r>
                <a:endParaRPr lang="en-GB" dirty="0">
                  <a:latin typeface="Symbol" panose="05050102010706020507" pitchFamily="18" charset="2"/>
                </a:endParaRPr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9598745" y="3343910"/>
                <a:ext cx="14288" cy="153162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9988687" y="3352165"/>
                <a:ext cx="14288" cy="153162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1402841" y="2379674"/>
              <a:ext cx="8002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 smtClean="0">
                  <a:latin typeface="Helvetica Condensed"/>
                </a:rPr>
                <a:t>(A)</a:t>
              </a:r>
              <a:endParaRPr lang="en-GB" sz="3600" dirty="0">
                <a:latin typeface="Helvetica Condensed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61959" y="2197721"/>
              <a:ext cx="1625766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latin typeface="Symbol" panose="05050102010706020507" pitchFamily="18" charset="2"/>
                </a:rPr>
                <a:t>D</a:t>
              </a:r>
              <a:r>
                <a:rPr lang="en-GB" sz="2800" dirty="0" smtClean="0">
                  <a:latin typeface="Helvetica Condensed"/>
                </a:rPr>
                <a:t>&lt;&lt;</a:t>
              </a:r>
              <a:r>
                <a:rPr lang="en-GB" sz="2800" dirty="0" smtClean="0">
                  <a:latin typeface="Symbol" panose="05050102010706020507" pitchFamily="18" charset="2"/>
                </a:rPr>
                <a:t>n</a:t>
              </a:r>
              <a:r>
                <a:rPr lang="en-GB" sz="2800" baseline="-25000" dirty="0" smtClean="0">
                  <a:latin typeface="Helvetica Condensed"/>
                </a:rPr>
                <a:t>1</a:t>
              </a:r>
              <a:r>
                <a:rPr lang="en-GB" sz="2800" dirty="0" smtClean="0">
                  <a:latin typeface="Helvetica Condensed"/>
                </a:rPr>
                <a:t>-</a:t>
              </a:r>
              <a:r>
                <a:rPr lang="en-GB" sz="2800" dirty="0" smtClean="0">
                  <a:latin typeface="Symbol" panose="05050102010706020507" pitchFamily="18" charset="2"/>
                </a:rPr>
                <a:t>n</a:t>
              </a:r>
              <a:r>
                <a:rPr lang="en-GB" sz="2800" baseline="-25000" dirty="0" smtClean="0">
                  <a:latin typeface="Helvetica Condensed"/>
                </a:rPr>
                <a:t>2</a:t>
              </a:r>
              <a:endParaRPr lang="en-GB" sz="2800" dirty="0">
                <a:latin typeface="Symbol" panose="05050102010706020507" pitchFamily="18" charset="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66880" y="4431329"/>
              <a:ext cx="5341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smtClean="0">
                  <a:latin typeface="Symbol" panose="05050102010706020507" pitchFamily="18" charset="2"/>
                </a:rPr>
                <a:t>1</a:t>
              </a:r>
              <a:endParaRPr lang="en-GB" baseline="-25000" dirty="0">
                <a:latin typeface="Symbol" panose="05050102010706020507" pitchFamily="18" charset="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49787" y="4398642"/>
              <a:ext cx="5341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smtClean="0">
                  <a:latin typeface="Symbol" panose="05050102010706020507" pitchFamily="18" charset="2"/>
                </a:rPr>
                <a:t>2</a:t>
              </a:r>
              <a:endParaRPr lang="en-GB" baseline="-25000" dirty="0">
                <a:latin typeface="Symbol" panose="05050102010706020507" pitchFamily="18" charset="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32958" y="3482941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Symbol" panose="05050102010706020507" pitchFamily="18" charset="2"/>
                </a:rPr>
                <a:t>D</a:t>
              </a:r>
              <a:endParaRPr lang="en-GB" dirty="0">
                <a:latin typeface="Symbol" panose="05050102010706020507" pitchFamily="18" charset="2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2352052" y="4365271"/>
              <a:ext cx="0" cy="120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6862140" y="2849132"/>
              <a:ext cx="3811905" cy="1616710"/>
              <a:chOff x="6749277" y="3343910"/>
              <a:chExt cx="3811905" cy="1616710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749277" y="3343910"/>
                <a:ext cx="3811905" cy="1531620"/>
                <a:chOff x="1531620" y="2019300"/>
                <a:chExt cx="3811905" cy="1531620"/>
              </a:xfrm>
            </p:grpSpPr>
            <p:cxnSp>
              <p:nvCxnSpPr>
                <p:cNvPr id="37" name="Straight Connector 36"/>
                <p:cNvCxnSpPr/>
                <p:nvPr/>
              </p:nvCxnSpPr>
              <p:spPr>
                <a:xfrm flipV="1">
                  <a:off x="1531620" y="3543300"/>
                  <a:ext cx="3811905" cy="76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2126034" y="2019300"/>
                  <a:ext cx="14288" cy="1531620"/>
                </a:xfrm>
                <a:prstGeom prst="line">
                  <a:avLst/>
                </a:prstGeom>
                <a:ln w="381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Straight Connector 29"/>
              <p:cNvCxnSpPr/>
              <p:nvPr/>
            </p:nvCxnSpPr>
            <p:spPr>
              <a:xfrm>
                <a:off x="8561880" y="4839970"/>
                <a:ext cx="0" cy="120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>
                <a:off x="7393739" y="3977719"/>
                <a:ext cx="2147938" cy="0"/>
              </a:xfrm>
              <a:prstGeom prst="line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9598745" y="3343910"/>
                <a:ext cx="14288" cy="153162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6293686" y="2351099"/>
              <a:ext cx="8002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 smtClean="0">
                  <a:latin typeface="Helvetica Condensed"/>
                </a:rPr>
                <a:t>(B)</a:t>
              </a:r>
              <a:endParaRPr lang="en-GB" sz="3600" dirty="0">
                <a:latin typeface="Helvetica Condensed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152804" y="2169146"/>
              <a:ext cx="1035861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latin typeface="Symbol" panose="05050102010706020507" pitchFamily="18" charset="2"/>
                </a:rPr>
                <a:t>n</a:t>
              </a:r>
              <a:r>
                <a:rPr lang="en-GB" sz="2800" baseline="-25000" dirty="0" smtClean="0">
                  <a:latin typeface="Helvetica Condensed"/>
                </a:rPr>
                <a:t>1</a:t>
              </a:r>
              <a:r>
                <a:rPr lang="en-GB" sz="2800" dirty="0" smtClean="0">
                  <a:latin typeface="Helvetica Condensed"/>
                </a:rPr>
                <a:t>=</a:t>
              </a:r>
              <a:r>
                <a:rPr lang="en-GB" sz="2800" dirty="0" smtClean="0">
                  <a:latin typeface="Symbol" panose="05050102010706020507" pitchFamily="18" charset="2"/>
                </a:rPr>
                <a:t>n</a:t>
              </a:r>
              <a:r>
                <a:rPr lang="en-GB" sz="2800" baseline="-25000" dirty="0" smtClean="0">
                  <a:latin typeface="Helvetica Condensed"/>
                </a:rPr>
                <a:t>2</a:t>
              </a:r>
              <a:endParaRPr lang="en-GB" sz="2800" dirty="0">
                <a:latin typeface="Symbol" panose="05050102010706020507" pitchFamily="18" charset="2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188665" y="4431024"/>
              <a:ext cx="13007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smtClean="0">
                  <a:latin typeface="Symbol" panose="05050102010706020507" pitchFamily="18" charset="2"/>
                </a:rPr>
                <a:t>2</a:t>
              </a:r>
              <a:r>
                <a:rPr lang="en-GB" sz="3200" dirty="0" smtClean="0">
                  <a:latin typeface="Symbol" panose="05050102010706020507" pitchFamily="18" charset="2"/>
                </a:rPr>
                <a:t>=n</a:t>
              </a:r>
              <a:r>
                <a:rPr lang="en-GB" sz="3200" baseline="-25000" dirty="0" smtClean="0">
                  <a:latin typeface="Symbol" panose="05050102010706020507" pitchFamily="18" charset="2"/>
                </a:rPr>
                <a:t>1</a:t>
              </a:r>
              <a:endParaRPr lang="en-GB" baseline="-25000" dirty="0">
                <a:latin typeface="Symbol" panose="05050102010706020507" pitchFamily="18" charset="2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402718" y="2947974"/>
              <a:ext cx="4363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</a:rPr>
                <a:t>D</a:t>
              </a:r>
              <a:endParaRPr lang="en-GB" dirty="0">
                <a:latin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470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246" y="830328"/>
            <a:ext cx="4285395" cy="520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28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929323" y="978266"/>
            <a:ext cx="3811905" cy="1595755"/>
            <a:chOff x="6749277" y="3336290"/>
            <a:chExt cx="3811905" cy="1595755"/>
          </a:xfrm>
        </p:grpSpPr>
        <p:grpSp>
          <p:nvGrpSpPr>
            <p:cNvPr id="23" name="Group 22"/>
            <p:cNvGrpSpPr/>
            <p:nvPr/>
          </p:nvGrpSpPr>
          <p:grpSpPr>
            <a:xfrm>
              <a:off x="6749277" y="3343910"/>
              <a:ext cx="3811905" cy="1531620"/>
              <a:chOff x="1531620" y="2019300"/>
              <a:chExt cx="3811905" cy="1531620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 flipV="1">
                <a:off x="1531620" y="3543300"/>
                <a:ext cx="3811905" cy="76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2126034" y="2019300"/>
                <a:ext cx="14288" cy="153162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Connector 23"/>
            <p:cNvCxnSpPr/>
            <p:nvPr/>
          </p:nvCxnSpPr>
          <p:spPr>
            <a:xfrm>
              <a:off x="9809655" y="4811395"/>
              <a:ext cx="0" cy="120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007005" y="4310856"/>
              <a:ext cx="314630" cy="2539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924549" y="3336290"/>
              <a:ext cx="14288" cy="153162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9681201" y="4318476"/>
              <a:ext cx="314630" cy="2539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9670101" y="3911399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Symbol" panose="05050102010706020507" pitchFamily="18" charset="2"/>
                </a:rPr>
                <a:t>D</a:t>
              </a:r>
              <a:endParaRPr lang="en-GB" dirty="0">
                <a:latin typeface="Symbol" panose="05050102010706020507" pitchFamily="18" charset="2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9598745" y="3343910"/>
              <a:ext cx="14288" cy="153162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9988687" y="3352165"/>
              <a:ext cx="14288" cy="153162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1360869" y="487853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latin typeface="Helvetica Condensed"/>
              </a:rPr>
              <a:t>(A)</a:t>
            </a:r>
            <a:endParaRPr lang="en-GB" sz="3600" dirty="0">
              <a:latin typeface="Helvetica Condense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19987" y="305900"/>
            <a:ext cx="1625766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Symbol" panose="05050102010706020507" pitchFamily="18" charset="2"/>
              </a:rPr>
              <a:t>D</a:t>
            </a:r>
            <a:r>
              <a:rPr lang="en-GB" sz="2800" dirty="0" smtClean="0">
                <a:latin typeface="Helvetica Condensed"/>
              </a:rPr>
              <a:t>&lt;&lt;</a:t>
            </a:r>
            <a:r>
              <a:rPr lang="en-GB" sz="2800" dirty="0" smtClean="0">
                <a:latin typeface="Symbol" panose="05050102010706020507" pitchFamily="18" charset="2"/>
              </a:rPr>
              <a:t>n</a:t>
            </a:r>
            <a:r>
              <a:rPr lang="en-GB" sz="2800" baseline="-25000" dirty="0" smtClean="0">
                <a:latin typeface="Helvetica Condensed"/>
              </a:rPr>
              <a:t>1</a:t>
            </a:r>
            <a:r>
              <a:rPr lang="en-GB" sz="2800" dirty="0" smtClean="0">
                <a:latin typeface="Helvetica Condensed"/>
              </a:rPr>
              <a:t>-</a:t>
            </a:r>
            <a:r>
              <a:rPr lang="en-GB" sz="2800" dirty="0" smtClean="0">
                <a:latin typeface="Symbol" panose="05050102010706020507" pitchFamily="18" charset="2"/>
              </a:rPr>
              <a:t>n</a:t>
            </a:r>
            <a:r>
              <a:rPr lang="en-GB" sz="2800" baseline="-25000" dirty="0" smtClean="0">
                <a:latin typeface="Helvetica Condensed"/>
              </a:rPr>
              <a:t>2</a:t>
            </a:r>
            <a:endParaRPr lang="en-GB" sz="2800" dirty="0">
              <a:latin typeface="Symbol" panose="05050102010706020507" pitchFamily="18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24908" y="2539508"/>
            <a:ext cx="534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Symbol" panose="05050102010706020507" pitchFamily="18" charset="2"/>
              </a:rPr>
              <a:t>n</a:t>
            </a:r>
            <a:r>
              <a:rPr lang="en-GB" sz="3200" baseline="-25000" dirty="0" smtClean="0">
                <a:latin typeface="Symbol" panose="05050102010706020507" pitchFamily="18" charset="2"/>
              </a:rPr>
              <a:t>1</a:t>
            </a:r>
            <a:endParaRPr lang="en-GB" baseline="-25000" dirty="0">
              <a:latin typeface="Symbol" panose="05050102010706020507" pitchFamily="18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07815" y="2506821"/>
            <a:ext cx="534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Symbol" panose="05050102010706020507" pitchFamily="18" charset="2"/>
              </a:rPr>
              <a:t>n</a:t>
            </a:r>
            <a:r>
              <a:rPr lang="en-GB" sz="3200" baseline="-25000" dirty="0" smtClean="0">
                <a:latin typeface="Symbol" panose="05050102010706020507" pitchFamily="18" charset="2"/>
              </a:rPr>
              <a:t>2</a:t>
            </a:r>
            <a:endParaRPr lang="en-GB" baseline="-25000" dirty="0">
              <a:latin typeface="Symbol" panose="05050102010706020507" pitchFamily="18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90986" y="159112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Symbol" panose="05050102010706020507" pitchFamily="18" charset="2"/>
              </a:rPr>
              <a:t>D</a:t>
            </a:r>
            <a:endParaRPr lang="en-GB" dirty="0">
              <a:latin typeface="Symbol" panose="05050102010706020507" pitchFamily="18" charset="2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310080" y="2473450"/>
            <a:ext cx="0" cy="120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6820168" y="875118"/>
            <a:ext cx="3811905" cy="1698903"/>
            <a:chOff x="6749277" y="3261717"/>
            <a:chExt cx="3811905" cy="1698903"/>
          </a:xfrm>
        </p:grpSpPr>
        <p:grpSp>
          <p:nvGrpSpPr>
            <p:cNvPr id="17" name="Group 16"/>
            <p:cNvGrpSpPr/>
            <p:nvPr/>
          </p:nvGrpSpPr>
          <p:grpSpPr>
            <a:xfrm>
              <a:off x="6749277" y="3286018"/>
              <a:ext cx="3811905" cy="1589512"/>
              <a:chOff x="1531620" y="1961408"/>
              <a:chExt cx="3811905" cy="1589512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 flipV="1">
                <a:off x="1531620" y="3543300"/>
                <a:ext cx="3811905" cy="76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2682256" y="1961408"/>
                <a:ext cx="14288" cy="153162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Connector 17"/>
            <p:cNvCxnSpPr/>
            <p:nvPr/>
          </p:nvCxnSpPr>
          <p:spPr>
            <a:xfrm>
              <a:off x="8561880" y="4839970"/>
              <a:ext cx="0" cy="120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7960145" y="3977719"/>
              <a:ext cx="1152524" cy="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9149761" y="3261717"/>
              <a:ext cx="14288" cy="153162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251714" y="459278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latin typeface="Helvetica Condensed"/>
              </a:rPr>
              <a:t>(B)</a:t>
            </a:r>
            <a:endParaRPr lang="en-GB" sz="3600" dirty="0">
              <a:latin typeface="Helvetica Condensed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10832" y="277325"/>
            <a:ext cx="1035861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Symbol" panose="05050102010706020507" pitchFamily="18" charset="2"/>
              </a:rPr>
              <a:t>n</a:t>
            </a:r>
            <a:r>
              <a:rPr lang="en-GB" sz="2800" baseline="-25000" dirty="0" smtClean="0">
                <a:latin typeface="Helvetica Condensed"/>
              </a:rPr>
              <a:t>1</a:t>
            </a:r>
            <a:r>
              <a:rPr lang="en-GB" sz="2800" dirty="0" smtClean="0">
                <a:latin typeface="Helvetica Condensed"/>
              </a:rPr>
              <a:t>=</a:t>
            </a:r>
            <a:r>
              <a:rPr lang="en-GB" sz="2800" dirty="0" smtClean="0">
                <a:latin typeface="Symbol" panose="05050102010706020507" pitchFamily="18" charset="2"/>
              </a:rPr>
              <a:t>n</a:t>
            </a:r>
            <a:r>
              <a:rPr lang="en-GB" sz="2800" baseline="-25000" dirty="0" smtClean="0">
                <a:latin typeface="Helvetica Condensed"/>
              </a:rPr>
              <a:t>2</a:t>
            </a:r>
            <a:endParaRPr lang="en-GB" sz="2800" dirty="0">
              <a:latin typeface="Symbol" panose="05050102010706020507" pitchFamily="18" charset="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46693" y="2539203"/>
            <a:ext cx="1300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Symbol" panose="05050102010706020507" pitchFamily="18" charset="2"/>
              </a:rPr>
              <a:t>n</a:t>
            </a:r>
            <a:r>
              <a:rPr lang="en-GB" sz="3200" baseline="-25000" dirty="0" smtClean="0">
                <a:latin typeface="Symbol" panose="05050102010706020507" pitchFamily="18" charset="2"/>
              </a:rPr>
              <a:t>2</a:t>
            </a:r>
            <a:r>
              <a:rPr lang="en-GB" sz="3200" dirty="0" smtClean="0">
                <a:latin typeface="Symbol" panose="05050102010706020507" pitchFamily="18" charset="2"/>
              </a:rPr>
              <a:t>=n</a:t>
            </a:r>
            <a:r>
              <a:rPr lang="en-GB" sz="3200" baseline="-25000" dirty="0" smtClean="0">
                <a:latin typeface="Symbol" panose="05050102010706020507" pitchFamily="18" charset="2"/>
              </a:rPr>
              <a:t>1</a:t>
            </a:r>
            <a:endParaRPr lang="en-GB" baseline="-25000" dirty="0">
              <a:latin typeface="Symbol" panose="05050102010706020507" pitchFamily="18" charset="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60746" y="1056153"/>
            <a:ext cx="436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Symbol" panose="05050102010706020507" pitchFamily="18" charset="2"/>
              </a:rPr>
              <a:t>D</a:t>
            </a:r>
            <a:endParaRPr lang="en-GB" dirty="0">
              <a:latin typeface="Symbol" panose="05050102010706020507" pitchFamily="18" charset="2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1929323" y="4311566"/>
            <a:ext cx="3811905" cy="1595755"/>
            <a:chOff x="6749277" y="3336290"/>
            <a:chExt cx="3811905" cy="1595755"/>
          </a:xfrm>
        </p:grpSpPr>
        <p:grpSp>
          <p:nvGrpSpPr>
            <p:cNvPr id="55" name="Group 54"/>
            <p:cNvGrpSpPr/>
            <p:nvPr/>
          </p:nvGrpSpPr>
          <p:grpSpPr>
            <a:xfrm>
              <a:off x="6749277" y="3343910"/>
              <a:ext cx="3811905" cy="1531620"/>
              <a:chOff x="1531620" y="2019300"/>
              <a:chExt cx="3811905" cy="1531620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 flipV="1">
                <a:off x="1531620" y="3543300"/>
                <a:ext cx="3811905" cy="76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2126034" y="2019300"/>
                <a:ext cx="14288" cy="153162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Straight Connector 55"/>
            <p:cNvCxnSpPr/>
            <p:nvPr/>
          </p:nvCxnSpPr>
          <p:spPr>
            <a:xfrm>
              <a:off x="9809655" y="4811395"/>
              <a:ext cx="0" cy="120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6924549" y="3336290"/>
              <a:ext cx="14288" cy="153162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9598745" y="3343910"/>
              <a:ext cx="14288" cy="153162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9988687" y="3352165"/>
              <a:ext cx="14288" cy="153162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2124908" y="5872808"/>
            <a:ext cx="534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Symbol" panose="05050102010706020507" pitchFamily="18" charset="2"/>
              </a:rPr>
              <a:t>n</a:t>
            </a:r>
            <a:r>
              <a:rPr lang="en-GB" sz="3200" baseline="-25000" dirty="0" smtClean="0">
                <a:latin typeface="Symbol" panose="05050102010706020507" pitchFamily="18" charset="2"/>
              </a:rPr>
              <a:t>1</a:t>
            </a:r>
            <a:endParaRPr lang="en-GB" baseline="-25000" dirty="0">
              <a:latin typeface="Symbol" panose="05050102010706020507" pitchFamily="18" charset="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807815" y="5840121"/>
            <a:ext cx="534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Symbol" panose="05050102010706020507" pitchFamily="18" charset="2"/>
              </a:rPr>
              <a:t>n</a:t>
            </a:r>
            <a:r>
              <a:rPr lang="en-GB" sz="3200" baseline="-25000" dirty="0" smtClean="0">
                <a:latin typeface="Symbol" panose="05050102010706020507" pitchFamily="18" charset="2"/>
              </a:rPr>
              <a:t>2</a:t>
            </a:r>
            <a:endParaRPr lang="en-GB" baseline="-25000" dirty="0">
              <a:latin typeface="Symbol" panose="05050102010706020507" pitchFamily="18" charset="2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2310080" y="5806750"/>
            <a:ext cx="0" cy="120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6820168" y="4208418"/>
            <a:ext cx="3811905" cy="1698903"/>
            <a:chOff x="6749277" y="3261717"/>
            <a:chExt cx="3811905" cy="1698903"/>
          </a:xfrm>
        </p:grpSpPr>
        <p:grpSp>
          <p:nvGrpSpPr>
            <p:cNvPr id="49" name="Group 48"/>
            <p:cNvGrpSpPr/>
            <p:nvPr/>
          </p:nvGrpSpPr>
          <p:grpSpPr>
            <a:xfrm>
              <a:off x="6749277" y="3286018"/>
              <a:ext cx="3811905" cy="1589512"/>
              <a:chOff x="1531620" y="1961408"/>
              <a:chExt cx="3811905" cy="1589512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 flipV="1">
                <a:off x="1531620" y="3543300"/>
                <a:ext cx="3811905" cy="76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2682256" y="1961408"/>
                <a:ext cx="14288" cy="153162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Connector 49"/>
            <p:cNvCxnSpPr/>
            <p:nvPr/>
          </p:nvCxnSpPr>
          <p:spPr>
            <a:xfrm>
              <a:off x="8561880" y="4839970"/>
              <a:ext cx="0" cy="120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7960145" y="3977719"/>
              <a:ext cx="1152524" cy="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9149761" y="3261717"/>
              <a:ext cx="14288" cy="153162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8146693" y="5872503"/>
            <a:ext cx="1300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Symbol" panose="05050102010706020507" pitchFamily="18" charset="2"/>
              </a:rPr>
              <a:t>n</a:t>
            </a:r>
            <a:r>
              <a:rPr lang="en-GB" sz="3200" baseline="-25000" dirty="0" smtClean="0">
                <a:latin typeface="Symbol" panose="05050102010706020507" pitchFamily="18" charset="2"/>
              </a:rPr>
              <a:t>2</a:t>
            </a:r>
            <a:r>
              <a:rPr lang="en-GB" sz="3200" dirty="0" smtClean="0">
                <a:latin typeface="Symbol" panose="05050102010706020507" pitchFamily="18" charset="2"/>
              </a:rPr>
              <a:t>=n</a:t>
            </a:r>
            <a:r>
              <a:rPr lang="en-GB" sz="3200" baseline="-25000" dirty="0" smtClean="0">
                <a:latin typeface="Symbol" panose="05050102010706020507" pitchFamily="18" charset="2"/>
              </a:rPr>
              <a:t>1</a:t>
            </a:r>
            <a:endParaRPr lang="en-GB" baseline="-25000" dirty="0">
              <a:latin typeface="Symbol" panose="05050102010706020507" pitchFamily="18" charset="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215571" y="4374664"/>
            <a:ext cx="10967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Symbol" panose="05050102010706020507" pitchFamily="18" charset="2"/>
              </a:rPr>
              <a:t>3/2D</a:t>
            </a:r>
            <a:r>
              <a:rPr lang="en-GB" sz="3200" baseline="-25000" dirty="0" smtClean="0">
                <a:latin typeface="Symbol" panose="05050102010706020507" pitchFamily="18" charset="2"/>
              </a:rPr>
              <a:t>0</a:t>
            </a:r>
            <a:endParaRPr lang="en-GB" baseline="-25000" dirty="0">
              <a:latin typeface="Symbol" panose="05050102010706020507" pitchFamily="18" charset="2"/>
            </a:endParaRPr>
          </a:p>
        </p:txBody>
      </p:sp>
      <p:sp>
        <p:nvSpPr>
          <p:cNvPr id="67" name="Freeform 66"/>
          <p:cNvSpPr/>
          <p:nvPr/>
        </p:nvSpPr>
        <p:spPr>
          <a:xfrm>
            <a:off x="2124872" y="4316234"/>
            <a:ext cx="696110" cy="1534572"/>
          </a:xfrm>
          <a:custGeom>
            <a:avLst/>
            <a:gdLst>
              <a:gd name="connsiteX0" fmla="*/ 0 w 828675"/>
              <a:gd name="connsiteY0" fmla="*/ 0 h 1504950"/>
              <a:gd name="connsiteX1" fmla="*/ 238125 w 828675"/>
              <a:gd name="connsiteY1" fmla="*/ 1104900 h 1504950"/>
              <a:gd name="connsiteX2" fmla="*/ 723900 w 828675"/>
              <a:gd name="connsiteY2" fmla="*/ 1314450 h 1504950"/>
              <a:gd name="connsiteX3" fmla="*/ 828675 w 828675"/>
              <a:gd name="connsiteY3" fmla="*/ 1504950 h 150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8675" h="1504950">
                <a:moveTo>
                  <a:pt x="0" y="0"/>
                </a:moveTo>
                <a:cubicBezTo>
                  <a:pt x="58737" y="442912"/>
                  <a:pt x="117475" y="885825"/>
                  <a:pt x="238125" y="1104900"/>
                </a:cubicBezTo>
                <a:cubicBezTo>
                  <a:pt x="358775" y="1323975"/>
                  <a:pt x="625475" y="1247775"/>
                  <a:pt x="723900" y="1314450"/>
                </a:cubicBezTo>
                <a:cubicBezTo>
                  <a:pt x="822325" y="1381125"/>
                  <a:pt x="828675" y="1504950"/>
                  <a:pt x="828675" y="1504950"/>
                </a:cubicBezTo>
              </a:path>
            </a:pathLst>
          </a:cu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Freeform 67"/>
          <p:cNvSpPr/>
          <p:nvPr/>
        </p:nvSpPr>
        <p:spPr>
          <a:xfrm flipH="1">
            <a:off x="1820483" y="4309773"/>
            <a:ext cx="696110" cy="1534572"/>
          </a:xfrm>
          <a:custGeom>
            <a:avLst/>
            <a:gdLst>
              <a:gd name="connsiteX0" fmla="*/ 0 w 828675"/>
              <a:gd name="connsiteY0" fmla="*/ 0 h 1504950"/>
              <a:gd name="connsiteX1" fmla="*/ 238125 w 828675"/>
              <a:gd name="connsiteY1" fmla="*/ 1104900 h 1504950"/>
              <a:gd name="connsiteX2" fmla="*/ 723900 w 828675"/>
              <a:gd name="connsiteY2" fmla="*/ 1314450 h 1504950"/>
              <a:gd name="connsiteX3" fmla="*/ 828675 w 828675"/>
              <a:gd name="connsiteY3" fmla="*/ 1504950 h 150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8675" h="1504950">
                <a:moveTo>
                  <a:pt x="0" y="0"/>
                </a:moveTo>
                <a:cubicBezTo>
                  <a:pt x="58737" y="442912"/>
                  <a:pt x="117475" y="885825"/>
                  <a:pt x="238125" y="1104900"/>
                </a:cubicBezTo>
                <a:cubicBezTo>
                  <a:pt x="358775" y="1323975"/>
                  <a:pt x="625475" y="1247775"/>
                  <a:pt x="723900" y="1314450"/>
                </a:cubicBezTo>
                <a:cubicBezTo>
                  <a:pt x="822325" y="1381125"/>
                  <a:pt x="828675" y="1504950"/>
                  <a:pt x="828675" y="1504950"/>
                </a:cubicBezTo>
              </a:path>
            </a:pathLst>
          </a:cu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Freeform 68"/>
          <p:cNvSpPr/>
          <p:nvPr/>
        </p:nvSpPr>
        <p:spPr>
          <a:xfrm>
            <a:off x="4777201" y="4312010"/>
            <a:ext cx="696110" cy="1534572"/>
          </a:xfrm>
          <a:custGeom>
            <a:avLst/>
            <a:gdLst>
              <a:gd name="connsiteX0" fmla="*/ 0 w 828675"/>
              <a:gd name="connsiteY0" fmla="*/ 0 h 1504950"/>
              <a:gd name="connsiteX1" fmla="*/ 238125 w 828675"/>
              <a:gd name="connsiteY1" fmla="*/ 1104900 h 1504950"/>
              <a:gd name="connsiteX2" fmla="*/ 723900 w 828675"/>
              <a:gd name="connsiteY2" fmla="*/ 1314450 h 1504950"/>
              <a:gd name="connsiteX3" fmla="*/ 828675 w 828675"/>
              <a:gd name="connsiteY3" fmla="*/ 1504950 h 150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8675" h="1504950">
                <a:moveTo>
                  <a:pt x="0" y="0"/>
                </a:moveTo>
                <a:cubicBezTo>
                  <a:pt x="58737" y="442912"/>
                  <a:pt x="117475" y="885825"/>
                  <a:pt x="238125" y="1104900"/>
                </a:cubicBezTo>
                <a:cubicBezTo>
                  <a:pt x="358775" y="1323975"/>
                  <a:pt x="625475" y="1247775"/>
                  <a:pt x="723900" y="1314450"/>
                </a:cubicBezTo>
                <a:cubicBezTo>
                  <a:pt x="822325" y="1381125"/>
                  <a:pt x="828675" y="1504950"/>
                  <a:pt x="828675" y="1504950"/>
                </a:cubicBezTo>
              </a:path>
            </a:pathLst>
          </a:cu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Freeform 69"/>
          <p:cNvSpPr/>
          <p:nvPr/>
        </p:nvSpPr>
        <p:spPr>
          <a:xfrm flipH="1">
            <a:off x="4472812" y="4305549"/>
            <a:ext cx="696110" cy="1534572"/>
          </a:xfrm>
          <a:custGeom>
            <a:avLst/>
            <a:gdLst>
              <a:gd name="connsiteX0" fmla="*/ 0 w 828675"/>
              <a:gd name="connsiteY0" fmla="*/ 0 h 1504950"/>
              <a:gd name="connsiteX1" fmla="*/ 238125 w 828675"/>
              <a:gd name="connsiteY1" fmla="*/ 1104900 h 1504950"/>
              <a:gd name="connsiteX2" fmla="*/ 723900 w 828675"/>
              <a:gd name="connsiteY2" fmla="*/ 1314450 h 1504950"/>
              <a:gd name="connsiteX3" fmla="*/ 828675 w 828675"/>
              <a:gd name="connsiteY3" fmla="*/ 1504950 h 150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8675" h="1504950">
                <a:moveTo>
                  <a:pt x="0" y="0"/>
                </a:moveTo>
                <a:cubicBezTo>
                  <a:pt x="58737" y="442912"/>
                  <a:pt x="117475" y="885825"/>
                  <a:pt x="238125" y="1104900"/>
                </a:cubicBezTo>
                <a:cubicBezTo>
                  <a:pt x="358775" y="1323975"/>
                  <a:pt x="625475" y="1247775"/>
                  <a:pt x="723900" y="1314450"/>
                </a:cubicBezTo>
                <a:cubicBezTo>
                  <a:pt x="822325" y="1381125"/>
                  <a:pt x="828675" y="1504950"/>
                  <a:pt x="828675" y="1504950"/>
                </a:cubicBezTo>
              </a:path>
            </a:pathLst>
          </a:cu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Freeform 70"/>
          <p:cNvSpPr/>
          <p:nvPr/>
        </p:nvSpPr>
        <p:spPr>
          <a:xfrm>
            <a:off x="7993944" y="4245671"/>
            <a:ext cx="2089856" cy="1576559"/>
          </a:xfrm>
          <a:custGeom>
            <a:avLst/>
            <a:gdLst>
              <a:gd name="connsiteX0" fmla="*/ 0 w 828675"/>
              <a:gd name="connsiteY0" fmla="*/ 0 h 1504950"/>
              <a:gd name="connsiteX1" fmla="*/ 238125 w 828675"/>
              <a:gd name="connsiteY1" fmla="*/ 1104900 h 1504950"/>
              <a:gd name="connsiteX2" fmla="*/ 723900 w 828675"/>
              <a:gd name="connsiteY2" fmla="*/ 1314450 h 1504950"/>
              <a:gd name="connsiteX3" fmla="*/ 828675 w 828675"/>
              <a:gd name="connsiteY3" fmla="*/ 1504950 h 150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8675" h="1504950">
                <a:moveTo>
                  <a:pt x="0" y="0"/>
                </a:moveTo>
                <a:cubicBezTo>
                  <a:pt x="58737" y="442912"/>
                  <a:pt x="117475" y="885825"/>
                  <a:pt x="238125" y="1104900"/>
                </a:cubicBezTo>
                <a:cubicBezTo>
                  <a:pt x="358775" y="1323975"/>
                  <a:pt x="625475" y="1247775"/>
                  <a:pt x="723900" y="1314450"/>
                </a:cubicBezTo>
                <a:cubicBezTo>
                  <a:pt x="822325" y="1381125"/>
                  <a:pt x="828675" y="1504950"/>
                  <a:pt x="828675" y="1504950"/>
                </a:cubicBezTo>
              </a:path>
            </a:pathLst>
          </a:cu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Freeform 72"/>
          <p:cNvSpPr/>
          <p:nvPr/>
        </p:nvSpPr>
        <p:spPr>
          <a:xfrm flipH="1">
            <a:off x="7145084" y="4232719"/>
            <a:ext cx="2089856" cy="1576559"/>
          </a:xfrm>
          <a:custGeom>
            <a:avLst/>
            <a:gdLst>
              <a:gd name="connsiteX0" fmla="*/ 0 w 828675"/>
              <a:gd name="connsiteY0" fmla="*/ 0 h 1504950"/>
              <a:gd name="connsiteX1" fmla="*/ 238125 w 828675"/>
              <a:gd name="connsiteY1" fmla="*/ 1104900 h 1504950"/>
              <a:gd name="connsiteX2" fmla="*/ 723900 w 828675"/>
              <a:gd name="connsiteY2" fmla="*/ 1314450 h 1504950"/>
              <a:gd name="connsiteX3" fmla="*/ 828675 w 828675"/>
              <a:gd name="connsiteY3" fmla="*/ 1504950 h 150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8675" h="1504950">
                <a:moveTo>
                  <a:pt x="0" y="0"/>
                </a:moveTo>
                <a:cubicBezTo>
                  <a:pt x="58737" y="442912"/>
                  <a:pt x="117475" y="885825"/>
                  <a:pt x="238125" y="1104900"/>
                </a:cubicBezTo>
                <a:cubicBezTo>
                  <a:pt x="358775" y="1323975"/>
                  <a:pt x="625475" y="1247775"/>
                  <a:pt x="723900" y="1314450"/>
                </a:cubicBezTo>
                <a:cubicBezTo>
                  <a:pt x="822325" y="1381125"/>
                  <a:pt x="828675" y="1504950"/>
                  <a:pt x="828675" y="1504950"/>
                </a:cubicBezTo>
              </a:path>
            </a:pathLst>
          </a:cu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Down Arrow 73"/>
          <p:cNvSpPr/>
          <p:nvPr/>
        </p:nvSpPr>
        <p:spPr>
          <a:xfrm>
            <a:off x="5741228" y="2831590"/>
            <a:ext cx="910595" cy="1293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/>
          <p:cNvSpPr txBox="1"/>
          <p:nvPr/>
        </p:nvSpPr>
        <p:spPr>
          <a:xfrm>
            <a:off x="8360746" y="3484314"/>
            <a:ext cx="777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Symbol" panose="05050102010706020507" pitchFamily="18" charset="2"/>
              </a:rPr>
              <a:t>3</a:t>
            </a:r>
            <a:r>
              <a:rPr lang="en-GB" sz="3200" dirty="0" smtClean="0">
                <a:latin typeface="Symbol" panose="05050102010706020507" pitchFamily="18" charset="2"/>
              </a:rPr>
              <a:t>D</a:t>
            </a:r>
            <a:r>
              <a:rPr lang="en-GB" sz="3200" baseline="-25000" dirty="0" smtClean="0">
                <a:latin typeface="Symbol" panose="05050102010706020507" pitchFamily="18" charset="2"/>
              </a:rPr>
              <a:t>0</a:t>
            </a:r>
            <a:endParaRPr lang="en-GB" baseline="-25000" dirty="0">
              <a:latin typeface="Symbol" panose="05050102010706020507" pitchFamily="18" charset="2"/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flipH="1">
            <a:off x="7181366" y="4069089"/>
            <a:ext cx="2902434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7046917" y="3516258"/>
            <a:ext cx="0" cy="23311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10196517" y="3491066"/>
            <a:ext cx="0" cy="23311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4843657" y="4443307"/>
            <a:ext cx="252078" cy="8032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813909" y="3968415"/>
            <a:ext cx="426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Symbol" panose="05050102010706020507" pitchFamily="18" charset="2"/>
              </a:rPr>
              <a:t>D</a:t>
            </a:r>
            <a:r>
              <a:rPr lang="en-GB" sz="2000" baseline="-25000" dirty="0" smtClean="0">
                <a:latin typeface="Symbol" panose="05050102010706020507" pitchFamily="18" charset="2"/>
              </a:rPr>
              <a:t>0</a:t>
            </a:r>
            <a:endParaRPr lang="en-GB" sz="1200" baseline="-25000" dirty="0">
              <a:latin typeface="Symbol" panose="05050102010706020507" pitchFamily="18" charset="2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V="1">
            <a:off x="4472812" y="3508957"/>
            <a:ext cx="0" cy="23311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5473311" y="3516258"/>
            <a:ext cx="0" cy="23311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4517322" y="3968415"/>
            <a:ext cx="955989" cy="9828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771741" y="3603473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Symbol" panose="05050102010706020507" pitchFamily="18" charset="2"/>
              </a:rPr>
              <a:t>2D</a:t>
            </a:r>
            <a:r>
              <a:rPr lang="en-GB" sz="2000" baseline="-25000" dirty="0" smtClean="0">
                <a:latin typeface="Symbol" panose="05050102010706020507" pitchFamily="18" charset="2"/>
              </a:rPr>
              <a:t>0</a:t>
            </a:r>
            <a:endParaRPr lang="en-GB" sz="1200" baseline="-25000" dirty="0">
              <a:latin typeface="Symbol" panose="05050102010706020507" pitchFamily="18" charset="2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 flipH="1">
            <a:off x="2205232" y="4433782"/>
            <a:ext cx="252078" cy="8032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175484" y="3958890"/>
            <a:ext cx="426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Symbol" panose="05050102010706020507" pitchFamily="18" charset="2"/>
              </a:rPr>
              <a:t>D</a:t>
            </a:r>
            <a:r>
              <a:rPr lang="en-GB" sz="2000" baseline="-25000" dirty="0" smtClean="0">
                <a:latin typeface="Symbol" panose="05050102010706020507" pitchFamily="18" charset="2"/>
              </a:rPr>
              <a:t>0</a:t>
            </a:r>
            <a:endParaRPr lang="en-GB" sz="1200" baseline="-25000" dirty="0">
              <a:latin typeface="Symbol" panose="05050102010706020507" pitchFamily="18" charset="2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V="1">
            <a:off x="1834387" y="3499432"/>
            <a:ext cx="0" cy="23311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2834886" y="3506733"/>
            <a:ext cx="0" cy="23311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133316" y="3593948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Symbol" panose="05050102010706020507" pitchFamily="18" charset="2"/>
              </a:rPr>
              <a:t>2D</a:t>
            </a:r>
            <a:r>
              <a:rPr lang="en-GB" sz="2000" baseline="-25000" dirty="0" smtClean="0">
                <a:latin typeface="Symbol" panose="05050102010706020507" pitchFamily="18" charset="2"/>
              </a:rPr>
              <a:t>0</a:t>
            </a:r>
            <a:endParaRPr lang="en-GB" sz="1200" baseline="-25000" dirty="0">
              <a:latin typeface="Symbol" panose="05050102010706020507" pitchFamily="18" charset="2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 flipH="1">
            <a:off x="1860543" y="3968415"/>
            <a:ext cx="955989" cy="9828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34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612050" y="-212991"/>
            <a:ext cx="14036582" cy="7451991"/>
            <a:chOff x="-2612050" y="-212991"/>
            <a:chExt cx="14036582" cy="745199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46700" y="-212991"/>
              <a:ext cx="6077832" cy="745199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612050" y="-190500"/>
              <a:ext cx="8308882" cy="7048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782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79" y="1212850"/>
            <a:ext cx="6013985" cy="163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43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1940005" y="1538244"/>
            <a:ext cx="3308703" cy="2971417"/>
            <a:chOff x="1940005" y="1538244"/>
            <a:chExt cx="3308703" cy="2971417"/>
          </a:xfrm>
        </p:grpSpPr>
        <p:cxnSp>
          <p:nvCxnSpPr>
            <p:cNvPr id="21" name="Straight Arrow Connector 20"/>
            <p:cNvCxnSpPr/>
            <p:nvPr/>
          </p:nvCxnSpPr>
          <p:spPr>
            <a:xfrm flipV="1">
              <a:off x="3368304" y="3612812"/>
              <a:ext cx="1392455" cy="4627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2402834" y="3612812"/>
              <a:ext cx="965470" cy="755988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 flipV="1">
              <a:off x="3356784" y="2338765"/>
              <a:ext cx="21678" cy="1274047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 flipV="1">
              <a:off x="2355850" y="2992814"/>
              <a:ext cx="1022612" cy="602505"/>
            </a:xfrm>
            <a:prstGeom prst="straightConnector1">
              <a:avLst/>
            </a:prstGeom>
            <a:ln w="53975" cap="rnd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reeform 32"/>
            <p:cNvSpPr/>
            <p:nvPr/>
          </p:nvSpPr>
          <p:spPr>
            <a:xfrm rot="1440000">
              <a:off x="3140933" y="3102384"/>
              <a:ext cx="149397" cy="327164"/>
            </a:xfrm>
            <a:custGeom>
              <a:avLst/>
              <a:gdLst>
                <a:gd name="connsiteX0" fmla="*/ 96207 w 96207"/>
                <a:gd name="connsiteY0" fmla="*/ 0 h 184150"/>
                <a:gd name="connsiteX1" fmla="*/ 13657 w 96207"/>
                <a:gd name="connsiteY1" fmla="*/ 76200 h 184150"/>
                <a:gd name="connsiteX2" fmla="*/ 957 w 96207"/>
                <a:gd name="connsiteY2" fmla="*/ 184150 h 1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207" h="184150">
                  <a:moveTo>
                    <a:pt x="96207" y="0"/>
                  </a:moveTo>
                  <a:cubicBezTo>
                    <a:pt x="62869" y="22754"/>
                    <a:pt x="29532" y="45508"/>
                    <a:pt x="13657" y="76200"/>
                  </a:cubicBezTo>
                  <a:cubicBezTo>
                    <a:pt x="-2218" y="106892"/>
                    <a:pt x="-631" y="145521"/>
                    <a:pt x="957" y="18415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53281" y="285481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Symbol" panose="05050102010706020507" pitchFamily="18" charset="2"/>
                </a:rPr>
                <a:t>a</a:t>
              </a:r>
              <a:endParaRPr lang="en-GB" dirty="0">
                <a:latin typeface="Symbol" panose="05050102010706020507" pitchFamily="18" charset="2"/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>
              <a:off x="3105955" y="2027607"/>
              <a:ext cx="476364" cy="172950"/>
            </a:xfrm>
            <a:custGeom>
              <a:avLst/>
              <a:gdLst>
                <a:gd name="connsiteX0" fmla="*/ 476364 w 476364"/>
                <a:gd name="connsiteY0" fmla="*/ 62036 h 172950"/>
                <a:gd name="connsiteX1" fmla="*/ 219189 w 476364"/>
                <a:gd name="connsiteY1" fmla="*/ 124 h 172950"/>
                <a:gd name="connsiteX2" fmla="*/ 114 w 476364"/>
                <a:gd name="connsiteY2" fmla="*/ 76324 h 172950"/>
                <a:gd name="connsiteX3" fmla="*/ 247764 w 476364"/>
                <a:gd name="connsiteY3" fmla="*/ 171574 h 172950"/>
                <a:gd name="connsiteX4" fmla="*/ 423976 w 476364"/>
                <a:gd name="connsiteY4" fmla="*/ 123949 h 17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364" h="172950">
                  <a:moveTo>
                    <a:pt x="476364" y="62036"/>
                  </a:moveTo>
                  <a:cubicBezTo>
                    <a:pt x="387464" y="29889"/>
                    <a:pt x="298564" y="-2257"/>
                    <a:pt x="219189" y="124"/>
                  </a:cubicBezTo>
                  <a:cubicBezTo>
                    <a:pt x="139814" y="2505"/>
                    <a:pt x="-4648" y="47749"/>
                    <a:pt x="114" y="76324"/>
                  </a:cubicBezTo>
                  <a:cubicBezTo>
                    <a:pt x="4876" y="104899"/>
                    <a:pt x="177120" y="163636"/>
                    <a:pt x="247764" y="171574"/>
                  </a:cubicBezTo>
                  <a:cubicBezTo>
                    <a:pt x="318408" y="179512"/>
                    <a:pt x="371192" y="151730"/>
                    <a:pt x="423976" y="123949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326583" y="1538244"/>
              <a:ext cx="4603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latin typeface="Symbol" panose="05050102010706020507" pitchFamily="18" charset="2"/>
                </a:rPr>
                <a:t>W</a:t>
              </a:r>
              <a:endParaRPr lang="en-GB" sz="2800" dirty="0">
                <a:latin typeface="Symbol" panose="05050102010706020507" pitchFamily="18" charset="2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3378462" y="2454347"/>
              <a:ext cx="1236432" cy="11409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790104" y="3401666"/>
              <a:ext cx="423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en-GB" sz="2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570763" y="2077155"/>
              <a:ext cx="423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en-GB" sz="2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898021" y="2522341"/>
              <a:ext cx="3465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GB" sz="2000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ij</a:t>
              </a:r>
              <a:endParaRPr lang="en-GB" sz="20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42"/>
            <p:cNvSpPr/>
            <p:nvPr/>
          </p:nvSpPr>
          <p:spPr>
            <a:xfrm rot="20160000" flipH="1">
              <a:off x="3468944" y="2998587"/>
              <a:ext cx="149397" cy="327164"/>
            </a:xfrm>
            <a:custGeom>
              <a:avLst/>
              <a:gdLst>
                <a:gd name="connsiteX0" fmla="*/ 96207 w 96207"/>
                <a:gd name="connsiteY0" fmla="*/ 0 h 184150"/>
                <a:gd name="connsiteX1" fmla="*/ 13657 w 96207"/>
                <a:gd name="connsiteY1" fmla="*/ 76200 h 184150"/>
                <a:gd name="connsiteX2" fmla="*/ 957 w 96207"/>
                <a:gd name="connsiteY2" fmla="*/ 184150 h 1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207" h="184150">
                  <a:moveTo>
                    <a:pt x="96207" y="0"/>
                  </a:moveTo>
                  <a:cubicBezTo>
                    <a:pt x="62869" y="22754"/>
                    <a:pt x="29532" y="45508"/>
                    <a:pt x="13657" y="76200"/>
                  </a:cubicBezTo>
                  <a:cubicBezTo>
                    <a:pt x="-2218" y="106892"/>
                    <a:pt x="-631" y="145521"/>
                    <a:pt x="957" y="18415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16158" y="2739889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>
                  <a:latin typeface="Symbol" panose="05050102010706020507" pitchFamily="18" charset="2"/>
                </a:rPr>
                <a:t>g</a:t>
              </a:r>
              <a:r>
                <a:rPr lang="en-GB" i="1" baseline="-25000" dirty="0" err="1" smtClean="0">
                  <a:latin typeface="Symbol" panose="05050102010706020507" pitchFamily="18" charset="2"/>
                </a:rPr>
                <a:t>AB</a:t>
              </a:r>
              <a:endParaRPr lang="en-GB" i="1" baseline="-25000" dirty="0">
                <a:latin typeface="Symbol" panose="05050102010706020507" pitchFamily="18" charset="2"/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>
            <a:xfrm flipH="1">
              <a:off x="4563305" y="2502480"/>
              <a:ext cx="7458" cy="1383982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 flipV="1">
              <a:off x="3376831" y="3630305"/>
              <a:ext cx="1479912" cy="359558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1940005" y="3924886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GB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789928" y="3320424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en-GB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899878" y="2197002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Z</a:t>
              </a:r>
              <a:endParaRPr lang="en-GB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Freeform 52"/>
            <p:cNvSpPr/>
            <p:nvPr/>
          </p:nvSpPr>
          <p:spPr>
            <a:xfrm rot="2100000" flipH="1" flipV="1">
              <a:off x="3192867" y="3600384"/>
              <a:ext cx="356326" cy="433785"/>
            </a:xfrm>
            <a:custGeom>
              <a:avLst/>
              <a:gdLst>
                <a:gd name="connsiteX0" fmla="*/ 96207 w 96207"/>
                <a:gd name="connsiteY0" fmla="*/ 0 h 184150"/>
                <a:gd name="connsiteX1" fmla="*/ 13657 w 96207"/>
                <a:gd name="connsiteY1" fmla="*/ 76200 h 184150"/>
                <a:gd name="connsiteX2" fmla="*/ 957 w 96207"/>
                <a:gd name="connsiteY2" fmla="*/ 184150 h 1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207" h="184150">
                  <a:moveTo>
                    <a:pt x="96207" y="0"/>
                  </a:moveTo>
                  <a:cubicBezTo>
                    <a:pt x="62869" y="22754"/>
                    <a:pt x="29532" y="45508"/>
                    <a:pt x="13657" y="76200"/>
                  </a:cubicBezTo>
                  <a:cubicBezTo>
                    <a:pt x="-2218" y="106892"/>
                    <a:pt x="-631" y="145521"/>
                    <a:pt x="957" y="18415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355700" y="3853092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>
                  <a:latin typeface="Symbol" panose="05050102010706020507" pitchFamily="18" charset="2"/>
                </a:rPr>
                <a:t>f</a:t>
              </a:r>
              <a:r>
                <a:rPr lang="en-GB" i="1" baseline="-25000" dirty="0" err="1" smtClean="0">
                  <a:latin typeface="Symbol" panose="05050102010706020507" pitchFamily="18" charset="2"/>
                </a:rPr>
                <a:t>AB</a:t>
              </a:r>
              <a:endParaRPr lang="en-GB" i="1" baseline="-25000" dirty="0">
                <a:latin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9163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836861" y="1205646"/>
            <a:ext cx="4371703" cy="3226337"/>
            <a:chOff x="868611" y="1186596"/>
            <a:chExt cx="4371703" cy="3226337"/>
          </a:xfrm>
        </p:grpSpPr>
        <p:sp>
          <p:nvSpPr>
            <p:cNvPr id="4" name="Oval 3"/>
            <p:cNvSpPr/>
            <p:nvPr/>
          </p:nvSpPr>
          <p:spPr>
            <a:xfrm rot="-2700000">
              <a:off x="868611" y="2803981"/>
              <a:ext cx="4371703" cy="15065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/>
            <p:cNvSpPr/>
            <p:nvPr/>
          </p:nvSpPr>
          <p:spPr>
            <a:xfrm rot="2700000">
              <a:off x="2411906" y="3045573"/>
              <a:ext cx="1515848" cy="779761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Arrow Connector 6"/>
            <p:cNvCxnSpPr>
              <a:endCxn id="5" idx="2"/>
            </p:cNvCxnSpPr>
            <p:nvPr/>
          </p:nvCxnSpPr>
          <p:spPr>
            <a:xfrm flipH="1" flipV="1">
              <a:off x="2633896" y="2899521"/>
              <a:ext cx="547454" cy="510429"/>
            </a:xfrm>
            <a:prstGeom prst="straightConnector1">
              <a:avLst/>
            </a:prstGeom>
            <a:ln w="53975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endCxn id="5" idx="5"/>
            </p:cNvCxnSpPr>
            <p:nvPr/>
          </p:nvCxnSpPr>
          <p:spPr>
            <a:xfrm>
              <a:off x="3181351" y="3409950"/>
              <a:ext cx="172500" cy="599406"/>
            </a:xfrm>
            <a:prstGeom prst="straightConnector1">
              <a:avLst/>
            </a:prstGeom>
            <a:ln w="53975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4" idx="6"/>
            </p:cNvCxnSpPr>
            <p:nvPr/>
          </p:nvCxnSpPr>
          <p:spPr>
            <a:xfrm flipV="1">
              <a:off x="3181350" y="2011642"/>
              <a:ext cx="1418743" cy="1398308"/>
            </a:xfrm>
            <a:prstGeom prst="straightConnector1">
              <a:avLst/>
            </a:prstGeom>
            <a:ln w="53975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3188880" y="1316676"/>
              <a:ext cx="11520" cy="209962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558765" y="1186596"/>
              <a:ext cx="6110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GB" sz="3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GB" sz="3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34286" y="1517083"/>
              <a:ext cx="5838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s</a:t>
              </a:r>
              <a:r>
                <a:rPr lang="en-GB" sz="3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GB" sz="3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030199" y="2366488"/>
              <a:ext cx="5838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s</a:t>
              </a:r>
              <a:r>
                <a:rPr lang="en-GB" sz="3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GB" sz="3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36154" y="3828158"/>
              <a:ext cx="5838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s</a:t>
              </a:r>
              <a:r>
                <a:rPr lang="en-GB" sz="3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GB" sz="3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3219450" y="2508251"/>
              <a:ext cx="528404" cy="311150"/>
            </a:xfrm>
            <a:custGeom>
              <a:avLst/>
              <a:gdLst>
                <a:gd name="connsiteX0" fmla="*/ 0 w 1117600"/>
                <a:gd name="connsiteY0" fmla="*/ 227 h 546327"/>
                <a:gd name="connsiteX1" fmla="*/ 730250 w 1117600"/>
                <a:gd name="connsiteY1" fmla="*/ 89127 h 546327"/>
                <a:gd name="connsiteX2" fmla="*/ 1117600 w 1117600"/>
                <a:gd name="connsiteY2" fmla="*/ 546327 h 54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7600" h="546327">
                  <a:moveTo>
                    <a:pt x="0" y="227"/>
                  </a:moveTo>
                  <a:cubicBezTo>
                    <a:pt x="271991" y="-832"/>
                    <a:pt x="543983" y="-1890"/>
                    <a:pt x="730250" y="89127"/>
                  </a:cubicBezTo>
                  <a:cubicBezTo>
                    <a:pt x="916517" y="180144"/>
                    <a:pt x="1017058" y="363235"/>
                    <a:pt x="1117600" y="546327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66787" y="2087191"/>
              <a:ext cx="3978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q</a:t>
              </a:r>
              <a:endParaRPr lang="en-GB" sz="3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 flipV="1">
              <a:off x="1663700" y="3308350"/>
              <a:ext cx="1506130" cy="101600"/>
            </a:xfrm>
            <a:prstGeom prst="line">
              <a:avLst/>
            </a:prstGeom>
            <a:ln w="222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2445910" y="1377338"/>
              <a:ext cx="731449" cy="19723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2773993" y="3162300"/>
              <a:ext cx="96207" cy="184150"/>
            </a:xfrm>
            <a:custGeom>
              <a:avLst/>
              <a:gdLst>
                <a:gd name="connsiteX0" fmla="*/ 96207 w 96207"/>
                <a:gd name="connsiteY0" fmla="*/ 0 h 184150"/>
                <a:gd name="connsiteX1" fmla="*/ 13657 w 96207"/>
                <a:gd name="connsiteY1" fmla="*/ 76200 h 184150"/>
                <a:gd name="connsiteX2" fmla="*/ 957 w 96207"/>
                <a:gd name="connsiteY2" fmla="*/ 184150 h 1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207" h="184150">
                  <a:moveTo>
                    <a:pt x="96207" y="0"/>
                  </a:moveTo>
                  <a:cubicBezTo>
                    <a:pt x="62869" y="22754"/>
                    <a:pt x="29532" y="45508"/>
                    <a:pt x="13657" y="76200"/>
                  </a:cubicBezTo>
                  <a:cubicBezTo>
                    <a:pt x="-2218" y="106892"/>
                    <a:pt x="-631" y="145521"/>
                    <a:pt x="957" y="18415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513242" y="3298317"/>
              <a:ext cx="3978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f</a:t>
              </a:r>
              <a:endParaRPr lang="en-GB" sz="3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76631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74398" y="1956718"/>
            <a:ext cx="3878144" cy="1775600"/>
            <a:chOff x="874398" y="1956718"/>
            <a:chExt cx="3878144" cy="1775600"/>
          </a:xfrm>
        </p:grpSpPr>
        <p:grpSp>
          <p:nvGrpSpPr>
            <p:cNvPr id="41" name="Group 40"/>
            <p:cNvGrpSpPr/>
            <p:nvPr/>
          </p:nvGrpSpPr>
          <p:grpSpPr>
            <a:xfrm>
              <a:off x="874398" y="1956718"/>
              <a:ext cx="3878144" cy="1775600"/>
              <a:chOff x="874398" y="1956718"/>
              <a:chExt cx="3878144" cy="1775600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874398" y="1956718"/>
                <a:ext cx="3761680" cy="1347930"/>
                <a:chOff x="874398" y="1956718"/>
                <a:chExt cx="3761680" cy="1347930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671158" y="1956718"/>
                  <a:ext cx="2158475" cy="1347930"/>
                </a:xfrm>
                <a:custGeom>
                  <a:avLst/>
                  <a:gdLst>
                    <a:gd name="connsiteX0" fmla="*/ 3602411 w 4519360"/>
                    <a:gd name="connsiteY0" fmla="*/ 2760 h 2045657"/>
                    <a:gd name="connsiteX1" fmla="*/ 4516811 w 4519360"/>
                    <a:gd name="connsiteY1" fmla="*/ 778615 h 2045657"/>
                    <a:gd name="connsiteX2" fmla="*/ 3824084 w 4519360"/>
                    <a:gd name="connsiteY2" fmla="*/ 1757669 h 2045657"/>
                    <a:gd name="connsiteX3" fmla="*/ 2364738 w 4519360"/>
                    <a:gd name="connsiteY3" fmla="*/ 1489815 h 2045657"/>
                    <a:gd name="connsiteX4" fmla="*/ 656011 w 4519360"/>
                    <a:gd name="connsiteY4" fmla="*/ 2043997 h 2045657"/>
                    <a:gd name="connsiteX5" fmla="*/ 229 w 4519360"/>
                    <a:gd name="connsiteY5" fmla="*/ 1277378 h 2045657"/>
                    <a:gd name="connsiteX6" fmla="*/ 711429 w 4519360"/>
                    <a:gd name="connsiteY6" fmla="*/ 270615 h 2045657"/>
                    <a:gd name="connsiteX7" fmla="*/ 2207720 w 4519360"/>
                    <a:gd name="connsiteY7" fmla="*/ 510760 h 2045657"/>
                    <a:gd name="connsiteX8" fmla="*/ 3602411 w 4519360"/>
                    <a:gd name="connsiteY8" fmla="*/ 2760 h 2045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19360" h="2045657">
                      <a:moveTo>
                        <a:pt x="3602411" y="2760"/>
                      </a:moveTo>
                      <a:cubicBezTo>
                        <a:pt x="3987260" y="47403"/>
                        <a:pt x="4479866" y="486130"/>
                        <a:pt x="4516811" y="778615"/>
                      </a:cubicBezTo>
                      <a:cubicBezTo>
                        <a:pt x="4553756" y="1071100"/>
                        <a:pt x="4182763" y="1639136"/>
                        <a:pt x="3824084" y="1757669"/>
                      </a:cubicBezTo>
                      <a:cubicBezTo>
                        <a:pt x="3465405" y="1876202"/>
                        <a:pt x="2892750" y="1442094"/>
                        <a:pt x="2364738" y="1489815"/>
                      </a:cubicBezTo>
                      <a:cubicBezTo>
                        <a:pt x="1836726" y="1537536"/>
                        <a:pt x="1050096" y="2079403"/>
                        <a:pt x="656011" y="2043997"/>
                      </a:cubicBezTo>
                      <a:cubicBezTo>
                        <a:pt x="261926" y="2008591"/>
                        <a:pt x="-9007" y="1572942"/>
                        <a:pt x="229" y="1277378"/>
                      </a:cubicBezTo>
                      <a:cubicBezTo>
                        <a:pt x="9465" y="981814"/>
                        <a:pt x="343514" y="398385"/>
                        <a:pt x="711429" y="270615"/>
                      </a:cubicBezTo>
                      <a:cubicBezTo>
                        <a:pt x="1079344" y="142845"/>
                        <a:pt x="1733587" y="552324"/>
                        <a:pt x="2207720" y="510760"/>
                      </a:cubicBezTo>
                      <a:cubicBezTo>
                        <a:pt x="2681853" y="469196"/>
                        <a:pt x="3217562" y="-41883"/>
                        <a:pt x="3602411" y="2760"/>
                      </a:cubicBezTo>
                      <a:close/>
                    </a:path>
                  </a:pathLst>
                </a:custGeom>
                <a:pattFill prst="pct20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3275251" y="2476036"/>
                  <a:ext cx="174172" cy="15675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874398" y="2612837"/>
                  <a:ext cx="11721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Helvetica Condensed"/>
                    </a:rPr>
                    <a:t>nucleus 1</a:t>
                  </a:r>
                  <a:endParaRPr lang="en-GB" dirty="0">
                    <a:latin typeface="Helvetica Condensed"/>
                  </a:endParaRP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3463962" y="2537199"/>
                  <a:ext cx="11721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Helvetica Condensed"/>
                    </a:rPr>
                    <a:t>nucleus 2</a:t>
                  </a:r>
                  <a:endParaRPr lang="en-GB" dirty="0">
                    <a:latin typeface="Helvetica Condensed"/>
                  </a:endParaRPr>
                </a:p>
              </p:txBody>
            </p:sp>
            <p:grpSp>
              <p:nvGrpSpPr>
                <p:cNvPr id="18" name="Group 17"/>
                <p:cNvGrpSpPr/>
                <p:nvPr/>
              </p:nvGrpSpPr>
              <p:grpSpPr>
                <a:xfrm>
                  <a:off x="2010952" y="2525532"/>
                  <a:ext cx="434975" cy="380999"/>
                  <a:chOff x="4905375" y="2252662"/>
                  <a:chExt cx="1766888" cy="1633537"/>
                </a:xfrm>
              </p:grpSpPr>
              <p:sp>
                <p:nvSpPr>
                  <p:cNvPr id="4" name="Oval 3"/>
                  <p:cNvSpPr/>
                  <p:nvPr/>
                </p:nvSpPr>
                <p:spPr>
                  <a:xfrm>
                    <a:off x="4905375" y="2252662"/>
                    <a:ext cx="771525" cy="714375"/>
                  </a:xfrm>
                  <a:prstGeom prst="ellipse">
                    <a:avLst/>
                  </a:prstGeom>
                  <a:solidFill>
                    <a:schemeClr val="bg2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" name="Oval 4"/>
                  <p:cNvSpPr/>
                  <p:nvPr/>
                </p:nvSpPr>
                <p:spPr>
                  <a:xfrm>
                    <a:off x="5900738" y="2252662"/>
                    <a:ext cx="771525" cy="71437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" name="Oval 7"/>
                  <p:cNvSpPr/>
                  <p:nvPr/>
                </p:nvSpPr>
                <p:spPr>
                  <a:xfrm>
                    <a:off x="4905375" y="3171824"/>
                    <a:ext cx="771525" cy="71437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" name="Oval 8"/>
                  <p:cNvSpPr/>
                  <p:nvPr/>
                </p:nvSpPr>
                <p:spPr>
                  <a:xfrm>
                    <a:off x="5900738" y="3171824"/>
                    <a:ext cx="771525" cy="714375"/>
                  </a:xfrm>
                  <a:prstGeom prst="ellipse">
                    <a:avLst/>
                  </a:prstGeom>
                  <a:solidFill>
                    <a:schemeClr val="bg2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11" name="Straight Connector 10"/>
                  <p:cNvCxnSpPr/>
                  <p:nvPr/>
                </p:nvCxnSpPr>
                <p:spPr>
                  <a:xfrm>
                    <a:off x="6296025" y="2376488"/>
                    <a:ext cx="4763" cy="428625"/>
                  </a:xfrm>
                  <a:prstGeom prst="line">
                    <a:avLst/>
                  </a:prstGeom>
                  <a:ln w="34925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Straight Connector 11"/>
                  <p:cNvCxnSpPr/>
                  <p:nvPr/>
                </p:nvCxnSpPr>
                <p:spPr>
                  <a:xfrm flipH="1">
                    <a:off x="6086475" y="2609849"/>
                    <a:ext cx="419100" cy="3175"/>
                  </a:xfrm>
                  <a:prstGeom prst="line">
                    <a:avLst/>
                  </a:prstGeom>
                  <a:ln w="34925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>
                    <a:off x="5311775" y="3316288"/>
                    <a:ext cx="4763" cy="428625"/>
                  </a:xfrm>
                  <a:prstGeom prst="line">
                    <a:avLst/>
                  </a:prstGeom>
                  <a:ln w="34925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 flipH="1">
                    <a:off x="5102225" y="3549649"/>
                    <a:ext cx="419100" cy="3175"/>
                  </a:xfrm>
                  <a:prstGeom prst="line">
                    <a:avLst/>
                  </a:prstGeom>
                  <a:ln w="34925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5" name="TextBox 34"/>
                <p:cNvSpPr txBox="1"/>
                <p:nvPr/>
              </p:nvSpPr>
              <p:spPr>
                <a:xfrm>
                  <a:off x="3292039" y="1956718"/>
                  <a:ext cx="3642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e</a:t>
                  </a:r>
                  <a:r>
                    <a:rPr lang="en-GB" baseline="30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  <a:endParaRPr lang="en-GB" baseline="30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38" name="Straight Arrow Connector 37"/>
              <p:cNvCxnSpPr/>
              <p:nvPr/>
            </p:nvCxnSpPr>
            <p:spPr>
              <a:xfrm flipV="1">
                <a:off x="2460129" y="2554413"/>
                <a:ext cx="782558" cy="13773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2162588" y="3209098"/>
                <a:ext cx="258995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Electric field gradient along the bond</a:t>
                </a:r>
                <a:endParaRPr lang="en-GB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42" name="Straight Connector 41"/>
            <p:cNvCxnSpPr/>
            <p:nvPr/>
          </p:nvCxnSpPr>
          <p:spPr>
            <a:xfrm>
              <a:off x="3356194" y="2508202"/>
              <a:ext cx="1173" cy="99971"/>
            </a:xfrm>
            <a:prstGeom prst="line">
              <a:avLst/>
            </a:prstGeom>
            <a:ln w="3492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3304607" y="2562630"/>
              <a:ext cx="103175" cy="741"/>
            </a:xfrm>
            <a:prstGeom prst="line">
              <a:avLst/>
            </a:prstGeom>
            <a:ln w="3492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739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31251" y="343424"/>
            <a:ext cx="8750708" cy="4767860"/>
            <a:chOff x="1931251" y="343424"/>
            <a:chExt cx="8750708" cy="476786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931251" y="2723495"/>
              <a:ext cx="546100" cy="63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2477351" y="1225484"/>
              <a:ext cx="360117" cy="14980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2477351" y="2729845"/>
              <a:ext cx="360117" cy="14980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856322" y="1225484"/>
              <a:ext cx="546100" cy="635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856322" y="2291842"/>
              <a:ext cx="546100" cy="635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837468" y="3263024"/>
              <a:ext cx="546100" cy="635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865749" y="4234206"/>
              <a:ext cx="546100" cy="635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2477351" y="2291842"/>
              <a:ext cx="360117" cy="4443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488463" y="2729845"/>
              <a:ext cx="349005" cy="5395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3411849" y="1040745"/>
              <a:ext cx="106902" cy="1910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528277" y="1040745"/>
              <a:ext cx="546100" cy="635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402422" y="2282317"/>
              <a:ext cx="31439" cy="1631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442556" y="2445419"/>
              <a:ext cx="546100" cy="635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402422" y="3269375"/>
              <a:ext cx="59001" cy="1071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475036" y="3376476"/>
              <a:ext cx="546100" cy="635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3411849" y="4049467"/>
              <a:ext cx="106902" cy="1910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528277" y="4043117"/>
              <a:ext cx="546100" cy="635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633473" y="3861699"/>
              <a:ext cx="875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GB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=3/2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587154" y="2896867"/>
              <a:ext cx="875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GB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=1/2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490051" y="1925133"/>
              <a:ext cx="9525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GB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=-1/2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490911" y="853831"/>
              <a:ext cx="9525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GB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=-3/2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321942" y="347519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Zeeman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411849" y="343424"/>
              <a:ext cx="146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Quadrupolar</a:t>
              </a:r>
              <a:endParaRPr lang="en-GB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V="1">
              <a:off x="4117102" y="1038497"/>
              <a:ext cx="0" cy="1933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4117102" y="950499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c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/8(3cos</a:t>
              </a:r>
              <a:r>
                <a:rPr lang="en-GB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GB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q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-1)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047644" y="2135419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c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/8(3cos</a:t>
              </a:r>
              <a:r>
                <a:rPr lang="en-GB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GB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q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-1)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4052153" y="2291842"/>
              <a:ext cx="0" cy="1486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034749" y="3078358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c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/8(3cos</a:t>
              </a:r>
              <a:r>
                <a:rPr lang="en-GB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GB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q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-1)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4074377" y="3234192"/>
              <a:ext cx="0" cy="1486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4117102" y="4049467"/>
              <a:ext cx="0" cy="1933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117102" y="3960345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c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/8(3cos</a:t>
              </a:r>
              <a:r>
                <a:rPr lang="en-GB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GB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q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-1)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flipV="1">
              <a:off x="3601301" y="1047095"/>
              <a:ext cx="12700" cy="1393381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3858358" y="2448594"/>
              <a:ext cx="843" cy="898997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 flipV="1">
              <a:off x="3633407" y="3411711"/>
              <a:ext cx="4407" cy="604009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Group 105"/>
            <p:cNvGrpSpPr/>
            <p:nvPr/>
          </p:nvGrpSpPr>
          <p:grpSpPr>
            <a:xfrm>
              <a:off x="6377589" y="643370"/>
              <a:ext cx="4304370" cy="4467914"/>
              <a:chOff x="1865304" y="4577379"/>
              <a:chExt cx="4304370" cy="4467914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2058672" y="6126854"/>
                <a:ext cx="3811905" cy="1698903"/>
                <a:chOff x="6749277" y="3261717"/>
                <a:chExt cx="3811905" cy="1698903"/>
              </a:xfrm>
            </p:grpSpPr>
            <p:grpSp>
              <p:nvGrpSpPr>
                <p:cNvPr id="75" name="Group 74"/>
                <p:cNvGrpSpPr/>
                <p:nvPr/>
              </p:nvGrpSpPr>
              <p:grpSpPr>
                <a:xfrm>
                  <a:off x="6749277" y="3286018"/>
                  <a:ext cx="3811905" cy="1589512"/>
                  <a:chOff x="1531620" y="1961408"/>
                  <a:chExt cx="3811905" cy="1589512"/>
                </a:xfrm>
              </p:grpSpPr>
              <p:cxnSp>
                <p:nvCxnSpPr>
                  <p:cNvPr id="79" name="Straight Connector 78"/>
                  <p:cNvCxnSpPr/>
                  <p:nvPr/>
                </p:nvCxnSpPr>
                <p:spPr>
                  <a:xfrm flipV="1">
                    <a:off x="1531620" y="3543300"/>
                    <a:ext cx="3811905" cy="762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/>
                  <p:cNvCxnSpPr/>
                  <p:nvPr/>
                </p:nvCxnSpPr>
                <p:spPr>
                  <a:xfrm>
                    <a:off x="2682256" y="1961408"/>
                    <a:ext cx="14288" cy="1531620"/>
                  </a:xfrm>
                  <a:prstGeom prst="line">
                    <a:avLst/>
                  </a:prstGeom>
                  <a:ln w="38100" cap="rnd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8561880" y="4839970"/>
                  <a:ext cx="0" cy="1206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 flipH="1">
                  <a:off x="7960145" y="3977719"/>
                  <a:ext cx="1152524" cy="0"/>
                </a:xfrm>
                <a:prstGeom prst="line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9149761" y="3261717"/>
                  <a:ext cx="14288" cy="1531620"/>
                </a:xfrm>
                <a:prstGeom prst="line">
                  <a:avLst/>
                </a:prstGeom>
                <a:ln w="381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TextBox 80"/>
              <p:cNvSpPr txBox="1"/>
              <p:nvPr/>
            </p:nvSpPr>
            <p:spPr>
              <a:xfrm>
                <a:off x="3726635" y="7705647"/>
                <a:ext cx="130078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 smtClean="0">
                    <a:latin typeface="Symbol" panose="05050102010706020507" pitchFamily="18" charset="2"/>
                  </a:rPr>
                  <a:t>n</a:t>
                </a:r>
                <a:r>
                  <a:rPr lang="en-GB" sz="3200" baseline="-25000" dirty="0" smtClean="0">
                    <a:latin typeface="Symbol" panose="05050102010706020507" pitchFamily="18" charset="2"/>
                  </a:rPr>
                  <a:t>0</a:t>
                </a:r>
                <a:endParaRPr lang="en-GB" baseline="-25000" dirty="0">
                  <a:latin typeface="Symbol" panose="05050102010706020507" pitchFamily="18" charset="2"/>
                </a:endParaRPr>
              </a:p>
            </p:txBody>
          </p:sp>
          <p:sp>
            <p:nvSpPr>
              <p:cNvPr id="83" name="Freeform 82"/>
              <p:cNvSpPr/>
              <p:nvPr/>
            </p:nvSpPr>
            <p:spPr>
              <a:xfrm>
                <a:off x="3232448" y="6164107"/>
                <a:ext cx="2089856" cy="1576559"/>
              </a:xfrm>
              <a:custGeom>
                <a:avLst/>
                <a:gdLst>
                  <a:gd name="connsiteX0" fmla="*/ 0 w 828675"/>
                  <a:gd name="connsiteY0" fmla="*/ 0 h 1504950"/>
                  <a:gd name="connsiteX1" fmla="*/ 238125 w 828675"/>
                  <a:gd name="connsiteY1" fmla="*/ 1104900 h 1504950"/>
                  <a:gd name="connsiteX2" fmla="*/ 723900 w 828675"/>
                  <a:gd name="connsiteY2" fmla="*/ 1314450 h 1504950"/>
                  <a:gd name="connsiteX3" fmla="*/ 828675 w 828675"/>
                  <a:gd name="connsiteY3" fmla="*/ 1504950 h 1504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8675" h="1504950">
                    <a:moveTo>
                      <a:pt x="0" y="0"/>
                    </a:moveTo>
                    <a:cubicBezTo>
                      <a:pt x="58737" y="442912"/>
                      <a:pt x="117475" y="885825"/>
                      <a:pt x="238125" y="1104900"/>
                    </a:cubicBezTo>
                    <a:cubicBezTo>
                      <a:pt x="358775" y="1323975"/>
                      <a:pt x="625475" y="1247775"/>
                      <a:pt x="723900" y="1314450"/>
                    </a:cubicBezTo>
                    <a:cubicBezTo>
                      <a:pt x="822325" y="1381125"/>
                      <a:pt x="828675" y="1504950"/>
                      <a:pt x="828675" y="1504950"/>
                    </a:cubicBezTo>
                  </a:path>
                </a:pathLst>
              </a:custGeom>
              <a:ln w="285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Freeform 83"/>
              <p:cNvSpPr/>
              <p:nvPr/>
            </p:nvSpPr>
            <p:spPr>
              <a:xfrm flipH="1">
                <a:off x="2383588" y="6151155"/>
                <a:ext cx="2089856" cy="1576559"/>
              </a:xfrm>
              <a:custGeom>
                <a:avLst/>
                <a:gdLst>
                  <a:gd name="connsiteX0" fmla="*/ 0 w 828675"/>
                  <a:gd name="connsiteY0" fmla="*/ 0 h 1504950"/>
                  <a:gd name="connsiteX1" fmla="*/ 238125 w 828675"/>
                  <a:gd name="connsiteY1" fmla="*/ 1104900 h 1504950"/>
                  <a:gd name="connsiteX2" fmla="*/ 723900 w 828675"/>
                  <a:gd name="connsiteY2" fmla="*/ 1314450 h 1504950"/>
                  <a:gd name="connsiteX3" fmla="*/ 828675 w 828675"/>
                  <a:gd name="connsiteY3" fmla="*/ 1504950 h 1504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8675" h="1504950">
                    <a:moveTo>
                      <a:pt x="0" y="0"/>
                    </a:moveTo>
                    <a:cubicBezTo>
                      <a:pt x="58737" y="442912"/>
                      <a:pt x="117475" y="885825"/>
                      <a:pt x="238125" y="1104900"/>
                    </a:cubicBezTo>
                    <a:cubicBezTo>
                      <a:pt x="358775" y="1323975"/>
                      <a:pt x="625475" y="1247775"/>
                      <a:pt x="723900" y="1314450"/>
                    </a:cubicBezTo>
                    <a:cubicBezTo>
                      <a:pt x="822325" y="1381125"/>
                      <a:pt x="828675" y="1504950"/>
                      <a:pt x="828675" y="1504950"/>
                    </a:cubicBezTo>
                  </a:path>
                </a:pathLst>
              </a:custGeom>
              <a:ln w="285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 flipH="1">
                <a:off x="2407141" y="8545172"/>
                <a:ext cx="2902434" cy="0"/>
              </a:xfrm>
              <a:prstGeom prst="line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V="1">
                <a:off x="5322304" y="6214008"/>
                <a:ext cx="0" cy="233116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flipV="1">
                <a:off x="2374496" y="6178828"/>
                <a:ext cx="0" cy="233116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Freeform 93"/>
              <p:cNvSpPr/>
              <p:nvPr/>
            </p:nvSpPr>
            <p:spPr>
              <a:xfrm>
                <a:off x="3670265" y="4829440"/>
                <a:ext cx="261937" cy="2907418"/>
              </a:xfrm>
              <a:custGeom>
                <a:avLst/>
                <a:gdLst>
                  <a:gd name="connsiteX0" fmla="*/ 0 w 261937"/>
                  <a:gd name="connsiteY0" fmla="*/ 1809754 h 1824041"/>
                  <a:gd name="connsiteX1" fmla="*/ 138112 w 261937"/>
                  <a:gd name="connsiteY1" fmla="*/ 4 h 1824041"/>
                  <a:gd name="connsiteX2" fmla="*/ 261937 w 261937"/>
                  <a:gd name="connsiteY2" fmla="*/ 1824041 h 1824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1937" h="1824041">
                    <a:moveTo>
                      <a:pt x="0" y="1809754"/>
                    </a:moveTo>
                    <a:cubicBezTo>
                      <a:pt x="47228" y="903688"/>
                      <a:pt x="94456" y="-2377"/>
                      <a:pt x="138112" y="4"/>
                    </a:cubicBezTo>
                    <a:cubicBezTo>
                      <a:pt x="181768" y="2385"/>
                      <a:pt x="221852" y="913213"/>
                      <a:pt x="261937" y="1824041"/>
                    </a:cubicBezTo>
                  </a:path>
                </a:pathLst>
              </a:cu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96" name="Straight Arrow Connector 95"/>
              <p:cNvCxnSpPr/>
              <p:nvPr/>
            </p:nvCxnSpPr>
            <p:spPr>
              <a:xfrm flipH="1">
                <a:off x="4572000" y="6126854"/>
                <a:ext cx="322719" cy="30442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/>
              <p:cNvSpPr txBox="1"/>
              <p:nvPr/>
            </p:nvSpPr>
            <p:spPr>
              <a:xfrm>
                <a:off x="4860012" y="5773125"/>
                <a:ext cx="13096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1/2&lt;-&gt;3/2</a:t>
                </a:r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865304" y="5809496"/>
                <a:ext cx="13096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1/2&lt;-&gt;3/2</a:t>
                </a:r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9" name="Straight Arrow Connector 98"/>
              <p:cNvCxnSpPr/>
              <p:nvPr/>
            </p:nvCxnSpPr>
            <p:spPr>
              <a:xfrm>
                <a:off x="2671835" y="6126854"/>
                <a:ext cx="457189" cy="30442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 flipH="1">
                <a:off x="3890793" y="4847135"/>
                <a:ext cx="322719" cy="30442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4205181" y="4577379"/>
                <a:ext cx="13096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1/2&lt;-&gt;-1/2</a:t>
                </a:r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3523584" y="8522073"/>
                <a:ext cx="681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dirty="0" smtClean="0">
                    <a:latin typeface="Symbol" panose="05050102010706020507" pitchFamily="18" charset="2"/>
                    <a:cs typeface="Arial" panose="020B0604020202020204" pitchFamily="34" charset="0"/>
                  </a:rPr>
                  <a:t>c</a:t>
                </a:r>
                <a:r>
                  <a:rPr lang="en-GB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/2</a:t>
                </a:r>
                <a:endParaRPr lang="en-GB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309224" y="1295400"/>
            <a:ext cx="3318725" cy="4657726"/>
            <a:chOff x="1309224" y="1295400"/>
            <a:chExt cx="3318725" cy="465772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9224" y="1295400"/>
              <a:ext cx="3318725" cy="4657726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1309224" y="1376313"/>
              <a:ext cx="566710" cy="3864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433344" y="4083377"/>
              <a:ext cx="566710" cy="3864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988404" y="649069"/>
            <a:ext cx="4518581" cy="5063035"/>
            <a:chOff x="6988404" y="649069"/>
            <a:chExt cx="4518581" cy="506303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8404" y="975611"/>
              <a:ext cx="4518581" cy="4736493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6988404" y="649069"/>
              <a:ext cx="20922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Pb</a:t>
              </a:r>
              <a:r>
                <a:rPr lang="en-GB" sz="3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(NO</a:t>
              </a:r>
              <a:r>
                <a:rPr lang="en-GB" sz="36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GB" sz="3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r>
                <a:rPr lang="en-GB" sz="36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GB" sz="36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792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262391" y="946747"/>
            <a:ext cx="5481738" cy="3575217"/>
            <a:chOff x="2750748" y="946746"/>
            <a:chExt cx="5481738" cy="3575217"/>
          </a:xfrm>
        </p:grpSpPr>
        <p:grpSp>
          <p:nvGrpSpPr>
            <p:cNvPr id="8" name="Group 7"/>
            <p:cNvGrpSpPr/>
            <p:nvPr/>
          </p:nvGrpSpPr>
          <p:grpSpPr>
            <a:xfrm>
              <a:off x="2750748" y="1052240"/>
              <a:ext cx="3516441" cy="3469723"/>
              <a:chOff x="3778360" y="821914"/>
              <a:chExt cx="3516441" cy="3469723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 flipV="1">
                <a:off x="4156990" y="1396037"/>
                <a:ext cx="0" cy="2438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4156990" y="1307137"/>
                <a:ext cx="2514600" cy="1238309"/>
              </a:xfrm>
              <a:prstGeom prst="line">
                <a:avLst/>
              </a:prstGeom>
              <a:ln w="412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156990" y="2545446"/>
                <a:ext cx="2514600" cy="984191"/>
              </a:xfrm>
              <a:prstGeom prst="line">
                <a:avLst/>
              </a:prstGeom>
              <a:ln w="412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4156990" y="3834437"/>
                <a:ext cx="2667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3778360" y="1319837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i="1" dirty="0">
                    <a:latin typeface="Helvetica Condensed" pitchFamily="34" charset="0"/>
                  </a:rPr>
                  <a:t>E</a:t>
                </a:r>
                <a:endParaRPr lang="en-GB" i="1" dirty="0">
                  <a:latin typeface="Helvetica Condensed" pitchFamily="34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641042" y="3829972"/>
                <a:ext cx="5036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i="1">
                    <a:latin typeface="Helvetica Condensed" pitchFamily="34" charset="0"/>
                  </a:rPr>
                  <a:t>B</a:t>
                </a:r>
                <a:r>
                  <a:rPr lang="en-GB" sz="2400" i="1" baseline="-25000">
                    <a:latin typeface="Helvetica Condensed" pitchFamily="34" charset="0"/>
                  </a:rPr>
                  <a:t>0</a:t>
                </a:r>
                <a:endParaRPr lang="en-GB" i="1" baseline="-25000" dirty="0">
                  <a:latin typeface="Helvetica Condensed" pitchFamily="34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544862" y="821914"/>
                <a:ext cx="6735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/>
                  <a:t>|</a:t>
                </a:r>
                <a:r>
                  <a:rPr lang="en-GB" sz="2400" dirty="0">
                    <a:latin typeface="Symbol" panose="05050102010706020507" pitchFamily="18" charset="2"/>
                  </a:rPr>
                  <a:t>b</a:t>
                </a:r>
                <a:r>
                  <a:rPr lang="en-GB" sz="2400" dirty="0"/>
                  <a:t>&gt;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621219" y="3060096"/>
                <a:ext cx="6735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/>
                  <a:t>|</a:t>
                </a:r>
                <a:r>
                  <a:rPr lang="en-GB" sz="2400" dirty="0">
                    <a:latin typeface="Symbol" panose="05050102010706020507" pitchFamily="18" charset="2"/>
                  </a:rPr>
                  <a:t>a</a:t>
                </a:r>
                <a:r>
                  <a:rPr lang="en-GB" sz="2400" dirty="0"/>
                  <a:t>&gt;</a:t>
                </a:r>
              </a:p>
            </p:txBody>
          </p:sp>
        </p:grpSp>
        <p:cxnSp>
          <p:nvCxnSpPr>
            <p:cNvPr id="9" name="Straight Connector 8"/>
            <p:cNvCxnSpPr/>
            <p:nvPr/>
          </p:nvCxnSpPr>
          <p:spPr>
            <a:xfrm>
              <a:off x="5639555" y="1533166"/>
              <a:ext cx="1337781" cy="54"/>
            </a:xfrm>
            <a:prstGeom prst="line">
              <a:avLst/>
            </a:prstGeom>
            <a:ln w="412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634863" y="3756058"/>
              <a:ext cx="1337781" cy="54"/>
            </a:xfrm>
            <a:prstGeom prst="line">
              <a:avLst/>
            </a:prstGeom>
            <a:ln w="412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293314" y="946746"/>
              <a:ext cx="17427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i="1" dirty="0" err="1" smtClean="0">
                  <a:latin typeface="Helvetica Condensed"/>
                </a:rPr>
                <a:t>E</a:t>
              </a:r>
              <a:r>
                <a:rPr lang="en-GB" sz="2400" i="1" baseline="-25000" dirty="0" err="1" smtClean="0">
                  <a:latin typeface="Symbol" panose="05050102010706020507" pitchFamily="18" charset="2"/>
                </a:rPr>
                <a:t>b</a:t>
              </a:r>
              <a:r>
                <a:rPr lang="en-GB" sz="2400" i="1" dirty="0" smtClean="0">
                  <a:latin typeface="Symbol" panose="05050102010706020507" pitchFamily="18" charset="2"/>
                </a:rPr>
                <a:t>=</a:t>
              </a:r>
              <a:r>
                <a:rPr lang="en-GB" sz="2400" i="1" dirty="0" err="1" smtClean="0">
                  <a:latin typeface="Symbol" panose="05050102010706020507" pitchFamily="18" charset="2"/>
                </a:rPr>
                <a:t>g</a:t>
              </a:r>
              <a:r>
                <a:rPr lang="en-GB" sz="2400" i="1" baseline="-25000" dirty="0" err="1" smtClean="0">
                  <a:latin typeface="Symbol" panose="05050102010706020507" pitchFamily="18" charset="2"/>
                </a:rPr>
                <a:t>N</a:t>
              </a:r>
              <a:r>
                <a:rPr lang="en-GB" sz="2400" i="1" baseline="-25000" dirty="0" smtClean="0">
                  <a:latin typeface="Symbol" panose="05050102010706020507" pitchFamily="18" charset="2"/>
                </a:rPr>
                <a:t> </a:t>
              </a:r>
              <a:r>
                <a:rPr lang="en-GB" sz="2400" i="1" dirty="0">
                  <a:latin typeface="Helvetica Condensed" pitchFamily="34" charset="0"/>
                </a:rPr>
                <a:t>ħB</a:t>
              </a:r>
              <a:r>
                <a:rPr lang="en-GB" sz="2400" i="1" baseline="-25000" dirty="0">
                  <a:latin typeface="Helvetica Condensed" pitchFamily="34" charset="0"/>
                </a:rPr>
                <a:t>0</a:t>
              </a:r>
              <a:r>
                <a:rPr lang="en-GB" sz="2400" i="1" dirty="0">
                  <a:latin typeface="Helvetica Condensed" pitchFamily="34" charset="0"/>
                </a:rPr>
                <a:t>/2</a:t>
              </a:r>
              <a:endParaRPr lang="en-GB" sz="2400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03753" y="3224826"/>
              <a:ext cx="19287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i="1" dirty="0" err="1" smtClean="0">
                  <a:latin typeface="Helvetica Condensed"/>
                </a:rPr>
                <a:t>E</a:t>
              </a:r>
              <a:r>
                <a:rPr lang="en-GB" sz="2400" i="1" baseline="-25000" dirty="0" err="1" smtClean="0">
                  <a:latin typeface="Symbol" panose="05050102010706020507" pitchFamily="18" charset="2"/>
                </a:rPr>
                <a:t>a</a:t>
              </a:r>
              <a:r>
                <a:rPr lang="en-GB" sz="2400" i="1" dirty="0" smtClean="0">
                  <a:latin typeface="Symbol" panose="05050102010706020507" pitchFamily="18" charset="2"/>
                </a:rPr>
                <a:t>=-</a:t>
              </a:r>
              <a:r>
                <a:rPr lang="en-GB" sz="2400" i="1" dirty="0" err="1">
                  <a:latin typeface="Symbol" panose="05050102010706020507" pitchFamily="18" charset="2"/>
                </a:rPr>
                <a:t>g</a:t>
              </a:r>
              <a:r>
                <a:rPr lang="en-GB" sz="2400" i="1" baseline="-25000" dirty="0" err="1">
                  <a:latin typeface="Symbol" panose="05050102010706020507" pitchFamily="18" charset="2"/>
                </a:rPr>
                <a:t>N</a:t>
              </a:r>
              <a:r>
                <a:rPr lang="en-GB" sz="2400" i="1" baseline="-25000" dirty="0">
                  <a:latin typeface="Symbol" panose="05050102010706020507" pitchFamily="18" charset="2"/>
                </a:rPr>
                <a:t> </a:t>
              </a:r>
              <a:r>
                <a:rPr lang="en-GB" sz="2400" i="1" dirty="0">
                  <a:latin typeface="Helvetica Condensed" pitchFamily="34" charset="0"/>
                </a:rPr>
                <a:t>ħB</a:t>
              </a:r>
              <a:r>
                <a:rPr lang="en-GB" sz="2400" i="1" baseline="-25000" dirty="0">
                  <a:latin typeface="Helvetica Condensed" pitchFamily="34" charset="0"/>
                </a:rPr>
                <a:t>0</a:t>
              </a:r>
              <a:r>
                <a:rPr lang="en-GB" sz="2400" i="1" dirty="0">
                  <a:latin typeface="Helvetica Condensed" pitchFamily="34" charset="0"/>
                </a:rPr>
                <a:t>/2</a:t>
              </a:r>
              <a:endParaRPr lang="en-GB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953899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95899" y="463377"/>
            <a:ext cx="11260003" cy="6475880"/>
            <a:chOff x="495899" y="463377"/>
            <a:chExt cx="11260003" cy="647588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899" y="4373467"/>
              <a:ext cx="6865034" cy="2565790"/>
            </a:xfrm>
            <a:prstGeom prst="rect">
              <a:avLst/>
            </a:prstGeom>
          </p:spPr>
        </p:pic>
        <p:grpSp>
          <p:nvGrpSpPr>
            <p:cNvPr id="5" name="Group 4"/>
            <p:cNvGrpSpPr/>
            <p:nvPr/>
          </p:nvGrpSpPr>
          <p:grpSpPr>
            <a:xfrm>
              <a:off x="7237321" y="1063542"/>
              <a:ext cx="4518581" cy="5063035"/>
              <a:chOff x="6988404" y="649069"/>
              <a:chExt cx="4518581" cy="5063035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88404" y="975611"/>
                <a:ext cx="4518581" cy="4736493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6988404" y="649069"/>
                <a:ext cx="20922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Pb</a:t>
                </a:r>
                <a:r>
                  <a:rPr lang="en-GB" sz="3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(NO</a:t>
                </a:r>
                <a:r>
                  <a:rPr lang="en-GB" sz="3600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GB" sz="3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en-GB" sz="3600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GB" sz="36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24656" y="779819"/>
              <a:ext cx="5607520" cy="3593648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720969" y="463377"/>
              <a:ext cx="1107996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(A)</a:t>
              </a:r>
              <a:endParaRPr lang="en-GB" sz="5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02339" y="463377"/>
              <a:ext cx="1107996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(B)</a:t>
              </a:r>
              <a:endParaRPr lang="en-GB" sz="5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421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938723" y="2486059"/>
            <a:ext cx="3215736" cy="2595643"/>
            <a:chOff x="6477191" y="965499"/>
            <a:chExt cx="3215736" cy="2595643"/>
          </a:xfrm>
        </p:grpSpPr>
        <p:grpSp>
          <p:nvGrpSpPr>
            <p:cNvPr id="6" name="Group 5"/>
            <p:cNvGrpSpPr/>
            <p:nvPr/>
          </p:nvGrpSpPr>
          <p:grpSpPr>
            <a:xfrm>
              <a:off x="7105927" y="3320808"/>
              <a:ext cx="1213838" cy="90903"/>
              <a:chOff x="5663626" y="3867563"/>
              <a:chExt cx="546100" cy="100689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5663626" y="3867563"/>
                <a:ext cx="546100" cy="635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5663626" y="3961902"/>
                <a:ext cx="546100" cy="635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8319765" y="3191810"/>
              <a:ext cx="1309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GB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=±1/2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7096322" y="1698333"/>
              <a:ext cx="1213838" cy="90903"/>
              <a:chOff x="5663626" y="3867563"/>
              <a:chExt cx="546100" cy="100689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>
                <a:off x="5663626" y="3867563"/>
                <a:ext cx="546100" cy="635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663626" y="3961902"/>
                <a:ext cx="546100" cy="635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8383265" y="1555801"/>
              <a:ext cx="1309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GB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=±3/2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8141491" y="1812380"/>
              <a:ext cx="6350" cy="1428991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804452" y="965499"/>
              <a:ext cx="2146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Zero magnetic field</a:t>
              </a:r>
              <a:endParaRPr lang="en-GB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77191" y="2440476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c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/4(3cos</a:t>
              </a:r>
              <a:r>
                <a:rPr lang="en-GB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GB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q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-1)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653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0898" y="988423"/>
            <a:ext cx="6546252" cy="3034936"/>
            <a:chOff x="240898" y="988423"/>
            <a:chExt cx="6546252" cy="303493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0898" y="1585571"/>
              <a:ext cx="3383032" cy="2437788"/>
            </a:xfrm>
            <a:prstGeom prst="rect">
              <a:avLst/>
            </a:prstGeom>
          </p:spPr>
        </p:pic>
        <p:pic>
          <p:nvPicPr>
            <p:cNvPr id="1026" name="Picture 2" descr="Image result for nacl crystal structur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5789" y="1585571"/>
              <a:ext cx="2931361" cy="222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4319452" y="988423"/>
              <a:ext cx="143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NaCl</a:t>
              </a:r>
              <a:endParaRPr lang="en-GB" sz="28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76102" y="988423"/>
              <a:ext cx="143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NaNO</a:t>
              </a:r>
              <a:r>
                <a:rPr lang="en-GB" sz="28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GB" sz="28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099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22451" y="76201"/>
            <a:ext cx="7081263" cy="6257925"/>
            <a:chOff x="298450" y="76200"/>
            <a:chExt cx="7081263" cy="6257925"/>
          </a:xfrm>
        </p:grpSpPr>
        <p:sp>
          <p:nvSpPr>
            <p:cNvPr id="56" name="Freeform 55"/>
            <p:cNvSpPr/>
            <p:nvPr/>
          </p:nvSpPr>
          <p:spPr>
            <a:xfrm flipV="1">
              <a:off x="4857750" y="1430654"/>
              <a:ext cx="45719" cy="250825"/>
            </a:xfrm>
            <a:custGeom>
              <a:avLst/>
              <a:gdLst>
                <a:gd name="connsiteX0" fmla="*/ 53975 w 84869"/>
                <a:gd name="connsiteY0" fmla="*/ 342900 h 342900"/>
                <a:gd name="connsiteX1" fmla="*/ 82550 w 84869"/>
                <a:gd name="connsiteY1" fmla="*/ 174625 h 342900"/>
                <a:gd name="connsiteX2" fmla="*/ 0 w 84869"/>
                <a:gd name="connsiteY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869" h="342900">
                  <a:moveTo>
                    <a:pt x="53975" y="342900"/>
                  </a:moveTo>
                  <a:cubicBezTo>
                    <a:pt x="72760" y="287337"/>
                    <a:pt x="91546" y="231775"/>
                    <a:pt x="82550" y="174625"/>
                  </a:cubicBezTo>
                  <a:cubicBezTo>
                    <a:pt x="73554" y="117475"/>
                    <a:pt x="36777" y="58737"/>
                    <a:pt x="0" y="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5181600" y="859155"/>
              <a:ext cx="838200" cy="55193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4191000" y="859155"/>
              <a:ext cx="9906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4191000" y="1392555"/>
              <a:ext cx="9906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4191000" y="1392555"/>
              <a:ext cx="1828800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5181600" y="1397020"/>
              <a:ext cx="828674" cy="452736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Freeform 54"/>
            <p:cNvSpPr/>
            <p:nvPr/>
          </p:nvSpPr>
          <p:spPr>
            <a:xfrm>
              <a:off x="4831081" y="1087755"/>
              <a:ext cx="45719" cy="273050"/>
            </a:xfrm>
            <a:custGeom>
              <a:avLst/>
              <a:gdLst>
                <a:gd name="connsiteX0" fmla="*/ 53975 w 84869"/>
                <a:gd name="connsiteY0" fmla="*/ 342900 h 342900"/>
                <a:gd name="connsiteX1" fmla="*/ 82550 w 84869"/>
                <a:gd name="connsiteY1" fmla="*/ 174625 h 342900"/>
                <a:gd name="connsiteX2" fmla="*/ 0 w 84869"/>
                <a:gd name="connsiteY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869" h="342900">
                  <a:moveTo>
                    <a:pt x="53975" y="342900"/>
                  </a:moveTo>
                  <a:cubicBezTo>
                    <a:pt x="72760" y="287337"/>
                    <a:pt x="91546" y="231775"/>
                    <a:pt x="82550" y="174625"/>
                  </a:cubicBezTo>
                  <a:cubicBezTo>
                    <a:pt x="73554" y="117475"/>
                    <a:pt x="36777" y="58737"/>
                    <a:pt x="0" y="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819015" y="1002625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 err="1">
                  <a:latin typeface="Symbol" panose="05050102010706020507" pitchFamily="18" charset="2"/>
                  <a:cs typeface="Arial" panose="020B0604020202020204" pitchFamily="34" charset="0"/>
                </a:rPr>
                <a:t>w</a:t>
              </a:r>
              <a:r>
                <a:rPr lang="en-GB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en-GB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841875" y="1329055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 err="1">
                  <a:latin typeface="Symbol" panose="05050102010706020507" pitchFamily="18" charset="2"/>
                  <a:cs typeface="Arial" panose="020B0604020202020204" pitchFamily="34" charset="0"/>
                </a:rPr>
                <a:t>w</a:t>
              </a:r>
              <a:r>
                <a:rPr lang="en-GB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en-GB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381910" y="658643"/>
              <a:ext cx="52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>
                  <a:latin typeface="Helvetica" pitchFamily="34" charset="0"/>
                </a:rPr>
                <a:t>H</a:t>
              </a:r>
              <a:r>
                <a:rPr lang="en-GB" sz="2400" b="1" i="1" baseline="-25000" dirty="0">
                  <a:latin typeface="Helvetica" pitchFamily="34" charset="0"/>
                </a:rPr>
                <a:t>1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546376" y="1616690"/>
              <a:ext cx="52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>
                  <a:latin typeface="Helvetica" pitchFamily="34" charset="0"/>
                </a:rPr>
                <a:t>H</a:t>
              </a:r>
              <a:r>
                <a:rPr lang="en-GB" sz="2400" b="1" i="1" baseline="-25000" dirty="0">
                  <a:latin typeface="Helvetica" pitchFamily="34" charset="0"/>
                </a:rPr>
                <a:t>1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693270" y="1456670"/>
              <a:ext cx="12971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>
                  <a:latin typeface="Helvetica" pitchFamily="34" charset="0"/>
                </a:rPr>
                <a:t>H</a:t>
              </a:r>
              <a:r>
                <a:rPr lang="en-GB" sz="2400" b="1" i="1" baseline="-25000" dirty="0">
                  <a:latin typeface="Helvetica" pitchFamily="34" charset="0"/>
                </a:rPr>
                <a:t>1</a:t>
              </a:r>
              <a:r>
                <a:rPr lang="en-GB" sz="2400" i="1" dirty="0">
                  <a:latin typeface="Helvetica" pitchFamily="34" charset="0"/>
                </a:rPr>
                <a:t>cos</a:t>
              </a:r>
              <a:r>
                <a:rPr lang="en-GB" sz="2400" i="1" dirty="0">
                  <a:latin typeface="Symbol" panose="05050102010706020507" pitchFamily="18" charset="2"/>
                </a:rPr>
                <a:t>w</a:t>
              </a:r>
              <a:r>
                <a:rPr lang="en-GB" sz="2400" i="1" dirty="0">
                  <a:latin typeface="Helvetica" pitchFamily="34" charset="0"/>
                </a:rPr>
                <a:t>t</a:t>
              </a:r>
              <a:endParaRPr lang="en-GB" sz="2400" i="1" baseline="-25000" dirty="0">
                <a:latin typeface="Helvetica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810000" y="97155"/>
              <a:ext cx="6639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latin typeface="Arial" panose="020B0604020202020204" pitchFamily="34" charset="0"/>
                  <a:cs typeface="Arial" panose="020B0604020202020204" pitchFamily="34" charset="0"/>
                </a:rPr>
                <a:t>(B)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49116" y="3412163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latin typeface="Arial" panose="020B0604020202020204" pitchFamily="34" charset="0"/>
                  <a:cs typeface="Arial" panose="020B0604020202020204" pitchFamily="34" charset="0"/>
                </a:rPr>
                <a:t>(C)</a:t>
              </a: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V="1">
              <a:off x="1839338" y="3566819"/>
              <a:ext cx="0" cy="17195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1839338" y="5283347"/>
              <a:ext cx="1828800" cy="30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848738" y="5274618"/>
              <a:ext cx="990600" cy="749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900080" y="5862935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360838" y="4880918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947696" y="3499954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Z</a:t>
              </a:r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V="1">
              <a:off x="1839339" y="5283347"/>
              <a:ext cx="831849" cy="300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2213988" y="5312698"/>
              <a:ext cx="52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>
                  <a:latin typeface="Helvetica" pitchFamily="34" charset="0"/>
                </a:rPr>
                <a:t>H</a:t>
              </a:r>
              <a:r>
                <a:rPr lang="en-GB" sz="2400" b="1" i="1" baseline="-25000" dirty="0">
                  <a:latin typeface="Helvetica" pitchFamily="34" charset="0"/>
                </a:rPr>
                <a:t>1</a:t>
              </a:r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flipV="1">
              <a:off x="1804410" y="3673773"/>
              <a:ext cx="0" cy="161004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1299588" y="3636298"/>
              <a:ext cx="52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>
                  <a:latin typeface="Helvetica" pitchFamily="34" charset="0"/>
                </a:rPr>
                <a:t>H</a:t>
              </a:r>
              <a:r>
                <a:rPr lang="en-GB" sz="2400" b="1" i="1" baseline="-25000" dirty="0">
                  <a:latin typeface="Helvetica" pitchFamily="34" charset="0"/>
                </a:rPr>
                <a:t>0</a:t>
              </a:r>
            </a:p>
          </p:txBody>
        </p:sp>
        <p:cxnSp>
          <p:nvCxnSpPr>
            <p:cNvPr id="89" name="Straight Arrow Connector 88"/>
            <p:cNvCxnSpPr/>
            <p:nvPr/>
          </p:nvCxnSpPr>
          <p:spPr>
            <a:xfrm>
              <a:off x="1909188" y="3716963"/>
              <a:ext cx="0" cy="105471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1925743" y="3914428"/>
              <a:ext cx="6335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>
                  <a:latin typeface="Symbol" panose="05050102010706020507" pitchFamily="18" charset="2"/>
                </a:rPr>
                <a:t>W/g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cxnSp>
          <p:nvCxnSpPr>
            <p:cNvPr id="94" name="Straight Connector 93"/>
            <p:cNvCxnSpPr/>
            <p:nvPr/>
          </p:nvCxnSpPr>
          <p:spPr>
            <a:xfrm>
              <a:off x="1839339" y="4745662"/>
              <a:ext cx="831849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2656899" y="4771678"/>
              <a:ext cx="0" cy="48198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1834576" y="4735623"/>
              <a:ext cx="831849" cy="51787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2607091" y="4474498"/>
              <a:ext cx="6554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err="1">
                  <a:latin typeface="Helvetica" pitchFamily="34" charset="0"/>
                </a:rPr>
                <a:t>H</a:t>
              </a:r>
              <a:r>
                <a:rPr lang="en-GB" sz="2400" b="1" i="1" baseline="-25000" dirty="0" err="1">
                  <a:latin typeface="Helvetica" pitchFamily="34" charset="0"/>
                </a:rPr>
                <a:t>eff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978141" y="3433279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latin typeface="Arial" panose="020B0604020202020204" pitchFamily="34" charset="0"/>
                  <a:cs typeface="Arial" panose="020B0604020202020204" pitchFamily="34" charset="0"/>
                </a:rPr>
                <a:t>(D)</a:t>
              </a:r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V="1">
              <a:off x="5468363" y="3576344"/>
              <a:ext cx="0" cy="17195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5468363" y="5292872"/>
              <a:ext cx="1828800" cy="30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H="1">
              <a:off x="4477763" y="5284143"/>
              <a:ext cx="990600" cy="749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4529105" y="587246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6989863" y="4890443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576721" y="350947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Z</a:t>
              </a:r>
            </a:p>
          </p:txBody>
        </p:sp>
        <p:cxnSp>
          <p:nvCxnSpPr>
            <p:cNvPr id="117" name="Straight Arrow Connector 116"/>
            <p:cNvCxnSpPr/>
            <p:nvPr/>
          </p:nvCxnSpPr>
          <p:spPr>
            <a:xfrm flipV="1">
              <a:off x="5463601" y="4745148"/>
              <a:ext cx="831849" cy="51787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6236116" y="4484023"/>
              <a:ext cx="6554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err="1">
                  <a:latin typeface="Helvetica" pitchFamily="34" charset="0"/>
                </a:rPr>
                <a:t>H</a:t>
              </a:r>
              <a:r>
                <a:rPr lang="en-GB" sz="2400" b="1" i="1" baseline="-25000" dirty="0" err="1">
                  <a:latin typeface="Helvetica" pitchFamily="34" charset="0"/>
                </a:rPr>
                <a:t>eff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sp>
          <p:nvSpPr>
            <p:cNvPr id="119" name="Oval 118"/>
            <p:cNvSpPr/>
            <p:nvPr/>
          </p:nvSpPr>
          <p:spPr>
            <a:xfrm rot="3420000">
              <a:off x="5080892" y="4330197"/>
              <a:ext cx="2181026" cy="830465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0" name="Straight Arrow Connector 119"/>
            <p:cNvCxnSpPr/>
            <p:nvPr/>
          </p:nvCxnSpPr>
          <p:spPr>
            <a:xfrm flipV="1">
              <a:off x="5457825" y="3971144"/>
              <a:ext cx="0" cy="133649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5457825" y="5291584"/>
              <a:ext cx="1106009" cy="36720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5" name="Freeform 124"/>
            <p:cNvSpPr/>
            <p:nvPr/>
          </p:nvSpPr>
          <p:spPr>
            <a:xfrm>
              <a:off x="5229225" y="5040938"/>
              <a:ext cx="390777" cy="530177"/>
            </a:xfrm>
            <a:custGeom>
              <a:avLst/>
              <a:gdLst>
                <a:gd name="connsiteX0" fmla="*/ 152652 w 390777"/>
                <a:gd name="connsiteY0" fmla="*/ 0 h 530177"/>
                <a:gd name="connsiteX1" fmla="*/ 252 w 390777"/>
                <a:gd name="connsiteY1" fmla="*/ 276225 h 530177"/>
                <a:gd name="connsiteX2" fmla="*/ 124077 w 390777"/>
                <a:gd name="connsiteY2" fmla="*/ 504825 h 530177"/>
                <a:gd name="connsiteX3" fmla="*/ 390777 w 390777"/>
                <a:gd name="connsiteY3" fmla="*/ 514350 h 53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0777" h="530177">
                  <a:moveTo>
                    <a:pt x="152652" y="0"/>
                  </a:moveTo>
                  <a:cubicBezTo>
                    <a:pt x="78833" y="96044"/>
                    <a:pt x="5014" y="192088"/>
                    <a:pt x="252" y="276225"/>
                  </a:cubicBezTo>
                  <a:cubicBezTo>
                    <a:pt x="-4510" y="360362"/>
                    <a:pt x="58990" y="465138"/>
                    <a:pt x="124077" y="504825"/>
                  </a:cubicBezTo>
                  <a:cubicBezTo>
                    <a:pt x="189164" y="544512"/>
                    <a:pt x="289970" y="529431"/>
                    <a:pt x="390777" y="51435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140125" y="4887907"/>
              <a:ext cx="13383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>
                  <a:latin typeface="Symbol" panose="05050102010706020507" pitchFamily="18" charset="2"/>
                </a:rPr>
                <a:t>q=</a:t>
              </a:r>
              <a:r>
                <a:rPr lang="en-GB" sz="2400" b="1" i="1" dirty="0" err="1">
                  <a:latin typeface="Symbol" panose="05050102010706020507" pitchFamily="18" charset="2"/>
                </a:rPr>
                <a:t>g</a:t>
              </a:r>
              <a:r>
                <a:rPr lang="en-GB" sz="2400" b="1" i="1" dirty="0" err="1">
                  <a:latin typeface="Helvetica" pitchFamily="34" charset="0"/>
                </a:rPr>
                <a:t>H</a:t>
              </a:r>
              <a:r>
                <a:rPr lang="en-GB" sz="2400" b="1" i="1" baseline="-25000" dirty="0" err="1">
                  <a:latin typeface="Helvetica" pitchFamily="34" charset="0"/>
                </a:rPr>
                <a:t>eff</a:t>
              </a:r>
              <a:r>
                <a:rPr lang="en-GB" sz="2400" b="1" i="1" dirty="0" err="1">
                  <a:latin typeface="Helvetica" pitchFamily="34" charset="0"/>
                </a:rPr>
                <a:t>t</a:t>
              </a:r>
              <a:r>
                <a:rPr lang="en-GB" sz="2400" b="1" i="1" baseline="-25000" dirty="0" err="1">
                  <a:latin typeface="Helvetica" pitchFamily="34" charset="0"/>
                </a:rPr>
                <a:t>p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298450" y="76200"/>
              <a:ext cx="3517900" cy="2912437"/>
              <a:chOff x="298450" y="76200"/>
              <a:chExt cx="3517900" cy="2912437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414778" y="76200"/>
                <a:ext cx="6639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(A)</a:t>
                </a: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 flipV="1">
                <a:off x="1905000" y="230856"/>
                <a:ext cx="0" cy="171953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1905000" y="1947384"/>
                <a:ext cx="1828800" cy="300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H="1">
                <a:off x="914400" y="1938655"/>
                <a:ext cx="990600" cy="7493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H="1">
                <a:off x="609600" y="1938655"/>
                <a:ext cx="1295400" cy="5207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1911350" y="1951355"/>
                <a:ext cx="1441450" cy="2921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Freeform 27"/>
              <p:cNvSpPr/>
              <p:nvPr/>
            </p:nvSpPr>
            <p:spPr>
              <a:xfrm>
                <a:off x="2959100" y="1951355"/>
                <a:ext cx="82942" cy="209550"/>
              </a:xfrm>
              <a:custGeom>
                <a:avLst/>
                <a:gdLst>
                  <a:gd name="connsiteX0" fmla="*/ 25400 w 82942"/>
                  <a:gd name="connsiteY0" fmla="*/ 0 h 209550"/>
                  <a:gd name="connsiteX1" fmla="*/ 82550 w 82942"/>
                  <a:gd name="connsiteY1" fmla="*/ 114300 h 209550"/>
                  <a:gd name="connsiteX2" fmla="*/ 0 w 82942"/>
                  <a:gd name="connsiteY2" fmla="*/ 209550 h 20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2942" h="209550">
                    <a:moveTo>
                      <a:pt x="25400" y="0"/>
                    </a:moveTo>
                    <a:cubicBezTo>
                      <a:pt x="56091" y="39687"/>
                      <a:pt x="86783" y="79375"/>
                      <a:pt x="82550" y="114300"/>
                    </a:cubicBezTo>
                    <a:cubicBezTo>
                      <a:pt x="78317" y="149225"/>
                      <a:pt x="39158" y="179387"/>
                      <a:pt x="0" y="209550"/>
                    </a:cubicBezTo>
                  </a:path>
                </a:pathLst>
              </a:custGeom>
              <a:noFill/>
              <a:ln cap="rnd"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1143000" y="2243456"/>
                <a:ext cx="162348" cy="139700"/>
              </a:xfrm>
              <a:custGeom>
                <a:avLst/>
                <a:gdLst>
                  <a:gd name="connsiteX0" fmla="*/ 162348 w 162348"/>
                  <a:gd name="connsiteY0" fmla="*/ 95250 h 96207"/>
                  <a:gd name="connsiteX1" fmla="*/ 16298 w 162348"/>
                  <a:gd name="connsiteY1" fmla="*/ 82550 h 96207"/>
                  <a:gd name="connsiteX2" fmla="*/ 9948 w 162348"/>
                  <a:gd name="connsiteY2" fmla="*/ 0 h 96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2348" h="96207">
                    <a:moveTo>
                      <a:pt x="162348" y="95250"/>
                    </a:moveTo>
                    <a:cubicBezTo>
                      <a:pt x="102023" y="96837"/>
                      <a:pt x="41698" y="98425"/>
                      <a:pt x="16298" y="82550"/>
                    </a:cubicBezTo>
                    <a:cubicBezTo>
                      <a:pt x="-9102" y="66675"/>
                      <a:pt x="423" y="33337"/>
                      <a:pt x="9948" y="0"/>
                    </a:cubicBezTo>
                  </a:path>
                </a:pathLst>
              </a:custGeom>
              <a:noFill/>
              <a:ln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021516" y="1861423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i="1" dirty="0" err="1">
                    <a:latin typeface="Symbol" panose="05050102010706020507" pitchFamily="18" charset="2"/>
                    <a:cs typeface="Arial" panose="020B0604020202020204" pitchFamily="34" charset="0"/>
                  </a:rPr>
                  <a:t>w</a:t>
                </a:r>
                <a:r>
                  <a:rPr lang="en-GB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endParaRPr lang="en-GB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806450" y="2211705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i="1" dirty="0" err="1">
                    <a:latin typeface="Symbol" panose="05050102010706020507" pitchFamily="18" charset="2"/>
                    <a:cs typeface="Arial" panose="020B0604020202020204" pitchFamily="34" charset="0"/>
                  </a:rPr>
                  <a:t>w</a:t>
                </a:r>
                <a:r>
                  <a:rPr lang="en-GB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endParaRPr lang="en-GB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965742" y="2526972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>
                    <a:latin typeface="Helvetica" pitchFamily="34" charset="0"/>
                    <a:cs typeface="Arial" panose="020B0604020202020204" pitchFamily="34" charset="0"/>
                  </a:rPr>
                  <a:t>X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426500" y="1544955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>
                    <a:latin typeface="Helvetica" pitchFamily="34" charset="0"/>
                    <a:cs typeface="Arial" panose="020B0604020202020204" pitchFamily="34" charset="0"/>
                  </a:rPr>
                  <a:t>Y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98450" y="2040255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>
                    <a:latin typeface="Helvetica" pitchFamily="34" charset="0"/>
                    <a:cs typeface="Arial" panose="020B0604020202020204" pitchFamily="34" charset="0"/>
                  </a:rPr>
                  <a:t>X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284638" y="2078355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>
                    <a:latin typeface="Helvetica" pitchFamily="34" charset="0"/>
                    <a:cs typeface="Arial" panose="020B0604020202020204" pitchFamily="34" charset="0"/>
                  </a:rPr>
                  <a:t>Y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928036" y="226574"/>
                <a:ext cx="6447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>
                    <a:latin typeface="Helvetica" pitchFamily="34" charset="0"/>
                    <a:cs typeface="Arial" panose="020B0604020202020204" pitchFamily="34" charset="0"/>
                  </a:rPr>
                  <a:t>Z,Z</a:t>
                </a:r>
              </a:p>
            </p:txBody>
          </p:sp>
          <p:sp>
            <p:nvSpPr>
              <p:cNvPr id="2" name="TextBox 1"/>
              <p:cNvSpPr txBox="1"/>
              <p:nvPr/>
            </p:nvSpPr>
            <p:spPr>
              <a:xfrm>
                <a:off x="2240108" y="84904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~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39186" y="1922356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~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303896" y="195959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~</a:t>
                </a:r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1981200" y="3385784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387186" y="4763364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927178" y="5753964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558352" y="5748276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596986" y="3364468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023178" y="4777012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276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635052" y="487383"/>
            <a:ext cx="3180420" cy="2070100"/>
            <a:chOff x="5319487" y="8256"/>
            <a:chExt cx="3180420" cy="2070100"/>
          </a:xfrm>
        </p:grpSpPr>
        <p:sp>
          <p:nvSpPr>
            <p:cNvPr id="56" name="Freeform 55"/>
            <p:cNvSpPr/>
            <p:nvPr/>
          </p:nvSpPr>
          <p:spPr>
            <a:xfrm flipV="1">
              <a:off x="6367237" y="1430655"/>
              <a:ext cx="45719" cy="250825"/>
            </a:xfrm>
            <a:custGeom>
              <a:avLst/>
              <a:gdLst>
                <a:gd name="connsiteX0" fmla="*/ 53975 w 84869"/>
                <a:gd name="connsiteY0" fmla="*/ 342900 h 342900"/>
                <a:gd name="connsiteX1" fmla="*/ 82550 w 84869"/>
                <a:gd name="connsiteY1" fmla="*/ 174625 h 342900"/>
                <a:gd name="connsiteX2" fmla="*/ 0 w 84869"/>
                <a:gd name="connsiteY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869" h="342900">
                  <a:moveTo>
                    <a:pt x="53975" y="342900"/>
                  </a:moveTo>
                  <a:cubicBezTo>
                    <a:pt x="72760" y="287337"/>
                    <a:pt x="91546" y="231775"/>
                    <a:pt x="82550" y="174625"/>
                  </a:cubicBezTo>
                  <a:cubicBezTo>
                    <a:pt x="73554" y="117475"/>
                    <a:pt x="36777" y="58737"/>
                    <a:pt x="0" y="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6691087" y="859156"/>
              <a:ext cx="838200" cy="55193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5700487" y="859156"/>
              <a:ext cx="990600" cy="533400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5700487" y="1392556"/>
              <a:ext cx="990600" cy="457200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5700487" y="1392556"/>
              <a:ext cx="1828800" cy="0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6691087" y="1397021"/>
              <a:ext cx="828674" cy="452736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Freeform 54"/>
            <p:cNvSpPr/>
            <p:nvPr/>
          </p:nvSpPr>
          <p:spPr>
            <a:xfrm>
              <a:off x="6340568" y="1087756"/>
              <a:ext cx="45719" cy="273050"/>
            </a:xfrm>
            <a:custGeom>
              <a:avLst/>
              <a:gdLst>
                <a:gd name="connsiteX0" fmla="*/ 53975 w 84869"/>
                <a:gd name="connsiteY0" fmla="*/ 342900 h 342900"/>
                <a:gd name="connsiteX1" fmla="*/ 82550 w 84869"/>
                <a:gd name="connsiteY1" fmla="*/ 174625 h 342900"/>
                <a:gd name="connsiteX2" fmla="*/ 0 w 84869"/>
                <a:gd name="connsiteY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869" h="342900">
                  <a:moveTo>
                    <a:pt x="53975" y="342900"/>
                  </a:moveTo>
                  <a:cubicBezTo>
                    <a:pt x="72760" y="287337"/>
                    <a:pt x="91546" y="231775"/>
                    <a:pt x="82550" y="174625"/>
                  </a:cubicBezTo>
                  <a:cubicBezTo>
                    <a:pt x="73554" y="117475"/>
                    <a:pt x="36777" y="58737"/>
                    <a:pt x="0" y="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328502" y="1002626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 err="1">
                  <a:latin typeface="Symbol" panose="05050102010706020507" pitchFamily="18" charset="2"/>
                  <a:cs typeface="Arial" panose="020B0604020202020204" pitchFamily="34" charset="0"/>
                </a:rPr>
                <a:t>w</a:t>
              </a:r>
              <a:r>
                <a:rPr lang="en-GB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en-GB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351362" y="1329056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 err="1">
                  <a:latin typeface="Symbol" panose="05050102010706020507" pitchFamily="18" charset="2"/>
                  <a:cs typeface="Arial" panose="020B0604020202020204" pitchFamily="34" charset="0"/>
                </a:rPr>
                <a:t>w</a:t>
              </a:r>
              <a:r>
                <a:rPr lang="en-GB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en-GB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891397" y="658644"/>
              <a:ext cx="52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smtClean="0">
                  <a:latin typeface="Helvetica" pitchFamily="34" charset="0"/>
                </a:rPr>
                <a:t>B</a:t>
              </a:r>
              <a:r>
                <a:rPr lang="en-GB" sz="2400" b="1" i="1" baseline="-25000" dirty="0" smtClean="0">
                  <a:latin typeface="Helvetica" pitchFamily="34" charset="0"/>
                </a:rPr>
                <a:t>1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055863" y="1616691"/>
              <a:ext cx="52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smtClean="0">
                  <a:latin typeface="Helvetica" pitchFamily="34" charset="0"/>
                </a:rPr>
                <a:t>B</a:t>
              </a:r>
              <a:r>
                <a:rPr lang="en-GB" sz="2400" b="1" i="1" baseline="-25000" dirty="0" smtClean="0">
                  <a:latin typeface="Helvetica" pitchFamily="34" charset="0"/>
                </a:rPr>
                <a:t>1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202757" y="1456671"/>
              <a:ext cx="12971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smtClean="0">
                  <a:latin typeface="Helvetica" pitchFamily="34" charset="0"/>
                </a:rPr>
                <a:t>B</a:t>
              </a:r>
              <a:r>
                <a:rPr lang="en-GB" sz="2400" b="1" i="1" baseline="-25000" dirty="0" smtClean="0">
                  <a:latin typeface="Helvetica" pitchFamily="34" charset="0"/>
                </a:rPr>
                <a:t>1</a:t>
              </a:r>
              <a:r>
                <a:rPr lang="en-GB" sz="2400" i="1" dirty="0" smtClean="0">
                  <a:latin typeface="Helvetica" pitchFamily="34" charset="0"/>
                </a:rPr>
                <a:t>cos</a:t>
              </a:r>
              <a:r>
                <a:rPr lang="en-GB" sz="2400" i="1" dirty="0" smtClean="0">
                  <a:latin typeface="Symbol" panose="05050102010706020507" pitchFamily="18" charset="2"/>
                </a:rPr>
                <a:t>w</a:t>
              </a:r>
              <a:r>
                <a:rPr lang="en-GB" sz="2400" i="1" dirty="0" smtClean="0">
                  <a:latin typeface="Helvetica" pitchFamily="34" charset="0"/>
                </a:rPr>
                <a:t>t</a:t>
              </a:r>
              <a:endParaRPr lang="en-GB" sz="2400" i="1" baseline="-25000" dirty="0">
                <a:latin typeface="Helvetica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319487" y="8256"/>
              <a:ext cx="6639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(A)</a:t>
              </a:r>
              <a:endParaRPr lang="en-GB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128984" y="454305"/>
            <a:ext cx="3401572" cy="2938816"/>
            <a:chOff x="1873117" y="3385785"/>
            <a:chExt cx="3401572" cy="2938816"/>
          </a:xfrm>
        </p:grpSpPr>
        <p:sp>
          <p:nvSpPr>
            <p:cNvPr id="64" name="TextBox 63"/>
            <p:cNvSpPr txBox="1"/>
            <p:nvPr/>
          </p:nvSpPr>
          <p:spPr>
            <a:xfrm>
              <a:off x="1873117" y="3412164"/>
              <a:ext cx="6639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(B)</a:t>
              </a:r>
              <a:endParaRPr lang="en-GB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V="1">
              <a:off x="3363339" y="3566820"/>
              <a:ext cx="0" cy="17195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3363339" y="5283348"/>
              <a:ext cx="1828800" cy="30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2372739" y="5274619"/>
              <a:ext cx="990600" cy="749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2424081" y="5862936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884839" y="4880919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471697" y="3499955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Z</a:t>
              </a:r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V="1">
              <a:off x="3363340" y="5283348"/>
              <a:ext cx="831849" cy="3008"/>
            </a:xfrm>
            <a:prstGeom prst="straightConnector1">
              <a:avLst/>
            </a:prstGeom>
            <a:ln w="412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3737989" y="5312699"/>
              <a:ext cx="52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smtClean="0">
                  <a:latin typeface="Helvetica" pitchFamily="34" charset="0"/>
                </a:rPr>
                <a:t>B</a:t>
              </a:r>
              <a:r>
                <a:rPr lang="en-GB" sz="2400" b="1" i="1" baseline="-25000" dirty="0" smtClean="0">
                  <a:latin typeface="Helvetica" pitchFamily="34" charset="0"/>
                </a:rPr>
                <a:t>1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flipV="1">
              <a:off x="3328411" y="3673774"/>
              <a:ext cx="0" cy="1610049"/>
            </a:xfrm>
            <a:prstGeom prst="straightConnector1">
              <a:avLst/>
            </a:prstGeom>
            <a:ln w="412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2823589" y="3636299"/>
              <a:ext cx="52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smtClean="0">
                  <a:latin typeface="Helvetica" pitchFamily="34" charset="0"/>
                </a:rPr>
                <a:t>B</a:t>
              </a:r>
              <a:r>
                <a:rPr lang="en-GB" sz="2400" b="1" i="1" baseline="-25000" dirty="0" smtClean="0">
                  <a:latin typeface="Helvetica" pitchFamily="34" charset="0"/>
                </a:rPr>
                <a:t>0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cxnSp>
          <p:nvCxnSpPr>
            <p:cNvPr id="89" name="Straight Arrow Connector 88"/>
            <p:cNvCxnSpPr/>
            <p:nvPr/>
          </p:nvCxnSpPr>
          <p:spPr>
            <a:xfrm>
              <a:off x="3433189" y="3716964"/>
              <a:ext cx="0" cy="1054715"/>
            </a:xfrm>
            <a:prstGeom prst="straightConnector1">
              <a:avLst/>
            </a:prstGeom>
            <a:ln w="412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3449744" y="3914429"/>
              <a:ext cx="6335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>
                  <a:latin typeface="Symbol" panose="05050102010706020507" pitchFamily="18" charset="2"/>
                </a:rPr>
                <a:t>W/g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cxnSp>
          <p:nvCxnSpPr>
            <p:cNvPr id="94" name="Straight Connector 93"/>
            <p:cNvCxnSpPr/>
            <p:nvPr/>
          </p:nvCxnSpPr>
          <p:spPr>
            <a:xfrm>
              <a:off x="3363340" y="4745663"/>
              <a:ext cx="831849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4180900" y="4771679"/>
              <a:ext cx="0" cy="48198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3358577" y="4735624"/>
              <a:ext cx="831849" cy="517874"/>
            </a:xfrm>
            <a:prstGeom prst="straightConnector1">
              <a:avLst/>
            </a:prstGeom>
            <a:ln w="41275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4131092" y="4474499"/>
              <a:ext cx="6554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err="1" smtClean="0">
                  <a:latin typeface="Helvetica" pitchFamily="34" charset="0"/>
                </a:rPr>
                <a:t>B</a:t>
              </a:r>
              <a:r>
                <a:rPr lang="en-GB" sz="2400" b="1" i="1" baseline="-25000" dirty="0" err="1" smtClean="0">
                  <a:latin typeface="Helvetica" pitchFamily="34" charset="0"/>
                </a:rPr>
                <a:t>eff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505201" y="3385785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911187" y="4763365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451179" y="5753965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410580" y="329354"/>
            <a:ext cx="3401572" cy="2969657"/>
            <a:chOff x="5502142" y="3364469"/>
            <a:chExt cx="3401572" cy="2969657"/>
          </a:xfrm>
        </p:grpSpPr>
        <p:sp>
          <p:nvSpPr>
            <p:cNvPr id="102" name="TextBox 101"/>
            <p:cNvSpPr txBox="1"/>
            <p:nvPr/>
          </p:nvSpPr>
          <p:spPr>
            <a:xfrm>
              <a:off x="5502142" y="3509480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(C)</a:t>
              </a:r>
              <a:endParaRPr lang="en-GB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V="1">
              <a:off x="6992364" y="3576345"/>
              <a:ext cx="0" cy="17195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6992364" y="5292873"/>
              <a:ext cx="1828800" cy="30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H="1">
              <a:off x="6001764" y="5284144"/>
              <a:ext cx="990600" cy="749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6053106" y="5872461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8513864" y="4890444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100722" y="3509480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Z</a:t>
              </a:r>
            </a:p>
          </p:txBody>
        </p:sp>
        <p:cxnSp>
          <p:nvCxnSpPr>
            <p:cNvPr id="117" name="Straight Arrow Connector 116"/>
            <p:cNvCxnSpPr/>
            <p:nvPr/>
          </p:nvCxnSpPr>
          <p:spPr>
            <a:xfrm flipV="1">
              <a:off x="6987602" y="4745149"/>
              <a:ext cx="831849" cy="517874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7760117" y="4484024"/>
              <a:ext cx="6554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err="1" smtClean="0">
                  <a:latin typeface="Helvetica" pitchFamily="34" charset="0"/>
                </a:rPr>
                <a:t>B</a:t>
              </a:r>
              <a:r>
                <a:rPr lang="en-GB" sz="2400" b="1" i="1" baseline="-25000" dirty="0" err="1" smtClean="0">
                  <a:latin typeface="Helvetica" pitchFamily="34" charset="0"/>
                </a:rPr>
                <a:t>eff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sp>
          <p:nvSpPr>
            <p:cNvPr id="119" name="Oval 118"/>
            <p:cNvSpPr/>
            <p:nvPr/>
          </p:nvSpPr>
          <p:spPr>
            <a:xfrm rot="3420000">
              <a:off x="6604893" y="4330198"/>
              <a:ext cx="2181026" cy="830465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0" name="Straight Arrow Connector 119"/>
            <p:cNvCxnSpPr/>
            <p:nvPr/>
          </p:nvCxnSpPr>
          <p:spPr>
            <a:xfrm flipV="1">
              <a:off x="6981826" y="3971145"/>
              <a:ext cx="0" cy="1336495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6981826" y="5291585"/>
              <a:ext cx="1106009" cy="367209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5" name="Freeform 124"/>
            <p:cNvSpPr/>
            <p:nvPr/>
          </p:nvSpPr>
          <p:spPr>
            <a:xfrm>
              <a:off x="6753226" y="5040939"/>
              <a:ext cx="390777" cy="530177"/>
            </a:xfrm>
            <a:custGeom>
              <a:avLst/>
              <a:gdLst>
                <a:gd name="connsiteX0" fmla="*/ 152652 w 390777"/>
                <a:gd name="connsiteY0" fmla="*/ 0 h 530177"/>
                <a:gd name="connsiteX1" fmla="*/ 252 w 390777"/>
                <a:gd name="connsiteY1" fmla="*/ 276225 h 530177"/>
                <a:gd name="connsiteX2" fmla="*/ 124077 w 390777"/>
                <a:gd name="connsiteY2" fmla="*/ 504825 h 530177"/>
                <a:gd name="connsiteX3" fmla="*/ 390777 w 390777"/>
                <a:gd name="connsiteY3" fmla="*/ 514350 h 53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0777" h="530177">
                  <a:moveTo>
                    <a:pt x="152652" y="0"/>
                  </a:moveTo>
                  <a:cubicBezTo>
                    <a:pt x="78833" y="96044"/>
                    <a:pt x="5014" y="192088"/>
                    <a:pt x="252" y="276225"/>
                  </a:cubicBezTo>
                  <a:cubicBezTo>
                    <a:pt x="-4510" y="360362"/>
                    <a:pt x="58990" y="465138"/>
                    <a:pt x="124077" y="504825"/>
                  </a:cubicBezTo>
                  <a:cubicBezTo>
                    <a:pt x="189164" y="544512"/>
                    <a:pt x="289970" y="529431"/>
                    <a:pt x="390777" y="51435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664126" y="4887908"/>
              <a:ext cx="13206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smtClean="0">
                  <a:latin typeface="Symbol" panose="05050102010706020507" pitchFamily="18" charset="2"/>
                </a:rPr>
                <a:t>q=</a:t>
              </a:r>
              <a:r>
                <a:rPr lang="en-GB" sz="2400" b="1" i="1" dirty="0" err="1" smtClean="0">
                  <a:latin typeface="Symbol" panose="05050102010706020507" pitchFamily="18" charset="2"/>
                </a:rPr>
                <a:t>gB</a:t>
              </a:r>
              <a:r>
                <a:rPr lang="en-GB" sz="2400" b="1" i="1" baseline="-25000" dirty="0" err="1" smtClean="0">
                  <a:latin typeface="Helvetica" pitchFamily="34" charset="0"/>
                </a:rPr>
                <a:t>eff</a:t>
              </a:r>
              <a:r>
                <a:rPr lang="en-GB" sz="2400" b="1" i="1" dirty="0" err="1" smtClean="0">
                  <a:latin typeface="Helvetica" pitchFamily="34" charset="0"/>
                </a:rPr>
                <a:t>t</a:t>
              </a:r>
              <a:r>
                <a:rPr lang="en-GB" sz="2400" b="1" i="1" baseline="-25000" dirty="0" err="1" smtClean="0">
                  <a:latin typeface="Helvetica" pitchFamily="34" charset="0"/>
                </a:rPr>
                <a:t>p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082353" y="5748277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120987" y="3364469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547179" y="4777013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400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016052" y="1137771"/>
            <a:ext cx="2799420" cy="1419712"/>
            <a:chOff x="5700487" y="658644"/>
            <a:chExt cx="2799420" cy="1419712"/>
          </a:xfrm>
        </p:grpSpPr>
        <p:sp>
          <p:nvSpPr>
            <p:cNvPr id="5" name="Freeform 4"/>
            <p:cNvSpPr/>
            <p:nvPr/>
          </p:nvSpPr>
          <p:spPr>
            <a:xfrm flipV="1">
              <a:off x="6367237" y="1430655"/>
              <a:ext cx="45719" cy="250825"/>
            </a:xfrm>
            <a:custGeom>
              <a:avLst/>
              <a:gdLst>
                <a:gd name="connsiteX0" fmla="*/ 53975 w 84869"/>
                <a:gd name="connsiteY0" fmla="*/ 342900 h 342900"/>
                <a:gd name="connsiteX1" fmla="*/ 82550 w 84869"/>
                <a:gd name="connsiteY1" fmla="*/ 174625 h 342900"/>
                <a:gd name="connsiteX2" fmla="*/ 0 w 84869"/>
                <a:gd name="connsiteY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869" h="342900">
                  <a:moveTo>
                    <a:pt x="53975" y="342900"/>
                  </a:moveTo>
                  <a:cubicBezTo>
                    <a:pt x="72760" y="287337"/>
                    <a:pt x="91546" y="231775"/>
                    <a:pt x="82550" y="174625"/>
                  </a:cubicBezTo>
                  <a:cubicBezTo>
                    <a:pt x="73554" y="117475"/>
                    <a:pt x="36777" y="58737"/>
                    <a:pt x="0" y="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6691087" y="859156"/>
              <a:ext cx="838200" cy="55193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5700487" y="859156"/>
              <a:ext cx="990600" cy="533400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5700487" y="1392556"/>
              <a:ext cx="990600" cy="457200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5700487" y="1392556"/>
              <a:ext cx="1828800" cy="0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6691087" y="1397021"/>
              <a:ext cx="828674" cy="452736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Freeform 10"/>
            <p:cNvSpPr/>
            <p:nvPr/>
          </p:nvSpPr>
          <p:spPr>
            <a:xfrm>
              <a:off x="6340568" y="1087756"/>
              <a:ext cx="45719" cy="273050"/>
            </a:xfrm>
            <a:custGeom>
              <a:avLst/>
              <a:gdLst>
                <a:gd name="connsiteX0" fmla="*/ 53975 w 84869"/>
                <a:gd name="connsiteY0" fmla="*/ 342900 h 342900"/>
                <a:gd name="connsiteX1" fmla="*/ 82550 w 84869"/>
                <a:gd name="connsiteY1" fmla="*/ 174625 h 342900"/>
                <a:gd name="connsiteX2" fmla="*/ 0 w 84869"/>
                <a:gd name="connsiteY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869" h="342900">
                  <a:moveTo>
                    <a:pt x="53975" y="342900"/>
                  </a:moveTo>
                  <a:cubicBezTo>
                    <a:pt x="72760" y="287337"/>
                    <a:pt x="91546" y="231775"/>
                    <a:pt x="82550" y="174625"/>
                  </a:cubicBezTo>
                  <a:cubicBezTo>
                    <a:pt x="73554" y="117475"/>
                    <a:pt x="36777" y="58737"/>
                    <a:pt x="0" y="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28502" y="1002626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 err="1">
                  <a:latin typeface="Symbol" panose="05050102010706020507" pitchFamily="18" charset="2"/>
                  <a:cs typeface="Arial" panose="020B0604020202020204" pitchFamily="34" charset="0"/>
                </a:rPr>
                <a:t>w</a:t>
              </a:r>
              <a:r>
                <a:rPr lang="en-GB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en-GB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51362" y="1329056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 err="1">
                  <a:latin typeface="Symbol" panose="05050102010706020507" pitchFamily="18" charset="2"/>
                  <a:cs typeface="Arial" panose="020B0604020202020204" pitchFamily="34" charset="0"/>
                </a:rPr>
                <a:t>w</a:t>
              </a:r>
              <a:r>
                <a:rPr lang="en-GB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en-GB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91397" y="658644"/>
              <a:ext cx="52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smtClean="0">
                  <a:latin typeface="Helvetica" pitchFamily="34" charset="0"/>
                </a:rPr>
                <a:t>B</a:t>
              </a:r>
              <a:r>
                <a:rPr lang="en-GB" sz="2400" b="1" i="1" baseline="-25000" dirty="0" smtClean="0">
                  <a:latin typeface="Helvetica" pitchFamily="34" charset="0"/>
                </a:rPr>
                <a:t>1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55863" y="1616691"/>
              <a:ext cx="52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smtClean="0">
                  <a:latin typeface="Helvetica" pitchFamily="34" charset="0"/>
                </a:rPr>
                <a:t>B</a:t>
              </a:r>
              <a:r>
                <a:rPr lang="en-GB" sz="2400" b="1" i="1" baseline="-25000" dirty="0" smtClean="0">
                  <a:latin typeface="Helvetica" pitchFamily="34" charset="0"/>
                </a:rPr>
                <a:t>1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02757" y="1456671"/>
              <a:ext cx="12971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smtClean="0">
                  <a:latin typeface="Helvetica" pitchFamily="34" charset="0"/>
                </a:rPr>
                <a:t>B</a:t>
              </a:r>
              <a:r>
                <a:rPr lang="en-GB" sz="2400" b="1" i="1" baseline="-25000" dirty="0" smtClean="0">
                  <a:latin typeface="Helvetica" pitchFamily="34" charset="0"/>
                </a:rPr>
                <a:t>1</a:t>
              </a:r>
              <a:r>
                <a:rPr lang="en-GB" sz="2400" i="1" dirty="0" smtClean="0">
                  <a:latin typeface="Helvetica" pitchFamily="34" charset="0"/>
                </a:rPr>
                <a:t>cos</a:t>
              </a:r>
              <a:r>
                <a:rPr lang="en-GB" sz="2400" i="1" dirty="0" smtClean="0">
                  <a:latin typeface="Symbol" panose="05050102010706020507" pitchFamily="18" charset="2"/>
                </a:rPr>
                <a:t>w</a:t>
              </a:r>
              <a:r>
                <a:rPr lang="en-GB" sz="2400" i="1" dirty="0" smtClean="0">
                  <a:latin typeface="Helvetica" pitchFamily="34" charset="0"/>
                </a:rPr>
                <a:t>t</a:t>
              </a:r>
              <a:endParaRPr lang="en-GB" sz="2400" i="1" baseline="-25000" dirty="0">
                <a:latin typeface="Helvetic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64301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4" name="Group 3"/>
          <p:cNvGrpSpPr/>
          <p:nvPr/>
        </p:nvGrpSpPr>
        <p:grpSpPr>
          <a:xfrm>
            <a:off x="4341735" y="2417576"/>
            <a:ext cx="2901950" cy="2938816"/>
            <a:chOff x="2372739" y="3385785"/>
            <a:chExt cx="2901950" cy="2938816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3363339" y="3566820"/>
              <a:ext cx="0" cy="17195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3363339" y="5283348"/>
              <a:ext cx="1828800" cy="30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2372739" y="5274619"/>
              <a:ext cx="990600" cy="749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424081" y="5862936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84839" y="4880919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71697" y="3499955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Z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363340" y="5283348"/>
              <a:ext cx="831849" cy="3008"/>
            </a:xfrm>
            <a:prstGeom prst="straightConnector1">
              <a:avLst/>
            </a:prstGeom>
            <a:ln w="412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737989" y="5312699"/>
              <a:ext cx="52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smtClean="0">
                  <a:latin typeface="Helvetica" pitchFamily="34" charset="0"/>
                </a:rPr>
                <a:t>B</a:t>
              </a:r>
              <a:r>
                <a:rPr lang="en-GB" sz="2400" b="1" i="1" baseline="-25000" dirty="0" smtClean="0">
                  <a:latin typeface="Helvetica" pitchFamily="34" charset="0"/>
                </a:rPr>
                <a:t>1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3328411" y="3673774"/>
              <a:ext cx="0" cy="1610049"/>
            </a:xfrm>
            <a:prstGeom prst="straightConnector1">
              <a:avLst/>
            </a:prstGeom>
            <a:ln w="412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823589" y="3636299"/>
              <a:ext cx="52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smtClean="0">
                  <a:latin typeface="Helvetica" pitchFamily="34" charset="0"/>
                </a:rPr>
                <a:t>B</a:t>
              </a:r>
              <a:r>
                <a:rPr lang="en-GB" sz="2400" b="1" i="1" baseline="-25000" dirty="0" smtClean="0">
                  <a:latin typeface="Helvetica" pitchFamily="34" charset="0"/>
                </a:rPr>
                <a:t>0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433189" y="3716964"/>
              <a:ext cx="0" cy="1054715"/>
            </a:xfrm>
            <a:prstGeom prst="straightConnector1">
              <a:avLst/>
            </a:prstGeom>
            <a:ln w="412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449744" y="3914429"/>
              <a:ext cx="6335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>
                  <a:latin typeface="Symbol" panose="05050102010706020507" pitchFamily="18" charset="2"/>
                </a:rPr>
                <a:t>W/g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3363340" y="4745663"/>
              <a:ext cx="831849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4180900" y="4771679"/>
              <a:ext cx="0" cy="48198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3358577" y="4735624"/>
              <a:ext cx="831849" cy="517874"/>
            </a:xfrm>
            <a:prstGeom prst="straightConnector1">
              <a:avLst/>
            </a:prstGeom>
            <a:ln w="41275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131092" y="4474499"/>
              <a:ext cx="6554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err="1" smtClean="0">
                  <a:latin typeface="Helvetica" pitchFamily="34" charset="0"/>
                </a:rPr>
                <a:t>B</a:t>
              </a:r>
              <a:r>
                <a:rPr lang="en-GB" sz="2400" b="1" i="1" baseline="-25000" dirty="0" err="1" smtClean="0">
                  <a:latin typeface="Helvetica" pitchFamily="34" charset="0"/>
                </a:rPr>
                <a:t>eff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05201" y="3385785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11187" y="4763365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51179" y="5753965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023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572564" y="329354"/>
            <a:ext cx="3239588" cy="2969657"/>
            <a:chOff x="5664126" y="3364469"/>
            <a:chExt cx="3239588" cy="2969657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6992364" y="3576345"/>
              <a:ext cx="0" cy="17195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6992364" y="5292873"/>
              <a:ext cx="1828800" cy="30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6001764" y="5284144"/>
              <a:ext cx="990600" cy="749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53106" y="5872461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13864" y="4890444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00722" y="3509480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Z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6987602" y="4745149"/>
              <a:ext cx="831849" cy="517874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760117" y="4484024"/>
              <a:ext cx="6554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err="1" smtClean="0">
                  <a:latin typeface="Helvetica" pitchFamily="34" charset="0"/>
                </a:rPr>
                <a:t>B</a:t>
              </a:r>
              <a:r>
                <a:rPr lang="en-GB" sz="2400" b="1" i="1" baseline="-25000" dirty="0" err="1" smtClean="0">
                  <a:latin typeface="Helvetica" pitchFamily="34" charset="0"/>
                </a:rPr>
                <a:t>eff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 rot="3420000">
              <a:off x="6604893" y="4330198"/>
              <a:ext cx="2181026" cy="830465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6981826" y="3971145"/>
              <a:ext cx="0" cy="1336495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6981826" y="5291585"/>
              <a:ext cx="1106009" cy="367209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Freeform 16"/>
            <p:cNvSpPr/>
            <p:nvPr/>
          </p:nvSpPr>
          <p:spPr>
            <a:xfrm>
              <a:off x="6753226" y="5040939"/>
              <a:ext cx="390777" cy="530177"/>
            </a:xfrm>
            <a:custGeom>
              <a:avLst/>
              <a:gdLst>
                <a:gd name="connsiteX0" fmla="*/ 152652 w 390777"/>
                <a:gd name="connsiteY0" fmla="*/ 0 h 530177"/>
                <a:gd name="connsiteX1" fmla="*/ 252 w 390777"/>
                <a:gd name="connsiteY1" fmla="*/ 276225 h 530177"/>
                <a:gd name="connsiteX2" fmla="*/ 124077 w 390777"/>
                <a:gd name="connsiteY2" fmla="*/ 504825 h 530177"/>
                <a:gd name="connsiteX3" fmla="*/ 390777 w 390777"/>
                <a:gd name="connsiteY3" fmla="*/ 514350 h 53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0777" h="530177">
                  <a:moveTo>
                    <a:pt x="152652" y="0"/>
                  </a:moveTo>
                  <a:cubicBezTo>
                    <a:pt x="78833" y="96044"/>
                    <a:pt x="5014" y="192088"/>
                    <a:pt x="252" y="276225"/>
                  </a:cubicBezTo>
                  <a:cubicBezTo>
                    <a:pt x="-4510" y="360362"/>
                    <a:pt x="58990" y="465138"/>
                    <a:pt x="124077" y="504825"/>
                  </a:cubicBezTo>
                  <a:cubicBezTo>
                    <a:pt x="189164" y="544512"/>
                    <a:pt x="289970" y="529431"/>
                    <a:pt x="390777" y="51435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664126" y="4887908"/>
              <a:ext cx="13206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smtClean="0">
                  <a:latin typeface="Symbol" panose="05050102010706020507" pitchFamily="18" charset="2"/>
                </a:rPr>
                <a:t>q=</a:t>
              </a:r>
              <a:r>
                <a:rPr lang="en-GB" sz="2400" b="1" i="1" dirty="0" err="1" smtClean="0">
                  <a:latin typeface="Symbol" panose="05050102010706020507" pitchFamily="18" charset="2"/>
                </a:rPr>
                <a:t>gB</a:t>
              </a:r>
              <a:r>
                <a:rPr lang="en-GB" sz="2400" b="1" i="1" baseline="-25000" dirty="0" err="1" smtClean="0">
                  <a:latin typeface="Helvetica" pitchFamily="34" charset="0"/>
                </a:rPr>
                <a:t>eff</a:t>
              </a:r>
              <a:r>
                <a:rPr lang="en-GB" sz="2400" b="1" i="1" dirty="0" err="1" smtClean="0">
                  <a:latin typeface="Helvetica" pitchFamily="34" charset="0"/>
                </a:rPr>
                <a:t>t</a:t>
              </a:r>
              <a:r>
                <a:rPr lang="en-GB" sz="2400" b="1" i="1" baseline="-25000" dirty="0" err="1" smtClean="0">
                  <a:latin typeface="Helvetica" pitchFamily="34" charset="0"/>
                </a:rPr>
                <a:t>p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082353" y="5748277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120987" y="3364469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547179" y="4777013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692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7410718" y="260177"/>
            <a:ext cx="3976861" cy="6173236"/>
            <a:chOff x="7410718" y="260177"/>
            <a:chExt cx="3976861" cy="6173236"/>
          </a:xfrm>
        </p:grpSpPr>
        <p:grpSp>
          <p:nvGrpSpPr>
            <p:cNvPr id="10" name="Group 9"/>
            <p:cNvGrpSpPr/>
            <p:nvPr/>
          </p:nvGrpSpPr>
          <p:grpSpPr>
            <a:xfrm>
              <a:off x="7410718" y="260177"/>
              <a:ext cx="3976861" cy="5933863"/>
              <a:chOff x="7410718" y="260177"/>
              <a:chExt cx="3976861" cy="5933863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655328" y="260177"/>
                <a:ext cx="3732251" cy="3334007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10718" y="3415554"/>
                <a:ext cx="3805682" cy="2778486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10316743" y="342431"/>
                <a:ext cx="8996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(A)</a:t>
                </a:r>
                <a:endParaRPr lang="en-GB" sz="3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0316743" y="3364235"/>
                <a:ext cx="899657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sz="3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(C)</a:t>
                </a:r>
                <a:endParaRPr lang="en-GB" sz="3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8579919" y="3364234"/>
                <a:ext cx="899657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sz="3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(B)</a:t>
                </a:r>
                <a:endParaRPr lang="en-GB" sz="3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7589341" y="5910193"/>
              <a:ext cx="16305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i="1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g</a:t>
              </a:r>
              <a:r>
                <a:rPr lang="en-GB" sz="2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GB" sz="28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GB" sz="2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GB" sz="28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GB" sz="2800" i="1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=p</a:t>
              </a:r>
              <a:r>
                <a:rPr lang="en-GB" sz="2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/2</a:t>
              </a:r>
              <a:endParaRPr lang="en-GB" sz="2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671414" y="5861928"/>
              <a:ext cx="13308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i="1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g</a:t>
              </a:r>
              <a:r>
                <a:rPr lang="en-GB" sz="2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GB" sz="28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GB" sz="2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GB" sz="28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GB" sz="2800" i="1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=p</a:t>
              </a:r>
              <a:endParaRPr lang="en-GB" sz="2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79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home\teaching\F34AAP\Lectures\sample_co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13" y="1702406"/>
            <a:ext cx="7872783" cy="205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71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673497" y="1050308"/>
            <a:ext cx="3151580" cy="3021874"/>
            <a:chOff x="3095897" y="2694382"/>
            <a:chExt cx="3151580" cy="3021874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4641669" y="2694382"/>
              <a:ext cx="43542" cy="302187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 rot="900000">
              <a:off x="3095897" y="3966754"/>
              <a:ext cx="3091543" cy="1245326"/>
            </a:xfrm>
            <a:prstGeom prst="ellipse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 6"/>
            <p:cNvSpPr/>
            <p:nvPr/>
          </p:nvSpPr>
          <p:spPr>
            <a:xfrm rot="20700000" flipV="1">
              <a:off x="3155934" y="3980610"/>
              <a:ext cx="3091543" cy="1245326"/>
            </a:xfrm>
            <a:prstGeom prst="ellipse">
              <a:avLst/>
            </a:prstGeom>
            <a:noFill/>
            <a:ln w="349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/>
            <p:cNvSpPr/>
            <p:nvPr/>
          </p:nvSpPr>
          <p:spPr>
            <a:xfrm>
              <a:off x="4604724" y="4515529"/>
              <a:ext cx="152005" cy="15807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/>
            <p:cNvSpPr/>
            <p:nvPr/>
          </p:nvSpPr>
          <p:spPr>
            <a:xfrm>
              <a:off x="3713417" y="3790476"/>
              <a:ext cx="152005" cy="1580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82297" y="3481680"/>
              <a:ext cx="3850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i="1" dirty="0" smtClean="0">
                  <a:latin typeface="Helvetica Condensed"/>
                </a:rPr>
                <a:t>e</a:t>
              </a:r>
              <a:r>
                <a:rPr lang="en-GB" sz="2000" i="1" baseline="30000" dirty="0" smtClean="0">
                  <a:latin typeface="Helvetica Condensed"/>
                </a:rPr>
                <a:t>-</a:t>
              </a:r>
              <a:endParaRPr lang="en-GB" sz="2000" i="1" baseline="30000" dirty="0">
                <a:latin typeface="Helvetica Condensed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01705" y="2694382"/>
              <a:ext cx="503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i="1" dirty="0" smtClean="0">
                  <a:latin typeface="Helvetica Condensed"/>
                </a:rPr>
                <a:t>B</a:t>
              </a:r>
              <a:r>
                <a:rPr lang="en-GB" sz="2400" i="1" baseline="-25000" dirty="0" smtClean="0">
                  <a:latin typeface="Helvetica Condensed"/>
                </a:rPr>
                <a:t>0</a:t>
              </a:r>
              <a:endParaRPr lang="en-GB" sz="2400" i="1" baseline="-25000" dirty="0">
                <a:latin typeface="Helvetic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463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62639" y="1027906"/>
            <a:ext cx="2851012" cy="2770132"/>
            <a:chOff x="2787788" y="2133600"/>
            <a:chExt cx="2851012" cy="2770132"/>
          </a:xfrm>
        </p:grpSpPr>
        <p:grpSp>
          <p:nvGrpSpPr>
            <p:cNvPr id="5" name="Group 4"/>
            <p:cNvGrpSpPr/>
            <p:nvPr/>
          </p:nvGrpSpPr>
          <p:grpSpPr>
            <a:xfrm>
              <a:off x="3625988" y="3151132"/>
              <a:ext cx="1219200" cy="1381756"/>
              <a:chOff x="6075045" y="2581275"/>
              <a:chExt cx="1778318" cy="2122837"/>
            </a:xfrm>
          </p:grpSpPr>
          <p:sp>
            <p:nvSpPr>
              <p:cNvPr id="14" name="Cube 13"/>
              <p:cNvSpPr/>
              <p:nvPr/>
            </p:nvSpPr>
            <p:spPr>
              <a:xfrm>
                <a:off x="6196012" y="3257548"/>
                <a:ext cx="1657351" cy="1000742"/>
              </a:xfrm>
              <a:prstGeom prst="cub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6075045" y="2617470"/>
                <a:ext cx="490537" cy="2086642"/>
              </a:xfrm>
              <a:custGeom>
                <a:avLst/>
                <a:gdLst>
                  <a:gd name="connsiteX0" fmla="*/ 0 w 390525"/>
                  <a:gd name="connsiteY0" fmla="*/ 2086642 h 2086642"/>
                  <a:gd name="connsiteX1" fmla="*/ 123825 w 390525"/>
                  <a:gd name="connsiteY1" fmla="*/ 76867 h 2086642"/>
                  <a:gd name="connsiteX2" fmla="*/ 390525 w 390525"/>
                  <a:gd name="connsiteY2" fmla="*/ 610267 h 2086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0525" h="2086642">
                    <a:moveTo>
                      <a:pt x="0" y="2086642"/>
                    </a:moveTo>
                    <a:cubicBezTo>
                      <a:pt x="29369" y="1204785"/>
                      <a:pt x="58738" y="322929"/>
                      <a:pt x="123825" y="76867"/>
                    </a:cubicBezTo>
                    <a:cubicBezTo>
                      <a:pt x="188913" y="-169196"/>
                      <a:pt x="289719" y="220535"/>
                      <a:pt x="390525" y="610267"/>
                    </a:cubicBezTo>
                  </a:path>
                </a:pathLst>
              </a:custGeom>
              <a:noFill/>
              <a:ln w="66675" cap="sq">
                <a:solidFill>
                  <a:schemeClr val="accent2"/>
                </a:solidFill>
              </a:ln>
              <a:effectLst>
                <a:softEdge rad="0"/>
              </a:effectLst>
              <a:scene3d>
                <a:camera prst="orthographicFront"/>
                <a:lightRig rig="threePt" dir="t"/>
              </a:scene3d>
              <a:sp3d>
                <a:bevelT w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6429035" y="2586029"/>
                <a:ext cx="362290" cy="1929879"/>
              </a:xfrm>
              <a:custGeom>
                <a:avLst/>
                <a:gdLst>
                  <a:gd name="connsiteX0" fmla="*/ 219415 w 362290"/>
                  <a:gd name="connsiteY0" fmla="*/ 1681171 h 1929879"/>
                  <a:gd name="connsiteX1" fmla="*/ 114640 w 362290"/>
                  <a:gd name="connsiteY1" fmla="*/ 1890721 h 1929879"/>
                  <a:gd name="connsiteX2" fmla="*/ 340 w 362290"/>
                  <a:gd name="connsiteY2" fmla="*/ 985846 h 1929879"/>
                  <a:gd name="connsiteX3" fmla="*/ 152740 w 362290"/>
                  <a:gd name="connsiteY3" fmla="*/ 4771 h 1929879"/>
                  <a:gd name="connsiteX4" fmla="*/ 362290 w 362290"/>
                  <a:gd name="connsiteY4" fmla="*/ 681046 h 1929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2290" h="1929879">
                    <a:moveTo>
                      <a:pt x="219415" y="1681171"/>
                    </a:moveTo>
                    <a:cubicBezTo>
                      <a:pt x="185284" y="1843890"/>
                      <a:pt x="151153" y="2006609"/>
                      <a:pt x="114640" y="1890721"/>
                    </a:cubicBezTo>
                    <a:cubicBezTo>
                      <a:pt x="78127" y="1774833"/>
                      <a:pt x="-6010" y="1300171"/>
                      <a:pt x="340" y="985846"/>
                    </a:cubicBezTo>
                    <a:cubicBezTo>
                      <a:pt x="6690" y="671521"/>
                      <a:pt x="92415" y="55571"/>
                      <a:pt x="152740" y="4771"/>
                    </a:cubicBezTo>
                    <a:cubicBezTo>
                      <a:pt x="213065" y="-46029"/>
                      <a:pt x="287677" y="317508"/>
                      <a:pt x="362290" y="681046"/>
                    </a:cubicBezTo>
                  </a:path>
                </a:pathLst>
              </a:custGeom>
              <a:noFill/>
              <a:ln w="63500">
                <a:solidFill>
                  <a:schemeClr val="accent2"/>
                </a:solidFill>
              </a:ln>
              <a:scene3d>
                <a:camera prst="orthographicFront"/>
                <a:lightRig rig="threePt" dir="t"/>
              </a:scene3d>
              <a:sp3d>
                <a:bevelT w="317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6724310" y="2590800"/>
                <a:ext cx="362290" cy="1929879"/>
              </a:xfrm>
              <a:custGeom>
                <a:avLst/>
                <a:gdLst>
                  <a:gd name="connsiteX0" fmla="*/ 219415 w 362290"/>
                  <a:gd name="connsiteY0" fmla="*/ 1681171 h 1929879"/>
                  <a:gd name="connsiteX1" fmla="*/ 114640 w 362290"/>
                  <a:gd name="connsiteY1" fmla="*/ 1890721 h 1929879"/>
                  <a:gd name="connsiteX2" fmla="*/ 340 w 362290"/>
                  <a:gd name="connsiteY2" fmla="*/ 985846 h 1929879"/>
                  <a:gd name="connsiteX3" fmla="*/ 152740 w 362290"/>
                  <a:gd name="connsiteY3" fmla="*/ 4771 h 1929879"/>
                  <a:gd name="connsiteX4" fmla="*/ 362290 w 362290"/>
                  <a:gd name="connsiteY4" fmla="*/ 681046 h 1929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2290" h="1929879">
                    <a:moveTo>
                      <a:pt x="219415" y="1681171"/>
                    </a:moveTo>
                    <a:cubicBezTo>
                      <a:pt x="185284" y="1843890"/>
                      <a:pt x="151153" y="2006609"/>
                      <a:pt x="114640" y="1890721"/>
                    </a:cubicBezTo>
                    <a:cubicBezTo>
                      <a:pt x="78127" y="1774833"/>
                      <a:pt x="-6010" y="1300171"/>
                      <a:pt x="340" y="985846"/>
                    </a:cubicBezTo>
                    <a:cubicBezTo>
                      <a:pt x="6690" y="671521"/>
                      <a:pt x="92415" y="55571"/>
                      <a:pt x="152740" y="4771"/>
                    </a:cubicBezTo>
                    <a:cubicBezTo>
                      <a:pt x="213065" y="-46029"/>
                      <a:pt x="287677" y="317508"/>
                      <a:pt x="362290" y="681046"/>
                    </a:cubicBezTo>
                  </a:path>
                </a:pathLst>
              </a:custGeom>
              <a:noFill/>
              <a:ln w="63500">
                <a:solidFill>
                  <a:schemeClr val="accent2"/>
                </a:solidFill>
              </a:ln>
              <a:scene3d>
                <a:camera prst="orthographicFront"/>
                <a:lightRig rig="threePt" dir="t"/>
              </a:scene3d>
              <a:sp3d>
                <a:bevelT w="317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7029110" y="2581275"/>
                <a:ext cx="362290" cy="1929879"/>
              </a:xfrm>
              <a:custGeom>
                <a:avLst/>
                <a:gdLst>
                  <a:gd name="connsiteX0" fmla="*/ 219415 w 362290"/>
                  <a:gd name="connsiteY0" fmla="*/ 1681171 h 1929879"/>
                  <a:gd name="connsiteX1" fmla="*/ 114640 w 362290"/>
                  <a:gd name="connsiteY1" fmla="*/ 1890721 h 1929879"/>
                  <a:gd name="connsiteX2" fmla="*/ 340 w 362290"/>
                  <a:gd name="connsiteY2" fmla="*/ 985846 h 1929879"/>
                  <a:gd name="connsiteX3" fmla="*/ 152740 w 362290"/>
                  <a:gd name="connsiteY3" fmla="*/ 4771 h 1929879"/>
                  <a:gd name="connsiteX4" fmla="*/ 362290 w 362290"/>
                  <a:gd name="connsiteY4" fmla="*/ 681046 h 1929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2290" h="1929879">
                    <a:moveTo>
                      <a:pt x="219415" y="1681171"/>
                    </a:moveTo>
                    <a:cubicBezTo>
                      <a:pt x="185284" y="1843890"/>
                      <a:pt x="151153" y="2006609"/>
                      <a:pt x="114640" y="1890721"/>
                    </a:cubicBezTo>
                    <a:cubicBezTo>
                      <a:pt x="78127" y="1774833"/>
                      <a:pt x="-6010" y="1300171"/>
                      <a:pt x="340" y="985846"/>
                    </a:cubicBezTo>
                    <a:cubicBezTo>
                      <a:pt x="6690" y="671521"/>
                      <a:pt x="92415" y="55571"/>
                      <a:pt x="152740" y="4771"/>
                    </a:cubicBezTo>
                    <a:cubicBezTo>
                      <a:pt x="213065" y="-46029"/>
                      <a:pt x="287677" y="317508"/>
                      <a:pt x="362290" y="681046"/>
                    </a:cubicBezTo>
                  </a:path>
                </a:pathLst>
              </a:custGeom>
              <a:noFill/>
              <a:ln w="63500">
                <a:solidFill>
                  <a:schemeClr val="accent2"/>
                </a:solidFill>
              </a:ln>
              <a:scene3d>
                <a:camera prst="orthographicFront"/>
                <a:lightRig rig="threePt" dir="t"/>
              </a:scene3d>
              <a:sp3d>
                <a:bevelT w="317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 18"/>
              <p:cNvSpPr/>
              <p:nvPr/>
            </p:nvSpPr>
            <p:spPr>
              <a:xfrm>
                <a:off x="7352960" y="2581275"/>
                <a:ext cx="362290" cy="1929879"/>
              </a:xfrm>
              <a:custGeom>
                <a:avLst/>
                <a:gdLst>
                  <a:gd name="connsiteX0" fmla="*/ 219415 w 362290"/>
                  <a:gd name="connsiteY0" fmla="*/ 1681171 h 1929879"/>
                  <a:gd name="connsiteX1" fmla="*/ 114640 w 362290"/>
                  <a:gd name="connsiteY1" fmla="*/ 1890721 h 1929879"/>
                  <a:gd name="connsiteX2" fmla="*/ 340 w 362290"/>
                  <a:gd name="connsiteY2" fmla="*/ 985846 h 1929879"/>
                  <a:gd name="connsiteX3" fmla="*/ 152740 w 362290"/>
                  <a:gd name="connsiteY3" fmla="*/ 4771 h 1929879"/>
                  <a:gd name="connsiteX4" fmla="*/ 362290 w 362290"/>
                  <a:gd name="connsiteY4" fmla="*/ 681046 h 1929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2290" h="1929879">
                    <a:moveTo>
                      <a:pt x="219415" y="1681171"/>
                    </a:moveTo>
                    <a:cubicBezTo>
                      <a:pt x="185284" y="1843890"/>
                      <a:pt x="151153" y="2006609"/>
                      <a:pt x="114640" y="1890721"/>
                    </a:cubicBezTo>
                    <a:cubicBezTo>
                      <a:pt x="78127" y="1774833"/>
                      <a:pt x="-6010" y="1300171"/>
                      <a:pt x="340" y="985846"/>
                    </a:cubicBezTo>
                    <a:cubicBezTo>
                      <a:pt x="6690" y="671521"/>
                      <a:pt x="92415" y="55571"/>
                      <a:pt x="152740" y="4771"/>
                    </a:cubicBezTo>
                    <a:cubicBezTo>
                      <a:pt x="213065" y="-46029"/>
                      <a:pt x="287677" y="317508"/>
                      <a:pt x="362290" y="681046"/>
                    </a:cubicBezTo>
                  </a:path>
                </a:pathLst>
              </a:custGeom>
              <a:noFill/>
              <a:ln w="63500">
                <a:solidFill>
                  <a:schemeClr val="accent2"/>
                </a:solidFill>
              </a:ln>
              <a:scene3d>
                <a:camera prst="orthographicFront"/>
                <a:lightRig rig="threePt" dir="t"/>
              </a:scene3d>
              <a:sp3d>
                <a:bevelT w="317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7772400" y="4114800"/>
                <a:ext cx="80963" cy="581692"/>
              </a:xfrm>
              <a:prstGeom prst="line">
                <a:avLst/>
              </a:prstGeom>
              <a:ln w="63500">
                <a:solidFill>
                  <a:schemeClr val="accent2"/>
                </a:solidFill>
              </a:ln>
              <a:scene3d>
                <a:camera prst="orthographicFront"/>
                <a:lightRig rig="threePt" dir="t"/>
              </a:scene3d>
              <a:sp3d>
                <a:bevelT w="381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Arrow Connector 5"/>
            <p:cNvCxnSpPr/>
            <p:nvPr/>
          </p:nvCxnSpPr>
          <p:spPr>
            <a:xfrm flipV="1">
              <a:off x="3473588" y="2636168"/>
              <a:ext cx="0" cy="2267564"/>
            </a:xfrm>
            <a:prstGeom prst="straightConnector1">
              <a:avLst/>
            </a:prstGeom>
            <a:ln w="66675">
              <a:solidFill>
                <a:schemeClr val="accent1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787788" y="2193190"/>
              <a:ext cx="6896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i="1" dirty="0">
                  <a:latin typeface="Helvetica" panose="020B0604020202020204" pitchFamily="34" charset="0"/>
                  <a:cs typeface="Helvetica" panose="020B0604020202020204" pitchFamily="34" charset="0"/>
                </a:rPr>
                <a:t>B</a:t>
              </a:r>
              <a:r>
                <a:rPr lang="en-US" sz="3600" b="1" i="1" baseline="-250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0</a:t>
              </a:r>
              <a:endParaRPr lang="en-US" sz="3600" b="1" i="1" baseline="-250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14911" y="3416007"/>
              <a:ext cx="62388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i="1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M</a:t>
              </a:r>
              <a:endParaRPr lang="en-US" sz="4000" b="1" i="1" baseline="-250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3854588" y="2819400"/>
              <a:ext cx="959629" cy="334007"/>
            </a:xfrm>
            <a:custGeom>
              <a:avLst/>
              <a:gdLst>
                <a:gd name="connsiteX0" fmla="*/ 379014 w 959629"/>
                <a:gd name="connsiteY0" fmla="*/ 334007 h 334007"/>
                <a:gd name="connsiteX1" fmla="*/ 959586 w 959629"/>
                <a:gd name="connsiteY1" fmla="*/ 159836 h 334007"/>
                <a:gd name="connsiteX2" fmla="*/ 408043 w 959629"/>
                <a:gd name="connsiteY2" fmla="*/ 179 h 334007"/>
                <a:gd name="connsiteX3" fmla="*/ 1643 w 959629"/>
                <a:gd name="connsiteY3" fmla="*/ 130807 h 334007"/>
                <a:gd name="connsiteX4" fmla="*/ 291929 w 959629"/>
                <a:gd name="connsiteY4" fmla="*/ 246922 h 334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9629" h="334007">
                  <a:moveTo>
                    <a:pt x="379014" y="334007"/>
                  </a:moveTo>
                  <a:cubicBezTo>
                    <a:pt x="666881" y="274740"/>
                    <a:pt x="954748" y="215474"/>
                    <a:pt x="959586" y="159836"/>
                  </a:cubicBezTo>
                  <a:cubicBezTo>
                    <a:pt x="964424" y="104198"/>
                    <a:pt x="567700" y="5017"/>
                    <a:pt x="408043" y="179"/>
                  </a:cubicBezTo>
                  <a:cubicBezTo>
                    <a:pt x="248386" y="-4659"/>
                    <a:pt x="20995" y="89683"/>
                    <a:pt x="1643" y="130807"/>
                  </a:cubicBezTo>
                  <a:cubicBezTo>
                    <a:pt x="-17709" y="171931"/>
                    <a:pt x="137110" y="209426"/>
                    <a:pt x="291929" y="246922"/>
                  </a:cubicBezTo>
                </a:path>
              </a:pathLst>
            </a:custGeom>
            <a:noFill/>
            <a:ln w="28575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37084" y="2133600"/>
              <a:ext cx="6575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i="1" dirty="0" smtClean="0">
                  <a:latin typeface="Symbol" panose="05050102010706020507" pitchFamily="18" charset="2"/>
                </a:rPr>
                <a:t>w</a:t>
              </a:r>
              <a:r>
                <a:rPr lang="en-US" sz="3600" i="1" baseline="-25000" dirty="0" smtClean="0"/>
                <a:t>0</a:t>
              </a:r>
              <a:endParaRPr lang="en-US" sz="3600" i="1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411449" y="3443055"/>
              <a:ext cx="1632823" cy="421024"/>
              <a:chOff x="685800" y="3986268"/>
              <a:chExt cx="1632823" cy="421024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V="1">
                <a:off x="1524000" y="3986268"/>
                <a:ext cx="794623" cy="421024"/>
              </a:xfrm>
              <a:prstGeom prst="straightConnector1">
                <a:avLst/>
              </a:prstGeom>
              <a:ln w="63500" cap="rnd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685800" y="4038600"/>
                <a:ext cx="838200" cy="3686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2180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781665" y="173741"/>
            <a:ext cx="6966409" cy="5890936"/>
            <a:chOff x="1781665" y="173741"/>
            <a:chExt cx="6966409" cy="589093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79628" y="173741"/>
              <a:ext cx="3379731" cy="299003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14385" y="301657"/>
              <a:ext cx="2533689" cy="576302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90247" y="3909031"/>
              <a:ext cx="4007386" cy="1916883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781665" y="254524"/>
              <a:ext cx="7537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(A)</a:t>
              </a:r>
              <a:endParaRPr lang="en-GB" sz="3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81665" y="3616643"/>
              <a:ext cx="7537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(B)</a:t>
              </a:r>
              <a:endParaRPr lang="en-GB" sz="3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81859" y="254523"/>
              <a:ext cx="7537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(C)</a:t>
              </a:r>
              <a:endParaRPr lang="en-GB" sz="3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13618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-1524000" y="-3124200"/>
            <a:ext cx="11705212" cy="10820400"/>
            <a:chOff x="-1524000" y="-3124200"/>
            <a:chExt cx="11705212" cy="10820400"/>
          </a:xfrm>
        </p:grpSpPr>
        <p:sp>
          <p:nvSpPr>
            <p:cNvPr id="8" name="Rectangle 7"/>
            <p:cNvSpPr/>
            <p:nvPr/>
          </p:nvSpPr>
          <p:spPr>
            <a:xfrm>
              <a:off x="-838200" y="-3124200"/>
              <a:ext cx="11019412" cy="10820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-304800" y="4186872"/>
              <a:ext cx="10486012" cy="3356928"/>
              <a:chOff x="162938" y="455136"/>
              <a:chExt cx="10486012" cy="3356928"/>
            </a:xfrm>
          </p:grpSpPr>
          <p:cxnSp>
            <p:nvCxnSpPr>
              <p:cNvPr id="31" name="Straight Arrow Connector 30"/>
              <p:cNvCxnSpPr/>
              <p:nvPr/>
            </p:nvCxnSpPr>
            <p:spPr>
              <a:xfrm flipV="1">
                <a:off x="1153538" y="522001"/>
                <a:ext cx="0" cy="171953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1153538" y="2238529"/>
                <a:ext cx="1828800" cy="300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H="1">
                <a:off x="162938" y="2229800"/>
                <a:ext cx="990600" cy="7493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214280" y="2818117"/>
                <a:ext cx="4491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smtClean="0">
                    <a:latin typeface="Helvetica" pitchFamily="34" charset="0"/>
                    <a:cs typeface="Arial" panose="020B0604020202020204" pitchFamily="34" charset="0"/>
                  </a:rPr>
                  <a:t>X'</a:t>
                </a:r>
                <a:endParaRPr lang="en-GB" sz="2400" dirty="0">
                  <a:latin typeface="Helvetica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675038" y="1836100"/>
                <a:ext cx="4491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smtClean="0">
                    <a:latin typeface="Helvetica" pitchFamily="34" charset="0"/>
                    <a:cs typeface="Arial" panose="020B0604020202020204" pitchFamily="34" charset="0"/>
                  </a:rPr>
                  <a:t>Y'</a:t>
                </a:r>
                <a:endParaRPr lang="en-GB" sz="2400" dirty="0">
                  <a:latin typeface="Helvetica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261896" y="455136"/>
                <a:ext cx="4315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smtClean="0">
                    <a:latin typeface="Helvetica" pitchFamily="34" charset="0"/>
                    <a:cs typeface="Arial" panose="020B0604020202020204" pitchFamily="34" charset="0"/>
                  </a:rPr>
                  <a:t>Z'</a:t>
                </a:r>
                <a:endParaRPr lang="en-GB" sz="2400" dirty="0">
                  <a:latin typeface="Helvetica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00919" y="1974671"/>
                <a:ext cx="6815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b="1" i="1" dirty="0" smtClean="0">
                    <a:latin typeface="Symbol" panose="05050102010706020507" pitchFamily="18" charset="2"/>
                  </a:rPr>
                  <a:t>q=p</a:t>
                </a:r>
                <a:endParaRPr lang="en-GB" sz="2400" b="1" i="1" baseline="-25000" dirty="0">
                  <a:latin typeface="Helvetica" pitchFamily="34" charset="0"/>
                </a:endParaRPr>
              </a:p>
            </p:txBody>
          </p:sp>
          <p:cxnSp>
            <p:nvCxnSpPr>
              <p:cNvPr id="38" name="Straight Arrow Connector 37"/>
              <p:cNvCxnSpPr/>
              <p:nvPr/>
            </p:nvCxnSpPr>
            <p:spPr>
              <a:xfrm>
                <a:off x="1158741" y="2255361"/>
                <a:ext cx="9777" cy="14784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Freeform 38"/>
              <p:cNvSpPr/>
              <p:nvPr/>
            </p:nvSpPr>
            <p:spPr>
              <a:xfrm>
                <a:off x="891888" y="1874361"/>
                <a:ext cx="238278" cy="685800"/>
              </a:xfrm>
              <a:custGeom>
                <a:avLst/>
                <a:gdLst>
                  <a:gd name="connsiteX0" fmla="*/ 238278 w 238278"/>
                  <a:gd name="connsiteY0" fmla="*/ 0 h 685800"/>
                  <a:gd name="connsiteX1" fmla="*/ 153 w 238278"/>
                  <a:gd name="connsiteY1" fmla="*/ 342900 h 685800"/>
                  <a:gd name="connsiteX2" fmla="*/ 209703 w 238278"/>
                  <a:gd name="connsiteY2" fmla="*/ 68580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8278" h="685800">
                    <a:moveTo>
                      <a:pt x="238278" y="0"/>
                    </a:moveTo>
                    <a:cubicBezTo>
                      <a:pt x="121597" y="114300"/>
                      <a:pt x="4916" y="228600"/>
                      <a:pt x="153" y="342900"/>
                    </a:cubicBezTo>
                    <a:cubicBezTo>
                      <a:pt x="-4610" y="457200"/>
                      <a:pt x="102546" y="571500"/>
                      <a:pt x="209703" y="685800"/>
                    </a:cubicBezTo>
                  </a:path>
                </a:pathLst>
              </a:custGeom>
              <a:noFill/>
              <a:ln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0" name="Straight Arrow Connector 39"/>
              <p:cNvCxnSpPr/>
              <p:nvPr/>
            </p:nvCxnSpPr>
            <p:spPr>
              <a:xfrm flipH="1" flipV="1">
                <a:off x="3657600" y="522001"/>
                <a:ext cx="14980" cy="32879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3657600" y="2238529"/>
                <a:ext cx="1828800" cy="300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flipH="1">
                <a:off x="2667000" y="2229800"/>
                <a:ext cx="990600" cy="7493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2718342" y="2818117"/>
                <a:ext cx="4491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smtClean="0">
                    <a:latin typeface="Helvetica" pitchFamily="34" charset="0"/>
                    <a:cs typeface="Arial" panose="020B0604020202020204" pitchFamily="34" charset="0"/>
                  </a:rPr>
                  <a:t>X'</a:t>
                </a:r>
                <a:endParaRPr lang="en-GB" sz="2400" dirty="0">
                  <a:latin typeface="Helvetica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179100" y="1836100"/>
                <a:ext cx="4491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smtClean="0">
                    <a:latin typeface="Helvetica" pitchFamily="34" charset="0"/>
                    <a:cs typeface="Arial" panose="020B0604020202020204" pitchFamily="34" charset="0"/>
                  </a:rPr>
                  <a:t>Y'</a:t>
                </a:r>
                <a:endParaRPr lang="en-GB" sz="2400" dirty="0">
                  <a:latin typeface="Helvetica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3765958" y="455136"/>
                <a:ext cx="4315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smtClean="0">
                    <a:latin typeface="Helvetica" pitchFamily="34" charset="0"/>
                    <a:cs typeface="Arial" panose="020B0604020202020204" pitchFamily="34" charset="0"/>
                  </a:rPr>
                  <a:t>Z'</a:t>
                </a:r>
                <a:endParaRPr lang="en-GB" sz="2400" dirty="0">
                  <a:latin typeface="Helvetica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>
                <a:off x="3662803" y="2255361"/>
                <a:ext cx="9777" cy="7237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H="1" flipV="1">
                <a:off x="6205978" y="524065"/>
                <a:ext cx="14980" cy="32879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>
                <a:off x="6205978" y="2240593"/>
                <a:ext cx="1828800" cy="300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flipH="1">
                <a:off x="5215378" y="2231864"/>
                <a:ext cx="990600" cy="7493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5266720" y="2820181"/>
                <a:ext cx="4491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smtClean="0">
                    <a:latin typeface="Helvetica" pitchFamily="34" charset="0"/>
                    <a:cs typeface="Arial" panose="020B0604020202020204" pitchFamily="34" charset="0"/>
                  </a:rPr>
                  <a:t>X'</a:t>
                </a:r>
                <a:endParaRPr lang="en-GB" sz="2400" dirty="0">
                  <a:latin typeface="Helvetica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7727478" y="1838164"/>
                <a:ext cx="4491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smtClean="0">
                    <a:latin typeface="Helvetica" pitchFamily="34" charset="0"/>
                    <a:cs typeface="Arial" panose="020B0604020202020204" pitchFamily="34" charset="0"/>
                  </a:rPr>
                  <a:t>Y'</a:t>
                </a:r>
                <a:endParaRPr lang="en-GB" sz="2400" dirty="0">
                  <a:latin typeface="Helvetica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6314336" y="457200"/>
                <a:ext cx="4315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smtClean="0">
                    <a:latin typeface="Helvetica" pitchFamily="34" charset="0"/>
                    <a:cs typeface="Arial" panose="020B0604020202020204" pitchFamily="34" charset="0"/>
                  </a:rPr>
                  <a:t>Z'</a:t>
                </a:r>
                <a:endParaRPr lang="en-GB" sz="2400" dirty="0">
                  <a:latin typeface="Helvetica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3" name="Straight Arrow Connector 52"/>
              <p:cNvCxnSpPr/>
              <p:nvPr/>
            </p:nvCxnSpPr>
            <p:spPr>
              <a:xfrm flipH="1" flipV="1">
                <a:off x="6205978" y="1836100"/>
                <a:ext cx="5203" cy="4213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 flipH="1" flipV="1">
                <a:off x="8678288" y="524065"/>
                <a:ext cx="14980" cy="32879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>
                <a:off x="8678288" y="2240593"/>
                <a:ext cx="1828800" cy="300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H="1">
                <a:off x="7687688" y="2231864"/>
                <a:ext cx="990600" cy="7493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7739030" y="2820181"/>
                <a:ext cx="4491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smtClean="0">
                    <a:latin typeface="Helvetica" pitchFamily="34" charset="0"/>
                    <a:cs typeface="Arial" panose="020B0604020202020204" pitchFamily="34" charset="0"/>
                  </a:rPr>
                  <a:t>X'</a:t>
                </a:r>
                <a:endParaRPr lang="en-GB" sz="2400" dirty="0">
                  <a:latin typeface="Helvetica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0199788" y="1838164"/>
                <a:ext cx="4491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smtClean="0">
                    <a:latin typeface="Helvetica" pitchFamily="34" charset="0"/>
                    <a:cs typeface="Arial" panose="020B0604020202020204" pitchFamily="34" charset="0"/>
                  </a:rPr>
                  <a:t>Y'</a:t>
                </a:r>
                <a:endParaRPr lang="en-GB" sz="2400" dirty="0">
                  <a:latin typeface="Helvetica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8786646" y="457200"/>
                <a:ext cx="4315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smtClean="0">
                    <a:latin typeface="Helvetica" pitchFamily="34" charset="0"/>
                    <a:cs typeface="Arial" panose="020B0604020202020204" pitchFamily="34" charset="0"/>
                  </a:rPr>
                  <a:t>Z'</a:t>
                </a:r>
                <a:endParaRPr lang="en-GB" sz="2400" dirty="0">
                  <a:latin typeface="Helvetica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0" name="Straight Arrow Connector 59"/>
              <p:cNvCxnSpPr/>
              <p:nvPr/>
            </p:nvCxnSpPr>
            <p:spPr>
              <a:xfrm flipH="1" flipV="1">
                <a:off x="8678288" y="1066800"/>
                <a:ext cx="5203" cy="11906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15" name="Picture 2" descr="D:\home\Lectures\figures\Mz_buildup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04800" y="-2971800"/>
              <a:ext cx="9445625" cy="6474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Oval 15"/>
            <p:cNvSpPr/>
            <p:nvPr/>
          </p:nvSpPr>
          <p:spPr>
            <a:xfrm>
              <a:off x="543289" y="2667000"/>
              <a:ext cx="371111" cy="381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/>
            <p:cNvSpPr/>
            <p:nvPr/>
          </p:nvSpPr>
          <p:spPr>
            <a:xfrm>
              <a:off x="1076689" y="990600"/>
              <a:ext cx="371111" cy="381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/>
            <p:cNvSpPr/>
            <p:nvPr/>
          </p:nvSpPr>
          <p:spPr>
            <a:xfrm>
              <a:off x="2295889" y="-990600"/>
              <a:ext cx="371111" cy="381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/>
            <p:cNvSpPr/>
            <p:nvPr/>
          </p:nvSpPr>
          <p:spPr>
            <a:xfrm>
              <a:off x="5648689" y="-2558142"/>
              <a:ext cx="371111" cy="381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25286" y="2026503"/>
              <a:ext cx="62869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-381000" y="4045803"/>
              <a:ext cx="62869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71702" y="4045803"/>
              <a:ext cx="62869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en-GB" sz="4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24000" y="457200"/>
              <a:ext cx="62869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en-GB" sz="4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905000" y="-1669197"/>
              <a:ext cx="62869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GB" sz="4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62502" y="4038600"/>
              <a:ext cx="62869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GB" sz="4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772102" y="-2362200"/>
              <a:ext cx="62869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en-GB" sz="4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600902" y="4038600"/>
              <a:ext cx="62869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en-GB" sz="4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47045" y="-1400265"/>
              <a:ext cx="443903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i="1" dirty="0" err="1" smtClean="0">
                  <a:latin typeface="Helvetica" pitchFamily="34" charset="0"/>
                </a:rPr>
                <a:t>M</a:t>
              </a:r>
              <a:r>
                <a:rPr lang="en-GB" sz="3600" i="1" baseline="-25000" dirty="0" err="1" smtClean="0">
                  <a:latin typeface="Helvetica" pitchFamily="34" charset="0"/>
                </a:rPr>
                <a:t>z</a:t>
              </a:r>
              <a:r>
                <a:rPr lang="en-GB" sz="3600" i="1" dirty="0" smtClean="0">
                  <a:latin typeface="Helvetica" pitchFamily="34" charset="0"/>
                </a:rPr>
                <a:t>=M</a:t>
              </a:r>
              <a:r>
                <a:rPr lang="en-GB" sz="3600" i="1" baseline="-25000" dirty="0" smtClean="0">
                  <a:latin typeface="Helvetica" pitchFamily="34" charset="0"/>
                </a:rPr>
                <a:t>0</a:t>
              </a:r>
              <a:r>
                <a:rPr lang="en-GB" sz="3600" i="1" dirty="0" smtClean="0">
                  <a:latin typeface="Helvetica" pitchFamily="34" charset="0"/>
                </a:rPr>
                <a:t>(1-2exp(-t/T</a:t>
              </a:r>
              <a:r>
                <a:rPr lang="en-GB" sz="3600" i="1" baseline="-25000" dirty="0" smtClean="0">
                  <a:latin typeface="Helvetica" pitchFamily="34" charset="0"/>
                </a:rPr>
                <a:t>1</a:t>
              </a:r>
              <a:r>
                <a:rPr lang="en-GB" sz="3600" i="1" dirty="0" smtClean="0">
                  <a:latin typeface="Helvetica" pitchFamily="34" charset="0"/>
                </a:rPr>
                <a:t>))</a:t>
              </a:r>
            </a:p>
            <a:p>
              <a:r>
                <a:rPr lang="en-GB" sz="3600" i="1" dirty="0" smtClean="0">
                  <a:latin typeface="Helvetica" pitchFamily="34" charset="0"/>
                </a:rPr>
                <a:t>T</a:t>
              </a:r>
              <a:r>
                <a:rPr lang="en-GB" sz="3600" i="1" baseline="-25000" dirty="0" smtClean="0">
                  <a:latin typeface="Helvetica" pitchFamily="34" charset="0"/>
                </a:rPr>
                <a:t>1</a:t>
              </a:r>
              <a:r>
                <a:rPr lang="en-GB" sz="3600" dirty="0" smtClean="0">
                  <a:latin typeface="Helvetica" pitchFamily="34" charset="0"/>
                </a:rPr>
                <a:t>= 1 s</a:t>
              </a:r>
              <a:endParaRPr lang="en-GB" sz="3600" dirty="0">
                <a:latin typeface="Helvetica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12674" y="3178314"/>
              <a:ext cx="149752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i="1" dirty="0" smtClean="0">
                  <a:latin typeface="Helvetica" pitchFamily="34" charset="0"/>
                  <a:cs typeface="Arial" panose="020B0604020202020204" pitchFamily="34" charset="0"/>
                </a:rPr>
                <a:t>t</a:t>
              </a:r>
              <a:r>
                <a:rPr lang="en-GB" sz="4000" b="1" dirty="0" smtClean="0">
                  <a:latin typeface="Helvetica" pitchFamily="34" charset="0"/>
                  <a:cs typeface="Arial" panose="020B0604020202020204" pitchFamily="34" charset="0"/>
                </a:rPr>
                <a:t>, sec</a:t>
              </a:r>
              <a:endParaRPr lang="en-GB" sz="4000" b="1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-1524000" y="-250686"/>
              <a:ext cx="1952779" cy="707886"/>
            </a:xfrm>
            <a:prstGeom prst="rect">
              <a:avLst/>
            </a:prstGeom>
            <a:noFill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GB" sz="4000" b="1" i="1" dirty="0" err="1" smtClean="0">
                  <a:latin typeface="Helvetica" pitchFamily="34" charset="0"/>
                  <a:cs typeface="Arial" panose="020B0604020202020204" pitchFamily="34" charset="0"/>
                </a:rPr>
                <a:t>M</a:t>
              </a:r>
              <a:r>
                <a:rPr lang="en-GB" sz="4000" b="1" i="1" baseline="-25000" dirty="0" err="1" smtClean="0">
                  <a:latin typeface="Helvetica" pitchFamily="34" charset="0"/>
                  <a:cs typeface="Arial" panose="020B0604020202020204" pitchFamily="34" charset="0"/>
                </a:rPr>
                <a:t>z</a:t>
              </a:r>
              <a:r>
                <a:rPr lang="en-GB" sz="4000" b="1" i="1" dirty="0" smtClean="0">
                  <a:latin typeface="Helvetica" pitchFamily="34" charset="0"/>
                  <a:cs typeface="Arial" panose="020B0604020202020204" pitchFamily="34" charset="0"/>
                </a:rPr>
                <a:t>,</a:t>
              </a:r>
              <a:r>
                <a:rPr lang="en-GB" sz="4000" b="1" dirty="0" smtClean="0">
                  <a:latin typeface="Helvetica" pitchFamily="34" charset="0"/>
                  <a:cs typeface="Arial" panose="020B0604020202020204" pitchFamily="34" charset="0"/>
                </a:rPr>
                <a:t> </a:t>
              </a:r>
              <a:r>
                <a:rPr lang="en-GB" sz="4000" b="1" dirty="0" err="1" smtClean="0">
                  <a:latin typeface="Helvetica" pitchFamily="34" charset="0"/>
                  <a:cs typeface="Arial" panose="020B0604020202020204" pitchFamily="34" charset="0"/>
                </a:rPr>
                <a:t>a.u</a:t>
              </a:r>
              <a:r>
                <a:rPr lang="en-GB" sz="4000" b="1" dirty="0" smtClean="0">
                  <a:latin typeface="Helvetica" pitchFamily="34" charset="0"/>
                  <a:cs typeface="Arial" panose="020B0604020202020204" pitchFamily="34" charset="0"/>
                </a:rPr>
                <a:t>.</a:t>
              </a:r>
              <a:endParaRPr lang="en-GB" sz="4000" b="1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62000" y="6858000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b="1" i="1" dirty="0" smtClean="0">
                  <a:latin typeface="Helvetica" pitchFamily="34" charset="0"/>
                  <a:cs typeface="Arial" panose="020B0604020202020204" pitchFamily="34" charset="0"/>
                </a:rPr>
                <a:t>M</a:t>
              </a:r>
              <a:endParaRPr lang="en-GB" sz="2400" b="1" i="1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83894" y="6172200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b="1" i="1" dirty="0" smtClean="0">
                  <a:latin typeface="Helvetica" pitchFamily="34" charset="0"/>
                  <a:cs typeface="Arial" panose="020B0604020202020204" pitchFamily="34" charset="0"/>
                </a:rPr>
                <a:t>M</a:t>
              </a:r>
              <a:endParaRPr lang="en-GB" sz="2400" b="1" i="1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74694" y="5181600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b="1" i="1" dirty="0" smtClean="0">
                  <a:latin typeface="Helvetica" pitchFamily="34" charset="0"/>
                  <a:cs typeface="Arial" panose="020B0604020202020204" pitchFamily="34" charset="0"/>
                </a:rPr>
                <a:t>M</a:t>
              </a:r>
              <a:endParaRPr lang="en-GB" sz="2400" b="1" i="1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305800" y="4572000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b="1" i="1" dirty="0" smtClean="0">
                  <a:latin typeface="Helvetica" pitchFamily="34" charset="0"/>
                  <a:cs typeface="Arial" panose="020B0604020202020204" pitchFamily="34" charset="0"/>
                </a:rPr>
                <a:t>M</a:t>
              </a:r>
              <a:endParaRPr lang="en-GB" sz="2400" b="1" i="1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475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616200" y="702387"/>
            <a:ext cx="7035887" cy="3266777"/>
            <a:chOff x="2616200" y="702387"/>
            <a:chExt cx="7035887" cy="3266777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552" y="860267"/>
              <a:ext cx="1635728" cy="1923081"/>
            </a:xfrm>
            <a:prstGeom prst="rect">
              <a:avLst/>
            </a:prstGeom>
          </p:spPr>
        </p:pic>
        <p:grpSp>
          <p:nvGrpSpPr>
            <p:cNvPr id="4" name="Group 3"/>
            <p:cNvGrpSpPr/>
            <p:nvPr/>
          </p:nvGrpSpPr>
          <p:grpSpPr>
            <a:xfrm>
              <a:off x="2616200" y="702387"/>
              <a:ext cx="6963790" cy="2996872"/>
              <a:chOff x="685800" y="3556328"/>
              <a:chExt cx="6963790" cy="299687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685800" y="3556328"/>
                <a:ext cx="3733800" cy="2996872"/>
                <a:chOff x="3962400" y="839822"/>
                <a:chExt cx="3733800" cy="2996872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>
                  <a:off x="3962400" y="2824596"/>
                  <a:ext cx="3733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Rectangle 14"/>
                <p:cNvSpPr/>
                <p:nvPr/>
              </p:nvSpPr>
              <p:spPr>
                <a:xfrm>
                  <a:off x="4267200" y="1792055"/>
                  <a:ext cx="533400" cy="1032541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 15"/>
                <p:cNvSpPr/>
                <p:nvPr/>
              </p:nvSpPr>
              <p:spPr>
                <a:xfrm>
                  <a:off x="4831307" y="1815152"/>
                  <a:ext cx="2729553" cy="2021542"/>
                </a:xfrm>
                <a:custGeom>
                  <a:avLst/>
                  <a:gdLst>
                    <a:gd name="connsiteX0" fmla="*/ 0 w 2729553"/>
                    <a:gd name="connsiteY0" fmla="*/ 0 h 2021542"/>
                    <a:gd name="connsiteX1" fmla="*/ 313899 w 2729553"/>
                    <a:gd name="connsiteY1" fmla="*/ 2019869 h 2021542"/>
                    <a:gd name="connsiteX2" fmla="*/ 491320 w 2729553"/>
                    <a:gd name="connsiteY2" fmla="*/ 368490 h 2021542"/>
                    <a:gd name="connsiteX3" fmla="*/ 709684 w 2729553"/>
                    <a:gd name="connsiteY3" fmla="*/ 1637732 h 2021542"/>
                    <a:gd name="connsiteX4" fmla="*/ 914400 w 2729553"/>
                    <a:gd name="connsiteY4" fmla="*/ 586854 h 2021542"/>
                    <a:gd name="connsiteX5" fmla="*/ 1050878 w 2729553"/>
                    <a:gd name="connsiteY5" fmla="*/ 1487606 h 2021542"/>
                    <a:gd name="connsiteX6" fmla="*/ 1187356 w 2729553"/>
                    <a:gd name="connsiteY6" fmla="*/ 736979 h 2021542"/>
                    <a:gd name="connsiteX7" fmla="*/ 1296538 w 2729553"/>
                    <a:gd name="connsiteY7" fmla="*/ 1351129 h 2021542"/>
                    <a:gd name="connsiteX8" fmla="*/ 1514902 w 2729553"/>
                    <a:gd name="connsiteY8" fmla="*/ 777923 h 2021542"/>
                    <a:gd name="connsiteX9" fmla="*/ 1624084 w 2729553"/>
                    <a:gd name="connsiteY9" fmla="*/ 1201003 h 2021542"/>
                    <a:gd name="connsiteX10" fmla="*/ 1787857 w 2729553"/>
                    <a:gd name="connsiteY10" fmla="*/ 818866 h 2021542"/>
                    <a:gd name="connsiteX11" fmla="*/ 1992574 w 2729553"/>
                    <a:gd name="connsiteY11" fmla="*/ 1214651 h 2021542"/>
                    <a:gd name="connsiteX12" fmla="*/ 2129051 w 2729553"/>
                    <a:gd name="connsiteY12" fmla="*/ 1037230 h 2021542"/>
                    <a:gd name="connsiteX13" fmla="*/ 2224586 w 2729553"/>
                    <a:gd name="connsiteY13" fmla="*/ 1009935 h 2021542"/>
                    <a:gd name="connsiteX14" fmla="*/ 2497541 w 2729553"/>
                    <a:gd name="connsiteY14" fmla="*/ 1078173 h 2021542"/>
                    <a:gd name="connsiteX15" fmla="*/ 2729553 w 2729553"/>
                    <a:gd name="connsiteY15" fmla="*/ 1037230 h 20215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729553" h="2021542">
                      <a:moveTo>
                        <a:pt x="0" y="0"/>
                      </a:moveTo>
                      <a:cubicBezTo>
                        <a:pt x="116006" y="979227"/>
                        <a:pt x="232012" y="1958454"/>
                        <a:pt x="313899" y="2019869"/>
                      </a:cubicBezTo>
                      <a:cubicBezTo>
                        <a:pt x="395786" y="2081284"/>
                        <a:pt x="425356" y="432179"/>
                        <a:pt x="491320" y="368490"/>
                      </a:cubicBezTo>
                      <a:cubicBezTo>
                        <a:pt x="557284" y="304801"/>
                        <a:pt x="639171" y="1601338"/>
                        <a:pt x="709684" y="1637732"/>
                      </a:cubicBezTo>
                      <a:cubicBezTo>
                        <a:pt x="780197" y="1674126"/>
                        <a:pt x="857534" y="611875"/>
                        <a:pt x="914400" y="586854"/>
                      </a:cubicBezTo>
                      <a:cubicBezTo>
                        <a:pt x="971266" y="561833"/>
                        <a:pt x="1005385" y="1462585"/>
                        <a:pt x="1050878" y="1487606"/>
                      </a:cubicBezTo>
                      <a:cubicBezTo>
                        <a:pt x="1096371" y="1512627"/>
                        <a:pt x="1146413" y="759725"/>
                        <a:pt x="1187356" y="736979"/>
                      </a:cubicBezTo>
                      <a:cubicBezTo>
                        <a:pt x="1228299" y="714233"/>
                        <a:pt x="1241947" y="1344305"/>
                        <a:pt x="1296538" y="1351129"/>
                      </a:cubicBezTo>
                      <a:cubicBezTo>
                        <a:pt x="1351129" y="1357953"/>
                        <a:pt x="1460311" y="802944"/>
                        <a:pt x="1514902" y="777923"/>
                      </a:cubicBezTo>
                      <a:cubicBezTo>
                        <a:pt x="1569493" y="752902"/>
                        <a:pt x="1578592" y="1194179"/>
                        <a:pt x="1624084" y="1201003"/>
                      </a:cubicBezTo>
                      <a:cubicBezTo>
                        <a:pt x="1669577" y="1207827"/>
                        <a:pt x="1726442" y="816591"/>
                        <a:pt x="1787857" y="818866"/>
                      </a:cubicBezTo>
                      <a:cubicBezTo>
                        <a:pt x="1849272" y="821141"/>
                        <a:pt x="1935708" y="1178257"/>
                        <a:pt x="1992574" y="1214651"/>
                      </a:cubicBezTo>
                      <a:cubicBezTo>
                        <a:pt x="2049440" y="1251045"/>
                        <a:pt x="2090382" y="1071349"/>
                        <a:pt x="2129051" y="1037230"/>
                      </a:cubicBezTo>
                      <a:cubicBezTo>
                        <a:pt x="2167720" y="1003111"/>
                        <a:pt x="2163171" y="1003111"/>
                        <a:pt x="2224586" y="1009935"/>
                      </a:cubicBezTo>
                      <a:cubicBezTo>
                        <a:pt x="2286001" y="1016759"/>
                        <a:pt x="2413380" y="1073624"/>
                        <a:pt x="2497541" y="1078173"/>
                      </a:cubicBezTo>
                      <a:cubicBezTo>
                        <a:pt x="2581702" y="1082722"/>
                        <a:pt x="2655627" y="1059976"/>
                        <a:pt x="2729553" y="103723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5518739" y="839822"/>
                  <a:ext cx="76335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1" dirty="0" smtClean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FID</a:t>
                  </a:r>
                  <a:endParaRPr lang="en-US" sz="2800" b="1" dirty="0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4342564" y="1305835"/>
                  <a:ext cx="66075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1" dirty="0" smtClean="0">
                      <a:latin typeface="Symbol" panose="05050102010706020507" pitchFamily="18" charset="2"/>
                      <a:cs typeface="Helvetica" panose="020B0604020202020204" pitchFamily="34" charset="0"/>
                    </a:rPr>
                    <a:t>p/2</a:t>
                  </a:r>
                  <a:endParaRPr lang="en-US" sz="2800" b="1" dirty="0">
                    <a:latin typeface="Symbol" panose="05050102010706020507" pitchFamily="18" charset="2"/>
                    <a:cs typeface="Helvetica" panose="020B0604020202020204" pitchFamily="34" charset="0"/>
                  </a:endParaRPr>
                </a:p>
              </p:txBody>
            </p:sp>
          </p:grpSp>
          <p:sp>
            <p:nvSpPr>
              <p:cNvPr id="6" name="Right Arrow 5"/>
              <p:cNvSpPr/>
              <p:nvPr/>
            </p:nvSpPr>
            <p:spPr>
              <a:xfrm>
                <a:off x="4572000" y="5160102"/>
                <a:ext cx="762000" cy="7620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496010" y="4790770"/>
                <a:ext cx="21724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Fourier Transform</a:t>
                </a:r>
                <a:endParaRPr lang="en-US" b="1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182378" y="5426969"/>
                <a:ext cx="3048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t</a:t>
                </a:r>
                <a:endParaRPr lang="en-US" sz="2800" b="1" i="1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277372" y="5889118"/>
                <a:ext cx="37221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 smtClean="0">
                    <a:latin typeface="Symbol" panose="05050102010706020507" pitchFamily="18" charset="2"/>
                    <a:cs typeface="Helvetica" panose="020B0604020202020204" pitchFamily="34" charset="0"/>
                  </a:rPr>
                  <a:t>n</a:t>
                </a:r>
                <a:endParaRPr lang="en-US" sz="2800" b="1" i="1" dirty="0">
                  <a:latin typeface="Symbol" panose="05050102010706020507" pitchFamily="18" charset="2"/>
                  <a:cs typeface="Helvetica" panose="020B0604020202020204" pitchFamily="34" charset="0"/>
                </a:endParaRPr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6472236" y="5410200"/>
                <a:ext cx="0" cy="2286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6275283" y="5540995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>
                    <a:latin typeface="Symbol" panose="05050102010706020507" pitchFamily="18" charset="2"/>
                    <a:cs typeface="Helvetica" panose="020B0604020202020204" pitchFamily="34" charset="0"/>
                  </a:rPr>
                  <a:t>n</a:t>
                </a:r>
                <a:r>
                  <a:rPr lang="en-US" i="1" baseline="-25000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0</a:t>
                </a:r>
                <a:endParaRPr lang="en-US" i="1" baseline="-25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 flipV="1">
                <a:off x="5359468" y="5509719"/>
                <a:ext cx="2196964" cy="11775"/>
              </a:xfrm>
              <a:prstGeom prst="line">
                <a:avLst/>
              </a:prstGeom>
              <a:ln w="47625" cap="rnd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" name="Freeform 18"/>
            <p:cNvSpPr/>
            <p:nvPr/>
          </p:nvSpPr>
          <p:spPr>
            <a:xfrm>
              <a:off x="3559175" y="1711325"/>
              <a:ext cx="2835899" cy="897809"/>
            </a:xfrm>
            <a:custGeom>
              <a:avLst/>
              <a:gdLst>
                <a:gd name="connsiteX0" fmla="*/ 0 w 2695575"/>
                <a:gd name="connsiteY0" fmla="*/ 0 h 897809"/>
                <a:gd name="connsiteX1" fmla="*/ 809625 w 2695575"/>
                <a:gd name="connsiteY1" fmla="*/ 495300 h 897809"/>
                <a:gd name="connsiteX2" fmla="*/ 2133600 w 2695575"/>
                <a:gd name="connsiteY2" fmla="*/ 838200 h 897809"/>
                <a:gd name="connsiteX3" fmla="*/ 2695575 w 2695575"/>
                <a:gd name="connsiteY3" fmla="*/ 895350 h 897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5575" h="897809">
                  <a:moveTo>
                    <a:pt x="0" y="0"/>
                  </a:moveTo>
                  <a:cubicBezTo>
                    <a:pt x="227012" y="177800"/>
                    <a:pt x="454025" y="355600"/>
                    <a:pt x="809625" y="495300"/>
                  </a:cubicBezTo>
                  <a:cubicBezTo>
                    <a:pt x="1165225" y="635000"/>
                    <a:pt x="1819275" y="771525"/>
                    <a:pt x="2133600" y="838200"/>
                  </a:cubicBezTo>
                  <a:cubicBezTo>
                    <a:pt x="2447925" y="904875"/>
                    <a:pt x="2571750" y="900112"/>
                    <a:pt x="2695575" y="89535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Freeform 19"/>
            <p:cNvSpPr/>
            <p:nvPr/>
          </p:nvSpPr>
          <p:spPr>
            <a:xfrm flipV="1">
              <a:off x="3484927" y="2997040"/>
              <a:ext cx="2835899" cy="897809"/>
            </a:xfrm>
            <a:custGeom>
              <a:avLst/>
              <a:gdLst>
                <a:gd name="connsiteX0" fmla="*/ 0 w 2695575"/>
                <a:gd name="connsiteY0" fmla="*/ 0 h 897809"/>
                <a:gd name="connsiteX1" fmla="*/ 809625 w 2695575"/>
                <a:gd name="connsiteY1" fmla="*/ 495300 h 897809"/>
                <a:gd name="connsiteX2" fmla="*/ 2133600 w 2695575"/>
                <a:gd name="connsiteY2" fmla="*/ 838200 h 897809"/>
                <a:gd name="connsiteX3" fmla="*/ 2695575 w 2695575"/>
                <a:gd name="connsiteY3" fmla="*/ 895350 h 897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5575" h="897809">
                  <a:moveTo>
                    <a:pt x="0" y="0"/>
                  </a:moveTo>
                  <a:cubicBezTo>
                    <a:pt x="227012" y="177800"/>
                    <a:pt x="454025" y="355600"/>
                    <a:pt x="809625" y="495300"/>
                  </a:cubicBezTo>
                  <a:cubicBezTo>
                    <a:pt x="1165225" y="635000"/>
                    <a:pt x="1819275" y="771525"/>
                    <a:pt x="2133600" y="838200"/>
                  </a:cubicBezTo>
                  <a:cubicBezTo>
                    <a:pt x="2447925" y="904875"/>
                    <a:pt x="2571750" y="900112"/>
                    <a:pt x="2695575" y="89535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98989" y="3445944"/>
              <a:ext cx="17668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~</a:t>
              </a:r>
              <a:r>
                <a:rPr lang="en-GB" sz="2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exp</a:t>
              </a:r>
              <a:r>
                <a:rPr lang="en-GB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(t/T</a:t>
              </a:r>
              <a:r>
                <a:rPr lang="en-GB" sz="28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GB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GB" sz="28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8549279" y="1893106"/>
              <a:ext cx="534396" cy="0"/>
            </a:xfrm>
            <a:prstGeom prst="straightConnector1">
              <a:avLst/>
            </a:prstGeom>
            <a:ln w="222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7712439" y="1893106"/>
              <a:ext cx="534396" cy="0"/>
            </a:xfrm>
            <a:prstGeom prst="straightConnector1">
              <a:avLst/>
            </a:prstGeom>
            <a:ln w="222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617830" y="1338611"/>
              <a:ext cx="10342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1/</a:t>
              </a:r>
              <a:r>
                <a:rPr lang="en-US" sz="2800" b="1" dirty="0" smtClean="0">
                  <a:latin typeface="Symbol" panose="05050102010706020507" pitchFamily="18" charset="2"/>
                  <a:cs typeface="Helvetica" panose="020B0604020202020204" pitchFamily="34" charset="0"/>
                </a:rPr>
                <a:t>p</a:t>
              </a:r>
              <a:r>
                <a:rPr lang="en-US" sz="2800" b="1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T</a:t>
              </a:r>
              <a:r>
                <a:rPr lang="en-US" sz="2800" b="1" baseline="-250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2</a:t>
              </a:r>
              <a:endParaRPr lang="en-US" sz="2800" b="1" baseline="-250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975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rentzianRe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4" y="1112254"/>
            <a:ext cx="6296025" cy="458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80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237129" y="1351049"/>
            <a:ext cx="3668738" cy="1741312"/>
            <a:chOff x="1237129" y="1351049"/>
            <a:chExt cx="3668738" cy="1741312"/>
          </a:xfrm>
        </p:grpSpPr>
        <p:grpSp>
          <p:nvGrpSpPr>
            <p:cNvPr id="21" name="Group 20"/>
            <p:cNvGrpSpPr/>
            <p:nvPr/>
          </p:nvGrpSpPr>
          <p:grpSpPr>
            <a:xfrm>
              <a:off x="1237129" y="1351049"/>
              <a:ext cx="3668738" cy="1741312"/>
              <a:chOff x="1237129" y="1351049"/>
              <a:chExt cx="3668738" cy="1741312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V="1">
                <a:off x="1237129" y="2725271"/>
                <a:ext cx="3420596" cy="1"/>
              </a:xfrm>
              <a:prstGeom prst="line">
                <a:avLst/>
              </a:prstGeom>
              <a:ln cap="rnd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Rectangle 5"/>
              <p:cNvSpPr/>
              <p:nvPr/>
            </p:nvSpPr>
            <p:spPr>
              <a:xfrm>
                <a:off x="1612900" y="1810871"/>
                <a:ext cx="196850" cy="914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679699" y="1810871"/>
                <a:ext cx="392113" cy="914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456379" y="1393911"/>
                <a:ext cx="5918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smtClean="0">
                    <a:latin typeface="Symbol" panose="05050102010706020507" pitchFamily="18" charset="2"/>
                  </a:rPr>
                  <a:t>p/2</a:t>
                </a:r>
                <a:endParaRPr lang="en-GB" sz="2400" dirty="0">
                  <a:latin typeface="Symbol" panose="05050102010706020507" pitchFamily="18" charset="2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711301" y="1393911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smtClean="0">
                    <a:latin typeface="Symbol" panose="05050102010706020507" pitchFamily="18" charset="2"/>
                  </a:rPr>
                  <a:t>p</a:t>
                </a:r>
                <a:endParaRPr lang="en-GB" sz="2400" dirty="0">
                  <a:latin typeface="Symbol" panose="05050102010706020507" pitchFamily="18" charset="2"/>
                </a:endParaRP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3981450" y="1674886"/>
                <a:ext cx="395287" cy="1049264"/>
                <a:chOff x="3805238" y="1674886"/>
                <a:chExt cx="571499" cy="1049264"/>
              </a:xfrm>
            </p:grpSpPr>
            <p:sp>
              <p:nvSpPr>
                <p:cNvPr id="13" name="Freeform 12"/>
                <p:cNvSpPr/>
                <p:nvPr/>
              </p:nvSpPr>
              <p:spPr>
                <a:xfrm>
                  <a:off x="3805238" y="1676007"/>
                  <a:ext cx="290512" cy="1048143"/>
                </a:xfrm>
                <a:custGeom>
                  <a:avLst/>
                  <a:gdLst>
                    <a:gd name="connsiteX0" fmla="*/ 0 w 290512"/>
                    <a:gd name="connsiteY0" fmla="*/ 1048143 h 1048143"/>
                    <a:gd name="connsiteX1" fmla="*/ 185737 w 290512"/>
                    <a:gd name="connsiteY1" fmla="*/ 733818 h 1048143"/>
                    <a:gd name="connsiteX2" fmla="*/ 266700 w 290512"/>
                    <a:gd name="connsiteY2" fmla="*/ 90881 h 1048143"/>
                    <a:gd name="connsiteX3" fmla="*/ 290512 w 290512"/>
                    <a:gd name="connsiteY3" fmla="*/ 19443 h 10481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0512" h="1048143">
                      <a:moveTo>
                        <a:pt x="0" y="1048143"/>
                      </a:moveTo>
                      <a:cubicBezTo>
                        <a:pt x="70643" y="970752"/>
                        <a:pt x="141287" y="893362"/>
                        <a:pt x="185737" y="733818"/>
                      </a:cubicBezTo>
                      <a:cubicBezTo>
                        <a:pt x="230187" y="574274"/>
                        <a:pt x="249238" y="209943"/>
                        <a:pt x="266700" y="90881"/>
                      </a:cubicBezTo>
                      <a:cubicBezTo>
                        <a:pt x="284163" y="-28182"/>
                        <a:pt x="287337" y="-4370"/>
                        <a:pt x="290512" y="19443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" name="Freeform 13"/>
                <p:cNvSpPr/>
                <p:nvPr/>
              </p:nvSpPr>
              <p:spPr>
                <a:xfrm flipH="1">
                  <a:off x="4086225" y="1674886"/>
                  <a:ext cx="290512" cy="1048143"/>
                </a:xfrm>
                <a:custGeom>
                  <a:avLst/>
                  <a:gdLst>
                    <a:gd name="connsiteX0" fmla="*/ 0 w 290512"/>
                    <a:gd name="connsiteY0" fmla="*/ 1048143 h 1048143"/>
                    <a:gd name="connsiteX1" fmla="*/ 185737 w 290512"/>
                    <a:gd name="connsiteY1" fmla="*/ 733818 h 1048143"/>
                    <a:gd name="connsiteX2" fmla="*/ 266700 w 290512"/>
                    <a:gd name="connsiteY2" fmla="*/ 90881 h 1048143"/>
                    <a:gd name="connsiteX3" fmla="*/ 290512 w 290512"/>
                    <a:gd name="connsiteY3" fmla="*/ 19443 h 10481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0512" h="1048143">
                      <a:moveTo>
                        <a:pt x="0" y="1048143"/>
                      </a:moveTo>
                      <a:cubicBezTo>
                        <a:pt x="70643" y="970752"/>
                        <a:pt x="141287" y="893362"/>
                        <a:pt x="185737" y="733818"/>
                      </a:cubicBezTo>
                      <a:cubicBezTo>
                        <a:pt x="230187" y="574274"/>
                        <a:pt x="249238" y="209943"/>
                        <a:pt x="266700" y="90881"/>
                      </a:cubicBezTo>
                      <a:cubicBezTo>
                        <a:pt x="284163" y="-28182"/>
                        <a:pt x="287337" y="-4370"/>
                        <a:pt x="290512" y="19443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6" name="TextBox 15"/>
              <p:cNvSpPr txBox="1"/>
              <p:nvPr/>
            </p:nvSpPr>
            <p:spPr>
              <a:xfrm>
                <a:off x="3847686" y="1351049"/>
                <a:ext cx="684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echo</a:t>
                </a:r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558758" y="2723029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726917" y="2711707"/>
                <a:ext cx="285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latin typeface="Symbol" panose="05050102010706020507" pitchFamily="18" charset="2"/>
                    <a:cs typeface="Arial" panose="020B0604020202020204" pitchFamily="34" charset="0"/>
                  </a:rPr>
                  <a:t>t</a:t>
                </a:r>
                <a:endParaRPr lang="en-GB" dirty="0">
                  <a:latin typeface="Symbol" panose="05050102010706020507" pitchFamily="18" charset="2"/>
                  <a:cs typeface="Arial" panose="020B0604020202020204" pitchFamily="34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009155" y="2692655"/>
                <a:ext cx="401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latin typeface="Symbol" panose="05050102010706020507" pitchFamily="18" charset="2"/>
                    <a:cs typeface="Arial" panose="020B0604020202020204" pitchFamily="34" charset="0"/>
                  </a:rPr>
                  <a:t>2t</a:t>
                </a:r>
                <a:endParaRPr lang="en-GB" dirty="0">
                  <a:latin typeface="Symbol" panose="05050102010706020507" pitchFamily="18" charset="2"/>
                  <a:cs typeface="Arial" panose="020B0604020202020204" pitchFamily="34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657081" y="2468388"/>
                <a:ext cx="2487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endParaRPr lang="en-GB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" name="Freeform 21"/>
            <p:cNvSpPr/>
            <p:nvPr/>
          </p:nvSpPr>
          <p:spPr>
            <a:xfrm>
              <a:off x="3089275" y="1822450"/>
              <a:ext cx="368300" cy="1140938"/>
            </a:xfrm>
            <a:custGeom>
              <a:avLst/>
              <a:gdLst>
                <a:gd name="connsiteX0" fmla="*/ 0 w 368300"/>
                <a:gd name="connsiteY0" fmla="*/ 0 h 1140938"/>
                <a:gd name="connsiteX1" fmla="*/ 85725 w 368300"/>
                <a:gd name="connsiteY1" fmla="*/ 1114425 h 1140938"/>
                <a:gd name="connsiteX2" fmla="*/ 146050 w 368300"/>
                <a:gd name="connsiteY2" fmla="*/ 800100 h 1140938"/>
                <a:gd name="connsiteX3" fmla="*/ 301625 w 368300"/>
                <a:gd name="connsiteY3" fmla="*/ 895350 h 1140938"/>
                <a:gd name="connsiteX4" fmla="*/ 368300 w 368300"/>
                <a:gd name="connsiteY4" fmla="*/ 908050 h 1140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300" h="1140938">
                  <a:moveTo>
                    <a:pt x="0" y="0"/>
                  </a:moveTo>
                  <a:cubicBezTo>
                    <a:pt x="30691" y="490537"/>
                    <a:pt x="61383" y="981075"/>
                    <a:pt x="85725" y="1114425"/>
                  </a:cubicBezTo>
                  <a:cubicBezTo>
                    <a:pt x="110067" y="1247775"/>
                    <a:pt x="110067" y="836612"/>
                    <a:pt x="146050" y="800100"/>
                  </a:cubicBezTo>
                  <a:cubicBezTo>
                    <a:pt x="182033" y="763588"/>
                    <a:pt x="264583" y="877358"/>
                    <a:pt x="301625" y="895350"/>
                  </a:cubicBezTo>
                  <a:cubicBezTo>
                    <a:pt x="338667" y="913342"/>
                    <a:pt x="353483" y="910696"/>
                    <a:pt x="368300" y="90805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121643" y="2117823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FID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72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/>
          <p:cNvGrpSpPr/>
          <p:nvPr/>
        </p:nvGrpSpPr>
        <p:grpSpPr>
          <a:xfrm>
            <a:off x="322978" y="1366906"/>
            <a:ext cx="9808930" cy="5341220"/>
            <a:chOff x="322978" y="1366906"/>
            <a:chExt cx="9808930" cy="5341220"/>
          </a:xfrm>
        </p:grpSpPr>
        <p:grpSp>
          <p:nvGrpSpPr>
            <p:cNvPr id="102" name="Group 101"/>
            <p:cNvGrpSpPr/>
            <p:nvPr/>
          </p:nvGrpSpPr>
          <p:grpSpPr>
            <a:xfrm>
              <a:off x="4526694" y="1366906"/>
              <a:ext cx="5605214" cy="5341220"/>
              <a:chOff x="4526694" y="1366906"/>
              <a:chExt cx="5605214" cy="5341220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4526694" y="1453626"/>
                <a:ext cx="5030113" cy="5254500"/>
                <a:chOff x="2327285" y="1866910"/>
                <a:chExt cx="5030113" cy="5254500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2742079" y="2266950"/>
                  <a:ext cx="1400175" cy="13716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3442166" y="1866910"/>
                  <a:ext cx="0" cy="219074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 rot="16200000">
                  <a:off x="3422655" y="1866915"/>
                  <a:ext cx="0" cy="219074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/>
                <p:nvPr/>
              </p:nvCxnSpPr>
              <p:spPr>
                <a:xfrm flipV="1">
                  <a:off x="3454405" y="2962280"/>
                  <a:ext cx="636583" cy="3175"/>
                </a:xfrm>
                <a:prstGeom prst="straightConnector1">
                  <a:avLst/>
                </a:prstGeom>
                <a:ln w="60325" cap="rnd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Box 24"/>
                <p:cNvSpPr txBox="1"/>
                <p:nvPr/>
              </p:nvSpPr>
              <p:spPr>
                <a:xfrm>
                  <a:off x="3137274" y="3874569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X</a:t>
                  </a: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4218494" y="2943249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Y</a:t>
                  </a:r>
                  <a:endParaRPr lang="en-GB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3461678" y="4085964"/>
                  <a:ext cx="5469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Symbol" panose="05050102010706020507" pitchFamily="18" charset="2"/>
                    </a:rPr>
                    <a:t>f=0</a:t>
                  </a:r>
                  <a:endParaRPr lang="en-GB" dirty="0">
                    <a:latin typeface="Symbol" panose="05050102010706020507" pitchFamily="18" charset="2"/>
                  </a:endParaRPr>
                </a:p>
              </p:txBody>
            </p:sp>
            <p:grpSp>
              <p:nvGrpSpPr>
                <p:cNvPr id="71" name="Group 70"/>
                <p:cNvGrpSpPr/>
                <p:nvPr/>
              </p:nvGrpSpPr>
              <p:grpSpPr>
                <a:xfrm>
                  <a:off x="5127635" y="1866910"/>
                  <a:ext cx="2229763" cy="2596855"/>
                  <a:chOff x="5127635" y="1866910"/>
                  <a:chExt cx="2229763" cy="2596855"/>
                </a:xfrm>
              </p:grpSpPr>
              <p:sp>
                <p:nvSpPr>
                  <p:cNvPr id="27" name="Oval 26"/>
                  <p:cNvSpPr/>
                  <p:nvPr/>
                </p:nvSpPr>
                <p:spPr>
                  <a:xfrm>
                    <a:off x="5542429" y="2266950"/>
                    <a:ext cx="1400175" cy="13716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28" name="Straight Arrow Connector 27"/>
                  <p:cNvCxnSpPr/>
                  <p:nvPr/>
                </p:nvCxnSpPr>
                <p:spPr>
                  <a:xfrm>
                    <a:off x="6242516" y="1866910"/>
                    <a:ext cx="0" cy="219074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Arrow Connector 28"/>
                  <p:cNvCxnSpPr/>
                  <p:nvPr/>
                </p:nvCxnSpPr>
                <p:spPr>
                  <a:xfrm rot="16200000">
                    <a:off x="6223005" y="1866915"/>
                    <a:ext cx="0" cy="219074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Arrow Connector 29"/>
                  <p:cNvCxnSpPr/>
                  <p:nvPr/>
                </p:nvCxnSpPr>
                <p:spPr>
                  <a:xfrm flipV="1">
                    <a:off x="6254755" y="2962280"/>
                    <a:ext cx="636583" cy="3175"/>
                  </a:xfrm>
                  <a:prstGeom prst="straightConnector1">
                    <a:avLst/>
                  </a:prstGeom>
                  <a:ln w="28575" cap="rnd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5937624" y="3874569"/>
                    <a:ext cx="338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X</a:t>
                    </a:r>
                  </a:p>
                </p:txBody>
              </p:sp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7018844" y="2943249"/>
                    <a:ext cx="338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Y</a:t>
                    </a:r>
                    <a:endParaRPr lang="en-GB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6231637" y="4094433"/>
                    <a:ext cx="83227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 smtClean="0">
                        <a:latin typeface="Symbol" panose="05050102010706020507" pitchFamily="18" charset="2"/>
                      </a:rPr>
                      <a:t>f=Dwt</a:t>
                    </a:r>
                    <a:endParaRPr lang="en-GB" dirty="0">
                      <a:latin typeface="Symbol" panose="05050102010706020507" pitchFamily="18" charset="2"/>
                    </a:endParaRPr>
                  </a:p>
                </p:txBody>
              </p:sp>
              <p:cxnSp>
                <p:nvCxnSpPr>
                  <p:cNvPr id="38" name="Straight Arrow Connector 37"/>
                  <p:cNvCxnSpPr/>
                  <p:nvPr/>
                </p:nvCxnSpPr>
                <p:spPr>
                  <a:xfrm flipV="1">
                    <a:off x="6244565" y="2611984"/>
                    <a:ext cx="568539" cy="347127"/>
                  </a:xfrm>
                  <a:prstGeom prst="straightConnector1">
                    <a:avLst/>
                  </a:prstGeom>
                  <a:ln w="28575" cap="rnd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Arrow Connector 39"/>
                  <p:cNvCxnSpPr/>
                  <p:nvPr/>
                </p:nvCxnSpPr>
                <p:spPr>
                  <a:xfrm flipV="1">
                    <a:off x="6240468" y="2382593"/>
                    <a:ext cx="385757" cy="565415"/>
                  </a:xfrm>
                  <a:prstGeom prst="straightConnector1">
                    <a:avLst/>
                  </a:prstGeom>
                  <a:ln w="28575" cap="rnd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4" name="Group 43"/>
                  <p:cNvGrpSpPr/>
                  <p:nvPr/>
                </p:nvGrpSpPr>
                <p:grpSpPr>
                  <a:xfrm flipV="1">
                    <a:off x="6252943" y="2963864"/>
                    <a:ext cx="572636" cy="576518"/>
                    <a:chOff x="6392868" y="2534993"/>
                    <a:chExt cx="572636" cy="576518"/>
                  </a:xfrm>
                </p:grpSpPr>
                <p:cxnSp>
                  <p:nvCxnSpPr>
                    <p:cNvPr id="42" name="Straight Arrow Connector 41"/>
                    <p:cNvCxnSpPr/>
                    <p:nvPr/>
                  </p:nvCxnSpPr>
                  <p:spPr>
                    <a:xfrm flipV="1">
                      <a:off x="6396965" y="2764384"/>
                      <a:ext cx="568539" cy="347127"/>
                    </a:xfrm>
                    <a:prstGeom prst="straightConnector1">
                      <a:avLst/>
                    </a:prstGeom>
                    <a:ln w="28575" cap="rnd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Arrow Connector 42"/>
                    <p:cNvCxnSpPr/>
                    <p:nvPr/>
                  </p:nvCxnSpPr>
                  <p:spPr>
                    <a:xfrm flipV="1">
                      <a:off x="6392868" y="2534993"/>
                      <a:ext cx="385757" cy="565415"/>
                    </a:xfrm>
                    <a:prstGeom prst="straightConnector1">
                      <a:avLst/>
                    </a:prstGeom>
                    <a:ln w="28575" cap="rnd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6" name="Straight Arrow Connector 45"/>
                  <p:cNvCxnSpPr>
                    <a:stCxn id="32" idx="1"/>
                  </p:cNvCxnSpPr>
                  <p:nvPr/>
                </p:nvCxnSpPr>
                <p:spPr>
                  <a:xfrm flipH="1">
                    <a:off x="6908942" y="3127915"/>
                    <a:ext cx="109902" cy="229116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Arrow Connector 47"/>
                  <p:cNvCxnSpPr/>
                  <p:nvPr/>
                </p:nvCxnSpPr>
                <p:spPr>
                  <a:xfrm flipH="1" flipV="1">
                    <a:off x="6904485" y="2441604"/>
                    <a:ext cx="120890" cy="239161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" name="Group 71"/>
                <p:cNvGrpSpPr/>
                <p:nvPr/>
              </p:nvGrpSpPr>
              <p:grpSpPr>
                <a:xfrm flipH="1">
                  <a:off x="2366308" y="4494160"/>
                  <a:ext cx="2240315" cy="2627250"/>
                  <a:chOff x="5078060" y="1866910"/>
                  <a:chExt cx="2240315" cy="2627250"/>
                </a:xfrm>
              </p:grpSpPr>
              <p:sp>
                <p:nvSpPr>
                  <p:cNvPr id="73" name="Oval 72"/>
                  <p:cNvSpPr/>
                  <p:nvPr/>
                </p:nvSpPr>
                <p:spPr>
                  <a:xfrm>
                    <a:off x="5542429" y="2266950"/>
                    <a:ext cx="1400175" cy="13716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74" name="Straight Arrow Connector 73"/>
                  <p:cNvCxnSpPr/>
                  <p:nvPr/>
                </p:nvCxnSpPr>
                <p:spPr>
                  <a:xfrm>
                    <a:off x="6242516" y="1866910"/>
                    <a:ext cx="0" cy="219074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Arrow Connector 74"/>
                  <p:cNvCxnSpPr/>
                  <p:nvPr/>
                </p:nvCxnSpPr>
                <p:spPr>
                  <a:xfrm rot="5400000" flipH="1">
                    <a:off x="6223005" y="1866915"/>
                    <a:ext cx="0" cy="219074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Arrow Connector 75"/>
                  <p:cNvCxnSpPr/>
                  <p:nvPr/>
                </p:nvCxnSpPr>
                <p:spPr>
                  <a:xfrm flipV="1">
                    <a:off x="6254755" y="2962280"/>
                    <a:ext cx="636583" cy="3175"/>
                  </a:xfrm>
                  <a:prstGeom prst="straightConnector1">
                    <a:avLst/>
                  </a:prstGeom>
                  <a:ln w="28575" cap="rnd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5937624" y="3874569"/>
                    <a:ext cx="338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X</a:t>
                    </a:r>
                  </a:p>
                </p:txBody>
              </p:sp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5078060" y="2974967"/>
                    <a:ext cx="338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Y</a:t>
                    </a:r>
                    <a:endParaRPr lang="en-GB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5409585" y="4124828"/>
                    <a:ext cx="169469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 smtClean="0">
                        <a:latin typeface="Symbol" panose="05050102010706020507" pitchFamily="18" charset="2"/>
                      </a:rPr>
                      <a:t>f=p-Dwt+(</a:t>
                    </a:r>
                    <a:r>
                      <a:rPr lang="en-GB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</a:t>
                    </a:r>
                    <a:r>
                      <a:rPr lang="en-GB" dirty="0" smtClean="0">
                        <a:latin typeface="Symbol" panose="05050102010706020507" pitchFamily="18" charset="2"/>
                      </a:rPr>
                      <a:t>-t)</a:t>
                    </a:r>
                    <a:endParaRPr lang="en-GB" dirty="0">
                      <a:latin typeface="Symbol" panose="05050102010706020507" pitchFamily="18" charset="2"/>
                    </a:endParaRPr>
                  </a:p>
                </p:txBody>
              </p:sp>
              <p:cxnSp>
                <p:nvCxnSpPr>
                  <p:cNvPr id="80" name="Straight Arrow Connector 79"/>
                  <p:cNvCxnSpPr/>
                  <p:nvPr/>
                </p:nvCxnSpPr>
                <p:spPr>
                  <a:xfrm flipV="1">
                    <a:off x="6244565" y="2611984"/>
                    <a:ext cx="568539" cy="347127"/>
                  </a:xfrm>
                  <a:prstGeom prst="straightConnector1">
                    <a:avLst/>
                  </a:prstGeom>
                  <a:ln w="28575" cap="rnd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Arrow Connector 80"/>
                  <p:cNvCxnSpPr/>
                  <p:nvPr/>
                </p:nvCxnSpPr>
                <p:spPr>
                  <a:xfrm flipV="1">
                    <a:off x="6240468" y="2382593"/>
                    <a:ext cx="385757" cy="565415"/>
                  </a:xfrm>
                  <a:prstGeom prst="straightConnector1">
                    <a:avLst/>
                  </a:prstGeom>
                  <a:ln w="28575" cap="rnd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2" name="Group 81"/>
                  <p:cNvGrpSpPr/>
                  <p:nvPr/>
                </p:nvGrpSpPr>
                <p:grpSpPr>
                  <a:xfrm flipV="1">
                    <a:off x="6252943" y="2963864"/>
                    <a:ext cx="572636" cy="576518"/>
                    <a:chOff x="6392868" y="2534993"/>
                    <a:chExt cx="572636" cy="576518"/>
                  </a:xfrm>
                </p:grpSpPr>
                <p:cxnSp>
                  <p:nvCxnSpPr>
                    <p:cNvPr id="85" name="Straight Arrow Connector 84"/>
                    <p:cNvCxnSpPr/>
                    <p:nvPr/>
                  </p:nvCxnSpPr>
                  <p:spPr>
                    <a:xfrm flipV="1">
                      <a:off x="6396965" y="2764384"/>
                      <a:ext cx="568539" cy="347127"/>
                    </a:xfrm>
                    <a:prstGeom prst="straightConnector1">
                      <a:avLst/>
                    </a:prstGeom>
                    <a:ln w="28575" cap="rnd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Straight Arrow Connector 85"/>
                    <p:cNvCxnSpPr/>
                    <p:nvPr/>
                  </p:nvCxnSpPr>
                  <p:spPr>
                    <a:xfrm flipV="1">
                      <a:off x="6392868" y="2534993"/>
                      <a:ext cx="385757" cy="565415"/>
                    </a:xfrm>
                    <a:prstGeom prst="straightConnector1">
                      <a:avLst/>
                    </a:prstGeom>
                    <a:ln w="28575" cap="rnd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83" name="Straight Arrow Connector 82"/>
                  <p:cNvCxnSpPr/>
                  <p:nvPr/>
                </p:nvCxnSpPr>
                <p:spPr>
                  <a:xfrm flipV="1">
                    <a:off x="6822947" y="3282873"/>
                    <a:ext cx="242679" cy="24286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Straight Arrow Connector 83"/>
                  <p:cNvCxnSpPr/>
                  <p:nvPr/>
                </p:nvCxnSpPr>
                <p:spPr>
                  <a:xfrm flipH="1" flipV="1">
                    <a:off x="6844859" y="2382593"/>
                    <a:ext cx="180516" cy="29817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6" name="Group 95"/>
                <p:cNvGrpSpPr/>
                <p:nvPr/>
              </p:nvGrpSpPr>
              <p:grpSpPr>
                <a:xfrm>
                  <a:off x="5103200" y="4494160"/>
                  <a:ext cx="2229763" cy="2606605"/>
                  <a:chOff x="2479685" y="2019310"/>
                  <a:chExt cx="2229763" cy="2606605"/>
                </a:xfrm>
              </p:grpSpPr>
              <p:sp>
                <p:nvSpPr>
                  <p:cNvPr id="89" name="Oval 88"/>
                  <p:cNvSpPr/>
                  <p:nvPr/>
                </p:nvSpPr>
                <p:spPr>
                  <a:xfrm>
                    <a:off x="2894479" y="2419350"/>
                    <a:ext cx="1400175" cy="13716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90" name="Straight Arrow Connector 89"/>
                  <p:cNvCxnSpPr/>
                  <p:nvPr/>
                </p:nvCxnSpPr>
                <p:spPr>
                  <a:xfrm>
                    <a:off x="3594566" y="2019310"/>
                    <a:ext cx="0" cy="219074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Arrow Connector 90"/>
                  <p:cNvCxnSpPr/>
                  <p:nvPr/>
                </p:nvCxnSpPr>
                <p:spPr>
                  <a:xfrm rot="16200000">
                    <a:off x="3575055" y="2019315"/>
                    <a:ext cx="0" cy="219074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Arrow Connector 91"/>
                  <p:cNvCxnSpPr/>
                  <p:nvPr/>
                </p:nvCxnSpPr>
                <p:spPr>
                  <a:xfrm flipH="1" flipV="1">
                    <a:off x="2945743" y="3109923"/>
                    <a:ext cx="636583" cy="3175"/>
                  </a:xfrm>
                  <a:prstGeom prst="straightConnector1">
                    <a:avLst/>
                  </a:prstGeom>
                  <a:ln w="60325" cap="rnd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3289674" y="4026969"/>
                    <a:ext cx="338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X</a:t>
                    </a:r>
                  </a:p>
                </p:txBody>
              </p:sp>
              <p:sp>
                <p:nvSpPr>
                  <p:cNvPr id="94" name="TextBox 93"/>
                  <p:cNvSpPr txBox="1"/>
                  <p:nvPr/>
                </p:nvSpPr>
                <p:spPr>
                  <a:xfrm>
                    <a:off x="4370894" y="3095649"/>
                    <a:ext cx="338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Y</a:t>
                    </a:r>
                    <a:endParaRPr lang="en-GB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3649282" y="4256583"/>
                    <a:ext cx="5581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 smtClean="0">
                        <a:latin typeface="Symbol" panose="05050102010706020507" pitchFamily="18" charset="2"/>
                      </a:rPr>
                      <a:t>f=p</a:t>
                    </a:r>
                    <a:endParaRPr lang="en-GB" dirty="0">
                      <a:latin typeface="Symbol" panose="05050102010706020507" pitchFamily="18" charset="2"/>
                    </a:endParaRPr>
                  </a:p>
                </p:txBody>
              </p:sp>
            </p:grpSp>
          </p:grpSp>
          <p:sp>
            <p:nvSpPr>
              <p:cNvPr id="98" name="TextBox 97"/>
              <p:cNvSpPr txBox="1"/>
              <p:nvPr/>
            </p:nvSpPr>
            <p:spPr>
              <a:xfrm>
                <a:off x="5077680" y="1387482"/>
                <a:ext cx="14446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After 1</a:t>
                </a:r>
                <a:r>
                  <a:rPr lang="en-GB" sz="1600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st</a:t>
                </a:r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pulse</a:t>
                </a:r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7501060" y="1366906"/>
                <a:ext cx="26308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Between 1</a:t>
                </a:r>
                <a:r>
                  <a:rPr lang="en-GB" sz="1600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st</a:t>
                </a:r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and 2</a:t>
                </a:r>
                <a:r>
                  <a:rPr lang="en-GB" sz="1600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nd</a:t>
                </a:r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pulses</a:t>
                </a:r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5092074" y="4100485"/>
                <a:ext cx="14879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After 2</a:t>
                </a:r>
                <a:r>
                  <a:rPr lang="en-GB" sz="1600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nd</a:t>
                </a:r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pulse</a:t>
                </a:r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7664630" y="4081189"/>
                <a:ext cx="8194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At t = </a:t>
                </a:r>
                <a:r>
                  <a:rPr lang="en-GB" sz="1600" dirty="0" smtClean="0">
                    <a:latin typeface="Symbol" panose="05050102010706020507" pitchFamily="18" charset="2"/>
                    <a:cs typeface="Arial" panose="020B0604020202020204" pitchFamily="34" charset="0"/>
                  </a:rPr>
                  <a:t>t</a:t>
                </a:r>
                <a:endParaRPr lang="en-GB" sz="1600" dirty="0">
                  <a:latin typeface="Symbol" panose="05050102010706020507" pitchFamily="18" charset="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3" name="TextBox 102"/>
            <p:cNvSpPr txBox="1"/>
            <p:nvPr/>
          </p:nvSpPr>
          <p:spPr>
            <a:xfrm>
              <a:off x="322978" y="1481165"/>
              <a:ext cx="848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(A)</a:t>
              </a:r>
              <a:endParaRPr lang="en-GB" sz="3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052731" y="1438746"/>
              <a:ext cx="8258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(B)</a:t>
              </a:r>
              <a:endParaRPr lang="en-GB" sz="3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6" name="Group 105"/>
            <p:cNvGrpSpPr/>
            <p:nvPr/>
          </p:nvGrpSpPr>
          <p:grpSpPr>
            <a:xfrm>
              <a:off x="428369" y="2714631"/>
              <a:ext cx="3843982" cy="2153779"/>
              <a:chOff x="1237129" y="1351049"/>
              <a:chExt cx="3668738" cy="1741312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1237129" y="1351049"/>
                <a:ext cx="3668738" cy="1741312"/>
                <a:chOff x="1237129" y="1351049"/>
                <a:chExt cx="3668738" cy="1741312"/>
              </a:xfrm>
            </p:grpSpPr>
            <p:cxnSp>
              <p:nvCxnSpPr>
                <p:cNvPr id="110" name="Straight Connector 109"/>
                <p:cNvCxnSpPr/>
                <p:nvPr/>
              </p:nvCxnSpPr>
              <p:spPr>
                <a:xfrm flipV="1">
                  <a:off x="1237129" y="2725271"/>
                  <a:ext cx="3420596" cy="1"/>
                </a:xfrm>
                <a:prstGeom prst="line">
                  <a:avLst/>
                </a:prstGeom>
                <a:ln cap="rnd"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Rectangle 110"/>
                <p:cNvSpPr/>
                <p:nvPr/>
              </p:nvSpPr>
              <p:spPr>
                <a:xfrm>
                  <a:off x="1612900" y="1810871"/>
                  <a:ext cx="196850" cy="914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679699" y="1810871"/>
                  <a:ext cx="392113" cy="914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1456379" y="1393911"/>
                  <a:ext cx="5918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dirty="0" smtClean="0">
                      <a:latin typeface="Symbol" panose="05050102010706020507" pitchFamily="18" charset="2"/>
                    </a:rPr>
                    <a:t>p/2</a:t>
                  </a:r>
                  <a:endParaRPr lang="en-GB" sz="24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2711301" y="1393911"/>
                  <a:ext cx="35298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dirty="0" smtClean="0">
                      <a:latin typeface="Symbol" panose="05050102010706020507" pitchFamily="18" charset="2"/>
                    </a:rPr>
                    <a:t>p</a:t>
                  </a:r>
                  <a:endParaRPr lang="en-GB" sz="2400" dirty="0">
                    <a:latin typeface="Symbol" panose="05050102010706020507" pitchFamily="18" charset="2"/>
                  </a:endParaRPr>
                </a:p>
              </p:txBody>
            </p:sp>
            <p:grpSp>
              <p:nvGrpSpPr>
                <p:cNvPr id="115" name="Group 114"/>
                <p:cNvGrpSpPr/>
                <p:nvPr/>
              </p:nvGrpSpPr>
              <p:grpSpPr>
                <a:xfrm>
                  <a:off x="3981450" y="1674886"/>
                  <a:ext cx="395287" cy="1049264"/>
                  <a:chOff x="3805238" y="1674886"/>
                  <a:chExt cx="571499" cy="1049264"/>
                </a:xfrm>
              </p:grpSpPr>
              <p:sp>
                <p:nvSpPr>
                  <p:cNvPr id="121" name="Freeform 120"/>
                  <p:cNvSpPr/>
                  <p:nvPr/>
                </p:nvSpPr>
                <p:spPr>
                  <a:xfrm>
                    <a:off x="3805238" y="1676007"/>
                    <a:ext cx="290512" cy="1048143"/>
                  </a:xfrm>
                  <a:custGeom>
                    <a:avLst/>
                    <a:gdLst>
                      <a:gd name="connsiteX0" fmla="*/ 0 w 290512"/>
                      <a:gd name="connsiteY0" fmla="*/ 1048143 h 1048143"/>
                      <a:gd name="connsiteX1" fmla="*/ 185737 w 290512"/>
                      <a:gd name="connsiteY1" fmla="*/ 733818 h 1048143"/>
                      <a:gd name="connsiteX2" fmla="*/ 266700 w 290512"/>
                      <a:gd name="connsiteY2" fmla="*/ 90881 h 1048143"/>
                      <a:gd name="connsiteX3" fmla="*/ 290512 w 290512"/>
                      <a:gd name="connsiteY3" fmla="*/ 19443 h 10481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90512" h="1048143">
                        <a:moveTo>
                          <a:pt x="0" y="1048143"/>
                        </a:moveTo>
                        <a:cubicBezTo>
                          <a:pt x="70643" y="970752"/>
                          <a:pt x="141287" y="893362"/>
                          <a:pt x="185737" y="733818"/>
                        </a:cubicBezTo>
                        <a:cubicBezTo>
                          <a:pt x="230187" y="574274"/>
                          <a:pt x="249238" y="209943"/>
                          <a:pt x="266700" y="90881"/>
                        </a:cubicBezTo>
                        <a:cubicBezTo>
                          <a:pt x="284163" y="-28182"/>
                          <a:pt x="287337" y="-4370"/>
                          <a:pt x="290512" y="19443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2" name="Freeform 121"/>
                  <p:cNvSpPr/>
                  <p:nvPr/>
                </p:nvSpPr>
                <p:spPr>
                  <a:xfrm flipH="1">
                    <a:off x="4086225" y="1674886"/>
                    <a:ext cx="290512" cy="1048143"/>
                  </a:xfrm>
                  <a:custGeom>
                    <a:avLst/>
                    <a:gdLst>
                      <a:gd name="connsiteX0" fmla="*/ 0 w 290512"/>
                      <a:gd name="connsiteY0" fmla="*/ 1048143 h 1048143"/>
                      <a:gd name="connsiteX1" fmla="*/ 185737 w 290512"/>
                      <a:gd name="connsiteY1" fmla="*/ 733818 h 1048143"/>
                      <a:gd name="connsiteX2" fmla="*/ 266700 w 290512"/>
                      <a:gd name="connsiteY2" fmla="*/ 90881 h 1048143"/>
                      <a:gd name="connsiteX3" fmla="*/ 290512 w 290512"/>
                      <a:gd name="connsiteY3" fmla="*/ 19443 h 10481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90512" h="1048143">
                        <a:moveTo>
                          <a:pt x="0" y="1048143"/>
                        </a:moveTo>
                        <a:cubicBezTo>
                          <a:pt x="70643" y="970752"/>
                          <a:pt x="141287" y="893362"/>
                          <a:pt x="185737" y="733818"/>
                        </a:cubicBezTo>
                        <a:cubicBezTo>
                          <a:pt x="230187" y="574274"/>
                          <a:pt x="249238" y="209943"/>
                          <a:pt x="266700" y="90881"/>
                        </a:cubicBezTo>
                        <a:cubicBezTo>
                          <a:pt x="284163" y="-28182"/>
                          <a:pt x="287337" y="-4370"/>
                          <a:pt x="290512" y="19443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116" name="TextBox 115"/>
                <p:cNvSpPr txBox="1"/>
                <p:nvPr/>
              </p:nvSpPr>
              <p:spPr>
                <a:xfrm>
                  <a:off x="3847686" y="1351049"/>
                  <a:ext cx="6848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echo</a:t>
                  </a:r>
                  <a:endParaRPr lang="en-GB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7" name="TextBox 116"/>
                <p:cNvSpPr txBox="1"/>
                <p:nvPr/>
              </p:nvSpPr>
              <p:spPr>
                <a:xfrm>
                  <a:off x="1558758" y="2723029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0</a:t>
                  </a:r>
                  <a:endParaRPr lang="en-GB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>
                  <a:off x="2726917" y="2711707"/>
                  <a:ext cx="2856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Symbol" panose="05050102010706020507" pitchFamily="18" charset="2"/>
                      <a:cs typeface="Arial" panose="020B0604020202020204" pitchFamily="34" charset="0"/>
                    </a:rPr>
                    <a:t>t</a:t>
                  </a:r>
                  <a:endParaRPr lang="en-GB" dirty="0">
                    <a:latin typeface="Symbol" panose="05050102010706020507" pitchFamily="18" charset="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9" name="TextBox 118"/>
                <p:cNvSpPr txBox="1"/>
                <p:nvPr/>
              </p:nvSpPr>
              <p:spPr>
                <a:xfrm>
                  <a:off x="4009155" y="2692655"/>
                  <a:ext cx="4010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Symbol" panose="05050102010706020507" pitchFamily="18" charset="2"/>
                      <a:cs typeface="Arial" panose="020B0604020202020204" pitchFamily="34" charset="0"/>
                    </a:rPr>
                    <a:t>2t</a:t>
                  </a:r>
                  <a:endParaRPr lang="en-GB" dirty="0">
                    <a:latin typeface="Symbol" panose="05050102010706020507" pitchFamily="18" charset="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0" name="TextBox 119"/>
                <p:cNvSpPr txBox="1"/>
                <p:nvPr/>
              </p:nvSpPr>
              <p:spPr>
                <a:xfrm>
                  <a:off x="4657081" y="2468388"/>
                  <a:ext cx="2487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i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t</a:t>
                  </a:r>
                  <a:endParaRPr lang="en-GB" i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08" name="Freeform 107"/>
              <p:cNvSpPr/>
              <p:nvPr/>
            </p:nvSpPr>
            <p:spPr>
              <a:xfrm>
                <a:off x="3089275" y="1822450"/>
                <a:ext cx="368300" cy="1140938"/>
              </a:xfrm>
              <a:custGeom>
                <a:avLst/>
                <a:gdLst>
                  <a:gd name="connsiteX0" fmla="*/ 0 w 368300"/>
                  <a:gd name="connsiteY0" fmla="*/ 0 h 1140938"/>
                  <a:gd name="connsiteX1" fmla="*/ 85725 w 368300"/>
                  <a:gd name="connsiteY1" fmla="*/ 1114425 h 1140938"/>
                  <a:gd name="connsiteX2" fmla="*/ 146050 w 368300"/>
                  <a:gd name="connsiteY2" fmla="*/ 800100 h 1140938"/>
                  <a:gd name="connsiteX3" fmla="*/ 301625 w 368300"/>
                  <a:gd name="connsiteY3" fmla="*/ 895350 h 1140938"/>
                  <a:gd name="connsiteX4" fmla="*/ 368300 w 368300"/>
                  <a:gd name="connsiteY4" fmla="*/ 908050 h 1140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300" h="1140938">
                    <a:moveTo>
                      <a:pt x="0" y="0"/>
                    </a:moveTo>
                    <a:cubicBezTo>
                      <a:pt x="30691" y="490537"/>
                      <a:pt x="61383" y="981075"/>
                      <a:pt x="85725" y="1114425"/>
                    </a:cubicBezTo>
                    <a:cubicBezTo>
                      <a:pt x="110067" y="1247775"/>
                      <a:pt x="110067" y="836612"/>
                      <a:pt x="146050" y="800100"/>
                    </a:cubicBezTo>
                    <a:cubicBezTo>
                      <a:pt x="182033" y="763588"/>
                      <a:pt x="264583" y="877358"/>
                      <a:pt x="301625" y="895350"/>
                    </a:cubicBezTo>
                    <a:cubicBezTo>
                      <a:pt x="338667" y="913342"/>
                      <a:pt x="353483" y="910696"/>
                      <a:pt x="368300" y="90805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3121643" y="2117823"/>
                <a:ext cx="5565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FID</a:t>
                </a:r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686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65" y="418757"/>
            <a:ext cx="11024381" cy="569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67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606" y="415126"/>
            <a:ext cx="6810887" cy="594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42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304063" y="1379793"/>
            <a:ext cx="8794851" cy="4820238"/>
            <a:chOff x="804000" y="765431"/>
            <a:chExt cx="8794851" cy="482023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9543" y="765431"/>
              <a:ext cx="5702470" cy="4369277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4000" y="1178282"/>
              <a:ext cx="1981634" cy="78759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20461" y="1553025"/>
              <a:ext cx="1778390" cy="82570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07186" y="4683747"/>
              <a:ext cx="3099479" cy="901922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>
            <a:xfrm flipV="1">
              <a:off x="3770142" y="3995946"/>
              <a:ext cx="1630533" cy="7308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2785634" y="1757363"/>
              <a:ext cx="826824" cy="1428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1"/>
            </p:cNvCxnSpPr>
            <p:nvPr/>
          </p:nvCxnSpPr>
          <p:spPr>
            <a:xfrm flipH="1" flipV="1">
              <a:off x="7215189" y="1965876"/>
              <a:ext cx="605272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358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hemhume.co.uk/A2CHEM/Unit%201/2%20Arenes/kekule_structure_benzen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84" y="1090363"/>
            <a:ext cx="3857625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5236056" y="1578846"/>
            <a:ext cx="6538156" cy="2026239"/>
            <a:chOff x="5236056" y="1578846"/>
            <a:chExt cx="6538156" cy="202623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5324" y="1578846"/>
              <a:ext cx="4818888" cy="1961388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6056" y="1769373"/>
              <a:ext cx="1719268" cy="1835712"/>
            </a:xfrm>
            <a:prstGeom prst="rect">
              <a:avLst/>
            </a:prstGeom>
          </p:spPr>
        </p:pic>
      </p:grpSp>
      <p:sp>
        <p:nvSpPr>
          <p:cNvPr id="5" name="Rectangle 4"/>
          <p:cNvSpPr/>
          <p:nvPr/>
        </p:nvSpPr>
        <p:spPr>
          <a:xfrm>
            <a:off x="593248" y="28488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http://www.chemhume.co.uk/A2CHEM/Unit%201/2%20Arenes/chapter_2__arenesc.htm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5689600" y="4254501"/>
            <a:ext cx="5701364" cy="4838700"/>
            <a:chOff x="5689600" y="4254501"/>
            <a:chExt cx="5701364" cy="4838700"/>
          </a:xfrm>
        </p:grpSpPr>
        <p:pic>
          <p:nvPicPr>
            <p:cNvPr id="1028" name="Picture 4" descr="http://www.chemhume.co.uk/A2CHEM/Unit%201/2%20Arenes/delocalised_structure_benzene%201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900" y="5159358"/>
              <a:ext cx="3841963" cy="26825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Freeform 7"/>
            <p:cNvSpPr/>
            <p:nvPr/>
          </p:nvSpPr>
          <p:spPr>
            <a:xfrm flipH="1">
              <a:off x="6924932" y="5943600"/>
              <a:ext cx="2705100" cy="381304"/>
            </a:xfrm>
            <a:custGeom>
              <a:avLst/>
              <a:gdLst>
                <a:gd name="connsiteX0" fmla="*/ 0 w 2552700"/>
                <a:gd name="connsiteY0" fmla="*/ 0 h 381304"/>
                <a:gd name="connsiteX1" fmla="*/ 1320800 w 2552700"/>
                <a:gd name="connsiteY1" fmla="*/ 381000 h 381304"/>
                <a:gd name="connsiteX2" fmla="*/ 2552700 w 2552700"/>
                <a:gd name="connsiteY2" fmla="*/ 50800 h 381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2700" h="381304">
                  <a:moveTo>
                    <a:pt x="0" y="0"/>
                  </a:moveTo>
                  <a:cubicBezTo>
                    <a:pt x="447675" y="186266"/>
                    <a:pt x="895350" y="372533"/>
                    <a:pt x="1320800" y="381000"/>
                  </a:cubicBezTo>
                  <a:cubicBezTo>
                    <a:pt x="1746250" y="389467"/>
                    <a:pt x="2149475" y="220133"/>
                    <a:pt x="2552700" y="50800"/>
                  </a:cubicBezTo>
                </a:path>
              </a:pathLst>
            </a:custGeom>
            <a:noFill/>
            <a:ln w="60325">
              <a:solidFill>
                <a:srgbClr val="FF0000"/>
              </a:solidFill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533576" y="5549477"/>
              <a:ext cx="5036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Helvetica Condensed"/>
                </a:rPr>
                <a:t>e</a:t>
              </a:r>
              <a:r>
                <a:rPr lang="en-GB" sz="3200" baseline="30000" dirty="0" smtClean="0">
                  <a:latin typeface="Helvetica Condensed"/>
                </a:rPr>
                <a:t>-</a:t>
              </a:r>
              <a:endParaRPr lang="en-GB" sz="3200" baseline="30000" dirty="0">
                <a:latin typeface="Helvetica Condensed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8578756" y="5041900"/>
              <a:ext cx="1221192" cy="3632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/>
            <p:cNvSpPr/>
            <p:nvPr/>
          </p:nvSpPr>
          <p:spPr>
            <a:xfrm>
              <a:off x="8466448" y="4267201"/>
              <a:ext cx="2163452" cy="48260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/>
            <p:cNvSpPr/>
            <p:nvPr/>
          </p:nvSpPr>
          <p:spPr>
            <a:xfrm flipH="1">
              <a:off x="6483256" y="5029200"/>
              <a:ext cx="1221192" cy="3632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/>
            <p:cNvSpPr/>
            <p:nvPr/>
          </p:nvSpPr>
          <p:spPr>
            <a:xfrm flipH="1">
              <a:off x="5875648" y="4254501"/>
              <a:ext cx="2163452" cy="48260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664483" y="5710735"/>
              <a:ext cx="72648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i="1" dirty="0" smtClean="0">
                  <a:latin typeface="Helvetica Condensed" pitchFamily="34" charset="0"/>
                </a:rPr>
                <a:t>B</a:t>
              </a:r>
              <a:r>
                <a:rPr lang="en-GB" sz="4000" dirty="0" smtClean="0">
                  <a:latin typeface="Helvetica Condensed" pitchFamily="34" charset="0"/>
                </a:rPr>
                <a:t>''</a:t>
              </a:r>
              <a:endParaRPr lang="en-GB" sz="4000" dirty="0">
                <a:latin typeface="Helvetica Condensed" pitchFamily="34" charset="0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10414000" y="6845300"/>
              <a:ext cx="215900" cy="36830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10629900" y="6794500"/>
              <a:ext cx="154626" cy="33655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689600" y="6565900"/>
              <a:ext cx="215900" cy="36830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5905500" y="6515100"/>
              <a:ext cx="154626" cy="33655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19342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617" y="0"/>
            <a:ext cx="9132519" cy="6745459"/>
          </a:xfrm>
        </p:spPr>
      </p:pic>
    </p:spTree>
    <p:extLst>
      <p:ext uri="{BB962C8B-B14F-4D97-AF65-F5344CB8AC3E}">
        <p14:creationId xmlns:p14="http://schemas.microsoft.com/office/powerpoint/2010/main" val="67252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107" y="2079788"/>
            <a:ext cx="7069231" cy="387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57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1907536" y="698165"/>
            <a:ext cx="4750151" cy="1665921"/>
            <a:chOff x="1676049" y="711218"/>
            <a:chExt cx="4750151" cy="1665921"/>
          </a:xfrm>
        </p:grpSpPr>
        <p:grpSp>
          <p:nvGrpSpPr>
            <p:cNvPr id="34" name="Group 33"/>
            <p:cNvGrpSpPr/>
            <p:nvPr/>
          </p:nvGrpSpPr>
          <p:grpSpPr>
            <a:xfrm>
              <a:off x="1741714" y="974681"/>
              <a:ext cx="4684486" cy="1402458"/>
              <a:chOff x="1741714" y="974681"/>
              <a:chExt cx="4684486" cy="1402458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741714" y="1062039"/>
                <a:ext cx="4684486" cy="1086076"/>
                <a:chOff x="1741714" y="1597025"/>
                <a:chExt cx="3126811" cy="551089"/>
              </a:xfrm>
            </p:grpSpPr>
            <p:cxnSp>
              <p:nvCxnSpPr>
                <p:cNvPr id="9" name="Straight Connector 8"/>
                <p:cNvCxnSpPr/>
                <p:nvPr/>
              </p:nvCxnSpPr>
              <p:spPr>
                <a:xfrm flipV="1">
                  <a:off x="1741714" y="2146299"/>
                  <a:ext cx="3126811" cy="1815"/>
                </a:xfrm>
                <a:prstGeom prst="line">
                  <a:avLst/>
                </a:prstGeom>
                <a:ln cap="rnd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" name="Rectangle 9"/>
                <p:cNvSpPr/>
                <p:nvPr/>
              </p:nvSpPr>
              <p:spPr>
                <a:xfrm>
                  <a:off x="1924050" y="1597025"/>
                  <a:ext cx="82420" cy="54927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4" name="Rectangle 13"/>
              <p:cNvSpPr/>
              <p:nvPr/>
            </p:nvSpPr>
            <p:spPr>
              <a:xfrm>
                <a:off x="2834034" y="1062038"/>
                <a:ext cx="123479" cy="10825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920009" y="1062038"/>
                <a:ext cx="123479" cy="10825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2166938" y="1347790"/>
                <a:ext cx="65519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3853959" y="974681"/>
                <a:ext cx="285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latin typeface="Symbol" panose="05050102010706020507" pitchFamily="18" charset="2"/>
                    <a:cs typeface="Arial" panose="020B0604020202020204" pitchFamily="34" charset="0"/>
                  </a:rPr>
                  <a:t>t</a:t>
                </a:r>
                <a:endParaRPr lang="en-GB" baseline="-25000" dirty="0">
                  <a:latin typeface="Symbol" panose="05050102010706020507" pitchFamily="18" charset="2"/>
                  <a:cs typeface="Arial" panose="020B0604020202020204" pitchFamily="34" charset="0"/>
                </a:endParaRP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2987573" y="1347790"/>
                <a:ext cx="19058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5075426" y="1344013"/>
                <a:ext cx="65519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5208402" y="974681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GB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GB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5016500" y="1060450"/>
                <a:ext cx="990600" cy="1316689"/>
              </a:xfrm>
              <a:custGeom>
                <a:avLst/>
                <a:gdLst>
                  <a:gd name="connsiteX0" fmla="*/ 0 w 990600"/>
                  <a:gd name="connsiteY0" fmla="*/ 0 h 1316689"/>
                  <a:gd name="connsiteX1" fmla="*/ 215900 w 990600"/>
                  <a:gd name="connsiteY1" fmla="*/ 1295400 h 1316689"/>
                  <a:gd name="connsiteX2" fmla="*/ 298450 w 990600"/>
                  <a:gd name="connsiteY2" fmla="*/ 831850 h 1316689"/>
                  <a:gd name="connsiteX3" fmla="*/ 431800 w 990600"/>
                  <a:gd name="connsiteY3" fmla="*/ 1181100 h 1316689"/>
                  <a:gd name="connsiteX4" fmla="*/ 571500 w 990600"/>
                  <a:gd name="connsiteY4" fmla="*/ 977900 h 1316689"/>
                  <a:gd name="connsiteX5" fmla="*/ 635000 w 990600"/>
                  <a:gd name="connsiteY5" fmla="*/ 1136650 h 1316689"/>
                  <a:gd name="connsiteX6" fmla="*/ 838200 w 990600"/>
                  <a:gd name="connsiteY6" fmla="*/ 1047750 h 1316689"/>
                  <a:gd name="connsiteX7" fmla="*/ 990600 w 990600"/>
                  <a:gd name="connsiteY7" fmla="*/ 1085850 h 1316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90600" h="1316689">
                    <a:moveTo>
                      <a:pt x="0" y="0"/>
                    </a:moveTo>
                    <a:cubicBezTo>
                      <a:pt x="83079" y="578379"/>
                      <a:pt x="166158" y="1156758"/>
                      <a:pt x="215900" y="1295400"/>
                    </a:cubicBezTo>
                    <a:cubicBezTo>
                      <a:pt x="265642" y="1434042"/>
                      <a:pt x="262467" y="850900"/>
                      <a:pt x="298450" y="831850"/>
                    </a:cubicBezTo>
                    <a:cubicBezTo>
                      <a:pt x="334433" y="812800"/>
                      <a:pt x="386292" y="1156758"/>
                      <a:pt x="431800" y="1181100"/>
                    </a:cubicBezTo>
                    <a:cubicBezTo>
                      <a:pt x="477308" y="1205442"/>
                      <a:pt x="537633" y="985308"/>
                      <a:pt x="571500" y="977900"/>
                    </a:cubicBezTo>
                    <a:cubicBezTo>
                      <a:pt x="605367" y="970492"/>
                      <a:pt x="590550" y="1125008"/>
                      <a:pt x="635000" y="1136650"/>
                    </a:cubicBezTo>
                    <a:cubicBezTo>
                      <a:pt x="679450" y="1148292"/>
                      <a:pt x="778933" y="1056217"/>
                      <a:pt x="838200" y="1047750"/>
                    </a:cubicBezTo>
                    <a:cubicBezTo>
                      <a:pt x="897467" y="1039283"/>
                      <a:pt x="944033" y="1062566"/>
                      <a:pt x="990600" y="108585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293072" y="974681"/>
                <a:ext cx="34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GB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en-GB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1676049" y="715590"/>
              <a:ext cx="4363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(1)</a:t>
              </a:r>
              <a:endParaRPr lang="en-GB" sz="1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998829" y="713907"/>
              <a:ext cx="4748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(1')</a:t>
              </a:r>
              <a:endParaRPr lang="en-GB" sz="1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507373" y="714395"/>
              <a:ext cx="4363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6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(2)</a:t>
              </a:r>
              <a:endParaRPr lang="en-GB" sz="1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841061" y="717084"/>
              <a:ext cx="4748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(2')</a:t>
              </a:r>
              <a:endParaRPr lang="en-GB" sz="1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586321" y="711218"/>
              <a:ext cx="4363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6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(3)</a:t>
              </a:r>
              <a:endParaRPr lang="en-GB" sz="1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920009" y="713907"/>
              <a:ext cx="4748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(3')</a:t>
              </a:r>
              <a:endParaRPr lang="en-GB" sz="1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617481" y="1658463"/>
              <a:ext cx="4363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(4)</a:t>
              </a:r>
              <a:endParaRPr lang="en-GB" sz="1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1426314" y="2806655"/>
            <a:ext cx="6341078" cy="3021039"/>
            <a:chOff x="1426314" y="2806655"/>
            <a:chExt cx="6341078" cy="3021039"/>
          </a:xfrm>
        </p:grpSpPr>
        <p:grpSp>
          <p:nvGrpSpPr>
            <p:cNvPr id="78" name="Group 77"/>
            <p:cNvGrpSpPr/>
            <p:nvPr/>
          </p:nvGrpSpPr>
          <p:grpSpPr>
            <a:xfrm>
              <a:off x="1426314" y="2996206"/>
              <a:ext cx="2972987" cy="2825173"/>
              <a:chOff x="1426314" y="2996206"/>
              <a:chExt cx="2972987" cy="2825173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1832931" y="2996206"/>
                <a:ext cx="2566370" cy="2465737"/>
                <a:chOff x="1832931" y="2996206"/>
                <a:chExt cx="2566370" cy="2465737"/>
              </a:xfrm>
            </p:grpSpPr>
            <p:grpSp>
              <p:nvGrpSpPr>
                <p:cNvPr id="49" name="Group 48"/>
                <p:cNvGrpSpPr/>
                <p:nvPr/>
              </p:nvGrpSpPr>
              <p:grpSpPr>
                <a:xfrm>
                  <a:off x="2023303" y="3436619"/>
                  <a:ext cx="1984817" cy="1916705"/>
                  <a:chOff x="1886143" y="3198679"/>
                  <a:chExt cx="2322286" cy="2322286"/>
                </a:xfrm>
              </p:grpSpPr>
              <p:cxnSp>
                <p:nvCxnSpPr>
                  <p:cNvPr id="46" name="Straight Arrow Connector 45"/>
                  <p:cNvCxnSpPr/>
                  <p:nvPr/>
                </p:nvCxnSpPr>
                <p:spPr>
                  <a:xfrm flipV="1">
                    <a:off x="1886143" y="3198679"/>
                    <a:ext cx="0" cy="2322286"/>
                  </a:xfrm>
                  <a:prstGeom prst="straightConnector1">
                    <a:avLst/>
                  </a:prstGeom>
                  <a:ln w="31750" cap="rnd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Arrow Connector 47"/>
                  <p:cNvCxnSpPr/>
                  <p:nvPr/>
                </p:nvCxnSpPr>
                <p:spPr>
                  <a:xfrm rot="5400000" flipV="1">
                    <a:off x="3047286" y="4359822"/>
                    <a:ext cx="0" cy="2322286"/>
                  </a:xfrm>
                  <a:prstGeom prst="straightConnector1">
                    <a:avLst/>
                  </a:prstGeom>
                  <a:ln w="31750" cap="rnd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0" name="Oval 49"/>
                <p:cNvSpPr/>
                <p:nvPr/>
              </p:nvSpPr>
              <p:spPr>
                <a:xfrm>
                  <a:off x="2377440" y="4907280"/>
                  <a:ext cx="129933" cy="1447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3497580" y="3781146"/>
                  <a:ext cx="129933" cy="1447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1832931" y="2996206"/>
                  <a:ext cx="45878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dirty="0" smtClean="0">
                      <a:latin typeface="Symbol" panose="05050102010706020507" pitchFamily="18" charset="2"/>
                      <a:cs typeface="Arial" panose="020B0604020202020204" pitchFamily="34" charset="0"/>
                    </a:rPr>
                    <a:t>n</a:t>
                  </a:r>
                  <a:r>
                    <a:rPr lang="en-GB" sz="2400" baseline="-25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  <a:endParaRPr lang="en-GB" sz="2400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3940521" y="5000278"/>
                  <a:ext cx="45878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dirty="0" smtClean="0">
                      <a:latin typeface="Symbol" panose="05050102010706020507" pitchFamily="18" charset="2"/>
                      <a:cs typeface="Arial" panose="020B0604020202020204" pitchFamily="34" charset="0"/>
                    </a:rPr>
                    <a:t>n</a:t>
                  </a:r>
                  <a:r>
                    <a:rPr lang="en-GB" sz="2400" baseline="-25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2</a:t>
                  </a:r>
                  <a:endParaRPr lang="en-GB" sz="2400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70" name="Straight Connector 69"/>
              <p:cNvCxnSpPr/>
              <p:nvPr/>
            </p:nvCxnSpPr>
            <p:spPr>
              <a:xfrm>
                <a:off x="2459327" y="5249739"/>
                <a:ext cx="0" cy="207169"/>
              </a:xfrm>
              <a:prstGeom prst="line">
                <a:avLst/>
              </a:prstGeom>
              <a:ln w="3492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571567" y="5249739"/>
                <a:ext cx="0" cy="207169"/>
              </a:xfrm>
              <a:prstGeom prst="line">
                <a:avLst/>
              </a:prstGeom>
              <a:ln w="3492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/>
              <p:cNvSpPr txBox="1"/>
              <p:nvPr/>
            </p:nvSpPr>
            <p:spPr>
              <a:xfrm>
                <a:off x="3330956" y="5359714"/>
                <a:ext cx="4812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err="1" smtClean="0">
                    <a:latin typeface="Symbol" panose="05050102010706020507" pitchFamily="18" charset="2"/>
                    <a:cs typeface="Arial" panose="020B0604020202020204" pitchFamily="34" charset="0"/>
                  </a:rPr>
                  <a:t>n</a:t>
                </a:r>
                <a:r>
                  <a:rPr lang="en-GB" sz="2400" baseline="-25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en-GB" sz="24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253922" y="5353323"/>
                <a:ext cx="4812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err="1" smtClean="0">
                    <a:latin typeface="Symbol" panose="05050102010706020507" pitchFamily="18" charset="2"/>
                    <a:cs typeface="Arial" panose="020B0604020202020204" pitchFamily="34" charset="0"/>
                  </a:rPr>
                  <a:t>n</a:t>
                </a:r>
                <a:r>
                  <a:rPr lang="en-GB" sz="2400" baseline="-25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en-GB" sz="24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4" name="Straight Connector 73"/>
              <p:cNvCxnSpPr/>
              <p:nvPr/>
            </p:nvCxnSpPr>
            <p:spPr>
              <a:xfrm rot="16200000">
                <a:off x="2014884" y="4870644"/>
                <a:ext cx="0" cy="207169"/>
              </a:xfrm>
              <a:prstGeom prst="line">
                <a:avLst/>
              </a:prstGeom>
              <a:ln w="3492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rot="16200000">
                <a:off x="2018328" y="3733382"/>
                <a:ext cx="0" cy="207169"/>
              </a:xfrm>
              <a:prstGeom prst="line">
                <a:avLst/>
              </a:prstGeom>
              <a:ln w="3492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1457975" y="4676447"/>
                <a:ext cx="4812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err="1" smtClean="0">
                    <a:latin typeface="Symbol" panose="05050102010706020507" pitchFamily="18" charset="2"/>
                    <a:cs typeface="Arial" panose="020B0604020202020204" pitchFamily="34" charset="0"/>
                  </a:rPr>
                  <a:t>n</a:t>
                </a:r>
                <a:r>
                  <a:rPr lang="en-GB" sz="2400" baseline="-25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en-GB" sz="24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1426314" y="3550313"/>
                <a:ext cx="4812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err="1" smtClean="0">
                    <a:latin typeface="Symbol" panose="05050102010706020507" pitchFamily="18" charset="2"/>
                    <a:cs typeface="Arial" panose="020B0604020202020204" pitchFamily="34" charset="0"/>
                  </a:rPr>
                  <a:t>n</a:t>
                </a:r>
                <a:r>
                  <a:rPr lang="en-GB" sz="2400" baseline="-25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en-GB" sz="24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4794405" y="3002521"/>
              <a:ext cx="2972987" cy="2825173"/>
              <a:chOff x="1426314" y="2996206"/>
              <a:chExt cx="2972987" cy="2825173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1832931" y="2996206"/>
                <a:ext cx="2566370" cy="2465737"/>
                <a:chOff x="1832931" y="2996206"/>
                <a:chExt cx="2566370" cy="2465737"/>
              </a:xfrm>
            </p:grpSpPr>
            <p:grpSp>
              <p:nvGrpSpPr>
                <p:cNvPr id="89" name="Group 88"/>
                <p:cNvGrpSpPr/>
                <p:nvPr/>
              </p:nvGrpSpPr>
              <p:grpSpPr>
                <a:xfrm>
                  <a:off x="2023303" y="3436619"/>
                  <a:ext cx="1984817" cy="1916705"/>
                  <a:chOff x="1886143" y="3198679"/>
                  <a:chExt cx="2322286" cy="2322286"/>
                </a:xfrm>
              </p:grpSpPr>
              <p:cxnSp>
                <p:nvCxnSpPr>
                  <p:cNvPr id="96" name="Straight Arrow Connector 95"/>
                  <p:cNvCxnSpPr/>
                  <p:nvPr/>
                </p:nvCxnSpPr>
                <p:spPr>
                  <a:xfrm flipV="1">
                    <a:off x="1886143" y="3198679"/>
                    <a:ext cx="0" cy="2322286"/>
                  </a:xfrm>
                  <a:prstGeom prst="straightConnector1">
                    <a:avLst/>
                  </a:prstGeom>
                  <a:ln w="31750" cap="rnd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Arrow Connector 96"/>
                  <p:cNvCxnSpPr/>
                  <p:nvPr/>
                </p:nvCxnSpPr>
                <p:spPr>
                  <a:xfrm rot="5400000" flipV="1">
                    <a:off x="3047286" y="4359822"/>
                    <a:ext cx="0" cy="2322286"/>
                  </a:xfrm>
                  <a:prstGeom prst="straightConnector1">
                    <a:avLst/>
                  </a:prstGeom>
                  <a:ln w="31750" cap="rnd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0" name="Oval 89"/>
                <p:cNvSpPr/>
                <p:nvPr/>
              </p:nvSpPr>
              <p:spPr>
                <a:xfrm>
                  <a:off x="2377440" y="4907280"/>
                  <a:ext cx="129933" cy="1447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3497580" y="4907280"/>
                  <a:ext cx="129933" cy="1447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2377440" y="3781146"/>
                  <a:ext cx="129933" cy="1447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3497580" y="3781146"/>
                  <a:ext cx="129933" cy="1447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1832931" y="2996206"/>
                  <a:ext cx="45878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dirty="0" smtClean="0">
                      <a:latin typeface="Symbol" panose="05050102010706020507" pitchFamily="18" charset="2"/>
                      <a:cs typeface="Arial" panose="020B0604020202020204" pitchFamily="34" charset="0"/>
                    </a:rPr>
                    <a:t>n</a:t>
                  </a:r>
                  <a:r>
                    <a:rPr lang="en-GB" sz="2400" baseline="-25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  <a:endParaRPr lang="en-GB" sz="2400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3940521" y="5000278"/>
                  <a:ext cx="45878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dirty="0" smtClean="0">
                      <a:latin typeface="Symbol" panose="05050102010706020507" pitchFamily="18" charset="2"/>
                      <a:cs typeface="Arial" panose="020B0604020202020204" pitchFamily="34" charset="0"/>
                    </a:rPr>
                    <a:t>n</a:t>
                  </a:r>
                  <a:r>
                    <a:rPr lang="en-GB" sz="2400" baseline="-25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2</a:t>
                  </a:r>
                  <a:endParaRPr lang="en-GB" sz="2400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81" name="Straight Connector 80"/>
              <p:cNvCxnSpPr/>
              <p:nvPr/>
            </p:nvCxnSpPr>
            <p:spPr>
              <a:xfrm>
                <a:off x="2459327" y="5249739"/>
                <a:ext cx="0" cy="207169"/>
              </a:xfrm>
              <a:prstGeom prst="line">
                <a:avLst/>
              </a:prstGeom>
              <a:ln w="3492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3571567" y="5249739"/>
                <a:ext cx="0" cy="207169"/>
              </a:xfrm>
              <a:prstGeom prst="line">
                <a:avLst/>
              </a:prstGeom>
              <a:ln w="3492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/>
              <p:cNvSpPr txBox="1"/>
              <p:nvPr/>
            </p:nvSpPr>
            <p:spPr>
              <a:xfrm>
                <a:off x="3330956" y="5359714"/>
                <a:ext cx="4812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err="1" smtClean="0">
                    <a:latin typeface="Symbol" panose="05050102010706020507" pitchFamily="18" charset="2"/>
                    <a:cs typeface="Arial" panose="020B0604020202020204" pitchFamily="34" charset="0"/>
                  </a:rPr>
                  <a:t>n</a:t>
                </a:r>
                <a:r>
                  <a:rPr lang="en-GB" sz="2400" baseline="-25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en-GB" sz="24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2253922" y="5353323"/>
                <a:ext cx="4812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err="1" smtClean="0">
                    <a:latin typeface="Symbol" panose="05050102010706020507" pitchFamily="18" charset="2"/>
                    <a:cs typeface="Arial" panose="020B0604020202020204" pitchFamily="34" charset="0"/>
                  </a:rPr>
                  <a:t>n</a:t>
                </a:r>
                <a:r>
                  <a:rPr lang="en-GB" sz="2400" baseline="-25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en-GB" sz="24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5" name="Straight Connector 84"/>
              <p:cNvCxnSpPr/>
              <p:nvPr/>
            </p:nvCxnSpPr>
            <p:spPr>
              <a:xfrm rot="16200000">
                <a:off x="2014884" y="4870644"/>
                <a:ext cx="0" cy="207169"/>
              </a:xfrm>
              <a:prstGeom prst="line">
                <a:avLst/>
              </a:prstGeom>
              <a:ln w="3492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16200000">
                <a:off x="2018328" y="3733382"/>
                <a:ext cx="0" cy="207169"/>
              </a:xfrm>
              <a:prstGeom prst="line">
                <a:avLst/>
              </a:prstGeom>
              <a:ln w="3492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/>
              <p:cNvSpPr txBox="1"/>
              <p:nvPr/>
            </p:nvSpPr>
            <p:spPr>
              <a:xfrm>
                <a:off x="1457975" y="4676447"/>
                <a:ext cx="4812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err="1" smtClean="0">
                    <a:latin typeface="Symbol" panose="05050102010706020507" pitchFamily="18" charset="2"/>
                    <a:cs typeface="Arial" panose="020B0604020202020204" pitchFamily="34" charset="0"/>
                  </a:rPr>
                  <a:t>n</a:t>
                </a:r>
                <a:r>
                  <a:rPr lang="en-GB" sz="2400" baseline="-25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en-GB" sz="24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1426314" y="3550313"/>
                <a:ext cx="4812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err="1" smtClean="0">
                    <a:latin typeface="Symbol" panose="05050102010706020507" pitchFamily="18" charset="2"/>
                    <a:cs typeface="Arial" panose="020B0604020202020204" pitchFamily="34" charset="0"/>
                  </a:rPr>
                  <a:t>n</a:t>
                </a:r>
                <a:r>
                  <a:rPr lang="en-GB" sz="2400" baseline="-25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en-GB" sz="24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8" name="TextBox 97"/>
            <p:cNvSpPr txBox="1"/>
            <p:nvPr/>
          </p:nvSpPr>
          <p:spPr>
            <a:xfrm>
              <a:off x="2118469" y="2828341"/>
              <a:ext cx="22108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Slow exchange rate</a:t>
              </a:r>
            </a:p>
            <a:p>
              <a:r>
                <a:rPr lang="en-GB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      d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~0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391394" y="2806655"/>
              <a:ext cx="21595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Fast exchange rate</a:t>
              </a:r>
            </a:p>
            <a:p>
              <a:r>
                <a:rPr lang="en-GB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            d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~1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927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668403" y="627977"/>
            <a:ext cx="7136673" cy="6192037"/>
            <a:chOff x="259031" y="627977"/>
            <a:chExt cx="7136673" cy="6192037"/>
          </a:xfrm>
        </p:grpSpPr>
        <p:grpSp>
          <p:nvGrpSpPr>
            <p:cNvPr id="6" name="Group 5"/>
            <p:cNvGrpSpPr/>
            <p:nvPr/>
          </p:nvGrpSpPr>
          <p:grpSpPr>
            <a:xfrm>
              <a:off x="1386674" y="627977"/>
              <a:ext cx="6009030" cy="6192037"/>
              <a:chOff x="1386674" y="627977"/>
              <a:chExt cx="6009030" cy="6192037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91475" y="1182574"/>
                <a:ext cx="5704229" cy="5637440"/>
              </a:xfrm>
              <a:prstGeom prst="rect">
                <a:avLst/>
              </a:prstGeom>
            </p:spPr>
          </p:pic>
          <p:graphicFrame>
            <p:nvGraphicFramePr>
              <p:cNvPr id="5" name="Object 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15191306"/>
                  </p:ext>
                </p:extLst>
              </p:nvPr>
            </p:nvGraphicFramePr>
            <p:xfrm>
              <a:off x="1386674" y="627977"/>
              <a:ext cx="5569296" cy="11091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96" name="CS ChemDraw Drawing" r:id="rId4" imgW="4169232" imgH="830250" progId="ChemDraw.Document.6.0">
                      <p:embed/>
                    </p:oleObj>
                  </mc:Choice>
                  <mc:Fallback>
                    <p:oleObj name="CS ChemDraw Drawing" r:id="rId4" imgW="4169232" imgH="830250" progId="ChemDraw.Document.6.0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1386674" y="627977"/>
                            <a:ext cx="5569296" cy="110919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" name="TextBox 6"/>
            <p:cNvSpPr txBox="1"/>
            <p:nvPr/>
          </p:nvSpPr>
          <p:spPr>
            <a:xfrm>
              <a:off x="379257" y="2595992"/>
              <a:ext cx="262443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Slow exchange</a:t>
              </a:r>
            </a:p>
            <a:p>
              <a:r>
                <a:rPr lang="en-GB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rate</a:t>
              </a:r>
              <a:endParaRPr lang="en-GB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9031" y="5304971"/>
              <a:ext cx="286488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Faster exchange</a:t>
              </a:r>
            </a:p>
            <a:p>
              <a:r>
                <a:rPr lang="en-GB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rate</a:t>
              </a:r>
              <a:endParaRPr lang="en-GB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39484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837952" y="614537"/>
            <a:ext cx="9637959" cy="5779006"/>
            <a:chOff x="837952" y="614537"/>
            <a:chExt cx="9637959" cy="5779006"/>
          </a:xfrm>
        </p:grpSpPr>
        <p:graphicFrame>
          <p:nvGraphicFramePr>
            <p:cNvPr id="41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27759036"/>
                </p:ext>
              </p:extLst>
            </p:nvPr>
          </p:nvGraphicFramePr>
          <p:xfrm>
            <a:off x="1721628" y="614537"/>
            <a:ext cx="7599595" cy="15135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9" name="CS ChemDraw Drawing" r:id="rId3" imgW="4169232" imgH="830250" progId="ChemDraw.Document.6.0">
                    <p:embed/>
                  </p:oleObj>
                </mc:Choice>
                <mc:Fallback>
                  <p:oleObj name="CS ChemDraw Drawing" r:id="rId3" imgW="4169232" imgH="830250" progId="ChemDraw.Document.6.0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721628" y="614537"/>
                          <a:ext cx="7599595" cy="151355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8" name="Group 47"/>
            <p:cNvGrpSpPr/>
            <p:nvPr/>
          </p:nvGrpSpPr>
          <p:grpSpPr>
            <a:xfrm>
              <a:off x="837952" y="2221593"/>
              <a:ext cx="9637959" cy="4171950"/>
              <a:chOff x="446066" y="2686050"/>
              <a:chExt cx="9637959" cy="4171950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446066" y="2686050"/>
                <a:ext cx="9637959" cy="4171950"/>
                <a:chOff x="446066" y="2686050"/>
                <a:chExt cx="9637959" cy="4171950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627459" y="2686050"/>
                  <a:ext cx="9456566" cy="3617014"/>
                  <a:chOff x="409748" y="2686050"/>
                  <a:chExt cx="9456566" cy="3617014"/>
                </a:xfrm>
              </p:grpSpPr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409748" y="2686050"/>
                    <a:ext cx="9456566" cy="3617014"/>
                    <a:chOff x="409748" y="2686050"/>
                    <a:chExt cx="9456566" cy="3617014"/>
                  </a:xfrm>
                </p:grpSpPr>
                <p:pic>
                  <p:nvPicPr>
                    <p:cNvPr id="5" name="Picture 4"/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740510" y="2686050"/>
                      <a:ext cx="9125804" cy="3603625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7" name="Straight Connector 6"/>
                    <p:cNvCxnSpPr/>
                    <p:nvPr/>
                  </p:nvCxnSpPr>
                  <p:spPr>
                    <a:xfrm flipH="1">
                      <a:off x="735288" y="4025246"/>
                      <a:ext cx="2432116" cy="1602557"/>
                    </a:xfrm>
                    <a:prstGeom prst="line">
                      <a:avLst/>
                    </a:prstGeom>
                    <a:ln w="28575" cap="rnd">
                      <a:solidFill>
                        <a:schemeClr val="tx1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" name="Straight Connector 8"/>
                    <p:cNvCxnSpPr/>
                    <p:nvPr/>
                  </p:nvCxnSpPr>
                  <p:spPr>
                    <a:xfrm>
                      <a:off x="3167404" y="4025246"/>
                      <a:ext cx="274296" cy="0"/>
                    </a:xfrm>
                    <a:prstGeom prst="line">
                      <a:avLst/>
                    </a:prstGeom>
                    <a:ln w="28575" cap="rnd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" name="Straight Connector 10"/>
                    <p:cNvCxnSpPr/>
                    <p:nvPr/>
                  </p:nvCxnSpPr>
                  <p:spPr>
                    <a:xfrm>
                      <a:off x="2071963" y="4745153"/>
                      <a:ext cx="274296" cy="0"/>
                    </a:xfrm>
                    <a:prstGeom prst="line">
                      <a:avLst/>
                    </a:prstGeom>
                    <a:ln w="28575" cap="rnd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Straight Connector 11"/>
                    <p:cNvCxnSpPr/>
                    <p:nvPr/>
                  </p:nvCxnSpPr>
                  <p:spPr>
                    <a:xfrm>
                      <a:off x="1451568" y="5149013"/>
                      <a:ext cx="274296" cy="0"/>
                    </a:xfrm>
                    <a:prstGeom prst="line">
                      <a:avLst/>
                    </a:prstGeom>
                    <a:ln w="28575" cap="rnd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" name="Straight Connector 12"/>
                    <p:cNvCxnSpPr/>
                    <p:nvPr/>
                  </p:nvCxnSpPr>
                  <p:spPr>
                    <a:xfrm>
                      <a:off x="2662513" y="4357803"/>
                      <a:ext cx="274296" cy="0"/>
                    </a:xfrm>
                    <a:prstGeom prst="line">
                      <a:avLst/>
                    </a:prstGeom>
                    <a:ln w="28575" cap="rnd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5" name="Group 24"/>
                    <p:cNvGrpSpPr/>
                    <p:nvPr/>
                  </p:nvGrpSpPr>
                  <p:grpSpPr>
                    <a:xfrm>
                      <a:off x="735288" y="5629768"/>
                      <a:ext cx="6027462" cy="307657"/>
                      <a:chOff x="735288" y="5554911"/>
                      <a:chExt cx="6086658" cy="395398"/>
                    </a:xfrm>
                  </p:grpSpPr>
                  <p:cxnSp>
                    <p:nvCxnSpPr>
                      <p:cNvPr id="10" name="Straight Connector 9"/>
                      <p:cNvCxnSpPr/>
                      <p:nvPr/>
                    </p:nvCxnSpPr>
                    <p:spPr>
                      <a:xfrm>
                        <a:off x="735288" y="5554911"/>
                        <a:ext cx="274296" cy="0"/>
                      </a:xfrm>
                      <a:prstGeom prst="line">
                        <a:avLst/>
                      </a:prstGeom>
                      <a:ln w="28575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" name="Straight Connector 13"/>
                      <p:cNvCxnSpPr/>
                      <p:nvPr/>
                    </p:nvCxnSpPr>
                    <p:spPr>
                      <a:xfrm flipH="1">
                        <a:off x="872436" y="5950308"/>
                        <a:ext cx="5675952" cy="1"/>
                      </a:xfrm>
                      <a:prstGeom prst="line">
                        <a:avLst/>
                      </a:prstGeom>
                      <a:ln w="28575" cap="rnd">
                        <a:solidFill>
                          <a:schemeClr val="tx1"/>
                        </a:solidFill>
                        <a:round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" name="Straight Connector 15"/>
                      <p:cNvCxnSpPr/>
                      <p:nvPr/>
                    </p:nvCxnSpPr>
                    <p:spPr>
                      <a:xfrm flipV="1">
                        <a:off x="872436" y="5705475"/>
                        <a:ext cx="283264" cy="244833"/>
                      </a:xfrm>
                      <a:prstGeom prst="line">
                        <a:avLst/>
                      </a:prstGeom>
                      <a:ln w="28575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" name="Straight Connector 20"/>
                      <p:cNvCxnSpPr/>
                      <p:nvPr/>
                    </p:nvCxnSpPr>
                    <p:spPr>
                      <a:xfrm flipV="1">
                        <a:off x="6538682" y="5705474"/>
                        <a:ext cx="283264" cy="244833"/>
                      </a:xfrm>
                      <a:prstGeom prst="line">
                        <a:avLst/>
                      </a:prstGeom>
                      <a:ln w="28575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" name="Straight Connector 21"/>
                      <p:cNvCxnSpPr/>
                      <p:nvPr/>
                    </p:nvCxnSpPr>
                    <p:spPr>
                      <a:xfrm flipV="1">
                        <a:off x="3776432" y="5705474"/>
                        <a:ext cx="283264" cy="244833"/>
                      </a:xfrm>
                      <a:prstGeom prst="line">
                        <a:avLst/>
                      </a:prstGeom>
                      <a:ln w="28575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Straight Connector 22"/>
                      <p:cNvCxnSpPr/>
                      <p:nvPr/>
                    </p:nvCxnSpPr>
                    <p:spPr>
                      <a:xfrm flipV="1">
                        <a:off x="5227743" y="5702298"/>
                        <a:ext cx="283264" cy="244833"/>
                      </a:xfrm>
                      <a:prstGeom prst="line">
                        <a:avLst/>
                      </a:prstGeom>
                      <a:ln w="28575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" name="Straight Connector 23"/>
                      <p:cNvCxnSpPr/>
                      <p:nvPr/>
                    </p:nvCxnSpPr>
                    <p:spPr>
                      <a:xfrm flipV="1">
                        <a:off x="2319730" y="5701878"/>
                        <a:ext cx="283264" cy="244833"/>
                      </a:xfrm>
                      <a:prstGeom prst="line">
                        <a:avLst/>
                      </a:prstGeom>
                      <a:ln w="28575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6" name="TextBox 25"/>
                    <p:cNvSpPr txBox="1"/>
                    <p:nvPr/>
                  </p:nvSpPr>
                  <p:spPr>
                    <a:xfrm>
                      <a:off x="727313" y="5933732"/>
                      <a:ext cx="42429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2067434" y="5926112"/>
                      <a:ext cx="52840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" name="TextBox 27"/>
                    <p:cNvSpPr txBox="1"/>
                    <p:nvPr/>
                  </p:nvSpPr>
                  <p:spPr>
                    <a:xfrm>
                      <a:off x="3511660" y="5930874"/>
                      <a:ext cx="52840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4898736" y="5929868"/>
                      <a:ext cx="52840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0" name="TextBox 29"/>
                    <p:cNvSpPr txBox="1"/>
                    <p:nvPr/>
                  </p:nvSpPr>
                  <p:spPr>
                    <a:xfrm>
                      <a:off x="6219890" y="5930368"/>
                      <a:ext cx="52840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1" name="TextBox 30"/>
                    <p:cNvSpPr txBox="1"/>
                    <p:nvPr/>
                  </p:nvSpPr>
                  <p:spPr>
                    <a:xfrm>
                      <a:off x="409748" y="5275248"/>
                      <a:ext cx="52840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1106033" y="4826524"/>
                      <a:ext cx="52840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3" name="TextBox 32"/>
                    <p:cNvSpPr txBox="1"/>
                    <p:nvPr/>
                  </p:nvSpPr>
                  <p:spPr>
                    <a:xfrm>
                      <a:off x="1692072" y="4457597"/>
                      <a:ext cx="52840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" name="TextBox 33"/>
                    <p:cNvSpPr txBox="1"/>
                    <p:nvPr/>
                  </p:nvSpPr>
                  <p:spPr>
                    <a:xfrm>
                      <a:off x="2262937" y="4048712"/>
                      <a:ext cx="52840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2831145" y="3720462"/>
                      <a:ext cx="52840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6" name="Rectangle 35"/>
                    <p:cNvSpPr/>
                    <p:nvPr/>
                  </p:nvSpPr>
                  <p:spPr>
                    <a:xfrm>
                      <a:off x="9177338" y="4119822"/>
                      <a:ext cx="285750" cy="16642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sp>
                <p:nvSpPr>
                  <p:cNvPr id="38" name="Rectangle 37"/>
                  <p:cNvSpPr/>
                  <p:nvPr/>
                </p:nvSpPr>
                <p:spPr>
                  <a:xfrm>
                    <a:off x="6777038" y="2872047"/>
                    <a:ext cx="285750" cy="16642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9" name="Rectangle 38"/>
                  <p:cNvSpPr/>
                  <p:nvPr/>
                </p:nvSpPr>
                <p:spPr>
                  <a:xfrm>
                    <a:off x="3897188" y="2788833"/>
                    <a:ext cx="285750" cy="16642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42" name="TextBox 41"/>
                <p:cNvSpPr txBox="1"/>
                <p:nvPr/>
              </p:nvSpPr>
              <p:spPr>
                <a:xfrm>
                  <a:off x="4057403" y="6150114"/>
                  <a:ext cx="643125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4000" dirty="0" smtClean="0">
                      <a:latin typeface="Symbol" panose="05050102010706020507" pitchFamily="18" charset="2"/>
                      <a:cs typeface="Arial" panose="020B0604020202020204" pitchFamily="34" charset="0"/>
                    </a:rPr>
                    <a:t>n</a:t>
                  </a:r>
                  <a:r>
                    <a:rPr lang="en-GB" sz="4000" baseline="-25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2</a:t>
                  </a:r>
                  <a:endParaRPr lang="en-GB" sz="4000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6855530" y="5926112"/>
                  <a:ext cx="62388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8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Hz</a:t>
                  </a:r>
                  <a:endParaRPr lang="en-GB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446066" y="5584674"/>
                  <a:ext cx="62388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8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Hz</a:t>
                  </a:r>
                  <a:endParaRPr lang="en-GB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47" name="TextBox 46"/>
              <p:cNvSpPr txBox="1"/>
              <p:nvPr/>
            </p:nvSpPr>
            <p:spPr>
              <a:xfrm>
                <a:off x="1322540" y="3890965"/>
                <a:ext cx="64312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4000" dirty="0" smtClean="0">
                    <a:latin typeface="Symbol" panose="05050102010706020507" pitchFamily="18" charset="2"/>
                    <a:cs typeface="Arial" panose="020B0604020202020204" pitchFamily="34" charset="0"/>
                  </a:rPr>
                  <a:t>n</a:t>
                </a:r>
                <a:r>
                  <a:rPr lang="en-GB" sz="4000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en-GB" sz="40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50757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663657" y="73844"/>
            <a:ext cx="8364762" cy="6126906"/>
            <a:chOff x="663657" y="73844"/>
            <a:chExt cx="8364762" cy="6126906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826747" y="3836487"/>
              <a:ext cx="3064476" cy="24713"/>
            </a:xfrm>
            <a:prstGeom prst="line">
              <a:avLst/>
            </a:prstGeom>
            <a:ln w="66675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2676757" y="6176037"/>
              <a:ext cx="3064476" cy="24713"/>
            </a:xfrm>
            <a:prstGeom prst="line">
              <a:avLst/>
            </a:prstGeom>
            <a:ln w="66675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63657" y="3289979"/>
              <a:ext cx="19848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|2&gt;=|</a:t>
              </a:r>
              <a:r>
                <a:rPr lang="en-GB" sz="3200" dirty="0" smtClean="0">
                  <a:latin typeface="Symbol" panose="05050102010706020507" pitchFamily="18" charset="2"/>
                </a:rPr>
                <a:t>b</a:t>
              </a:r>
              <a:r>
                <a:rPr lang="en-GB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&gt;</a:t>
              </a:r>
              <a:endParaRPr lang="en-GB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5280554" y="710517"/>
              <a:ext cx="1282616" cy="2243073"/>
            </a:xfrm>
            <a:prstGeom prst="straightConnector1">
              <a:avLst/>
            </a:prstGeom>
            <a:ln w="57150"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3252335" y="647477"/>
              <a:ext cx="3064476" cy="24713"/>
            </a:xfrm>
            <a:prstGeom prst="line">
              <a:avLst/>
            </a:prstGeom>
            <a:ln w="66675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5102345" y="2987027"/>
              <a:ext cx="3064476" cy="24713"/>
            </a:xfrm>
            <a:prstGeom prst="line">
              <a:avLst/>
            </a:prstGeom>
            <a:ln w="66675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788934" y="5596092"/>
              <a:ext cx="19848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|1&gt;=|</a:t>
              </a:r>
              <a:r>
                <a:rPr lang="en-GB" sz="3200" dirty="0" smtClean="0">
                  <a:latin typeface="Symbol" panose="05050102010706020507" pitchFamily="18" charset="2"/>
                </a:rPr>
                <a:t>aa</a:t>
              </a:r>
              <a:r>
                <a:rPr lang="en-GB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&gt;</a:t>
              </a:r>
              <a:endParaRPr lang="en-GB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53131" y="73844"/>
              <a:ext cx="19848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|4&gt;=|</a:t>
              </a:r>
              <a:r>
                <a:rPr lang="en-GB" sz="3200" dirty="0" smtClean="0">
                  <a:latin typeface="Symbol" panose="05050102010706020507" pitchFamily="18" charset="2"/>
                </a:rPr>
                <a:t>bb</a:t>
              </a:r>
              <a:r>
                <a:rPr lang="en-GB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&gt;</a:t>
              </a:r>
              <a:endParaRPr lang="en-GB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43600" y="2379957"/>
              <a:ext cx="19848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|3&gt;=|</a:t>
              </a:r>
              <a:r>
                <a:rPr lang="en-GB" sz="3200" dirty="0" err="1" smtClean="0">
                  <a:latin typeface="Symbol" panose="05050102010706020507" pitchFamily="18" charset="2"/>
                </a:rPr>
                <a:t>ba</a:t>
              </a:r>
              <a:r>
                <a:rPr lang="en-GB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&gt;</a:t>
              </a:r>
              <a:endParaRPr lang="en-GB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 flipV="1">
              <a:off x="2499885" y="3899527"/>
              <a:ext cx="1282616" cy="2243073"/>
            </a:xfrm>
            <a:prstGeom prst="straightConnector1">
              <a:avLst/>
            </a:prstGeom>
            <a:ln w="57150"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2055043" y="731406"/>
              <a:ext cx="1517715" cy="3074133"/>
            </a:xfrm>
            <a:prstGeom prst="straightConnector1">
              <a:avLst/>
            </a:prstGeom>
            <a:ln w="57150"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4670893" y="3068467"/>
              <a:ext cx="1517715" cy="3074133"/>
            </a:xfrm>
            <a:prstGeom prst="straightConnector1">
              <a:avLst/>
            </a:prstGeom>
            <a:ln w="57150"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4384553" y="724028"/>
              <a:ext cx="179901" cy="5388967"/>
            </a:xfrm>
            <a:prstGeom prst="straightConnector1">
              <a:avLst/>
            </a:prstGeom>
            <a:ln w="57150">
              <a:prstDash val="dash"/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3947526" y="3011740"/>
              <a:ext cx="1090246" cy="824747"/>
            </a:xfrm>
            <a:prstGeom prst="straightConnector1">
              <a:avLst/>
            </a:prstGeom>
            <a:ln w="57150">
              <a:prstDash val="sysDot"/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868136" y="3082434"/>
              <a:ext cx="8771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GB" sz="32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23</a:t>
              </a:r>
              <a:endParaRPr lang="en-GB" sz="32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974448" y="1702883"/>
              <a:ext cx="8771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GB" sz="32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24</a:t>
              </a:r>
              <a:endParaRPr lang="en-GB" sz="32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617628" y="1737656"/>
              <a:ext cx="8771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GB" sz="32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GB" sz="32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288869" y="4816487"/>
              <a:ext cx="8771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GB" sz="32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GB" sz="32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417972" y="4401440"/>
              <a:ext cx="8771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GB" sz="32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endParaRPr lang="en-GB" sz="32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819798" y="1152881"/>
              <a:ext cx="8771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GB" sz="32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34</a:t>
              </a:r>
              <a:endParaRPr lang="en-GB" sz="32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214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43485" y="602619"/>
            <a:ext cx="11719902" cy="6154709"/>
            <a:chOff x="143485" y="602619"/>
            <a:chExt cx="11719902" cy="6154709"/>
          </a:xfrm>
        </p:grpSpPr>
        <p:grpSp>
          <p:nvGrpSpPr>
            <p:cNvPr id="7" name="Group 6"/>
            <p:cNvGrpSpPr/>
            <p:nvPr/>
          </p:nvGrpSpPr>
          <p:grpSpPr>
            <a:xfrm>
              <a:off x="143485" y="602619"/>
              <a:ext cx="11719902" cy="6154709"/>
              <a:chOff x="272073" y="288294"/>
              <a:chExt cx="11719902" cy="6154709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2073" y="288294"/>
                <a:ext cx="6675106" cy="6154709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83501" y="2131255"/>
                <a:ext cx="4808474" cy="4079631"/>
              </a:xfrm>
              <a:prstGeom prst="rect">
                <a:avLst/>
              </a:prstGeom>
            </p:spPr>
          </p:pic>
          <p:sp>
            <p:nvSpPr>
              <p:cNvPr id="5" name="Oval 4"/>
              <p:cNvSpPr/>
              <p:nvPr/>
            </p:nvSpPr>
            <p:spPr>
              <a:xfrm>
                <a:off x="2321169" y="4037428"/>
                <a:ext cx="225083" cy="267286"/>
              </a:xfrm>
              <a:prstGeom prst="ellipse">
                <a:avLst/>
              </a:prstGeom>
              <a:noFill/>
              <a:ln w="3175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2061920" y="1603790"/>
                <a:ext cx="225083" cy="267286"/>
              </a:xfrm>
              <a:prstGeom prst="ellipse">
                <a:avLst/>
              </a:prstGeom>
              <a:noFill/>
              <a:ln w="3175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951024" y="962393"/>
              <a:ext cx="4750151" cy="1665921"/>
              <a:chOff x="1676049" y="711218"/>
              <a:chExt cx="4750151" cy="1665921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1741714" y="974681"/>
                <a:ext cx="4684486" cy="1402458"/>
                <a:chOff x="1741714" y="974681"/>
                <a:chExt cx="4684486" cy="1402458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1741714" y="1062039"/>
                  <a:ext cx="4684486" cy="1086076"/>
                  <a:chOff x="1741714" y="1597025"/>
                  <a:chExt cx="3126811" cy="551089"/>
                </a:xfrm>
              </p:grpSpPr>
              <p:cxnSp>
                <p:nvCxnSpPr>
                  <p:cNvPr id="27" name="Straight Connector 26"/>
                  <p:cNvCxnSpPr/>
                  <p:nvPr/>
                </p:nvCxnSpPr>
                <p:spPr>
                  <a:xfrm flipV="1">
                    <a:off x="1741714" y="2146299"/>
                    <a:ext cx="3126811" cy="1815"/>
                  </a:xfrm>
                  <a:prstGeom prst="line">
                    <a:avLst/>
                  </a:prstGeom>
                  <a:ln cap="rnd"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" name="Rectangle 27"/>
                  <p:cNvSpPr/>
                  <p:nvPr/>
                </p:nvSpPr>
                <p:spPr>
                  <a:xfrm>
                    <a:off x="1924050" y="1597025"/>
                    <a:ext cx="82420" cy="549275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18" name="Rectangle 17"/>
                <p:cNvSpPr/>
                <p:nvPr/>
              </p:nvSpPr>
              <p:spPr>
                <a:xfrm>
                  <a:off x="2834034" y="1062038"/>
                  <a:ext cx="123479" cy="1082501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4920009" y="1062038"/>
                  <a:ext cx="123479" cy="1082501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2166938" y="1347790"/>
                  <a:ext cx="655191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/>
                <p:cNvSpPr txBox="1"/>
                <p:nvPr/>
              </p:nvSpPr>
              <p:spPr>
                <a:xfrm>
                  <a:off x="3853959" y="974681"/>
                  <a:ext cx="2856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Symbol" panose="05050102010706020507" pitchFamily="18" charset="2"/>
                      <a:cs typeface="Arial" panose="020B0604020202020204" pitchFamily="34" charset="0"/>
                    </a:rPr>
                    <a:t>t</a:t>
                  </a:r>
                  <a:endParaRPr lang="en-GB" baseline="-25000" dirty="0">
                    <a:latin typeface="Symbol" panose="05050102010706020507" pitchFamily="18" charset="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2987573" y="1347790"/>
                  <a:ext cx="1905896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5075426" y="1344013"/>
                  <a:ext cx="655191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5208402" y="974681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t</a:t>
                  </a:r>
                  <a:r>
                    <a:rPr lang="en-GB" baseline="-25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2</a:t>
                  </a:r>
                  <a:endParaRPr lang="en-GB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" name="Freeform 24"/>
                <p:cNvSpPr/>
                <p:nvPr/>
              </p:nvSpPr>
              <p:spPr>
                <a:xfrm>
                  <a:off x="5016500" y="1060450"/>
                  <a:ext cx="990600" cy="1316689"/>
                </a:xfrm>
                <a:custGeom>
                  <a:avLst/>
                  <a:gdLst>
                    <a:gd name="connsiteX0" fmla="*/ 0 w 990600"/>
                    <a:gd name="connsiteY0" fmla="*/ 0 h 1316689"/>
                    <a:gd name="connsiteX1" fmla="*/ 215900 w 990600"/>
                    <a:gd name="connsiteY1" fmla="*/ 1295400 h 1316689"/>
                    <a:gd name="connsiteX2" fmla="*/ 298450 w 990600"/>
                    <a:gd name="connsiteY2" fmla="*/ 831850 h 1316689"/>
                    <a:gd name="connsiteX3" fmla="*/ 431800 w 990600"/>
                    <a:gd name="connsiteY3" fmla="*/ 1181100 h 1316689"/>
                    <a:gd name="connsiteX4" fmla="*/ 571500 w 990600"/>
                    <a:gd name="connsiteY4" fmla="*/ 977900 h 1316689"/>
                    <a:gd name="connsiteX5" fmla="*/ 635000 w 990600"/>
                    <a:gd name="connsiteY5" fmla="*/ 1136650 h 1316689"/>
                    <a:gd name="connsiteX6" fmla="*/ 838200 w 990600"/>
                    <a:gd name="connsiteY6" fmla="*/ 1047750 h 1316689"/>
                    <a:gd name="connsiteX7" fmla="*/ 990600 w 990600"/>
                    <a:gd name="connsiteY7" fmla="*/ 1085850 h 13166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90600" h="1316689">
                      <a:moveTo>
                        <a:pt x="0" y="0"/>
                      </a:moveTo>
                      <a:cubicBezTo>
                        <a:pt x="83079" y="578379"/>
                        <a:pt x="166158" y="1156758"/>
                        <a:pt x="215900" y="1295400"/>
                      </a:cubicBezTo>
                      <a:cubicBezTo>
                        <a:pt x="265642" y="1434042"/>
                        <a:pt x="262467" y="850900"/>
                        <a:pt x="298450" y="831850"/>
                      </a:cubicBezTo>
                      <a:cubicBezTo>
                        <a:pt x="334433" y="812800"/>
                        <a:pt x="386292" y="1156758"/>
                        <a:pt x="431800" y="1181100"/>
                      </a:cubicBezTo>
                      <a:cubicBezTo>
                        <a:pt x="477308" y="1205442"/>
                        <a:pt x="537633" y="985308"/>
                        <a:pt x="571500" y="977900"/>
                      </a:cubicBezTo>
                      <a:cubicBezTo>
                        <a:pt x="605367" y="970492"/>
                        <a:pt x="590550" y="1125008"/>
                        <a:pt x="635000" y="1136650"/>
                      </a:cubicBezTo>
                      <a:cubicBezTo>
                        <a:pt x="679450" y="1148292"/>
                        <a:pt x="778933" y="1056217"/>
                        <a:pt x="838200" y="1047750"/>
                      </a:cubicBezTo>
                      <a:cubicBezTo>
                        <a:pt x="897467" y="1039283"/>
                        <a:pt x="944033" y="1062566"/>
                        <a:pt x="990600" y="108585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2293072" y="974681"/>
                  <a:ext cx="3401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t</a:t>
                  </a:r>
                  <a:r>
                    <a:rPr lang="en-GB" baseline="-25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  <a:endParaRPr lang="en-GB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0" name="TextBox 9"/>
              <p:cNvSpPr txBox="1"/>
              <p:nvPr/>
            </p:nvSpPr>
            <p:spPr>
              <a:xfrm>
                <a:off x="1676049" y="715590"/>
                <a:ext cx="4363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 smtClean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(1)</a:t>
                </a:r>
                <a:endParaRPr lang="en-GB" sz="16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998829" y="713907"/>
                <a:ext cx="4748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 smtClean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(1')</a:t>
                </a:r>
                <a:endParaRPr lang="en-GB" sz="16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507373" y="714395"/>
                <a:ext cx="43633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1600" dirty="0" smtClean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(2)</a:t>
                </a:r>
                <a:endParaRPr lang="en-GB" sz="16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841061" y="717084"/>
                <a:ext cx="4748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 smtClean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(2')</a:t>
                </a:r>
                <a:endParaRPr lang="en-GB" sz="16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586321" y="711218"/>
                <a:ext cx="43633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1600" dirty="0" smtClean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(3)</a:t>
                </a:r>
                <a:endParaRPr lang="en-GB" sz="16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920009" y="713907"/>
                <a:ext cx="4748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 smtClean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(3')</a:t>
                </a:r>
                <a:endParaRPr lang="en-GB" sz="16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617481" y="1658463"/>
                <a:ext cx="4363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 smtClean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(4)</a:t>
                </a:r>
                <a:endParaRPr lang="en-GB" sz="16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2147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133" y="384337"/>
            <a:ext cx="7113559" cy="579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41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413" y="2092361"/>
            <a:ext cx="4978738" cy="3267619"/>
          </a:xfrm>
          <a:prstGeom prst="rect">
            <a:avLst/>
          </a:prstGeom>
        </p:spPr>
      </p:pic>
      <p:pic>
        <p:nvPicPr>
          <p:cNvPr id="9" name="Picture 6" descr="http://isite.lps.org/sputnam/AdvancedChem/Ch%2018%20Notes_files/primary_bondangle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390" y="987191"/>
            <a:ext cx="3711392" cy="110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beta pleated shee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76" y="2479515"/>
            <a:ext cx="4593335" cy="258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62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874398" y="1360920"/>
            <a:ext cx="5441720" cy="2329224"/>
            <a:chOff x="874398" y="1397864"/>
            <a:chExt cx="5441720" cy="2329224"/>
          </a:xfrm>
        </p:grpSpPr>
        <p:sp>
          <p:nvSpPr>
            <p:cNvPr id="27" name="Freeform 26"/>
            <p:cNvSpPr/>
            <p:nvPr/>
          </p:nvSpPr>
          <p:spPr>
            <a:xfrm>
              <a:off x="1041925" y="1397864"/>
              <a:ext cx="5274193" cy="2329224"/>
            </a:xfrm>
            <a:custGeom>
              <a:avLst/>
              <a:gdLst>
                <a:gd name="connsiteX0" fmla="*/ 3602411 w 4519360"/>
                <a:gd name="connsiteY0" fmla="*/ 2760 h 2045657"/>
                <a:gd name="connsiteX1" fmla="*/ 4516811 w 4519360"/>
                <a:gd name="connsiteY1" fmla="*/ 778615 h 2045657"/>
                <a:gd name="connsiteX2" fmla="*/ 3824084 w 4519360"/>
                <a:gd name="connsiteY2" fmla="*/ 1757669 h 2045657"/>
                <a:gd name="connsiteX3" fmla="*/ 2364738 w 4519360"/>
                <a:gd name="connsiteY3" fmla="*/ 1489815 h 2045657"/>
                <a:gd name="connsiteX4" fmla="*/ 656011 w 4519360"/>
                <a:gd name="connsiteY4" fmla="*/ 2043997 h 2045657"/>
                <a:gd name="connsiteX5" fmla="*/ 229 w 4519360"/>
                <a:gd name="connsiteY5" fmla="*/ 1277378 h 2045657"/>
                <a:gd name="connsiteX6" fmla="*/ 711429 w 4519360"/>
                <a:gd name="connsiteY6" fmla="*/ 270615 h 2045657"/>
                <a:gd name="connsiteX7" fmla="*/ 2207720 w 4519360"/>
                <a:gd name="connsiteY7" fmla="*/ 510760 h 2045657"/>
                <a:gd name="connsiteX8" fmla="*/ 3602411 w 4519360"/>
                <a:gd name="connsiteY8" fmla="*/ 2760 h 204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19360" h="2045657">
                  <a:moveTo>
                    <a:pt x="3602411" y="2760"/>
                  </a:moveTo>
                  <a:cubicBezTo>
                    <a:pt x="3987260" y="47403"/>
                    <a:pt x="4479866" y="486130"/>
                    <a:pt x="4516811" y="778615"/>
                  </a:cubicBezTo>
                  <a:cubicBezTo>
                    <a:pt x="4553756" y="1071100"/>
                    <a:pt x="4182763" y="1639136"/>
                    <a:pt x="3824084" y="1757669"/>
                  </a:cubicBezTo>
                  <a:cubicBezTo>
                    <a:pt x="3465405" y="1876202"/>
                    <a:pt x="2892750" y="1442094"/>
                    <a:pt x="2364738" y="1489815"/>
                  </a:cubicBezTo>
                  <a:cubicBezTo>
                    <a:pt x="1836726" y="1537536"/>
                    <a:pt x="1050096" y="2079403"/>
                    <a:pt x="656011" y="2043997"/>
                  </a:cubicBezTo>
                  <a:cubicBezTo>
                    <a:pt x="261926" y="2008591"/>
                    <a:pt x="-9007" y="1572942"/>
                    <a:pt x="229" y="1277378"/>
                  </a:cubicBezTo>
                  <a:cubicBezTo>
                    <a:pt x="9465" y="981814"/>
                    <a:pt x="343514" y="398385"/>
                    <a:pt x="711429" y="270615"/>
                  </a:cubicBezTo>
                  <a:cubicBezTo>
                    <a:pt x="1079344" y="142845"/>
                    <a:pt x="1733587" y="552324"/>
                    <a:pt x="2207720" y="510760"/>
                  </a:cubicBezTo>
                  <a:cubicBezTo>
                    <a:pt x="2681853" y="469196"/>
                    <a:pt x="3217562" y="-41883"/>
                    <a:pt x="3602411" y="2760"/>
                  </a:cubicBezTo>
                  <a:close/>
                </a:path>
              </a:pathLst>
            </a:custGeom>
            <a:pattFill prst="pct2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V="1">
              <a:off x="2116183" y="2255520"/>
              <a:ext cx="17417" cy="6444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2029097" y="2525486"/>
              <a:ext cx="174172" cy="1567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rot="10800000" flipV="1">
              <a:off x="5039499" y="2056941"/>
              <a:ext cx="17417" cy="6444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952413" y="2326907"/>
              <a:ext cx="174172" cy="1567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74398" y="2649781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Helvetica Condensed"/>
                </a:rPr>
                <a:t>nucleus 1</a:t>
              </a:r>
              <a:endParaRPr lang="en-GB" dirty="0">
                <a:latin typeface="Helvetica Condensed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44002" y="2009826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Helvetica Condensed"/>
                </a:rPr>
                <a:t>nucleus 2</a:t>
              </a:r>
              <a:endParaRPr lang="en-GB" dirty="0">
                <a:latin typeface="Helvetica Condensed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4664363" y="2009826"/>
              <a:ext cx="9237" cy="460837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2559931" y="2255520"/>
              <a:ext cx="9237" cy="460837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641600" y="2326907"/>
              <a:ext cx="1948873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2220686" y="2770644"/>
              <a:ext cx="406400" cy="273560"/>
            </a:xfrm>
            <a:custGeom>
              <a:avLst/>
              <a:gdLst>
                <a:gd name="connsiteX0" fmla="*/ 0 w 406400"/>
                <a:gd name="connsiteY0" fmla="*/ 157019 h 273560"/>
                <a:gd name="connsiteX1" fmla="*/ 332509 w 406400"/>
                <a:gd name="connsiteY1" fmla="*/ 267855 h 273560"/>
                <a:gd name="connsiteX2" fmla="*/ 406400 w 406400"/>
                <a:gd name="connsiteY2" fmla="*/ 0 h 27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6400" h="273560">
                  <a:moveTo>
                    <a:pt x="0" y="157019"/>
                  </a:moveTo>
                  <a:cubicBezTo>
                    <a:pt x="132388" y="225522"/>
                    <a:pt x="264776" y="294025"/>
                    <a:pt x="332509" y="267855"/>
                  </a:cubicBezTo>
                  <a:cubicBezTo>
                    <a:pt x="400242" y="241685"/>
                    <a:pt x="403321" y="120842"/>
                    <a:pt x="406400" y="0"/>
                  </a:cubicBezTo>
                </a:path>
              </a:pathLst>
            </a:custGeom>
            <a:noFill/>
            <a:ln w="34925"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Freeform 19"/>
            <p:cNvSpPr/>
            <p:nvPr/>
          </p:nvSpPr>
          <p:spPr>
            <a:xfrm flipH="1">
              <a:off x="4651308" y="2562476"/>
              <a:ext cx="388191" cy="344948"/>
            </a:xfrm>
            <a:custGeom>
              <a:avLst/>
              <a:gdLst>
                <a:gd name="connsiteX0" fmla="*/ 0 w 406400"/>
                <a:gd name="connsiteY0" fmla="*/ 157019 h 273560"/>
                <a:gd name="connsiteX1" fmla="*/ 332509 w 406400"/>
                <a:gd name="connsiteY1" fmla="*/ 267855 h 273560"/>
                <a:gd name="connsiteX2" fmla="*/ 406400 w 406400"/>
                <a:gd name="connsiteY2" fmla="*/ 0 h 27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6400" h="273560">
                  <a:moveTo>
                    <a:pt x="0" y="157019"/>
                  </a:moveTo>
                  <a:cubicBezTo>
                    <a:pt x="132388" y="225522"/>
                    <a:pt x="264776" y="294025"/>
                    <a:pt x="332509" y="267855"/>
                  </a:cubicBezTo>
                  <a:cubicBezTo>
                    <a:pt x="400242" y="241685"/>
                    <a:pt x="403321" y="120842"/>
                    <a:pt x="406400" y="0"/>
                  </a:cubicBezTo>
                </a:path>
              </a:pathLst>
            </a:custGeom>
            <a:noFill/>
            <a:ln w="34925"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54517" y="3098491"/>
              <a:ext cx="21741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>
                  <a:solidFill>
                    <a:schemeClr val="accent1">
                      <a:lumMod val="75000"/>
                    </a:schemeClr>
                  </a:solidFill>
                  <a:latin typeface="Helvetica Condensed"/>
                </a:rPr>
                <a:t>Fermi contact interaction</a:t>
              </a:r>
              <a:endParaRPr lang="en-GB" sz="1400" dirty="0">
                <a:solidFill>
                  <a:schemeClr val="accent1">
                    <a:lumMod val="75000"/>
                  </a:schemeClr>
                </a:solidFill>
                <a:latin typeface="Helvetica Condensed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69762" y="2899954"/>
              <a:ext cx="21463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>
                  <a:solidFill>
                    <a:schemeClr val="accent1">
                      <a:lumMod val="75000"/>
                    </a:schemeClr>
                  </a:solidFill>
                  <a:latin typeface="Helvetica Condensed"/>
                </a:rPr>
                <a:t>Fermi contact interaction</a:t>
              </a:r>
              <a:endParaRPr lang="en-GB" sz="1400" dirty="0">
                <a:solidFill>
                  <a:schemeClr val="accent1">
                    <a:lumMod val="75000"/>
                  </a:schemeClr>
                </a:solidFill>
                <a:latin typeface="Helvetica Condensed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35067" y="1964872"/>
              <a:ext cx="1423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>
                  <a:latin typeface="Helvetica Condensed"/>
                </a:rPr>
                <a:t>Pauli principle</a:t>
              </a:r>
              <a:endParaRPr lang="en-GB" sz="1400" dirty="0">
                <a:latin typeface="Helvetic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5624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627017" y="-633761"/>
            <a:ext cx="10638781" cy="7674113"/>
            <a:chOff x="627017" y="-633761"/>
            <a:chExt cx="10638781" cy="767411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627017" y="3535680"/>
              <a:ext cx="5312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1158240" y="1715589"/>
              <a:ext cx="409302" cy="18200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 flipV="1">
              <a:off x="1158240" y="3535680"/>
              <a:ext cx="409302" cy="18200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567542" y="1715589"/>
              <a:ext cx="5312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2098765" y="95794"/>
              <a:ext cx="409304" cy="1619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 flipV="1">
              <a:off x="2098765" y="1715589"/>
              <a:ext cx="409304" cy="1619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567542" y="5355770"/>
              <a:ext cx="5312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2098765" y="3735975"/>
              <a:ext cx="409304" cy="1619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2098765" y="5355770"/>
              <a:ext cx="409304" cy="1619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508069" y="9579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498544" y="333429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508069" y="373434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498544" y="697284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1714500" y="1744164"/>
              <a:ext cx="0" cy="3551736"/>
            </a:xfrm>
            <a:prstGeom prst="straightConnector1">
              <a:avLst/>
            </a:prstGeom>
            <a:ln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751860" y="3120613"/>
              <a:ext cx="5565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A</a:t>
              </a:r>
              <a:endParaRPr lang="en-GB" sz="3200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92387" y="1438226"/>
              <a:ext cx="5469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B</a:t>
              </a:r>
              <a:endParaRPr lang="en-GB" sz="3200" baseline="-25000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2655854" y="180975"/>
              <a:ext cx="9525" cy="3155990"/>
            </a:xfrm>
            <a:prstGeom prst="straightConnector1">
              <a:avLst/>
            </a:prstGeom>
            <a:ln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2625225" y="3717905"/>
              <a:ext cx="9525" cy="3155990"/>
            </a:xfrm>
            <a:prstGeom prst="straightConnector1">
              <a:avLst/>
            </a:prstGeom>
            <a:ln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2690210" y="5094521"/>
              <a:ext cx="5469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B</a:t>
              </a:r>
              <a:endParaRPr lang="en-GB" sz="3200" baseline="-25000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4781369" y="-43906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781369" y="683949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781369" y="347145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768669" y="362385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4324350" y="-43906"/>
              <a:ext cx="444319" cy="139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324350" y="3353980"/>
              <a:ext cx="409304" cy="1104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4314825" y="3623854"/>
              <a:ext cx="466544" cy="940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4314825" y="6849654"/>
              <a:ext cx="453844" cy="137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4789397" y="-633761"/>
              <a:ext cx="10021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err="1" smtClean="0">
                  <a:latin typeface="Symbol" panose="05050102010706020507" pitchFamily="18" charset="2"/>
                </a:rPr>
                <a:t>b</a:t>
              </a:r>
              <a:r>
                <a:rPr lang="en-GB" sz="3200" baseline="-25000" dirty="0" err="1" smtClean="0">
                  <a:latin typeface="Helvetica Condensed"/>
                </a:rPr>
                <a:t>A</a:t>
              </a:r>
              <a:r>
                <a:rPr lang="en-GB" sz="3200" dirty="0" err="1" smtClean="0">
                  <a:latin typeface="Symbol" panose="05050102010706020507" pitchFamily="18" charset="2"/>
                </a:rPr>
                <a:t>b</a:t>
              </a:r>
              <a:r>
                <a:rPr lang="en-GB" sz="3200" baseline="-25000" dirty="0" err="1" smtClean="0">
                  <a:latin typeface="Helvetica Condensed"/>
                </a:rPr>
                <a:t>B</a:t>
              </a:r>
              <a:endParaRPr lang="en-GB" sz="3200" baseline="-25000" dirty="0">
                <a:latin typeface="Helvetica Condensed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802097" y="2858739"/>
              <a:ext cx="103586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err="1" smtClean="0">
                  <a:latin typeface="Symbol" panose="05050102010706020507" pitchFamily="18" charset="2"/>
                </a:rPr>
                <a:t>b</a:t>
              </a:r>
              <a:r>
                <a:rPr lang="en-GB" sz="3200" baseline="-25000" dirty="0" err="1" smtClean="0">
                  <a:latin typeface="Helvetica Condensed"/>
                </a:rPr>
                <a:t>A</a:t>
              </a:r>
              <a:r>
                <a:rPr lang="en-GB" sz="3200" dirty="0" err="1" smtClean="0">
                  <a:latin typeface="Symbol" panose="05050102010706020507" pitchFamily="18" charset="2"/>
                </a:rPr>
                <a:t>a</a:t>
              </a:r>
              <a:r>
                <a:rPr lang="en-GB" sz="3200" baseline="-25000" dirty="0" err="1" smtClean="0">
                  <a:latin typeface="Helvetica Condensed"/>
                </a:rPr>
                <a:t>B</a:t>
              </a:r>
              <a:endParaRPr lang="en-GB" sz="3200" baseline="-25000" dirty="0">
                <a:latin typeface="Helvetica Condensed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771754" y="3628206"/>
              <a:ext cx="103586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err="1" smtClean="0">
                  <a:latin typeface="Symbol" panose="05050102010706020507" pitchFamily="18" charset="2"/>
                </a:rPr>
                <a:t>a</a:t>
              </a:r>
              <a:r>
                <a:rPr lang="en-GB" sz="3200" baseline="-25000" dirty="0" err="1" smtClean="0">
                  <a:latin typeface="Helvetica Condensed"/>
                </a:rPr>
                <a:t>A</a:t>
              </a:r>
              <a:r>
                <a:rPr lang="en-GB" sz="3200" dirty="0" err="1" smtClean="0">
                  <a:latin typeface="Symbol" panose="05050102010706020507" pitchFamily="18" charset="2"/>
                </a:rPr>
                <a:t>b</a:t>
              </a:r>
              <a:r>
                <a:rPr lang="en-GB" sz="3200" baseline="-25000" dirty="0" err="1" smtClean="0">
                  <a:latin typeface="Helvetica Condensed"/>
                </a:rPr>
                <a:t>B</a:t>
              </a:r>
              <a:endParaRPr lang="en-GB" sz="3200" baseline="-25000" dirty="0">
                <a:latin typeface="Helvetica Condensed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809854" y="6257106"/>
              <a:ext cx="10695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err="1" smtClean="0">
                  <a:latin typeface="Symbol" panose="05050102010706020507" pitchFamily="18" charset="2"/>
                </a:rPr>
                <a:t>a</a:t>
              </a:r>
              <a:r>
                <a:rPr lang="en-GB" sz="3200" baseline="-25000" dirty="0" err="1" smtClean="0">
                  <a:latin typeface="Helvetica Condensed"/>
                </a:rPr>
                <a:t>A</a:t>
              </a:r>
              <a:r>
                <a:rPr lang="en-GB" sz="3200" dirty="0" err="1" smtClean="0">
                  <a:latin typeface="Symbol" panose="05050102010706020507" pitchFamily="18" charset="2"/>
                </a:rPr>
                <a:t>a</a:t>
              </a:r>
              <a:r>
                <a:rPr lang="en-GB" sz="3200" baseline="-25000" dirty="0" err="1" smtClean="0">
                  <a:latin typeface="Helvetica Condensed"/>
                </a:rPr>
                <a:t>B</a:t>
              </a:r>
              <a:endParaRPr lang="en-GB" sz="3200" baseline="-25000" dirty="0">
                <a:latin typeface="Helvetica Condensed"/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V="1">
              <a:off x="6584950" y="0"/>
              <a:ext cx="0" cy="18097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6670092" y="-403800"/>
              <a:ext cx="41295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</a:rPr>
                <a:t>E</a:t>
              </a:r>
              <a:r>
                <a:rPr lang="en-GB" sz="3200" baseline="-25000" dirty="0" smtClean="0">
                  <a:latin typeface="Symbol" panose="05050102010706020507" pitchFamily="18" charset="2"/>
                </a:rPr>
                <a:t>4</a:t>
              </a:r>
              <a:r>
                <a:rPr lang="en-GB" sz="3200" dirty="0" smtClean="0">
                  <a:latin typeface="Symbol" panose="05050102010706020507" pitchFamily="18" charset="2"/>
                </a:rPr>
                <a:t>=</a:t>
              </a:r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A</a:t>
              </a:r>
              <a:r>
                <a:rPr lang="en-GB" sz="3200" dirty="0" smtClean="0">
                  <a:latin typeface="Helvetica Condensed"/>
                </a:rPr>
                <a:t>/2 + </a:t>
              </a:r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B</a:t>
              </a:r>
              <a:r>
                <a:rPr lang="en-GB" sz="3200" dirty="0" smtClean="0">
                  <a:latin typeface="Helvetica Condensed"/>
                </a:rPr>
                <a:t>/2 +J/4</a:t>
              </a:r>
              <a:endParaRPr lang="en-GB" sz="3200" dirty="0">
                <a:latin typeface="Helvetica Condensed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V="1">
              <a:off x="6584950" y="3243806"/>
              <a:ext cx="0" cy="18097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6584950" y="3653544"/>
              <a:ext cx="0" cy="18097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6584950" y="6858000"/>
              <a:ext cx="0" cy="18097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6773222" y="2879695"/>
              <a:ext cx="43424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</a:rPr>
                <a:t>E</a:t>
              </a:r>
              <a:r>
                <a:rPr lang="en-GB" sz="3200" baseline="-25000" dirty="0" smtClean="0">
                  <a:latin typeface="Symbol" panose="05050102010706020507" pitchFamily="18" charset="2"/>
                </a:rPr>
                <a:t>3</a:t>
              </a:r>
              <a:r>
                <a:rPr lang="en-GB" sz="3200" dirty="0" smtClean="0">
                  <a:latin typeface="Symbol" panose="05050102010706020507" pitchFamily="18" charset="2"/>
                </a:rPr>
                <a:t>=-</a:t>
              </a:r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A</a:t>
              </a:r>
              <a:r>
                <a:rPr lang="en-GB" sz="3200" dirty="0" smtClean="0">
                  <a:latin typeface="Helvetica Condensed"/>
                </a:rPr>
                <a:t>/2 </a:t>
              </a:r>
              <a:r>
                <a:rPr lang="en-GB" sz="3200" dirty="0">
                  <a:latin typeface="Helvetica Condensed"/>
                </a:rPr>
                <a:t>+ </a:t>
              </a:r>
              <a:r>
                <a:rPr lang="en-GB" sz="3200" dirty="0" err="1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/>
                <a:t>B</a:t>
              </a:r>
              <a:r>
                <a:rPr lang="en-GB" sz="3200" dirty="0">
                  <a:latin typeface="Helvetica Condensed"/>
                </a:rPr>
                <a:t>/2 -J/4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773221" y="3451644"/>
              <a:ext cx="44925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</a:rPr>
                <a:t>E</a:t>
              </a:r>
              <a:r>
                <a:rPr lang="en-GB" sz="3200" baseline="-25000" dirty="0" smtClean="0">
                  <a:latin typeface="Symbol" panose="05050102010706020507" pitchFamily="18" charset="2"/>
                </a:rPr>
                <a:t>2</a:t>
              </a:r>
              <a:r>
                <a:rPr lang="en-GB" sz="3200" dirty="0" smtClean="0">
                  <a:latin typeface="Symbol" panose="05050102010706020507" pitchFamily="18" charset="2"/>
                </a:rPr>
                <a:t>=-</a:t>
              </a:r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B</a:t>
              </a:r>
              <a:r>
                <a:rPr lang="en-GB" sz="3200" dirty="0" smtClean="0">
                  <a:latin typeface="Helvetica Condensed"/>
                </a:rPr>
                <a:t>/2 </a:t>
              </a:r>
              <a:r>
                <a:rPr lang="en-GB" sz="3200" dirty="0">
                  <a:latin typeface="Helvetica Condensed"/>
                </a:rPr>
                <a:t>+ </a:t>
              </a:r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A</a:t>
              </a:r>
              <a:r>
                <a:rPr lang="en-GB" sz="3200" dirty="0" smtClean="0">
                  <a:latin typeface="Helvetica Condensed"/>
                </a:rPr>
                <a:t>/2 </a:t>
              </a:r>
              <a:r>
                <a:rPr lang="en-GB" sz="3200" dirty="0">
                  <a:latin typeface="Helvetica Condensed"/>
                </a:rPr>
                <a:t>-J/4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670092" y="6455577"/>
              <a:ext cx="43183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</a:rPr>
                <a:t>E</a:t>
              </a:r>
              <a:r>
                <a:rPr lang="en-GB" sz="3200" baseline="-25000" dirty="0" smtClean="0">
                  <a:latin typeface="Symbol" panose="05050102010706020507" pitchFamily="18" charset="2"/>
                </a:rPr>
                <a:t>1</a:t>
              </a:r>
              <a:r>
                <a:rPr lang="en-GB" sz="3200" dirty="0" smtClean="0">
                  <a:latin typeface="Symbol" panose="05050102010706020507" pitchFamily="18" charset="2"/>
                </a:rPr>
                <a:t>=-</a:t>
              </a:r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A</a:t>
              </a:r>
              <a:r>
                <a:rPr lang="en-GB" sz="3200" dirty="0" smtClean="0">
                  <a:latin typeface="Helvetica Condensed"/>
                </a:rPr>
                <a:t>/2 - </a:t>
              </a:r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B</a:t>
              </a:r>
              <a:r>
                <a:rPr lang="en-GB" sz="3200" dirty="0" smtClean="0">
                  <a:latin typeface="Helvetica Condensed"/>
                </a:rPr>
                <a:t>/2 +J/4</a:t>
              </a:r>
              <a:endParaRPr lang="en-GB" sz="3200" dirty="0">
                <a:latin typeface="Helvetica Condensed"/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flipV="1">
              <a:off x="5981700" y="0"/>
              <a:ext cx="0" cy="338328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6334125" y="-48986"/>
              <a:ext cx="0" cy="367284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6057900" y="3670879"/>
              <a:ext cx="9525" cy="309568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6448425" y="3538400"/>
              <a:ext cx="9525" cy="324721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8" idx="1"/>
            </p:cNvCxnSpPr>
            <p:nvPr/>
          </p:nvCxnSpPr>
          <p:spPr>
            <a:xfrm flipH="1" flipV="1">
              <a:off x="6477869" y="1325817"/>
              <a:ext cx="956393" cy="12448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7434262" y="1076655"/>
              <a:ext cx="3170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FF0000"/>
                  </a:solidFill>
                  <a:latin typeface="Helvetica Condensed"/>
                </a:rPr>
                <a:t>Allowed transitions</a:t>
              </a:r>
              <a:endParaRPr lang="en-GB" sz="2800" dirty="0">
                <a:solidFill>
                  <a:srgbClr val="FF0000"/>
                </a:solidFill>
                <a:latin typeface="Helvetic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5822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101428" y="549156"/>
            <a:ext cx="12230785" cy="5612698"/>
            <a:chOff x="101428" y="549156"/>
            <a:chExt cx="12230785" cy="5612698"/>
          </a:xfrm>
        </p:grpSpPr>
        <p:grpSp>
          <p:nvGrpSpPr>
            <p:cNvPr id="11" name="Group 10"/>
            <p:cNvGrpSpPr/>
            <p:nvPr/>
          </p:nvGrpSpPr>
          <p:grpSpPr>
            <a:xfrm>
              <a:off x="101428" y="549156"/>
              <a:ext cx="8215873" cy="5612698"/>
              <a:chOff x="1556263" y="559151"/>
              <a:chExt cx="8215873" cy="5612698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56263" y="559151"/>
                <a:ext cx="8215873" cy="5612698"/>
              </a:xfrm>
              <a:prstGeom prst="rect">
                <a:avLst/>
              </a:prstGeom>
            </p:spPr>
          </p:pic>
          <p:sp>
            <p:nvSpPr>
              <p:cNvPr id="6" name="Oval 5"/>
              <p:cNvSpPr/>
              <p:nvPr/>
            </p:nvSpPr>
            <p:spPr>
              <a:xfrm>
                <a:off x="4686300" y="2933700"/>
                <a:ext cx="406400" cy="4318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 flipH="1">
                <a:off x="2755900" y="3365500"/>
                <a:ext cx="1943100" cy="1155700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3505200" y="2413000"/>
                <a:ext cx="914400" cy="5207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4343400" y="1923380"/>
                <a:ext cx="2997200" cy="896020"/>
              </a:xfrm>
              <a:custGeom>
                <a:avLst/>
                <a:gdLst>
                  <a:gd name="connsiteX0" fmla="*/ 0 w 2997200"/>
                  <a:gd name="connsiteY0" fmla="*/ 553120 h 896020"/>
                  <a:gd name="connsiteX1" fmla="*/ 1549400 w 2997200"/>
                  <a:gd name="connsiteY1" fmla="*/ 7020 h 896020"/>
                  <a:gd name="connsiteX2" fmla="*/ 2997200 w 2997200"/>
                  <a:gd name="connsiteY2" fmla="*/ 896020 h 89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97200" h="896020">
                    <a:moveTo>
                      <a:pt x="0" y="553120"/>
                    </a:moveTo>
                    <a:cubicBezTo>
                      <a:pt x="524933" y="251495"/>
                      <a:pt x="1049867" y="-50130"/>
                      <a:pt x="1549400" y="7020"/>
                    </a:cubicBezTo>
                    <a:cubicBezTo>
                      <a:pt x="2048933" y="64170"/>
                      <a:pt x="2523066" y="480095"/>
                      <a:pt x="2997200" y="896020"/>
                    </a:cubicBezTo>
                  </a:path>
                </a:pathLst>
              </a:custGeom>
              <a:noFill/>
              <a:ln w="50800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8674981" y="1205911"/>
              <a:ext cx="3657232" cy="4238744"/>
              <a:chOff x="-1702965" y="1425456"/>
              <a:chExt cx="3657232" cy="4238744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-1702965" y="1425456"/>
                <a:ext cx="3654093" cy="4238744"/>
                <a:chOff x="-1702965" y="1425456"/>
                <a:chExt cx="3654093" cy="4238744"/>
              </a:xfrm>
            </p:grpSpPr>
            <p:cxnSp>
              <p:nvCxnSpPr>
                <p:cNvPr id="13" name="Straight Connector 12"/>
                <p:cNvCxnSpPr/>
                <p:nvPr/>
              </p:nvCxnSpPr>
              <p:spPr>
                <a:xfrm flipH="1" flipV="1">
                  <a:off x="190500" y="4876800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V="1">
                  <a:off x="184150" y="4502150"/>
                  <a:ext cx="584200" cy="381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H="1" flipV="1">
                  <a:off x="-425450" y="4533900"/>
                  <a:ext cx="622300" cy="3556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 flipH="1" flipV="1">
                  <a:off x="742950" y="3721100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 flipV="1">
                  <a:off x="736600" y="3346450"/>
                  <a:ext cx="584200" cy="381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 flipH="1" flipV="1">
                  <a:off x="127000" y="3378200"/>
                  <a:ext cx="622300" cy="3556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 flipH="1" flipV="1">
                  <a:off x="-457200" y="3740150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flipV="1">
                  <a:off x="-463550" y="3365500"/>
                  <a:ext cx="584200" cy="381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flipH="1" flipV="1">
                  <a:off x="-1073150" y="3397250"/>
                  <a:ext cx="622300" cy="3556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flipH="1" flipV="1">
                  <a:off x="-1092200" y="2612390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flipH="1" flipV="1">
                  <a:off x="126047" y="2590800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 flipH="1" flipV="1">
                  <a:off x="86995" y="2590800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flipH="1" flipV="1">
                  <a:off x="1313937" y="2571750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Box 22"/>
                <p:cNvSpPr txBox="1"/>
                <p:nvPr/>
              </p:nvSpPr>
              <p:spPr>
                <a:xfrm>
                  <a:off x="-845063" y="411480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/>
                    <a:t>1</a:t>
                  </a:r>
                  <a:endParaRPr lang="en-GB" dirty="0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466664" y="407035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/>
                    <a:t>1</a:t>
                  </a:r>
                  <a:endParaRPr lang="en-GB" dirty="0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-1448572" y="2821424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/>
                    <a:t>1</a:t>
                  </a:r>
                  <a:endParaRPr lang="en-GB" dirty="0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-241300" y="2821424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/>
                    <a:t>2</a:t>
                  </a:r>
                  <a:endParaRPr lang="en-GB" dirty="0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1125311" y="2821424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/>
                    <a:t>1</a:t>
                  </a:r>
                  <a:endParaRPr lang="en-GB" dirty="0"/>
                </a:p>
              </p:txBody>
            </p:sp>
            <p:cxnSp>
              <p:nvCxnSpPr>
                <p:cNvPr id="40" name="Straight Connector 39"/>
                <p:cNvCxnSpPr/>
                <p:nvPr/>
              </p:nvCxnSpPr>
              <p:spPr>
                <a:xfrm flipV="1">
                  <a:off x="-1085850" y="2278003"/>
                  <a:ext cx="584200" cy="381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H="1" flipV="1">
                  <a:off x="-1695450" y="2309753"/>
                  <a:ext cx="622300" cy="3556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V="1">
                  <a:off x="133863" y="2214503"/>
                  <a:ext cx="584200" cy="381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H="1" flipV="1">
                  <a:off x="-475737" y="2246253"/>
                  <a:ext cx="622300" cy="3556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V="1">
                  <a:off x="1366928" y="2212856"/>
                  <a:ext cx="584200" cy="381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flipH="1" flipV="1">
                  <a:off x="757328" y="2244606"/>
                  <a:ext cx="622300" cy="3556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flipH="1" flipV="1">
                  <a:off x="-1702965" y="1519059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H="1" flipV="1">
                  <a:off x="-507743" y="1457206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flipH="1" flipV="1">
                  <a:off x="-413076" y="1468259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H="1" flipV="1">
                  <a:off x="-585076" y="1491580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flipH="1" flipV="1">
                  <a:off x="700128" y="1434493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H="1" flipV="1">
                  <a:off x="794795" y="1445546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flipH="1" flipV="1">
                  <a:off x="622795" y="1468867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H="1" flipV="1">
                  <a:off x="1932302" y="1425456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" name="TextBox 54"/>
              <p:cNvSpPr txBox="1"/>
              <p:nvPr/>
            </p:nvSpPr>
            <p:spPr>
              <a:xfrm>
                <a:off x="-1700277" y="168908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1</a:t>
                </a:r>
                <a:endParaRPr lang="en-GB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-862077" y="166624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3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14983" y="166624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3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652581" y="165458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1</a:t>
                </a:r>
                <a:endParaRPr lang="en-GB" dirty="0"/>
              </a:p>
            </p:txBody>
          </p:sp>
        </p:grpSp>
        <p:cxnSp>
          <p:nvCxnSpPr>
            <p:cNvPr id="60" name="Straight Arrow Connector 59"/>
            <p:cNvCxnSpPr/>
            <p:nvPr/>
          </p:nvCxnSpPr>
          <p:spPr>
            <a:xfrm>
              <a:off x="9994224" y="4134913"/>
              <a:ext cx="1100504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0367295" y="3677197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solidFill>
                    <a:srgbClr val="FF0000"/>
                  </a:solidFill>
                  <a:latin typeface="Helvetica Condensed"/>
                </a:rPr>
                <a:t>J</a:t>
              </a:r>
              <a:endParaRPr lang="en-GB" sz="2800" dirty="0">
                <a:solidFill>
                  <a:srgbClr val="FF0000"/>
                </a:solidFill>
                <a:latin typeface="Helvetica Condensed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462097" y="5275363"/>
              <a:ext cx="5325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err="1" smtClean="0">
                  <a:latin typeface="Symbol" panose="05050102010706020507" pitchFamily="18" charset="2"/>
                </a:rPr>
                <a:t>n</a:t>
              </a:r>
              <a:r>
                <a:rPr lang="en-GB" sz="2800" baseline="-25000" dirty="0" err="1" smtClean="0">
                  <a:latin typeface="Helvetica Condensed"/>
                </a:rPr>
                <a:t>A</a:t>
              </a:r>
              <a:endParaRPr lang="en-GB" sz="2800" baseline="-25000" dirty="0">
                <a:latin typeface="Helvetic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3903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5398</TotalTime>
  <Words>711</Words>
  <Application>Microsoft Office PowerPoint</Application>
  <PresentationFormat>Widescreen</PresentationFormat>
  <Paragraphs>429</Paragraphs>
  <Slides>57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Arial</vt:lpstr>
      <vt:lpstr>Calibri</vt:lpstr>
      <vt:lpstr>Calibri Light</vt:lpstr>
      <vt:lpstr>Helvetica</vt:lpstr>
      <vt:lpstr>Helvetica Condensed</vt:lpstr>
      <vt:lpstr>Symbol</vt:lpstr>
      <vt:lpstr>Office Theme</vt:lpstr>
      <vt:lpstr>CS ChemDraw Drawing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Nottingham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Potapov Alexey</dc:creator>
  <cp:lastModifiedBy>Alexey</cp:lastModifiedBy>
  <cp:revision>332</cp:revision>
  <dcterms:created xsi:type="dcterms:W3CDTF">2017-06-21T12:11:18Z</dcterms:created>
  <dcterms:modified xsi:type="dcterms:W3CDTF">2017-08-10T08:51:12Z</dcterms:modified>
</cp:coreProperties>
</file>