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1" r:id="rId27"/>
    <p:sldId id="284" r:id="rId28"/>
    <p:sldId id="282" r:id="rId29"/>
    <p:sldId id="285" r:id="rId30"/>
    <p:sldId id="288" r:id="rId31"/>
    <p:sldId id="283" r:id="rId32"/>
    <p:sldId id="286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EB956-709C-4B58-8CC7-926AFA58F9A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7"/>
            <p14:sldId id="281"/>
            <p14:sldId id="284"/>
            <p14:sldId id="282"/>
          </p14:sldIdLst>
        </p14:section>
        <p14:section name="Untitled Section" id="{0818DA84-D438-4C00-A9E3-169D4BBB617B}">
          <p14:sldIdLst>
            <p14:sldId id="285"/>
            <p14:sldId id="288"/>
            <p14:sldId id="283"/>
            <p14:sldId id="286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1921" autoAdjust="0"/>
  </p:normalViewPr>
  <p:slideViewPr>
    <p:cSldViewPr snapToGrid="0">
      <p:cViewPr>
        <p:scale>
          <a:sx n="66" d="100"/>
          <a:sy n="66" d="100"/>
        </p:scale>
        <p:origin x="148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8B21-A5DE-4FDD-84FC-FB32FCF8106F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8383-3B7B-40DA-BC53-FA10C7E8F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6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7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32C7-002A-42CF-8CCE-521F7F2F004A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0.emf"/><Relationship Id="rId4" Type="http://schemas.openxmlformats.org/officeDocument/2006/relationships/image" Target="../media/image4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4140" y="195014"/>
            <a:ext cx="777240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Spin ½  : 2-level system.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2" y="5058876"/>
            <a:ext cx="6989597" cy="1054493"/>
          </a:xfrm>
          <a:prstGeom prst="rect">
            <a:avLst/>
          </a:prstGeom>
        </p:spPr>
      </p:pic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81200" y="874713"/>
            <a:ext cx="8001000" cy="0"/>
          </a:xfrm>
          <a:prstGeom prst="line">
            <a:avLst/>
          </a:prstGeom>
          <a:ln>
            <a:headEnd type="oval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262391" y="946747"/>
            <a:ext cx="5481738" cy="3575217"/>
            <a:chOff x="4274748" y="946747"/>
            <a:chExt cx="5481738" cy="3575217"/>
          </a:xfrm>
        </p:grpSpPr>
        <p:grpSp>
          <p:nvGrpSpPr>
            <p:cNvPr id="24" name="Group 23"/>
            <p:cNvGrpSpPr/>
            <p:nvPr/>
          </p:nvGrpSpPr>
          <p:grpSpPr>
            <a:xfrm>
              <a:off x="4274748" y="946747"/>
              <a:ext cx="5481738" cy="3575217"/>
              <a:chOff x="2750748" y="946746"/>
              <a:chExt cx="5481738" cy="35752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750748" y="1052240"/>
                <a:ext cx="3516441" cy="3469723"/>
                <a:chOff x="3778360" y="821914"/>
                <a:chExt cx="3516441" cy="346972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4156990" y="1396037"/>
                  <a:ext cx="0" cy="2438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4156990" y="1307137"/>
                  <a:ext cx="2514600" cy="1238309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156990" y="2545446"/>
                  <a:ext cx="2514600" cy="984191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156990" y="3834437"/>
                  <a:ext cx="2667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778360" y="1319837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 dirty="0">
                      <a:latin typeface="Helvetica Condensed" pitchFamily="34" charset="0"/>
                    </a:rPr>
                    <a:t>E</a:t>
                  </a:r>
                  <a:endParaRPr lang="en-GB" i="1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641042" y="3829972"/>
                  <a:ext cx="5036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>
                      <a:latin typeface="Helvetica Condensed" pitchFamily="34" charset="0"/>
                    </a:rPr>
                    <a:t>B</a:t>
                  </a:r>
                  <a:r>
                    <a:rPr lang="en-GB" sz="2400" i="1" baseline="-25000">
                      <a:latin typeface="Helvetica Condensed" pitchFamily="34" charset="0"/>
                    </a:rPr>
                    <a:t>0</a:t>
                  </a:r>
                  <a:endParaRPr lang="en-GB" i="1" baseline="-25000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44862" y="821914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b</a:t>
                  </a:r>
                  <a:r>
                    <a:rPr lang="en-GB" sz="2400" dirty="0"/>
                    <a:t>&gt;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21219" y="3060096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a</a:t>
                  </a:r>
                  <a:r>
                    <a:rPr lang="en-GB" sz="2400" dirty="0"/>
                    <a:t>&gt;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5639555" y="1533166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634863" y="3756058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293314" y="946746"/>
                <a:ext cx="1742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b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</a:t>
                </a:r>
                <a:r>
                  <a:rPr lang="en-GB" sz="2400" i="1" dirty="0" err="1" smtClean="0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 smtClean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3753" y="3224826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a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=-</a:t>
                </a:r>
                <a:r>
                  <a:rPr lang="en-GB" sz="2400" i="1" dirty="0" err="1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7654883" y="1626364"/>
              <a:ext cx="0" cy="1664059"/>
            </a:xfrm>
            <a:prstGeom prst="straightConnector1">
              <a:avLst/>
            </a:prstGeom>
            <a:ln w="34925"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750495" y="2142996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P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65350" y="724197"/>
            <a:ext cx="5905500" cy="4795540"/>
            <a:chOff x="2165350" y="724197"/>
            <a:chExt cx="5905500" cy="4795540"/>
          </a:xfrm>
        </p:grpSpPr>
        <p:grpSp>
          <p:nvGrpSpPr>
            <p:cNvPr id="7" name="Group 6"/>
            <p:cNvGrpSpPr/>
            <p:nvPr/>
          </p:nvGrpSpPr>
          <p:grpSpPr>
            <a:xfrm>
              <a:off x="2165350" y="724197"/>
              <a:ext cx="5905500" cy="4795540"/>
              <a:chOff x="3143250" y="800397"/>
              <a:chExt cx="5905500" cy="47955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250" y="1262062"/>
                <a:ext cx="5905500" cy="43338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99" y="1603374"/>
                <a:ext cx="2873115" cy="18256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36298" y="800397"/>
                <a:ext cx="2659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aseline="30000" dirty="0" smtClean="0">
                    <a:latin typeface="Helvetica Condensed"/>
                  </a:rPr>
                  <a:t>1</a:t>
                </a:r>
                <a:r>
                  <a:rPr lang="en-GB" sz="2400" dirty="0" smtClean="0">
                    <a:latin typeface="Helvetica Condensed"/>
                  </a:rPr>
                  <a:t>H NMR spectrum</a:t>
                </a:r>
                <a:endParaRPr lang="en-GB" sz="2400" dirty="0">
                  <a:latin typeface="Helvetica Condensed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70999" y="3954164"/>
              <a:ext cx="2406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J</a:t>
              </a:r>
              <a:r>
                <a:rPr lang="en-GB" sz="3200" baseline="-25000" dirty="0" smtClean="0">
                  <a:latin typeface="Helvetica Condensed"/>
                </a:rPr>
                <a:t>HF</a:t>
              </a:r>
              <a:r>
                <a:rPr lang="en-GB" sz="3200" dirty="0" smtClean="0">
                  <a:latin typeface="Helvetica Condensed"/>
                </a:rPr>
                <a:t> = 79 Hz </a:t>
              </a:r>
              <a:endParaRPr lang="en-GB" sz="32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2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7017" y="-633761"/>
            <a:ext cx="9977739" cy="7672737"/>
            <a:chOff x="627017" y="-633761"/>
            <a:chExt cx="9977739" cy="7672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89397" y="-633761"/>
              <a:ext cx="2644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4 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2097" y="2858739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3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9854" y="6257106"/>
              <a:ext cx="18389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1 </a:t>
              </a:r>
              <a:r>
                <a:rPr lang="en-GB" sz="3200" dirty="0">
                  <a:latin typeface="Symbol" panose="05050102010706020507" pitchFamily="18" charset="2"/>
                </a:rPr>
                <a:t>= 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9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1285" y="3549791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f</a:t>
            </a:r>
            <a:r>
              <a:rPr lang="en-GB" sz="3200" baseline="-25000" dirty="0" smtClean="0">
                <a:latin typeface="Helvetica Condensed"/>
              </a:rPr>
              <a:t>2</a:t>
            </a:r>
            <a:endParaRPr lang="en-GB" sz="3200" baseline="-25000" dirty="0">
              <a:latin typeface="Helvetic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88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800666" y="1897678"/>
            <a:ext cx="12584810" cy="3231036"/>
            <a:chOff x="800666" y="1897678"/>
            <a:chExt cx="12584810" cy="3231036"/>
          </a:xfrm>
        </p:grpSpPr>
        <p:grpSp>
          <p:nvGrpSpPr>
            <p:cNvPr id="101" name="Group 100"/>
            <p:cNvGrpSpPr/>
            <p:nvPr/>
          </p:nvGrpSpPr>
          <p:grpSpPr>
            <a:xfrm>
              <a:off x="800666" y="2374937"/>
              <a:ext cx="12584810" cy="2753777"/>
              <a:chOff x="800666" y="2374937"/>
              <a:chExt cx="12584810" cy="275377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91482" y="2374937"/>
                <a:ext cx="4102894" cy="2753777"/>
                <a:chOff x="1317953" y="936843"/>
                <a:chExt cx="4102894" cy="275377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317953" y="1560830"/>
                  <a:ext cx="4102894" cy="1913652"/>
                  <a:chOff x="1406853" y="2011680"/>
                  <a:chExt cx="4102894" cy="1913652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724150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033837" y="201168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766888" y="299085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0638" y="298323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406853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2&lt;-&gt;1</a:t>
                    </a:r>
                    <a:endParaRPr lang="en-GB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378403" y="355092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4&lt;-&gt;3</a:t>
                    </a:r>
                    <a:endParaRPr lang="en-GB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3802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3&lt;-&gt;1</a:t>
                    </a:r>
                    <a:endParaRPr lang="en-GB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89678" y="35433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4&lt;-&gt;2</a:t>
                    </a:r>
                    <a:endParaRPr lang="en-GB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59150" y="304800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49739" y="310584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46250" y="2609850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28497" y="224559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53193" y="2636243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335440" y="22719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096147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483088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232025" y="1313795"/>
                  <a:ext cx="2164715" cy="1180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3198631" y="936843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2C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32488" y="332283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499667" y="2375953"/>
                <a:ext cx="3811905" cy="2723297"/>
                <a:chOff x="6749277" y="2742783"/>
                <a:chExt cx="3811905" cy="272329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49277" y="3343910"/>
                  <a:ext cx="3811905" cy="1531620"/>
                  <a:chOff x="1531620" y="2019300"/>
                  <a:chExt cx="3811905" cy="15316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2126034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665707" y="482346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296" y="488130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007005" y="431085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7022026" y="400075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140520" y="2829927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9789645" y="281249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306742" y="3086715"/>
                  <a:ext cx="2396555" cy="2541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322308" y="2742783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539045" y="509829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924549" y="333629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681201" y="431847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9696222" y="400837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598745" y="334391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988687" y="3352165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9573571" y="2548066"/>
                <a:ext cx="3811905" cy="2534316"/>
                <a:chOff x="6366342" y="3273265"/>
                <a:chExt cx="3811905" cy="2534316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366342" y="3666588"/>
                  <a:ext cx="3811905" cy="1550443"/>
                  <a:chOff x="1531620" y="2000477"/>
                  <a:chExt cx="3811905" cy="155044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3253462" y="2000477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282772" y="516496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073361" y="5222806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8087289" y="3852754"/>
                  <a:ext cx="314630" cy="2539"/>
                </a:xfrm>
                <a:prstGeom prst="line">
                  <a:avLst/>
                </a:prstGeom>
                <a:ln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7909558" y="327326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r>
                    <a:rPr lang="en-GB" baseline="30000" dirty="0" smtClean="0">
                      <a:latin typeface="Helvetica Condensed"/>
                    </a:rPr>
                    <a:t>2</a:t>
                  </a:r>
                  <a:r>
                    <a:rPr lang="en-GB" dirty="0" smtClean="0">
                      <a:latin typeface="Helvetica Condensed"/>
                    </a:rPr>
                    <a:t>/2J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156110" y="5439797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7318687" y="5127496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9103293" y="52094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412721" y="3685411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7074080" y="525513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-J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315985" y="5156706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9273372" y="513448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9273372" y="5121334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800666" y="2421103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(A)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31213" y="2479047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(B)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469253" y="2471699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(C)</a:t>
                </a:r>
                <a:endParaRPr lang="en-GB" sz="3600" dirty="0">
                  <a:latin typeface="Helvetica Condensed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620163" y="1981227"/>
              <a:ext cx="96212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Helvetica Condensed"/>
                </a:rPr>
                <a:t>J&lt;&lt;</a:t>
              </a:r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401124" y="1897678"/>
              <a:ext cx="124104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 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>
                  <a:latin typeface="Helvetica Condensed"/>
                </a:rPr>
                <a:t> J</a:t>
              </a:r>
              <a:r>
                <a:rPr lang="en-GB" sz="2800" dirty="0">
                  <a:latin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71222" y="99310"/>
            <a:ext cx="5591955" cy="5885365"/>
            <a:chOff x="1471222" y="99310"/>
            <a:chExt cx="5591955" cy="5885365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222" y="230772"/>
              <a:ext cx="5591955" cy="575390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935063" y="104096"/>
              <a:ext cx="1000595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>
                  <a:latin typeface="Helvetica Condensed"/>
                </a:rPr>
                <a:t>A</a:t>
              </a:r>
              <a:r>
                <a:rPr lang="en-GB" sz="2800" dirty="0" err="1" smtClean="0">
                  <a:latin typeface="Helvetica Condensed"/>
                </a:rPr>
                <a:t>-</a:t>
              </a:r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5966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6537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911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757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9309" y="812800"/>
              <a:ext cx="498764" cy="0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346499" y="815611"/>
              <a:ext cx="761157" cy="5922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41790" y="491067"/>
              <a:ext cx="31290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Helvetica Condensed"/>
                </a:rPr>
                <a:t>J</a:t>
              </a:r>
              <a:endParaRPr lang="en-GB" sz="2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2" y="324203"/>
            <a:ext cx="7555555" cy="56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6729" y="1807369"/>
            <a:ext cx="10065007" cy="4885413"/>
            <a:chOff x="826729" y="1807369"/>
            <a:chExt cx="10065007" cy="488541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783" y="2422177"/>
              <a:ext cx="4400000" cy="415238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258" y="2431951"/>
              <a:ext cx="4400000" cy="4152381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 flipV="1">
              <a:off x="1697586" y="3124753"/>
              <a:ext cx="1106616" cy="1599836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818491" y="4238812"/>
              <a:ext cx="1544464" cy="519113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62955" y="3733988"/>
              <a:ext cx="681038" cy="504824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825069" y="2232581"/>
              <a:ext cx="4066667" cy="4460201"/>
              <a:chOff x="7352971" y="2138313"/>
              <a:chExt cx="4066667" cy="446020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971" y="2684228"/>
                <a:ext cx="4066667" cy="391428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437910" y="3685880"/>
                <a:ext cx="1864194" cy="552932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935137" y="2138313"/>
                <a:ext cx="376492" cy="2100499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7944792" y="2674801"/>
                <a:ext cx="914400" cy="1027522"/>
              </a:xfrm>
              <a:custGeom>
                <a:avLst/>
                <a:gdLst>
                  <a:gd name="connsiteX0" fmla="*/ 914400 w 914400"/>
                  <a:gd name="connsiteY0" fmla="*/ 0 h 1027522"/>
                  <a:gd name="connsiteX1" fmla="*/ 301657 w 914400"/>
                  <a:gd name="connsiteY1" fmla="*/ 367646 h 1027522"/>
                  <a:gd name="connsiteX2" fmla="*/ 0 w 914400"/>
                  <a:gd name="connsiteY2" fmla="*/ 1027522 h 10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027522">
                    <a:moveTo>
                      <a:pt x="914400" y="0"/>
                    </a:moveTo>
                    <a:cubicBezTo>
                      <a:pt x="684228" y="98196"/>
                      <a:pt x="454057" y="196392"/>
                      <a:pt x="301657" y="367646"/>
                    </a:cubicBezTo>
                    <a:cubicBezTo>
                      <a:pt x="149257" y="538900"/>
                      <a:pt x="74628" y="783211"/>
                      <a:pt x="0" y="1027522"/>
                    </a:cubicBezTo>
                  </a:path>
                </a:pathLst>
              </a:custGeom>
              <a:noFill/>
              <a:ln w="25400">
                <a:prstDash val="sysDot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41182" y="2178570"/>
                <a:ext cx="5453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latin typeface="Symbol" panose="05050102010706020507" pitchFamily="18" charset="2"/>
                  </a:rPr>
                  <a:t>f</a:t>
                </a:r>
                <a:endParaRPr lang="en-GB" sz="5400" dirty="0"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26729" y="1807369"/>
              <a:ext cx="2608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Helvetica Condensed"/>
                </a:rPr>
                <a:t>C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H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Cl</a:t>
              </a:r>
              <a:r>
                <a:rPr lang="en-GB" sz="5400" baseline="-25000" dirty="0" smtClean="0">
                  <a:latin typeface="Helvetica Condensed"/>
                </a:rPr>
                <a:t>4</a:t>
              </a:r>
              <a:endParaRPr lang="en-GB" sz="54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3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69372" y="217057"/>
            <a:ext cx="3614194" cy="3523250"/>
            <a:chOff x="669372" y="217057"/>
            <a:chExt cx="3614194" cy="3523250"/>
          </a:xfrm>
        </p:grpSpPr>
        <p:grpSp>
          <p:nvGrpSpPr>
            <p:cNvPr id="5" name="Group 4"/>
            <p:cNvGrpSpPr/>
            <p:nvPr/>
          </p:nvGrpSpPr>
          <p:grpSpPr>
            <a:xfrm>
              <a:off x="1234195" y="812800"/>
              <a:ext cx="2281411" cy="1521436"/>
              <a:chOff x="1234195" y="812800"/>
              <a:chExt cx="2281411" cy="1521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1837444" y="1456271"/>
              <a:ext cx="1062211" cy="1064954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 rot="600000" flipV="1">
              <a:off x="1226965" y="1595635"/>
              <a:ext cx="2281411" cy="1521436"/>
              <a:chOff x="1234195" y="812800"/>
              <a:chExt cx="2281411" cy="152143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2409825" y="1130748"/>
              <a:ext cx="809625" cy="431352"/>
            </a:xfrm>
            <a:custGeom>
              <a:avLst/>
              <a:gdLst>
                <a:gd name="connsiteX0" fmla="*/ 0 w 809625"/>
                <a:gd name="connsiteY0" fmla="*/ 31302 h 431352"/>
                <a:gd name="connsiteX1" fmla="*/ 495300 w 809625"/>
                <a:gd name="connsiteY1" fmla="*/ 40827 h 431352"/>
                <a:gd name="connsiteX2" fmla="*/ 809625 w 809625"/>
                <a:gd name="connsiteY2" fmla="*/ 431352 h 4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25" h="431352">
                  <a:moveTo>
                    <a:pt x="0" y="31302"/>
                  </a:moveTo>
                  <a:cubicBezTo>
                    <a:pt x="180181" y="2727"/>
                    <a:pt x="360363" y="-25848"/>
                    <a:pt x="495300" y="40827"/>
                  </a:cubicBezTo>
                  <a:cubicBezTo>
                    <a:pt x="630237" y="107502"/>
                    <a:pt x="719931" y="269427"/>
                    <a:pt x="809625" y="431352"/>
                  </a:cubicBezTo>
                </a:path>
              </a:pathLst>
            </a:custGeom>
            <a:noFill/>
            <a:ln w="22225">
              <a:prstDash val="sysDot"/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4669" y="69214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endParaRPr lang="en-GB" sz="3200" dirty="0">
                <a:latin typeface="Symbol" panose="05050102010706020507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8121" y="1182242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450" y="217057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3043" y="52121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4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372" y="2414678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2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259" y="3093976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3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954" y="244764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1</a:t>
              </a:r>
              <a:endParaRPr lang="en-GB" sz="36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46400" y="1030514"/>
            <a:ext cx="5834744" cy="2235200"/>
            <a:chOff x="2946400" y="1030514"/>
            <a:chExt cx="5834744" cy="2235200"/>
          </a:xfrm>
        </p:grpSpPr>
        <p:sp>
          <p:nvSpPr>
            <p:cNvPr id="14" name="Rectangle 13"/>
            <p:cNvSpPr/>
            <p:nvPr/>
          </p:nvSpPr>
          <p:spPr>
            <a:xfrm>
              <a:off x="2946400" y="1030514"/>
              <a:ext cx="5834744" cy="223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65835" y="1324656"/>
              <a:ext cx="5582573" cy="1645682"/>
              <a:chOff x="1591955" y="857250"/>
              <a:chExt cx="5582573" cy="164568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550" y="952500"/>
                <a:ext cx="2209800" cy="11811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91955" y="1948934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2,5 -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5850" y="857250"/>
                <a:ext cx="1485900" cy="12763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681538" y="2133600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2,3 -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20360" y="3367314"/>
            <a:ext cx="9944877" cy="3490686"/>
            <a:chOff x="920360" y="3367314"/>
            <a:chExt cx="9944877" cy="34906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293" y="3367314"/>
              <a:ext cx="4723944" cy="34667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360" y="3367314"/>
              <a:ext cx="4756539" cy="3490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29" y="776844"/>
            <a:ext cx="4369758" cy="3366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29" y="929244"/>
            <a:ext cx="4369758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482" y="2374937"/>
            <a:ext cx="4102894" cy="2753777"/>
            <a:chOff x="1317953" y="936843"/>
            <a:chExt cx="4102894" cy="2753777"/>
          </a:xfrm>
        </p:grpSpPr>
        <p:grpSp>
          <p:nvGrpSpPr>
            <p:cNvPr id="46" name="Group 45"/>
            <p:cNvGrpSpPr/>
            <p:nvPr/>
          </p:nvGrpSpPr>
          <p:grpSpPr>
            <a:xfrm>
              <a:off x="1317953" y="1560830"/>
              <a:ext cx="4102894" cy="1913652"/>
              <a:chOff x="1406853" y="2011680"/>
              <a:chExt cx="4102894" cy="191365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24150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033837" y="201168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766888" y="299085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100638" y="298323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406853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2&lt;-&gt;1</a:t>
                </a:r>
                <a:endParaRPr lang="en-GB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78403" y="355092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4&lt;-&gt;3</a:t>
                </a:r>
                <a:endParaRPr lang="en-GB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73802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3&lt;-&gt;1</a:t>
                </a:r>
                <a:endParaRPr lang="en-GB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9678" y="35433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4&lt;-&gt;2</a:t>
                </a:r>
                <a:endParaRPr lang="en-GB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3359150" y="304800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9739" y="310584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46250" y="2609850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28497" y="22455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053193" y="2636243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35440" y="22719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2096147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83088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232025" y="1313795"/>
              <a:ext cx="2164715" cy="1180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98631" y="93684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2C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2488" y="332283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99667" y="2375953"/>
            <a:ext cx="3811905" cy="2723297"/>
            <a:chOff x="6749277" y="2742783"/>
            <a:chExt cx="3811905" cy="2723297"/>
          </a:xfrm>
        </p:grpSpPr>
        <p:grpSp>
          <p:nvGrpSpPr>
            <p:cNvPr id="29" name="Group 28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8665707" y="482346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56296" y="488130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2026" y="40007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140520" y="2829927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789645" y="281249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6742" y="3086715"/>
              <a:ext cx="2396555" cy="254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22308" y="27427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539045" y="509829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696222" y="4008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573571" y="2548066"/>
            <a:ext cx="3811905" cy="2534316"/>
            <a:chOff x="6366342" y="3273265"/>
            <a:chExt cx="3811905" cy="2534316"/>
          </a:xfrm>
        </p:grpSpPr>
        <p:grpSp>
          <p:nvGrpSpPr>
            <p:cNvPr id="14" name="Group 13"/>
            <p:cNvGrpSpPr/>
            <p:nvPr/>
          </p:nvGrpSpPr>
          <p:grpSpPr>
            <a:xfrm>
              <a:off x="6366342" y="3666588"/>
              <a:ext cx="3811905" cy="1550443"/>
              <a:chOff x="1531620" y="2000477"/>
              <a:chExt cx="3811905" cy="155044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53462" y="2000477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82772" y="516496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3361" y="522280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8087289" y="3852754"/>
              <a:ext cx="314630" cy="2539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09558" y="327326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r>
                <a:rPr lang="en-GB" baseline="30000" dirty="0" smtClean="0">
                  <a:latin typeface="Helvetica Condensed"/>
                </a:rPr>
                <a:t>2</a:t>
              </a:r>
              <a:r>
                <a:rPr lang="en-GB" dirty="0" smtClean="0">
                  <a:latin typeface="Helvetica Condensed"/>
                </a:rPr>
                <a:t>/2J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56110" y="5439797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318687" y="5127496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03293" y="52094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412721" y="3685411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74080" y="52551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-J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315985" y="5156706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273372" y="513448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273372" y="5121334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0666" y="242110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1213" y="247904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253" y="247169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(C)</a:t>
            </a:r>
            <a:endParaRPr lang="en-GB" sz="3600" dirty="0">
              <a:latin typeface="Helvetic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163" y="1981227"/>
            <a:ext cx="9621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Helvetica Condensed"/>
              </a:rPr>
              <a:t>J&lt;&lt;</a:t>
            </a:r>
            <a:r>
              <a:rPr lang="en-GB" sz="2800" dirty="0" smtClean="0">
                <a:latin typeface="Symbol" panose="05050102010706020507" pitchFamily="18" charset="2"/>
              </a:rPr>
              <a:t>d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124" y="1897678"/>
            <a:ext cx="1241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 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>
                <a:latin typeface="Helvetica Condensed"/>
              </a:rPr>
              <a:t> J</a:t>
            </a:r>
            <a:r>
              <a:rPr lang="en-GB" sz="2800" dirty="0">
                <a:latin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72781" y="554710"/>
            <a:ext cx="3721728" cy="2825928"/>
            <a:chOff x="3039762" y="563946"/>
            <a:chExt cx="3721728" cy="282592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039762" y="102561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043879" y="336516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9762" y="5639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b</a:t>
              </a:r>
              <a:r>
                <a:rPr lang="en-GB" sz="2400" dirty="0"/>
                <a:t>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6119" y="2802128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a</a:t>
              </a:r>
              <a:r>
                <a:rPr lang="en-GB" sz="2400" dirty="0"/>
                <a:t>&gt;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42601" y="1102746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968891" y="1107369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83821" y="172720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5821" y="196272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5091" y="198448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ba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9174" y="148150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349523" y="2157631"/>
              <a:ext cx="2246041" cy="83127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 rot="5400000" flipV="1">
              <a:off x="4693578" y="2155322"/>
              <a:ext cx="2246041" cy="96985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50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402841" y="2169146"/>
            <a:ext cx="9271204" cy="2846958"/>
            <a:chOff x="1402841" y="2169146"/>
            <a:chExt cx="9271204" cy="2846958"/>
          </a:xfrm>
        </p:grpSpPr>
        <p:grpSp>
          <p:nvGrpSpPr>
            <p:cNvPr id="4" name="Group 3"/>
            <p:cNvGrpSpPr/>
            <p:nvPr/>
          </p:nvGrpSpPr>
          <p:grpSpPr>
            <a:xfrm>
              <a:off x="1971295" y="2870087"/>
              <a:ext cx="3811905" cy="1595755"/>
              <a:chOff x="6749277" y="3336290"/>
              <a:chExt cx="3811905" cy="159575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9809655" y="4811395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007005" y="431085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24549" y="333629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681201" y="431847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670101" y="391139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</a:rPr>
                  <a:t>D</a:t>
                </a:r>
                <a:endParaRPr lang="en-GB" dirty="0">
                  <a:latin typeface="Symbol" panose="05050102010706020507" pitchFamily="18" charset="2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988687" y="3352165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402841" y="237967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(A)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1959" y="2197721"/>
              <a:ext cx="162576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-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880" y="443132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49787" y="4398642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2958" y="34829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352052" y="436527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62140" y="2849132"/>
              <a:ext cx="3811905" cy="1616710"/>
              <a:chOff x="6749277" y="3343910"/>
              <a:chExt cx="3811905" cy="161671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8561880" y="4839970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393739" y="3977719"/>
                <a:ext cx="2147938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93686" y="2351099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(B)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2804" y="2169146"/>
              <a:ext cx="1035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=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88665" y="4431024"/>
              <a:ext cx="1300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2718" y="2947974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6" y="830328"/>
            <a:ext cx="4285395" cy="52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9323" y="978266"/>
            <a:ext cx="3811905" cy="1595755"/>
            <a:chOff x="6749277" y="3336290"/>
            <a:chExt cx="3811905" cy="1595755"/>
          </a:xfrm>
        </p:grpSpPr>
        <p:grpSp>
          <p:nvGrpSpPr>
            <p:cNvPr id="23" name="Group 22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70101" y="39113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360869" y="48785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987" y="305900"/>
            <a:ext cx="162576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-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908" y="25395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815" y="25068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986" y="15911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080" y="24734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820168" y="875118"/>
            <a:ext cx="3811905" cy="1698903"/>
            <a:chOff x="6749277" y="3261717"/>
            <a:chExt cx="3811905" cy="1698903"/>
          </a:xfrm>
        </p:grpSpPr>
        <p:grpSp>
          <p:nvGrpSpPr>
            <p:cNvPr id="17" name="Group 16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251714" y="45927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0832" y="277325"/>
            <a:ext cx="103586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=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6693" y="25392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0746" y="1056153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29323" y="4311566"/>
            <a:ext cx="3811905" cy="1595755"/>
            <a:chOff x="6749277" y="3336290"/>
            <a:chExt cx="3811905" cy="1595755"/>
          </a:xfrm>
        </p:grpSpPr>
        <p:grpSp>
          <p:nvGrpSpPr>
            <p:cNvPr id="55" name="Group 54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124908" y="58728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7815" y="58401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310080" y="58067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20168" y="4208418"/>
            <a:ext cx="3811905" cy="1698903"/>
            <a:chOff x="6749277" y="3261717"/>
            <a:chExt cx="3811905" cy="1698903"/>
          </a:xfrm>
        </p:grpSpPr>
        <p:grpSp>
          <p:nvGrpSpPr>
            <p:cNvPr id="49" name="Group 48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146693" y="58725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5571" y="4374664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3/2D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124872" y="4316234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flipH="1">
            <a:off x="1820483" y="4309773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4777201" y="4312010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flipH="1">
            <a:off x="4472812" y="4305549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7993944" y="4245671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 flipH="1">
            <a:off x="7145084" y="4232719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5741228" y="2831590"/>
            <a:ext cx="910595" cy="129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8360746" y="348431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Symbol" panose="05050102010706020507" pitchFamily="18" charset="2"/>
              </a:rPr>
              <a:t>3</a:t>
            </a:r>
            <a:r>
              <a:rPr lang="en-GB" sz="3200" dirty="0" smtClean="0">
                <a:latin typeface="Symbol" panose="05050102010706020507" pitchFamily="18" charset="2"/>
              </a:rPr>
              <a:t>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181366" y="4069089"/>
            <a:ext cx="29024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046917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196517" y="3491066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843657" y="4443307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13909" y="3968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472812" y="3508957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73311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517322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71741" y="360347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2205232" y="4433782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75484" y="39588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834387" y="3499432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834886" y="3506733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33316" y="359394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860543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12050" y="-212991"/>
            <a:ext cx="14036582" cy="7451991"/>
            <a:chOff x="-2612050" y="-212991"/>
            <a:chExt cx="14036582" cy="7451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6700" y="-212991"/>
              <a:ext cx="6077832" cy="74519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12050" y="-190500"/>
              <a:ext cx="8308882" cy="704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" y="1212850"/>
            <a:ext cx="6013985" cy="16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40005" y="1538244"/>
            <a:ext cx="3308703" cy="2971417"/>
            <a:chOff x="1940005" y="1538244"/>
            <a:chExt cx="3308703" cy="2971417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368304" y="3612812"/>
              <a:ext cx="1392455" cy="462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02834" y="3612812"/>
              <a:ext cx="965470" cy="75598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356784" y="2338765"/>
              <a:ext cx="21678" cy="127404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355850" y="2992814"/>
              <a:ext cx="1022612" cy="602505"/>
            </a:xfrm>
            <a:prstGeom prst="straightConnector1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 rot="1440000">
              <a:off x="3140933" y="3102384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3281" y="285481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a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05955" y="2027607"/>
              <a:ext cx="476364" cy="172950"/>
            </a:xfrm>
            <a:custGeom>
              <a:avLst/>
              <a:gdLst>
                <a:gd name="connsiteX0" fmla="*/ 476364 w 476364"/>
                <a:gd name="connsiteY0" fmla="*/ 62036 h 172950"/>
                <a:gd name="connsiteX1" fmla="*/ 219189 w 476364"/>
                <a:gd name="connsiteY1" fmla="*/ 124 h 172950"/>
                <a:gd name="connsiteX2" fmla="*/ 114 w 476364"/>
                <a:gd name="connsiteY2" fmla="*/ 76324 h 172950"/>
                <a:gd name="connsiteX3" fmla="*/ 247764 w 476364"/>
                <a:gd name="connsiteY3" fmla="*/ 171574 h 172950"/>
                <a:gd name="connsiteX4" fmla="*/ 423976 w 476364"/>
                <a:gd name="connsiteY4" fmla="*/ 123949 h 17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64" h="172950">
                  <a:moveTo>
                    <a:pt x="476364" y="62036"/>
                  </a:moveTo>
                  <a:cubicBezTo>
                    <a:pt x="387464" y="29889"/>
                    <a:pt x="298564" y="-2257"/>
                    <a:pt x="219189" y="124"/>
                  </a:cubicBezTo>
                  <a:cubicBezTo>
                    <a:pt x="139814" y="2505"/>
                    <a:pt x="-4648" y="47749"/>
                    <a:pt x="114" y="76324"/>
                  </a:cubicBezTo>
                  <a:cubicBezTo>
                    <a:pt x="4876" y="104899"/>
                    <a:pt x="177120" y="163636"/>
                    <a:pt x="247764" y="171574"/>
                  </a:cubicBezTo>
                  <a:cubicBezTo>
                    <a:pt x="318408" y="179512"/>
                    <a:pt x="371192" y="151730"/>
                    <a:pt x="423976" y="12394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6583" y="1538244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W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378462" y="2454347"/>
              <a:ext cx="1236432" cy="11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90104" y="340166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0763" y="207715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8021" y="252234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GB" sz="20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endParaRPr lang="en-GB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20160000" flipH="1">
              <a:off x="3468944" y="2998587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16158" y="273988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63305" y="2502480"/>
              <a:ext cx="7458" cy="138398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376831" y="3630305"/>
              <a:ext cx="1479912" cy="3595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40005" y="39248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89928" y="332042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878" y="219700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2100000" flipH="1" flipV="1">
              <a:off x="3192867" y="3600384"/>
              <a:ext cx="356326" cy="433785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5700" y="38530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f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6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6861" y="1205646"/>
            <a:ext cx="4371703" cy="3226337"/>
            <a:chOff x="868611" y="1186596"/>
            <a:chExt cx="4371703" cy="3226337"/>
          </a:xfrm>
        </p:grpSpPr>
        <p:sp>
          <p:nvSpPr>
            <p:cNvPr id="4" name="Oval 3"/>
            <p:cNvSpPr/>
            <p:nvPr/>
          </p:nvSpPr>
          <p:spPr>
            <a:xfrm rot="-2700000">
              <a:off x="868611" y="2803981"/>
              <a:ext cx="4371703" cy="150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2411906" y="3045573"/>
              <a:ext cx="1515848" cy="7797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H="1" flipV="1">
              <a:off x="2633896" y="2899521"/>
              <a:ext cx="547454" cy="510429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5"/>
            </p:cNvCxnSpPr>
            <p:nvPr/>
          </p:nvCxnSpPr>
          <p:spPr>
            <a:xfrm>
              <a:off x="3181351" y="3409950"/>
              <a:ext cx="172500" cy="599406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6"/>
            </p:cNvCxnSpPr>
            <p:nvPr/>
          </p:nvCxnSpPr>
          <p:spPr>
            <a:xfrm flipV="1">
              <a:off x="3181350" y="2011642"/>
              <a:ext cx="1418743" cy="1398308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188880" y="1316676"/>
              <a:ext cx="11520" cy="2099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58765" y="1186596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4286" y="1517083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30199" y="236648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6154" y="382815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19450" y="2508251"/>
              <a:ext cx="528404" cy="311150"/>
            </a:xfrm>
            <a:custGeom>
              <a:avLst/>
              <a:gdLst>
                <a:gd name="connsiteX0" fmla="*/ 0 w 1117600"/>
                <a:gd name="connsiteY0" fmla="*/ 227 h 546327"/>
                <a:gd name="connsiteX1" fmla="*/ 730250 w 1117600"/>
                <a:gd name="connsiteY1" fmla="*/ 89127 h 546327"/>
                <a:gd name="connsiteX2" fmla="*/ 1117600 w 1117600"/>
                <a:gd name="connsiteY2" fmla="*/ 546327 h 54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546327">
                  <a:moveTo>
                    <a:pt x="0" y="227"/>
                  </a:moveTo>
                  <a:cubicBezTo>
                    <a:pt x="271991" y="-832"/>
                    <a:pt x="543983" y="-1890"/>
                    <a:pt x="730250" y="89127"/>
                  </a:cubicBezTo>
                  <a:cubicBezTo>
                    <a:pt x="916517" y="180144"/>
                    <a:pt x="1017058" y="363235"/>
                    <a:pt x="1117600" y="54632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6787" y="208719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1663700" y="3308350"/>
              <a:ext cx="1506130" cy="10160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445910" y="1377338"/>
              <a:ext cx="731449" cy="1972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2773993" y="3162300"/>
              <a:ext cx="96207" cy="184150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3242" y="329831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f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398" y="1956718"/>
            <a:ext cx="3878144" cy="1775600"/>
            <a:chOff x="874398" y="1956718"/>
            <a:chExt cx="3878144" cy="1775600"/>
          </a:xfrm>
        </p:grpSpPr>
        <p:grpSp>
          <p:nvGrpSpPr>
            <p:cNvPr id="41" name="Group 40"/>
            <p:cNvGrpSpPr/>
            <p:nvPr/>
          </p:nvGrpSpPr>
          <p:grpSpPr>
            <a:xfrm>
              <a:off x="874398" y="1956718"/>
              <a:ext cx="3878144" cy="1775600"/>
              <a:chOff x="874398" y="1956718"/>
              <a:chExt cx="3878144" cy="177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74398" y="1956718"/>
                <a:ext cx="3761680" cy="1347930"/>
                <a:chOff x="874398" y="1956718"/>
                <a:chExt cx="3761680" cy="1347930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671158" y="1956718"/>
                  <a:ext cx="2158475" cy="1347930"/>
                </a:xfrm>
                <a:custGeom>
                  <a:avLst/>
                  <a:gdLst>
                    <a:gd name="connsiteX0" fmla="*/ 3602411 w 4519360"/>
                    <a:gd name="connsiteY0" fmla="*/ 2760 h 2045657"/>
                    <a:gd name="connsiteX1" fmla="*/ 4516811 w 4519360"/>
                    <a:gd name="connsiteY1" fmla="*/ 778615 h 2045657"/>
                    <a:gd name="connsiteX2" fmla="*/ 3824084 w 4519360"/>
                    <a:gd name="connsiteY2" fmla="*/ 1757669 h 2045657"/>
                    <a:gd name="connsiteX3" fmla="*/ 2364738 w 4519360"/>
                    <a:gd name="connsiteY3" fmla="*/ 1489815 h 2045657"/>
                    <a:gd name="connsiteX4" fmla="*/ 656011 w 4519360"/>
                    <a:gd name="connsiteY4" fmla="*/ 2043997 h 2045657"/>
                    <a:gd name="connsiteX5" fmla="*/ 229 w 4519360"/>
                    <a:gd name="connsiteY5" fmla="*/ 1277378 h 2045657"/>
                    <a:gd name="connsiteX6" fmla="*/ 711429 w 4519360"/>
                    <a:gd name="connsiteY6" fmla="*/ 270615 h 2045657"/>
                    <a:gd name="connsiteX7" fmla="*/ 2207720 w 4519360"/>
                    <a:gd name="connsiteY7" fmla="*/ 510760 h 2045657"/>
                    <a:gd name="connsiteX8" fmla="*/ 3602411 w 4519360"/>
                    <a:gd name="connsiteY8" fmla="*/ 2760 h 204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19360" h="2045657">
                      <a:moveTo>
                        <a:pt x="3602411" y="2760"/>
                      </a:moveTo>
                      <a:cubicBezTo>
                        <a:pt x="3987260" y="47403"/>
                        <a:pt x="4479866" y="486130"/>
                        <a:pt x="4516811" y="778615"/>
                      </a:cubicBezTo>
                      <a:cubicBezTo>
                        <a:pt x="4553756" y="1071100"/>
                        <a:pt x="4182763" y="1639136"/>
                        <a:pt x="3824084" y="1757669"/>
                      </a:cubicBezTo>
                      <a:cubicBezTo>
                        <a:pt x="3465405" y="1876202"/>
                        <a:pt x="2892750" y="1442094"/>
                        <a:pt x="2364738" y="1489815"/>
                      </a:cubicBezTo>
                      <a:cubicBezTo>
                        <a:pt x="1836726" y="1537536"/>
                        <a:pt x="1050096" y="2079403"/>
                        <a:pt x="656011" y="2043997"/>
                      </a:cubicBezTo>
                      <a:cubicBezTo>
                        <a:pt x="261926" y="2008591"/>
                        <a:pt x="-9007" y="1572942"/>
                        <a:pt x="229" y="1277378"/>
                      </a:cubicBezTo>
                      <a:cubicBezTo>
                        <a:pt x="9465" y="981814"/>
                        <a:pt x="343514" y="398385"/>
                        <a:pt x="711429" y="270615"/>
                      </a:cubicBezTo>
                      <a:cubicBezTo>
                        <a:pt x="1079344" y="142845"/>
                        <a:pt x="1733587" y="552324"/>
                        <a:pt x="2207720" y="510760"/>
                      </a:cubicBezTo>
                      <a:cubicBezTo>
                        <a:pt x="2681853" y="469196"/>
                        <a:pt x="3217562" y="-41883"/>
                        <a:pt x="3602411" y="2760"/>
                      </a:cubicBezTo>
                      <a:close/>
                    </a:path>
                  </a:pathLst>
                </a:cu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275251" y="2476036"/>
                  <a:ext cx="174172" cy="1567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74398" y="2612837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1</a:t>
                  </a:r>
                  <a:endParaRPr lang="en-GB" dirty="0">
                    <a:latin typeface="Helvetica Condensed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463962" y="2537199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2</a:t>
                  </a:r>
                  <a:endParaRPr lang="en-GB" dirty="0">
                    <a:latin typeface="Helvetica Condensed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010952" y="2525532"/>
                  <a:ext cx="434975" cy="380999"/>
                  <a:chOff x="4905375" y="2252662"/>
                  <a:chExt cx="1766888" cy="1633537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905375" y="2252662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900738" y="2252662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905375" y="3171824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00738" y="3171824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296025" y="23764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6086475" y="26098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311775" y="33162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2225" y="35496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292039" y="195671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GB" baseline="30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baseline="30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60129" y="2554413"/>
                <a:ext cx="782558" cy="1377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162588" y="3209098"/>
                <a:ext cx="2589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 field gradient along the bond</a:t>
                </a:r>
                <a:endPara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356194" y="2508202"/>
              <a:ext cx="1173" cy="9997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04607" y="2562630"/>
              <a:ext cx="103175" cy="74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3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251" y="343424"/>
            <a:ext cx="8750708" cy="4767860"/>
            <a:chOff x="1931251" y="343424"/>
            <a:chExt cx="8750708" cy="47678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31251" y="2723495"/>
              <a:ext cx="546100" cy="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77351" y="1225484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477351" y="2729845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6322" y="122548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56322" y="2291842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37468" y="326302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5749" y="423420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77351" y="2291842"/>
              <a:ext cx="360117" cy="44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88463" y="2729845"/>
              <a:ext cx="349005" cy="5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411849" y="1040745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28277" y="1040745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02422" y="2282317"/>
              <a:ext cx="31439" cy="163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42556" y="2445419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02422" y="3269375"/>
              <a:ext cx="59001" cy="107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75036" y="337647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11849" y="4049467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8277" y="4043117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33473" y="386169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7154" y="289686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0051" y="192513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90911" y="853831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21942" y="34751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Zeeman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1849" y="34342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Quadrupolar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117102" y="103849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17102" y="95049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7644" y="213541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052153" y="229184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34749" y="30783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074377" y="323419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17102" y="404946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17102" y="396034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601301" y="1047095"/>
              <a:ext cx="12700" cy="1393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858358" y="2448594"/>
              <a:ext cx="843" cy="8989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633407" y="3411711"/>
              <a:ext cx="4407" cy="60400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6377589" y="643370"/>
              <a:ext cx="4304370" cy="4467914"/>
              <a:chOff x="1865304" y="4577379"/>
              <a:chExt cx="4304370" cy="446791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058672" y="6126854"/>
                <a:ext cx="3811905" cy="1698903"/>
                <a:chOff x="6749277" y="3261717"/>
                <a:chExt cx="3811905" cy="1698903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749277" y="3286018"/>
                  <a:ext cx="3811905" cy="1589512"/>
                  <a:chOff x="1531620" y="1961408"/>
                  <a:chExt cx="3811905" cy="158951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2256" y="1961408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561880" y="483997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7960145" y="3977719"/>
                  <a:ext cx="1152524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149761" y="3261717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3726635" y="7705647"/>
                <a:ext cx="1300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Symbol" panose="05050102010706020507" pitchFamily="18" charset="2"/>
                  </a:rPr>
                  <a:t>n</a:t>
                </a:r>
                <a:r>
                  <a:rPr lang="en-GB" sz="3200" baseline="-25000" dirty="0" smtClean="0">
                    <a:latin typeface="Symbol" panose="05050102010706020507" pitchFamily="18" charset="2"/>
                  </a:rPr>
                  <a:t>0</a:t>
                </a:r>
                <a:endParaRPr lang="en-GB" baseline="-25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232448" y="6164107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H="1">
                <a:off x="2383588" y="6151155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2407141" y="8545172"/>
                <a:ext cx="2902434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322304" y="621400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74496" y="617882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>
                <a:off x="3670265" y="4829440"/>
                <a:ext cx="261937" cy="2907418"/>
              </a:xfrm>
              <a:custGeom>
                <a:avLst/>
                <a:gdLst>
                  <a:gd name="connsiteX0" fmla="*/ 0 w 261937"/>
                  <a:gd name="connsiteY0" fmla="*/ 1809754 h 1824041"/>
                  <a:gd name="connsiteX1" fmla="*/ 138112 w 261937"/>
                  <a:gd name="connsiteY1" fmla="*/ 4 h 1824041"/>
                  <a:gd name="connsiteX2" fmla="*/ 261937 w 261937"/>
                  <a:gd name="connsiteY2" fmla="*/ 1824041 h 18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824041">
                    <a:moveTo>
                      <a:pt x="0" y="1809754"/>
                    </a:moveTo>
                    <a:cubicBezTo>
                      <a:pt x="47228" y="903688"/>
                      <a:pt x="94456" y="-2377"/>
                      <a:pt x="138112" y="4"/>
                    </a:cubicBezTo>
                    <a:cubicBezTo>
                      <a:pt x="181768" y="2385"/>
                      <a:pt x="221852" y="913213"/>
                      <a:pt x="261937" y="1824041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572000" y="6126854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860012" y="5773125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65304" y="5809496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2671835" y="6126854"/>
                <a:ext cx="45718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3890793" y="4847135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05181" y="4577379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1/2&lt;-&gt;-1/2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523584" y="8522073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c</a:t>
                </a:r>
                <a:r>
                  <a:rPr lang="en-GB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09224" y="1295400"/>
            <a:ext cx="3318725" cy="4657726"/>
            <a:chOff x="1309224" y="1295400"/>
            <a:chExt cx="3318725" cy="4657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224" y="1295400"/>
              <a:ext cx="3318725" cy="46577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09224" y="1376313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3344" y="4083377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88404" y="649069"/>
            <a:ext cx="4518581" cy="5063035"/>
            <a:chOff x="6988404" y="649069"/>
            <a:chExt cx="4518581" cy="50630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404" y="975611"/>
              <a:ext cx="4518581" cy="473649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988404" y="649069"/>
              <a:ext cx="2092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(NO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62391" y="946747"/>
            <a:ext cx="5481738" cy="3575217"/>
            <a:chOff x="2750748" y="946746"/>
            <a:chExt cx="5481738" cy="3575217"/>
          </a:xfrm>
        </p:grpSpPr>
        <p:grpSp>
          <p:nvGrpSpPr>
            <p:cNvPr id="8" name="Group 7"/>
            <p:cNvGrpSpPr/>
            <p:nvPr/>
          </p:nvGrpSpPr>
          <p:grpSpPr>
            <a:xfrm>
              <a:off x="2750748" y="1052240"/>
              <a:ext cx="3516441" cy="3469723"/>
              <a:chOff x="3778360" y="821914"/>
              <a:chExt cx="3516441" cy="346972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156990" y="1396037"/>
                <a:ext cx="0" cy="2438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156990" y="1307137"/>
                <a:ext cx="2514600" cy="1238309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990" y="2545446"/>
                <a:ext cx="2514600" cy="984191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56990" y="3834437"/>
                <a:ext cx="2667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778360" y="131983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>
                    <a:latin typeface="Helvetica Condensed" pitchFamily="34" charset="0"/>
                  </a:rPr>
                  <a:t>E</a:t>
                </a:r>
                <a:endParaRPr lang="en-GB" i="1" dirty="0">
                  <a:latin typeface="Helvetica Condensed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1042" y="3829972"/>
                <a:ext cx="503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>
                    <a:latin typeface="Helvetica Condensed" pitchFamily="34" charset="0"/>
                  </a:rPr>
                  <a:t>B</a:t>
                </a:r>
                <a:r>
                  <a:rPr lang="en-GB" sz="2400" i="1" baseline="-25000">
                    <a:latin typeface="Helvetica Condensed" pitchFamily="34" charset="0"/>
                  </a:rPr>
                  <a:t>0</a:t>
                </a:r>
                <a:endParaRPr lang="en-GB" i="1" baseline="-25000" dirty="0">
                  <a:latin typeface="Helvetica Condensed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44862" y="821914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b</a:t>
                </a:r>
                <a:r>
                  <a:rPr lang="en-GB" sz="2400" dirty="0"/>
                  <a:t>&gt;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219" y="3060096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a</a:t>
                </a:r>
                <a:r>
                  <a:rPr lang="en-GB" sz="2400" dirty="0"/>
                  <a:t>&gt;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639555" y="1533166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4863" y="3756058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93314" y="946746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b</a:t>
              </a:r>
              <a:r>
                <a:rPr lang="en-GB" sz="2400" i="1" dirty="0" smtClean="0">
                  <a:latin typeface="Symbol" panose="05050102010706020507" pitchFamily="18" charset="2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 smtClean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3753" y="3224826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a</a:t>
              </a:r>
              <a:r>
                <a:rPr lang="en-GB" sz="2400" i="1" dirty="0" smtClean="0">
                  <a:latin typeface="Symbol" panose="05050102010706020507" pitchFamily="18" charset="2"/>
                </a:rPr>
                <a:t>=-</a:t>
              </a:r>
              <a:r>
                <a:rPr lang="en-GB" sz="2400" i="1" dirty="0" err="1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3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899" y="463377"/>
            <a:ext cx="11260003" cy="6475880"/>
            <a:chOff x="495899" y="463377"/>
            <a:chExt cx="11260003" cy="64758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899" y="4373467"/>
              <a:ext cx="6865034" cy="256579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7237321" y="1063542"/>
              <a:ext cx="4518581" cy="5063035"/>
              <a:chOff x="6988404" y="649069"/>
              <a:chExt cx="4518581" cy="506303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8404" y="975611"/>
                <a:ext cx="4518581" cy="473649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988404" y="649069"/>
                <a:ext cx="20922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Pb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(NO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sz="36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656" y="779819"/>
              <a:ext cx="5607520" cy="35936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096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233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8723" y="2486059"/>
            <a:ext cx="3215736" cy="2595643"/>
            <a:chOff x="6477191" y="965499"/>
            <a:chExt cx="3215736" cy="2595643"/>
          </a:xfrm>
        </p:grpSpPr>
        <p:grpSp>
          <p:nvGrpSpPr>
            <p:cNvPr id="6" name="Group 5"/>
            <p:cNvGrpSpPr/>
            <p:nvPr/>
          </p:nvGrpSpPr>
          <p:grpSpPr>
            <a:xfrm>
              <a:off x="7105927" y="3320808"/>
              <a:ext cx="1213838" cy="90903"/>
              <a:chOff x="5663626" y="3867563"/>
              <a:chExt cx="546100" cy="10068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319765" y="3191810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96322" y="1698333"/>
              <a:ext cx="1213838" cy="90903"/>
              <a:chOff x="5663626" y="3867563"/>
              <a:chExt cx="546100" cy="10068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383265" y="1555801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141491" y="1812380"/>
              <a:ext cx="6350" cy="14289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04452" y="96549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Zero magnetic field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191" y="244047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/4(3cos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898" y="988423"/>
            <a:ext cx="6546252" cy="3034936"/>
            <a:chOff x="240898" y="988423"/>
            <a:chExt cx="6546252" cy="3034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98" y="1585571"/>
              <a:ext cx="3383032" cy="2437788"/>
            </a:xfrm>
            <a:prstGeom prst="rect">
              <a:avLst/>
            </a:prstGeom>
          </p:spPr>
        </p:pic>
        <p:pic>
          <p:nvPicPr>
            <p:cNvPr id="1026" name="Picture 2" descr="Image result for nacl crystal struc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5789" y="1585571"/>
              <a:ext cx="2931361" cy="222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1945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NaCl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610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NaNO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2451" y="76201"/>
            <a:ext cx="7081263" cy="6257925"/>
            <a:chOff x="298450" y="76200"/>
            <a:chExt cx="7081263" cy="6257925"/>
          </a:xfrm>
        </p:grpSpPr>
        <p:sp>
          <p:nvSpPr>
            <p:cNvPr id="56" name="Freeform 55"/>
            <p:cNvSpPr/>
            <p:nvPr/>
          </p:nvSpPr>
          <p:spPr>
            <a:xfrm flipV="1">
              <a:off x="4857750" y="1430654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81600" y="859155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191000" y="859155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191000" y="1392555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91000" y="1392555"/>
              <a:ext cx="18288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81600" y="1397020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4831081" y="1087755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19015" y="10026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41875" y="13290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1910" y="658643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6376" y="161669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93270" y="1456670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  <a:r>
                <a:rPr lang="en-GB" sz="2400" i="1" dirty="0">
                  <a:latin typeface="Helvetica" pitchFamily="34" charset="0"/>
                </a:rPr>
                <a:t>cos</a:t>
              </a:r>
              <a:r>
                <a:rPr lang="en-GB" sz="2400" i="1" dirty="0">
                  <a:latin typeface="Symbol" panose="05050102010706020507" pitchFamily="18" charset="2"/>
                </a:rPr>
                <a:t>w</a:t>
              </a:r>
              <a:r>
                <a:rPr lang="en-GB" sz="2400" i="1" dirty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000" y="97155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16" y="3412163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839338" y="3566819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839338" y="5283347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848738" y="5274618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00080" y="586293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0838" y="488091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47696" y="349995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1839339" y="5283347"/>
              <a:ext cx="831849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213988" y="53126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804410" y="3673773"/>
              <a:ext cx="0" cy="16100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299588" y="36362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09188" y="3716963"/>
              <a:ext cx="0" cy="10547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925743" y="3914428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839339" y="4745662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656899" y="4771678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834576" y="4735623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607091" y="4474498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78141" y="343327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5468363" y="3576344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468363" y="5292872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4477763" y="5284143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529105" y="587246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89863" y="489044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6721" y="350947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5463601" y="4745148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36116" y="4484023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5080892" y="4330197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457825" y="3971144"/>
              <a:ext cx="0" cy="133649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457825" y="5291584"/>
              <a:ext cx="1106009" cy="3672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5229225" y="5040938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40125" y="4887907"/>
              <a:ext cx="1338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>
                  <a:latin typeface="Symbol" panose="05050102010706020507" pitchFamily="18" charset="2"/>
                </a:rPr>
                <a:t>g</a:t>
              </a:r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r>
                <a:rPr lang="en-GB" sz="2400" b="1" i="1" dirty="0" err="1">
                  <a:latin typeface="Helvetica" pitchFamily="34" charset="0"/>
                </a:rPr>
                <a:t>t</a:t>
              </a:r>
              <a:r>
                <a:rPr lang="en-GB" sz="2400" b="1" i="1" baseline="-25000" dirty="0" err="1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8450" y="76200"/>
              <a:ext cx="3517900" cy="2912437"/>
              <a:chOff x="298450" y="76200"/>
              <a:chExt cx="3517900" cy="29124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14778" y="76200"/>
                <a:ext cx="66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905000" y="230856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05000" y="1947384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914400" y="1938655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09600" y="1938655"/>
                <a:ext cx="1295400" cy="520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11350" y="1951355"/>
                <a:ext cx="1441450" cy="292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959100" y="1951355"/>
                <a:ext cx="82942" cy="209550"/>
              </a:xfrm>
              <a:custGeom>
                <a:avLst/>
                <a:gdLst>
                  <a:gd name="connsiteX0" fmla="*/ 25400 w 82942"/>
                  <a:gd name="connsiteY0" fmla="*/ 0 h 209550"/>
                  <a:gd name="connsiteX1" fmla="*/ 82550 w 82942"/>
                  <a:gd name="connsiteY1" fmla="*/ 114300 h 209550"/>
                  <a:gd name="connsiteX2" fmla="*/ 0 w 82942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42" h="209550">
                    <a:moveTo>
                      <a:pt x="25400" y="0"/>
                    </a:moveTo>
                    <a:cubicBezTo>
                      <a:pt x="56091" y="39687"/>
                      <a:pt x="86783" y="79375"/>
                      <a:pt x="82550" y="114300"/>
                    </a:cubicBezTo>
                    <a:cubicBezTo>
                      <a:pt x="78317" y="149225"/>
                      <a:pt x="39158" y="179387"/>
                      <a:pt x="0" y="209550"/>
                    </a:cubicBezTo>
                  </a:path>
                </a:pathLst>
              </a:custGeom>
              <a:noFill/>
              <a:ln cap="rnd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143000" y="2243456"/>
                <a:ext cx="162348" cy="139700"/>
              </a:xfrm>
              <a:custGeom>
                <a:avLst/>
                <a:gdLst>
                  <a:gd name="connsiteX0" fmla="*/ 162348 w 162348"/>
                  <a:gd name="connsiteY0" fmla="*/ 95250 h 96207"/>
                  <a:gd name="connsiteX1" fmla="*/ 16298 w 162348"/>
                  <a:gd name="connsiteY1" fmla="*/ 82550 h 96207"/>
                  <a:gd name="connsiteX2" fmla="*/ 9948 w 162348"/>
                  <a:gd name="connsiteY2" fmla="*/ 0 h 9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348" h="96207">
                    <a:moveTo>
                      <a:pt x="162348" y="95250"/>
                    </a:moveTo>
                    <a:cubicBezTo>
                      <a:pt x="102023" y="96837"/>
                      <a:pt x="41698" y="98425"/>
                      <a:pt x="16298" y="82550"/>
                    </a:cubicBezTo>
                    <a:cubicBezTo>
                      <a:pt x="-9102" y="66675"/>
                      <a:pt x="423" y="33337"/>
                      <a:pt x="9948" y="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1516" y="186142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6450" y="22117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65742" y="252697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26500" y="15449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8450" y="20402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84638" y="20783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28036" y="226574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Z,Z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240108" y="8490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9186" y="1922356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03896" y="195959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81200" y="33857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87186" y="47633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7178" y="57539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8352" y="57482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96986" y="33644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23178" y="477701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7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5052" y="487383"/>
            <a:ext cx="3180420" cy="2070100"/>
            <a:chOff x="5319487" y="8256"/>
            <a:chExt cx="3180420" cy="2070100"/>
          </a:xfrm>
        </p:grpSpPr>
        <p:sp>
          <p:nvSpPr>
            <p:cNvPr id="56" name="Freeform 55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19487" y="8256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8984" y="454305"/>
            <a:ext cx="3401572" cy="2938816"/>
            <a:chOff x="1873117" y="3385785"/>
            <a:chExt cx="3401572" cy="2938816"/>
          </a:xfrm>
        </p:grpSpPr>
        <p:sp>
          <p:nvSpPr>
            <p:cNvPr id="64" name="TextBox 63"/>
            <p:cNvSpPr txBox="1"/>
            <p:nvPr/>
          </p:nvSpPr>
          <p:spPr>
            <a:xfrm>
              <a:off x="1873117" y="3412164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10580" y="329354"/>
            <a:ext cx="3401572" cy="2969657"/>
            <a:chOff x="5502142" y="3364469"/>
            <a:chExt cx="3401572" cy="2969657"/>
          </a:xfrm>
        </p:grpSpPr>
        <p:sp>
          <p:nvSpPr>
            <p:cNvPr id="102" name="TextBox 101"/>
            <p:cNvSpPr txBox="1"/>
            <p:nvPr/>
          </p:nvSpPr>
          <p:spPr>
            <a:xfrm>
              <a:off x="5502142" y="350948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6052" y="1137771"/>
            <a:ext cx="2799420" cy="1419712"/>
            <a:chOff x="5700487" y="658644"/>
            <a:chExt cx="2799420" cy="1419712"/>
          </a:xfrm>
        </p:grpSpPr>
        <p:sp>
          <p:nvSpPr>
            <p:cNvPr id="5" name="Freeform 4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43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4341735" y="2417576"/>
            <a:ext cx="2901950" cy="2938816"/>
            <a:chOff x="2372739" y="3385785"/>
            <a:chExt cx="2901950" cy="293881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2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72564" y="329354"/>
            <a:ext cx="3239588" cy="2969657"/>
            <a:chOff x="5664126" y="3364469"/>
            <a:chExt cx="3239588" cy="296965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9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410718" y="260177"/>
            <a:ext cx="3976861" cy="6173236"/>
            <a:chOff x="7410718" y="260177"/>
            <a:chExt cx="3976861" cy="6173236"/>
          </a:xfrm>
        </p:grpSpPr>
        <p:grpSp>
          <p:nvGrpSpPr>
            <p:cNvPr id="10" name="Group 9"/>
            <p:cNvGrpSpPr/>
            <p:nvPr/>
          </p:nvGrpSpPr>
          <p:grpSpPr>
            <a:xfrm>
              <a:off x="7410718" y="260177"/>
              <a:ext cx="3976861" cy="5933863"/>
              <a:chOff x="7410718" y="260177"/>
              <a:chExt cx="3976861" cy="593386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5328" y="260177"/>
                <a:ext cx="3732251" cy="333400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0718" y="3415554"/>
                <a:ext cx="3805682" cy="27784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316743" y="342431"/>
                <a:ext cx="899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16743" y="3364235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79919" y="3364234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589341" y="5910193"/>
              <a:ext cx="16305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/2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1414" y="5861928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ome\teaching\F34AAP\Lectures\sample_c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3" y="1702406"/>
            <a:ext cx="7872783" cy="20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73497" y="1050308"/>
            <a:ext cx="3151580" cy="3021874"/>
            <a:chOff x="3095897" y="2694382"/>
            <a:chExt cx="3151580" cy="302187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641669" y="2694382"/>
              <a:ext cx="43542" cy="30218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900000">
              <a:off x="3095897" y="3966754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20700000" flipV="1">
              <a:off x="3155934" y="3980610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604724" y="4515529"/>
              <a:ext cx="152005" cy="158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713417" y="3790476"/>
              <a:ext cx="152005" cy="1580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2297" y="3481680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i="1" dirty="0" smtClean="0">
                  <a:latin typeface="Helvetica Condensed"/>
                </a:rPr>
                <a:t>e</a:t>
              </a:r>
              <a:r>
                <a:rPr lang="en-GB" sz="2000" i="1" baseline="30000" dirty="0" smtClean="0">
                  <a:latin typeface="Helvetica Condensed"/>
                </a:rPr>
                <a:t>-</a:t>
              </a:r>
              <a:endParaRPr lang="en-GB" sz="2000" i="1" baseline="300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1705" y="2694382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Helvetica Condensed"/>
                </a:rPr>
                <a:t>B</a:t>
              </a:r>
              <a:r>
                <a:rPr lang="en-GB" sz="2400" i="1" baseline="-25000" dirty="0" smtClean="0">
                  <a:latin typeface="Helvetica Condensed"/>
                </a:rPr>
                <a:t>0</a:t>
              </a:r>
              <a:endParaRPr lang="en-GB" sz="2400" i="1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37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2639" y="1027906"/>
            <a:ext cx="2851012" cy="2770132"/>
            <a:chOff x="2787788" y="2133600"/>
            <a:chExt cx="2851012" cy="2770132"/>
          </a:xfrm>
        </p:grpSpPr>
        <p:grpSp>
          <p:nvGrpSpPr>
            <p:cNvPr id="5" name="Group 4"/>
            <p:cNvGrpSpPr/>
            <p:nvPr/>
          </p:nvGrpSpPr>
          <p:grpSpPr>
            <a:xfrm>
              <a:off x="3625988" y="3151132"/>
              <a:ext cx="1219200" cy="1381756"/>
              <a:chOff x="6075045" y="2581275"/>
              <a:chExt cx="1778318" cy="2122837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6196012" y="3257548"/>
                <a:ext cx="1657351" cy="1000742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75045" y="2617470"/>
                <a:ext cx="490537" cy="2086642"/>
              </a:xfrm>
              <a:custGeom>
                <a:avLst/>
                <a:gdLst>
                  <a:gd name="connsiteX0" fmla="*/ 0 w 390525"/>
                  <a:gd name="connsiteY0" fmla="*/ 2086642 h 2086642"/>
                  <a:gd name="connsiteX1" fmla="*/ 123825 w 390525"/>
                  <a:gd name="connsiteY1" fmla="*/ 76867 h 2086642"/>
                  <a:gd name="connsiteX2" fmla="*/ 390525 w 390525"/>
                  <a:gd name="connsiteY2" fmla="*/ 610267 h 2086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525" h="2086642">
                    <a:moveTo>
                      <a:pt x="0" y="2086642"/>
                    </a:moveTo>
                    <a:cubicBezTo>
                      <a:pt x="29369" y="1204785"/>
                      <a:pt x="58738" y="322929"/>
                      <a:pt x="123825" y="76867"/>
                    </a:cubicBezTo>
                    <a:cubicBezTo>
                      <a:pt x="188913" y="-169196"/>
                      <a:pt x="289719" y="220535"/>
                      <a:pt x="390525" y="610267"/>
                    </a:cubicBezTo>
                  </a:path>
                </a:pathLst>
              </a:custGeom>
              <a:noFill/>
              <a:ln w="66675" cap="sq">
                <a:solidFill>
                  <a:schemeClr val="accent2"/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429035" y="2586029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724310" y="2590800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02911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35296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772400" y="4114800"/>
                <a:ext cx="80963" cy="58169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V="1">
              <a:off x="3473588" y="2636168"/>
              <a:ext cx="0" cy="2267564"/>
            </a:xfrm>
            <a:prstGeom prst="straightConnector1">
              <a:avLst/>
            </a:prstGeom>
            <a:ln w="66675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7788" y="2193190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r>
                <a:rPr lang="en-US" sz="3600" b="1" i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36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4911" y="3416007"/>
              <a:ext cx="623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US" sz="40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854588" y="2819400"/>
              <a:ext cx="959629" cy="334007"/>
            </a:xfrm>
            <a:custGeom>
              <a:avLst/>
              <a:gdLst>
                <a:gd name="connsiteX0" fmla="*/ 379014 w 959629"/>
                <a:gd name="connsiteY0" fmla="*/ 334007 h 334007"/>
                <a:gd name="connsiteX1" fmla="*/ 959586 w 959629"/>
                <a:gd name="connsiteY1" fmla="*/ 159836 h 334007"/>
                <a:gd name="connsiteX2" fmla="*/ 408043 w 959629"/>
                <a:gd name="connsiteY2" fmla="*/ 179 h 334007"/>
                <a:gd name="connsiteX3" fmla="*/ 1643 w 959629"/>
                <a:gd name="connsiteY3" fmla="*/ 130807 h 334007"/>
                <a:gd name="connsiteX4" fmla="*/ 291929 w 959629"/>
                <a:gd name="connsiteY4" fmla="*/ 246922 h 33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629" h="334007">
                  <a:moveTo>
                    <a:pt x="379014" y="334007"/>
                  </a:moveTo>
                  <a:cubicBezTo>
                    <a:pt x="666881" y="274740"/>
                    <a:pt x="954748" y="215474"/>
                    <a:pt x="959586" y="159836"/>
                  </a:cubicBezTo>
                  <a:cubicBezTo>
                    <a:pt x="964424" y="104198"/>
                    <a:pt x="567700" y="5017"/>
                    <a:pt x="408043" y="179"/>
                  </a:cubicBezTo>
                  <a:cubicBezTo>
                    <a:pt x="248386" y="-4659"/>
                    <a:pt x="20995" y="89683"/>
                    <a:pt x="1643" y="130807"/>
                  </a:cubicBezTo>
                  <a:cubicBezTo>
                    <a:pt x="-17709" y="171931"/>
                    <a:pt x="137110" y="209426"/>
                    <a:pt x="291929" y="246922"/>
                  </a:cubicBezTo>
                </a:path>
              </a:pathLst>
            </a:cu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7084" y="2133600"/>
              <a:ext cx="657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latin typeface="Symbol" panose="05050102010706020507" pitchFamily="18" charset="2"/>
                </a:rPr>
                <a:t>w</a:t>
              </a:r>
              <a:r>
                <a:rPr lang="en-US" sz="3600" i="1" baseline="-25000" dirty="0" smtClean="0"/>
                <a:t>0</a:t>
              </a:r>
              <a:endParaRPr lang="en-US" sz="3600" i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411449" y="3443055"/>
              <a:ext cx="1632823" cy="421024"/>
              <a:chOff x="685800" y="3986268"/>
              <a:chExt cx="1632823" cy="421024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0" y="3986268"/>
                <a:ext cx="794623" cy="421024"/>
              </a:xfrm>
              <a:prstGeom prst="straightConnector1">
                <a:avLst/>
              </a:prstGeom>
              <a:ln w="63500" cap="rnd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85800" y="4038600"/>
                <a:ext cx="838200" cy="368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8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81665" y="173741"/>
            <a:ext cx="6966409" cy="5890936"/>
            <a:chOff x="1781665" y="173741"/>
            <a:chExt cx="6966409" cy="5890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628" y="173741"/>
              <a:ext cx="3379731" cy="29900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385" y="301657"/>
              <a:ext cx="2533689" cy="57630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247" y="3909031"/>
              <a:ext cx="4007386" cy="19168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81665" y="25452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1665" y="361664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1859" y="25452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36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524000" y="-3124200"/>
            <a:ext cx="11705212" cy="10820400"/>
            <a:chOff x="-1524000" y="-3124200"/>
            <a:chExt cx="11705212" cy="10820400"/>
          </a:xfrm>
        </p:grpSpPr>
        <p:sp>
          <p:nvSpPr>
            <p:cNvPr id="8" name="Rectangle 7"/>
            <p:cNvSpPr/>
            <p:nvPr/>
          </p:nvSpPr>
          <p:spPr>
            <a:xfrm>
              <a:off x="-838200" y="-3124200"/>
              <a:ext cx="11019412" cy="1082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-304800" y="4186872"/>
              <a:ext cx="10486012" cy="3356928"/>
              <a:chOff x="162938" y="455136"/>
              <a:chExt cx="10486012" cy="335692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1153538" y="522001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153538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62938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14280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75038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61896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0919" y="1974671"/>
                <a:ext cx="681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i="1" dirty="0" smtClean="0">
                    <a:latin typeface="Symbol" panose="05050102010706020507" pitchFamily="18" charset="2"/>
                  </a:rPr>
                  <a:t>q=p</a:t>
                </a:r>
                <a:endParaRPr lang="en-GB" sz="2400" b="1" i="1" baseline="-25000" dirty="0">
                  <a:latin typeface="Helvetica" pitchFamily="34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1158741" y="2255361"/>
                <a:ext cx="9777" cy="1478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891888" y="1874361"/>
                <a:ext cx="238278" cy="685800"/>
              </a:xfrm>
              <a:custGeom>
                <a:avLst/>
                <a:gdLst>
                  <a:gd name="connsiteX0" fmla="*/ 238278 w 238278"/>
                  <a:gd name="connsiteY0" fmla="*/ 0 h 685800"/>
                  <a:gd name="connsiteX1" fmla="*/ 153 w 238278"/>
                  <a:gd name="connsiteY1" fmla="*/ 342900 h 685800"/>
                  <a:gd name="connsiteX2" fmla="*/ 209703 w 238278"/>
                  <a:gd name="connsiteY2" fmla="*/ 68580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278" h="685800">
                    <a:moveTo>
                      <a:pt x="238278" y="0"/>
                    </a:moveTo>
                    <a:cubicBezTo>
                      <a:pt x="121597" y="114300"/>
                      <a:pt x="4916" y="228600"/>
                      <a:pt x="153" y="342900"/>
                    </a:cubicBezTo>
                    <a:cubicBezTo>
                      <a:pt x="-4610" y="457200"/>
                      <a:pt x="102546" y="571500"/>
                      <a:pt x="209703" y="68580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3657600" y="522001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657600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2667000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718342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79100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65958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3662803" y="2255361"/>
                <a:ext cx="9777" cy="7237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620597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20597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1537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26672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2747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1433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6205978" y="1836100"/>
                <a:ext cx="5203" cy="421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867828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867828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768768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773903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19978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78664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8678288" y="1066800"/>
                <a:ext cx="5203" cy="1190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D:\home\Lectures\figures\Mz_buildu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4800" y="-2971800"/>
              <a:ext cx="9445625" cy="647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543289" y="26670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076689" y="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295889" y="-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5648689" y="-2558142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5286" y="20265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81000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71702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0" y="457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5000" y="-1669197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25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2102" y="-2362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09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7045" y="-1400265"/>
              <a:ext cx="44390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i="1" dirty="0" err="1" smtClean="0">
                  <a:latin typeface="Helvetica" pitchFamily="34" charset="0"/>
                </a:rPr>
                <a:t>M</a:t>
              </a:r>
              <a:r>
                <a:rPr lang="en-GB" sz="3600" i="1" baseline="-25000" dirty="0" err="1" smtClean="0">
                  <a:latin typeface="Helvetica" pitchFamily="34" charset="0"/>
                </a:rPr>
                <a:t>z</a:t>
              </a:r>
              <a:r>
                <a:rPr lang="en-GB" sz="3600" i="1" dirty="0" smtClean="0">
                  <a:latin typeface="Helvetica" pitchFamily="34" charset="0"/>
                </a:rPr>
                <a:t>=M</a:t>
              </a:r>
              <a:r>
                <a:rPr lang="en-GB" sz="3600" i="1" baseline="-25000" dirty="0" smtClean="0">
                  <a:latin typeface="Helvetica" pitchFamily="34" charset="0"/>
                </a:rPr>
                <a:t>0</a:t>
              </a:r>
              <a:r>
                <a:rPr lang="en-GB" sz="3600" i="1" dirty="0" smtClean="0">
                  <a:latin typeface="Helvetica" pitchFamily="34" charset="0"/>
                </a:rPr>
                <a:t>(1-2exp(-t/T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i="1" dirty="0" smtClean="0">
                  <a:latin typeface="Helvetica" pitchFamily="34" charset="0"/>
                </a:rPr>
                <a:t>))</a:t>
              </a:r>
            </a:p>
            <a:p>
              <a:r>
                <a:rPr lang="en-GB" sz="3600" i="1" dirty="0" smtClean="0">
                  <a:latin typeface="Helvetica" pitchFamily="34" charset="0"/>
                </a:rPr>
                <a:t>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dirty="0" smtClean="0">
                  <a:latin typeface="Helvetica" pitchFamily="34" charset="0"/>
                </a:rPr>
                <a:t>= 1 s</a:t>
              </a:r>
              <a:endParaRPr lang="en-GB" sz="3600" dirty="0">
                <a:latin typeface="Helvetic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12674" y="3178314"/>
              <a:ext cx="14975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t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, sec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524000" y="-250686"/>
              <a:ext cx="1952779" cy="707886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sz="4000" b="1" i="1" dirty="0" err="1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r>
                <a:rPr lang="en-GB" sz="4000" b="1" i="1" baseline="-25000" dirty="0" err="1" smtClean="0">
                  <a:latin typeface="Helvetica" pitchFamily="34" charset="0"/>
                  <a:cs typeface="Arial" panose="020B0604020202020204" pitchFamily="34" charset="0"/>
                </a:rPr>
                <a:t>z</a:t>
              </a:r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,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en-GB" sz="4000" b="1" dirty="0" err="1" smtClean="0">
                  <a:latin typeface="Helvetica" pitchFamily="34" charset="0"/>
                  <a:cs typeface="Arial" panose="020B0604020202020204" pitchFamily="34" charset="0"/>
                </a:rPr>
                <a:t>a.u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.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6858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3894" y="61722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4694" y="51816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05800" y="4572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16200" y="702387"/>
            <a:ext cx="7035887" cy="3266777"/>
            <a:chOff x="2616200" y="702387"/>
            <a:chExt cx="7035887" cy="326677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52" y="860267"/>
              <a:ext cx="1635728" cy="1923081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616200" y="702387"/>
              <a:ext cx="6963790" cy="2996872"/>
              <a:chOff x="685800" y="3556328"/>
              <a:chExt cx="6963790" cy="29968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85800" y="3556328"/>
                <a:ext cx="3733800" cy="2996872"/>
                <a:chOff x="3962400" y="839822"/>
                <a:chExt cx="3733800" cy="299687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962400" y="2824596"/>
                  <a:ext cx="3733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4267200" y="1792055"/>
                  <a:ext cx="533400" cy="103254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4831307" y="1815152"/>
                  <a:ext cx="2729553" cy="2021542"/>
                </a:xfrm>
                <a:custGeom>
                  <a:avLst/>
                  <a:gdLst>
                    <a:gd name="connsiteX0" fmla="*/ 0 w 2729553"/>
                    <a:gd name="connsiteY0" fmla="*/ 0 h 2021542"/>
                    <a:gd name="connsiteX1" fmla="*/ 313899 w 2729553"/>
                    <a:gd name="connsiteY1" fmla="*/ 2019869 h 2021542"/>
                    <a:gd name="connsiteX2" fmla="*/ 491320 w 2729553"/>
                    <a:gd name="connsiteY2" fmla="*/ 368490 h 2021542"/>
                    <a:gd name="connsiteX3" fmla="*/ 709684 w 2729553"/>
                    <a:gd name="connsiteY3" fmla="*/ 1637732 h 2021542"/>
                    <a:gd name="connsiteX4" fmla="*/ 914400 w 2729553"/>
                    <a:gd name="connsiteY4" fmla="*/ 586854 h 2021542"/>
                    <a:gd name="connsiteX5" fmla="*/ 1050878 w 2729553"/>
                    <a:gd name="connsiteY5" fmla="*/ 1487606 h 2021542"/>
                    <a:gd name="connsiteX6" fmla="*/ 1187356 w 2729553"/>
                    <a:gd name="connsiteY6" fmla="*/ 736979 h 2021542"/>
                    <a:gd name="connsiteX7" fmla="*/ 1296538 w 2729553"/>
                    <a:gd name="connsiteY7" fmla="*/ 1351129 h 2021542"/>
                    <a:gd name="connsiteX8" fmla="*/ 1514902 w 2729553"/>
                    <a:gd name="connsiteY8" fmla="*/ 777923 h 2021542"/>
                    <a:gd name="connsiteX9" fmla="*/ 1624084 w 2729553"/>
                    <a:gd name="connsiteY9" fmla="*/ 1201003 h 2021542"/>
                    <a:gd name="connsiteX10" fmla="*/ 1787857 w 2729553"/>
                    <a:gd name="connsiteY10" fmla="*/ 818866 h 2021542"/>
                    <a:gd name="connsiteX11" fmla="*/ 1992574 w 2729553"/>
                    <a:gd name="connsiteY11" fmla="*/ 1214651 h 2021542"/>
                    <a:gd name="connsiteX12" fmla="*/ 2129051 w 2729553"/>
                    <a:gd name="connsiteY12" fmla="*/ 1037230 h 2021542"/>
                    <a:gd name="connsiteX13" fmla="*/ 2224586 w 2729553"/>
                    <a:gd name="connsiteY13" fmla="*/ 1009935 h 2021542"/>
                    <a:gd name="connsiteX14" fmla="*/ 2497541 w 2729553"/>
                    <a:gd name="connsiteY14" fmla="*/ 1078173 h 2021542"/>
                    <a:gd name="connsiteX15" fmla="*/ 2729553 w 2729553"/>
                    <a:gd name="connsiteY15" fmla="*/ 1037230 h 2021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29553" h="2021542">
                      <a:moveTo>
                        <a:pt x="0" y="0"/>
                      </a:moveTo>
                      <a:cubicBezTo>
                        <a:pt x="116006" y="979227"/>
                        <a:pt x="232012" y="1958454"/>
                        <a:pt x="313899" y="2019869"/>
                      </a:cubicBezTo>
                      <a:cubicBezTo>
                        <a:pt x="395786" y="2081284"/>
                        <a:pt x="425356" y="432179"/>
                        <a:pt x="491320" y="368490"/>
                      </a:cubicBezTo>
                      <a:cubicBezTo>
                        <a:pt x="557284" y="304801"/>
                        <a:pt x="639171" y="1601338"/>
                        <a:pt x="709684" y="1637732"/>
                      </a:cubicBezTo>
                      <a:cubicBezTo>
                        <a:pt x="780197" y="1674126"/>
                        <a:pt x="857534" y="611875"/>
                        <a:pt x="914400" y="586854"/>
                      </a:cubicBezTo>
                      <a:cubicBezTo>
                        <a:pt x="971266" y="561833"/>
                        <a:pt x="1005385" y="1462585"/>
                        <a:pt x="1050878" y="1487606"/>
                      </a:cubicBezTo>
                      <a:cubicBezTo>
                        <a:pt x="1096371" y="1512627"/>
                        <a:pt x="1146413" y="759725"/>
                        <a:pt x="1187356" y="736979"/>
                      </a:cubicBezTo>
                      <a:cubicBezTo>
                        <a:pt x="1228299" y="714233"/>
                        <a:pt x="1241947" y="1344305"/>
                        <a:pt x="1296538" y="1351129"/>
                      </a:cubicBezTo>
                      <a:cubicBezTo>
                        <a:pt x="1351129" y="1357953"/>
                        <a:pt x="1460311" y="802944"/>
                        <a:pt x="1514902" y="777923"/>
                      </a:cubicBezTo>
                      <a:cubicBezTo>
                        <a:pt x="1569493" y="752902"/>
                        <a:pt x="1578592" y="1194179"/>
                        <a:pt x="1624084" y="1201003"/>
                      </a:cubicBezTo>
                      <a:cubicBezTo>
                        <a:pt x="1669577" y="1207827"/>
                        <a:pt x="1726442" y="816591"/>
                        <a:pt x="1787857" y="818866"/>
                      </a:cubicBezTo>
                      <a:cubicBezTo>
                        <a:pt x="1849272" y="821141"/>
                        <a:pt x="1935708" y="1178257"/>
                        <a:pt x="1992574" y="1214651"/>
                      </a:cubicBezTo>
                      <a:cubicBezTo>
                        <a:pt x="2049440" y="1251045"/>
                        <a:pt x="2090382" y="1071349"/>
                        <a:pt x="2129051" y="1037230"/>
                      </a:cubicBezTo>
                      <a:cubicBezTo>
                        <a:pt x="2167720" y="1003111"/>
                        <a:pt x="2163171" y="1003111"/>
                        <a:pt x="2224586" y="1009935"/>
                      </a:cubicBezTo>
                      <a:cubicBezTo>
                        <a:pt x="2286001" y="1016759"/>
                        <a:pt x="2413380" y="1073624"/>
                        <a:pt x="2497541" y="1078173"/>
                      </a:cubicBezTo>
                      <a:cubicBezTo>
                        <a:pt x="2581702" y="1082722"/>
                        <a:pt x="2655627" y="1059976"/>
                        <a:pt x="2729553" y="10372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518739" y="839822"/>
                  <a:ext cx="7633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FID</a:t>
                  </a:r>
                  <a:endParaRPr lang="en-US" sz="28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342564" y="1305835"/>
                  <a:ext cx="6607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Symbol" panose="05050102010706020507" pitchFamily="18" charset="2"/>
                      <a:cs typeface="Helvetica" panose="020B0604020202020204" pitchFamily="34" charset="0"/>
                    </a:rPr>
                    <a:t>p/2</a:t>
                  </a:r>
                  <a:endParaRPr lang="en-US" sz="2800" b="1" dirty="0">
                    <a:latin typeface="Symbol" panose="05050102010706020507" pitchFamily="18" charset="2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6" name="Right Arrow 5"/>
              <p:cNvSpPr/>
              <p:nvPr/>
            </p:nvSpPr>
            <p:spPr>
              <a:xfrm>
                <a:off x="4572000" y="5160102"/>
                <a:ext cx="762000" cy="762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96010" y="4790770"/>
                <a:ext cx="2172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Fourier Transform</a:t>
                </a:r>
                <a:endParaRPr lang="en-US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82378" y="5426969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</a:t>
                </a:r>
                <a:endParaRPr lang="en-US" sz="2800" b="1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77372" y="5889118"/>
                <a:ext cx="3722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endParaRPr lang="en-US" sz="2800" b="1" i="1" dirty="0">
                  <a:latin typeface="Symbol" panose="05050102010706020507" pitchFamily="18" charset="2"/>
                  <a:cs typeface="Helvetica" panose="020B0604020202020204" pitchFamily="34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472236" y="5410200"/>
                <a:ext cx="0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275283" y="554099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r>
                  <a:rPr lang="en-US" i="1" baseline="-25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i="1" baseline="-25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5359468" y="5509719"/>
                <a:ext cx="2196964" cy="11775"/>
              </a:xfrm>
              <a:prstGeom prst="line">
                <a:avLst/>
              </a:prstGeom>
              <a:ln w="47625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 18"/>
            <p:cNvSpPr/>
            <p:nvPr/>
          </p:nvSpPr>
          <p:spPr>
            <a:xfrm>
              <a:off x="3559175" y="1711325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3484927" y="2997040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98989" y="3445944"/>
              <a:ext cx="1766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(t/T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854927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71243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617830" y="1338611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1/</a:t>
              </a:r>
              <a:r>
                <a:rPr lang="en-US" sz="2800" b="1" dirty="0" smtClean="0">
                  <a:latin typeface="Symbol" panose="05050102010706020507" pitchFamily="18" charset="2"/>
                  <a:cs typeface="Helvetica" panose="020B0604020202020204" pitchFamily="34" charset="0"/>
                </a:rPr>
                <a:t>p</a:t>
              </a:r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en-US" sz="2800" b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2800" b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7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rentzianR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1112254"/>
            <a:ext cx="6296025" cy="45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37129" y="1351049"/>
            <a:ext cx="3668738" cy="1741312"/>
            <a:chOff x="1237129" y="1351049"/>
            <a:chExt cx="3668738" cy="1741312"/>
          </a:xfrm>
        </p:grpSpPr>
        <p:grpSp>
          <p:nvGrpSpPr>
            <p:cNvPr id="21" name="Group 20"/>
            <p:cNvGrpSpPr/>
            <p:nvPr/>
          </p:nvGrpSpPr>
          <p:grpSpPr>
            <a:xfrm>
              <a:off x="1237129" y="1351049"/>
              <a:ext cx="3668738" cy="1741312"/>
              <a:chOff x="1237129" y="1351049"/>
              <a:chExt cx="3668738" cy="174131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237129" y="2725271"/>
                <a:ext cx="3420596" cy="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612900" y="1810871"/>
                <a:ext cx="19685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79699" y="1810871"/>
                <a:ext cx="39211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56379" y="1393911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p/2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1301" y="1393911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981450" y="1674886"/>
                <a:ext cx="395287" cy="1049264"/>
                <a:chOff x="3805238" y="1674886"/>
                <a:chExt cx="571499" cy="1049264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3805238" y="1676007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flipH="1">
                  <a:off x="4086225" y="1674886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47686" y="135104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echo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58758" y="272302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26917" y="2711707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09155" y="2692655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2t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7081" y="246838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089275" y="1822450"/>
              <a:ext cx="368300" cy="1140938"/>
            </a:xfrm>
            <a:custGeom>
              <a:avLst/>
              <a:gdLst>
                <a:gd name="connsiteX0" fmla="*/ 0 w 368300"/>
                <a:gd name="connsiteY0" fmla="*/ 0 h 1140938"/>
                <a:gd name="connsiteX1" fmla="*/ 85725 w 368300"/>
                <a:gd name="connsiteY1" fmla="*/ 1114425 h 1140938"/>
                <a:gd name="connsiteX2" fmla="*/ 146050 w 368300"/>
                <a:gd name="connsiteY2" fmla="*/ 800100 h 1140938"/>
                <a:gd name="connsiteX3" fmla="*/ 301625 w 368300"/>
                <a:gd name="connsiteY3" fmla="*/ 895350 h 1140938"/>
                <a:gd name="connsiteX4" fmla="*/ 368300 w 368300"/>
                <a:gd name="connsiteY4" fmla="*/ 908050 h 114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00" h="1140938">
                  <a:moveTo>
                    <a:pt x="0" y="0"/>
                  </a:moveTo>
                  <a:cubicBezTo>
                    <a:pt x="30691" y="490537"/>
                    <a:pt x="61383" y="981075"/>
                    <a:pt x="85725" y="1114425"/>
                  </a:cubicBezTo>
                  <a:cubicBezTo>
                    <a:pt x="110067" y="1247775"/>
                    <a:pt x="110067" y="836612"/>
                    <a:pt x="146050" y="800100"/>
                  </a:cubicBezTo>
                  <a:cubicBezTo>
                    <a:pt x="182033" y="763588"/>
                    <a:pt x="264583" y="877358"/>
                    <a:pt x="301625" y="895350"/>
                  </a:cubicBezTo>
                  <a:cubicBezTo>
                    <a:pt x="338667" y="913342"/>
                    <a:pt x="353483" y="910696"/>
                    <a:pt x="368300" y="9080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1643" y="21178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FID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22978" y="1366906"/>
            <a:ext cx="9808930" cy="5341220"/>
            <a:chOff x="322978" y="1366906"/>
            <a:chExt cx="9808930" cy="5341220"/>
          </a:xfrm>
        </p:grpSpPr>
        <p:grpSp>
          <p:nvGrpSpPr>
            <p:cNvPr id="102" name="Group 101"/>
            <p:cNvGrpSpPr/>
            <p:nvPr/>
          </p:nvGrpSpPr>
          <p:grpSpPr>
            <a:xfrm>
              <a:off x="4526694" y="1366906"/>
              <a:ext cx="5605214" cy="5341220"/>
              <a:chOff x="4526694" y="1366906"/>
              <a:chExt cx="5605214" cy="534122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26694" y="1453626"/>
                <a:ext cx="5030113" cy="5254500"/>
                <a:chOff x="2327285" y="1866910"/>
                <a:chExt cx="5030113" cy="52545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742079" y="2266950"/>
                  <a:ext cx="1400175" cy="1371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442166" y="1866910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>
                  <a:off x="3422655" y="1866915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3454405" y="2962280"/>
                  <a:ext cx="636583" cy="3175"/>
                </a:xfrm>
                <a:prstGeom prst="straightConnector1">
                  <a:avLst/>
                </a:prstGeom>
                <a:ln w="60325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37274" y="387456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218494" y="294324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461678" y="4085964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f=0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5127635" y="1866910"/>
                  <a:ext cx="2229763" cy="2596855"/>
                  <a:chOff x="5127635" y="1866910"/>
                  <a:chExt cx="2229763" cy="259685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rot="16200000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018844" y="29432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1637" y="4094433"/>
                    <a:ext cx="832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f=Dwt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Arrow Connector 45"/>
                  <p:cNvCxnSpPr>
                    <a:stCxn id="32" idx="1"/>
                  </p:cNvCxnSpPr>
                  <p:nvPr/>
                </p:nvCxnSpPr>
                <p:spPr>
                  <a:xfrm flipH="1">
                    <a:off x="6908942" y="3127915"/>
                    <a:ext cx="109902" cy="229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 flipV="1">
                    <a:off x="6904485" y="2441604"/>
                    <a:ext cx="120890" cy="23916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 flipH="1">
                  <a:off x="2366308" y="4494160"/>
                  <a:ext cx="2240315" cy="2627250"/>
                  <a:chOff x="5078060" y="1866910"/>
                  <a:chExt cx="2240315" cy="262725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H="1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078060" y="297496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409585" y="4124828"/>
                    <a:ext cx="16946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f=p-Dwt+(</a:t>
                    </a:r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GB" dirty="0" smtClean="0">
                        <a:latin typeface="Symbol" panose="05050102010706020507" pitchFamily="18" charset="2"/>
                      </a:rPr>
                      <a:t>-t)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80" name="Straight Arrow Connector 79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Arrow Connector 82"/>
                  <p:cNvCxnSpPr/>
                  <p:nvPr/>
                </p:nvCxnSpPr>
                <p:spPr>
                  <a:xfrm flipV="1">
                    <a:off x="6822947" y="3282873"/>
                    <a:ext cx="242679" cy="2428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flipH="1" flipV="1">
                    <a:off x="6844859" y="2382593"/>
                    <a:ext cx="180516" cy="2981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5103200" y="4494160"/>
                  <a:ext cx="2229763" cy="2606605"/>
                  <a:chOff x="2479685" y="2019310"/>
                  <a:chExt cx="2229763" cy="2606605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2894479" y="24193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3594566" y="20193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 rot="16200000">
                    <a:off x="3575055" y="20193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 flipH="1" flipV="1">
                    <a:off x="2945743" y="3109923"/>
                    <a:ext cx="636583" cy="3175"/>
                  </a:xfrm>
                  <a:prstGeom prst="straightConnector1">
                    <a:avLst/>
                  </a:prstGeom>
                  <a:ln w="6032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289674" y="40269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370894" y="30956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649282" y="4256583"/>
                    <a:ext cx="5581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sp>
            <p:nvSpPr>
              <p:cNvPr id="98" name="TextBox 97"/>
              <p:cNvSpPr txBox="1"/>
              <p:nvPr/>
            </p:nvSpPr>
            <p:spPr>
              <a:xfrm>
                <a:off x="5077680" y="1387482"/>
                <a:ext cx="1444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501060" y="1366906"/>
                <a:ext cx="26308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Between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92074" y="4100485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664630" y="4081189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</a:t>
                </a:r>
                <a:r>
                  <a:rPr lang="en-GB" sz="16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sz="16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22978" y="1481165"/>
              <a:ext cx="848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52731" y="1438746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28369" y="2714631"/>
              <a:ext cx="3843982" cy="2153779"/>
              <a:chOff x="1237129" y="1351049"/>
              <a:chExt cx="3668738" cy="174131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237129" y="1351049"/>
                <a:ext cx="3668738" cy="1741312"/>
                <a:chOff x="1237129" y="1351049"/>
                <a:chExt cx="3668738" cy="1741312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1237129" y="2725271"/>
                  <a:ext cx="3420596" cy="1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1612900" y="1810871"/>
                  <a:ext cx="19685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679699" y="1810871"/>
                  <a:ext cx="392113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456379" y="1393911"/>
                  <a:ext cx="591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p/2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711301" y="1393911"/>
                  <a:ext cx="3529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981450" y="1674886"/>
                  <a:ext cx="395287" cy="1049264"/>
                  <a:chOff x="3805238" y="1674886"/>
                  <a:chExt cx="571499" cy="1049264"/>
                </a:xfrm>
              </p:grpSpPr>
              <p:sp>
                <p:nvSpPr>
                  <p:cNvPr id="121" name="Freeform 120"/>
                  <p:cNvSpPr/>
                  <p:nvPr/>
                </p:nvSpPr>
                <p:spPr>
                  <a:xfrm>
                    <a:off x="3805238" y="1676007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 flipH="1">
                    <a:off x="4086225" y="1674886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3847686" y="135104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echo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558758" y="272302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726917" y="2711707"/>
                  <a:ext cx="285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009155" y="2692655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2t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657081" y="2468388"/>
                  <a:ext cx="2487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GB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3089275" y="1822450"/>
                <a:ext cx="368300" cy="1140938"/>
              </a:xfrm>
              <a:custGeom>
                <a:avLst/>
                <a:gdLst>
                  <a:gd name="connsiteX0" fmla="*/ 0 w 368300"/>
                  <a:gd name="connsiteY0" fmla="*/ 0 h 1140938"/>
                  <a:gd name="connsiteX1" fmla="*/ 85725 w 368300"/>
                  <a:gd name="connsiteY1" fmla="*/ 1114425 h 1140938"/>
                  <a:gd name="connsiteX2" fmla="*/ 146050 w 368300"/>
                  <a:gd name="connsiteY2" fmla="*/ 800100 h 1140938"/>
                  <a:gd name="connsiteX3" fmla="*/ 301625 w 368300"/>
                  <a:gd name="connsiteY3" fmla="*/ 895350 h 1140938"/>
                  <a:gd name="connsiteX4" fmla="*/ 368300 w 368300"/>
                  <a:gd name="connsiteY4" fmla="*/ 908050 h 114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00" h="1140938">
                    <a:moveTo>
                      <a:pt x="0" y="0"/>
                    </a:moveTo>
                    <a:cubicBezTo>
                      <a:pt x="30691" y="490537"/>
                      <a:pt x="61383" y="981075"/>
                      <a:pt x="85725" y="1114425"/>
                    </a:cubicBezTo>
                    <a:cubicBezTo>
                      <a:pt x="110067" y="1247775"/>
                      <a:pt x="110067" y="836612"/>
                      <a:pt x="146050" y="800100"/>
                    </a:cubicBezTo>
                    <a:cubicBezTo>
                      <a:pt x="182033" y="763588"/>
                      <a:pt x="264583" y="877358"/>
                      <a:pt x="301625" y="895350"/>
                    </a:cubicBezTo>
                    <a:cubicBezTo>
                      <a:pt x="338667" y="913342"/>
                      <a:pt x="353483" y="910696"/>
                      <a:pt x="368300" y="9080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121643" y="211782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FID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5" y="418757"/>
            <a:ext cx="11024381" cy="5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6" y="415126"/>
            <a:ext cx="6810887" cy="59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04063" y="1379793"/>
            <a:ext cx="8794851" cy="4820238"/>
            <a:chOff x="804000" y="765431"/>
            <a:chExt cx="8794851" cy="48202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543" y="765431"/>
              <a:ext cx="5702470" cy="43692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00" y="1178282"/>
              <a:ext cx="1981634" cy="78759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0461" y="1553025"/>
              <a:ext cx="1778390" cy="8257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7186" y="4683747"/>
              <a:ext cx="3099479" cy="90192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770142" y="3995946"/>
              <a:ext cx="1630533" cy="730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85634" y="1757363"/>
              <a:ext cx="826824" cy="14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</p:cNvCxnSpPr>
            <p:nvPr/>
          </p:nvCxnSpPr>
          <p:spPr>
            <a:xfrm flipH="1" flipV="1">
              <a:off x="7215189" y="1965876"/>
              <a:ext cx="60527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5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emhume.co.uk/A2CHEM/Unit%201/2%20Arenes/kekule_structure_benze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" y="1090363"/>
            <a:ext cx="3857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236056" y="1578846"/>
            <a:ext cx="6538156" cy="2026239"/>
            <a:chOff x="5236056" y="1578846"/>
            <a:chExt cx="6538156" cy="2026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4" y="1578846"/>
              <a:ext cx="4818888" cy="19613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056" y="1769373"/>
              <a:ext cx="1719268" cy="183571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93248" y="284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http://www.chemhume.co.uk/A2CHEM/Unit%201/2%20Arenes/chapter_2__arenesc.htm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89600" y="4254501"/>
            <a:ext cx="5701364" cy="4838700"/>
            <a:chOff x="5689600" y="4254501"/>
            <a:chExt cx="5701364" cy="4838700"/>
          </a:xfrm>
        </p:grpSpPr>
        <p:pic>
          <p:nvPicPr>
            <p:cNvPr id="1028" name="Picture 4" descr="http://www.chemhume.co.uk/A2CHEM/Unit%201/2%20Arenes/delocalised_structure_benzene%20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900" y="5159358"/>
              <a:ext cx="3841963" cy="268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 flipH="1">
              <a:off x="6924932" y="5943600"/>
              <a:ext cx="2705100" cy="381304"/>
            </a:xfrm>
            <a:custGeom>
              <a:avLst/>
              <a:gdLst>
                <a:gd name="connsiteX0" fmla="*/ 0 w 2552700"/>
                <a:gd name="connsiteY0" fmla="*/ 0 h 381304"/>
                <a:gd name="connsiteX1" fmla="*/ 1320800 w 2552700"/>
                <a:gd name="connsiteY1" fmla="*/ 381000 h 381304"/>
                <a:gd name="connsiteX2" fmla="*/ 2552700 w 2552700"/>
                <a:gd name="connsiteY2" fmla="*/ 50800 h 38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381304">
                  <a:moveTo>
                    <a:pt x="0" y="0"/>
                  </a:moveTo>
                  <a:cubicBezTo>
                    <a:pt x="447675" y="186266"/>
                    <a:pt x="895350" y="372533"/>
                    <a:pt x="1320800" y="381000"/>
                  </a:cubicBezTo>
                  <a:cubicBezTo>
                    <a:pt x="1746250" y="389467"/>
                    <a:pt x="2149475" y="220133"/>
                    <a:pt x="2552700" y="50800"/>
                  </a:cubicBezTo>
                </a:path>
              </a:pathLst>
            </a:custGeom>
            <a:noFill/>
            <a:ln w="60325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33576" y="554947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e</a:t>
              </a:r>
              <a:r>
                <a:rPr lang="en-GB" sz="3200" baseline="30000" dirty="0" smtClean="0">
                  <a:latin typeface="Helvetica Condensed"/>
                </a:rPr>
                <a:t>-</a:t>
              </a:r>
              <a:endParaRPr lang="en-GB" sz="3200" baseline="30000" dirty="0">
                <a:latin typeface="Helvetica Condensed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578756" y="50419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466448" y="42672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6483256" y="50292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875648" y="42545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4483" y="5710735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 Condensed" pitchFamily="34" charset="0"/>
                </a:rPr>
                <a:t>B</a:t>
              </a:r>
              <a:r>
                <a:rPr lang="en-GB" sz="4000" dirty="0" smtClean="0">
                  <a:latin typeface="Helvetica Condensed" pitchFamily="34" charset="0"/>
                </a:rPr>
                <a:t>''</a:t>
              </a:r>
              <a:endParaRPr lang="en-GB" sz="4000" dirty="0">
                <a:latin typeface="Helvetica Condensed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414000" y="68453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629900" y="67945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89600" y="65659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905500" y="65151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34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7" y="0"/>
            <a:ext cx="9132519" cy="6745459"/>
          </a:xfrm>
        </p:spPr>
      </p:pic>
    </p:spTree>
    <p:extLst>
      <p:ext uri="{BB962C8B-B14F-4D97-AF65-F5344CB8AC3E}">
        <p14:creationId xmlns:p14="http://schemas.microsoft.com/office/powerpoint/2010/main" val="6725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7" y="2079788"/>
            <a:ext cx="7069231" cy="38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07536" y="698165"/>
            <a:ext cx="4750151" cy="1665921"/>
            <a:chOff x="1676049" y="711218"/>
            <a:chExt cx="4750151" cy="1665921"/>
          </a:xfrm>
        </p:grpSpPr>
        <p:grpSp>
          <p:nvGrpSpPr>
            <p:cNvPr id="34" name="Group 33"/>
            <p:cNvGrpSpPr/>
            <p:nvPr/>
          </p:nvGrpSpPr>
          <p:grpSpPr>
            <a:xfrm>
              <a:off x="1741714" y="974681"/>
              <a:ext cx="4684486" cy="1402458"/>
              <a:chOff x="1741714" y="974681"/>
              <a:chExt cx="4684486" cy="140245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741714" y="1062039"/>
                <a:ext cx="4684486" cy="1086076"/>
                <a:chOff x="1741714" y="1597025"/>
                <a:chExt cx="3126811" cy="551089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1741714" y="2146299"/>
                  <a:ext cx="3126811" cy="1815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1924050" y="1597025"/>
                  <a:ext cx="82420" cy="5492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834034" y="1062038"/>
                <a:ext cx="123479" cy="10825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20009" y="1062038"/>
                <a:ext cx="123479" cy="10825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166938" y="1347790"/>
                <a:ext cx="6551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853959" y="97468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baseline="-250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987573" y="1347790"/>
                <a:ext cx="19058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075426" y="1344013"/>
                <a:ext cx="6551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208402" y="97468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GB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016500" y="1060450"/>
                <a:ext cx="990600" cy="1316689"/>
              </a:xfrm>
              <a:custGeom>
                <a:avLst/>
                <a:gdLst>
                  <a:gd name="connsiteX0" fmla="*/ 0 w 990600"/>
                  <a:gd name="connsiteY0" fmla="*/ 0 h 1316689"/>
                  <a:gd name="connsiteX1" fmla="*/ 215900 w 990600"/>
                  <a:gd name="connsiteY1" fmla="*/ 1295400 h 1316689"/>
                  <a:gd name="connsiteX2" fmla="*/ 298450 w 990600"/>
                  <a:gd name="connsiteY2" fmla="*/ 831850 h 1316689"/>
                  <a:gd name="connsiteX3" fmla="*/ 431800 w 990600"/>
                  <a:gd name="connsiteY3" fmla="*/ 1181100 h 1316689"/>
                  <a:gd name="connsiteX4" fmla="*/ 571500 w 990600"/>
                  <a:gd name="connsiteY4" fmla="*/ 977900 h 1316689"/>
                  <a:gd name="connsiteX5" fmla="*/ 635000 w 990600"/>
                  <a:gd name="connsiteY5" fmla="*/ 1136650 h 1316689"/>
                  <a:gd name="connsiteX6" fmla="*/ 838200 w 990600"/>
                  <a:gd name="connsiteY6" fmla="*/ 1047750 h 1316689"/>
                  <a:gd name="connsiteX7" fmla="*/ 990600 w 990600"/>
                  <a:gd name="connsiteY7" fmla="*/ 1085850 h 1316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600" h="1316689">
                    <a:moveTo>
                      <a:pt x="0" y="0"/>
                    </a:moveTo>
                    <a:cubicBezTo>
                      <a:pt x="83079" y="578379"/>
                      <a:pt x="166158" y="1156758"/>
                      <a:pt x="215900" y="1295400"/>
                    </a:cubicBezTo>
                    <a:cubicBezTo>
                      <a:pt x="265642" y="1434042"/>
                      <a:pt x="262467" y="850900"/>
                      <a:pt x="298450" y="831850"/>
                    </a:cubicBezTo>
                    <a:cubicBezTo>
                      <a:pt x="334433" y="812800"/>
                      <a:pt x="386292" y="1156758"/>
                      <a:pt x="431800" y="1181100"/>
                    </a:cubicBezTo>
                    <a:cubicBezTo>
                      <a:pt x="477308" y="1205442"/>
                      <a:pt x="537633" y="985308"/>
                      <a:pt x="571500" y="977900"/>
                    </a:cubicBezTo>
                    <a:cubicBezTo>
                      <a:pt x="605367" y="970492"/>
                      <a:pt x="590550" y="1125008"/>
                      <a:pt x="635000" y="1136650"/>
                    </a:cubicBezTo>
                    <a:cubicBezTo>
                      <a:pt x="679450" y="1148292"/>
                      <a:pt x="778933" y="1056217"/>
                      <a:pt x="838200" y="1047750"/>
                    </a:cubicBezTo>
                    <a:cubicBezTo>
                      <a:pt x="897467" y="1039283"/>
                      <a:pt x="944033" y="1062566"/>
                      <a:pt x="990600" y="10858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93072" y="97468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GB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676049" y="71559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98829" y="7139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07373" y="714395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1061" y="717084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86321" y="711218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20009" y="7139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17481" y="1658463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26314" y="2806655"/>
            <a:ext cx="6341078" cy="3021039"/>
            <a:chOff x="1426314" y="2806655"/>
            <a:chExt cx="6341078" cy="3021039"/>
          </a:xfrm>
        </p:grpSpPr>
        <p:grpSp>
          <p:nvGrpSpPr>
            <p:cNvPr id="78" name="Group 77"/>
            <p:cNvGrpSpPr/>
            <p:nvPr/>
          </p:nvGrpSpPr>
          <p:grpSpPr>
            <a:xfrm>
              <a:off x="1426314" y="2996206"/>
              <a:ext cx="2972987" cy="2825173"/>
              <a:chOff x="1426314" y="2996206"/>
              <a:chExt cx="2972987" cy="282517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32931" y="2996206"/>
                <a:ext cx="2566370" cy="2465737"/>
                <a:chOff x="1832931" y="2996206"/>
                <a:chExt cx="2566370" cy="246573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23303" y="3436619"/>
                  <a:ext cx="1984817" cy="1916705"/>
                  <a:chOff x="1886143" y="3198679"/>
                  <a:chExt cx="2322286" cy="2322286"/>
                </a:xfrm>
              </p:grpSpPr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886143" y="3198679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rot="5400000" flipV="1">
                    <a:off x="3047286" y="4359822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Oval 49"/>
                <p:cNvSpPr/>
                <p:nvPr/>
              </p:nvSpPr>
              <p:spPr>
                <a:xfrm>
                  <a:off x="237744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758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832931" y="2996206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940521" y="5000278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245932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7156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30956" y="5359714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253922" y="535332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rot="16200000">
                <a:off x="2014884" y="4870644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16200000">
                <a:off x="2018328" y="3733382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457975" y="467644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26314" y="355031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794405" y="3002521"/>
              <a:ext cx="2972987" cy="2825173"/>
              <a:chOff x="1426314" y="2996206"/>
              <a:chExt cx="2972987" cy="282517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832931" y="2996206"/>
                <a:ext cx="2566370" cy="2465737"/>
                <a:chOff x="1832931" y="2996206"/>
                <a:chExt cx="2566370" cy="2465737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023303" y="3436619"/>
                  <a:ext cx="1984817" cy="1916705"/>
                  <a:chOff x="1886143" y="3198679"/>
                  <a:chExt cx="2322286" cy="232228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886143" y="3198679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rot="5400000" flipV="1">
                    <a:off x="3047286" y="4359822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Oval 89"/>
                <p:cNvSpPr/>
                <p:nvPr/>
              </p:nvSpPr>
              <p:spPr>
                <a:xfrm>
                  <a:off x="237744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49758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37744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49758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832931" y="2996206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940521" y="5000278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245932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7156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3330956" y="5359714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53922" y="535332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rot="16200000">
                <a:off x="2014884" y="4870644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6200000">
                <a:off x="2018328" y="3733382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457975" y="467644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426314" y="355031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118469" y="282834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Slow exchange rate</a:t>
              </a:r>
            </a:p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      d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~0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91394" y="2806655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Fast exchange rate</a:t>
              </a:r>
            </a:p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            d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~1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273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68403" y="627977"/>
            <a:ext cx="7136673" cy="6192037"/>
            <a:chOff x="259031" y="627977"/>
            <a:chExt cx="7136673" cy="6192037"/>
          </a:xfrm>
        </p:grpSpPr>
        <p:grpSp>
          <p:nvGrpSpPr>
            <p:cNvPr id="6" name="Group 5"/>
            <p:cNvGrpSpPr/>
            <p:nvPr/>
          </p:nvGrpSpPr>
          <p:grpSpPr>
            <a:xfrm>
              <a:off x="1386674" y="627977"/>
              <a:ext cx="6009030" cy="6192037"/>
              <a:chOff x="1386674" y="627977"/>
              <a:chExt cx="6009030" cy="619203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475" y="1182574"/>
                <a:ext cx="5704229" cy="5637440"/>
              </a:xfrm>
              <a:prstGeom prst="rect">
                <a:avLst/>
              </a:prstGeom>
            </p:spPr>
          </p:pic>
          <p:graphicFrame>
            <p:nvGraphicFramePr>
              <p:cNvPr id="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5191306"/>
                  </p:ext>
                </p:extLst>
              </p:nvPr>
            </p:nvGraphicFramePr>
            <p:xfrm>
              <a:off x="1386674" y="627977"/>
              <a:ext cx="5569296" cy="1109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9" name="CS ChemDraw Drawing" r:id="rId4" imgW="4169232" imgH="830250" progId="ChemDraw.Document.6.0">
                      <p:embed/>
                    </p:oleObj>
                  </mc:Choice>
                  <mc:Fallback>
                    <p:oleObj name="CS ChemDraw Drawing" r:id="rId4" imgW="4169232" imgH="830250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86674" y="627977"/>
                            <a:ext cx="5569296" cy="11091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TextBox 6"/>
            <p:cNvSpPr txBox="1"/>
            <p:nvPr/>
          </p:nvSpPr>
          <p:spPr>
            <a:xfrm>
              <a:off x="379257" y="2595992"/>
              <a:ext cx="26244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Slow exchange</a:t>
              </a:r>
            </a:p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31" y="5304971"/>
              <a:ext cx="28648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Faster exchange</a:t>
              </a:r>
            </a:p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948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37952" y="614537"/>
            <a:ext cx="9637959" cy="5779006"/>
            <a:chOff x="837952" y="614537"/>
            <a:chExt cx="9637959" cy="5779006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759036"/>
                </p:ext>
              </p:extLst>
            </p:nvPr>
          </p:nvGraphicFramePr>
          <p:xfrm>
            <a:off x="1721628" y="614537"/>
            <a:ext cx="7599595" cy="1513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CS ChemDraw Drawing" r:id="rId3" imgW="4169232" imgH="830250" progId="ChemDraw.Document.6.0">
                    <p:embed/>
                  </p:oleObj>
                </mc:Choice>
                <mc:Fallback>
                  <p:oleObj name="CS ChemDraw Drawing" r:id="rId3" imgW="4169232" imgH="830250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21628" y="614537"/>
                          <a:ext cx="7599595" cy="15135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Group 47"/>
            <p:cNvGrpSpPr/>
            <p:nvPr/>
          </p:nvGrpSpPr>
          <p:grpSpPr>
            <a:xfrm>
              <a:off x="837952" y="2221593"/>
              <a:ext cx="9637959" cy="4171950"/>
              <a:chOff x="446066" y="2686050"/>
              <a:chExt cx="9637959" cy="417195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46066" y="2686050"/>
                <a:ext cx="9637959" cy="4171950"/>
                <a:chOff x="446066" y="2686050"/>
                <a:chExt cx="9637959" cy="417195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27459" y="2686050"/>
                  <a:ext cx="9456566" cy="3617014"/>
                  <a:chOff x="409748" y="2686050"/>
                  <a:chExt cx="9456566" cy="3617014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748" y="2686050"/>
                    <a:ext cx="9456566" cy="3617014"/>
                    <a:chOff x="409748" y="2686050"/>
                    <a:chExt cx="9456566" cy="3617014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40510" y="2686050"/>
                      <a:ext cx="9125804" cy="360362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/>
                    <p:cNvCxnSpPr/>
                    <p:nvPr/>
                  </p:nvCxnSpPr>
                  <p:spPr>
                    <a:xfrm flipH="1">
                      <a:off x="735288" y="4025246"/>
                      <a:ext cx="2432116" cy="1602557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/>
                    <p:cNvCxnSpPr/>
                    <p:nvPr/>
                  </p:nvCxnSpPr>
                  <p:spPr>
                    <a:xfrm>
                      <a:off x="3167404" y="4025246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>
                      <a:off x="2071963" y="474515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1451568" y="514901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>
                      <a:off x="2662513" y="435780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735288" y="5629768"/>
                      <a:ext cx="6027462" cy="307657"/>
                      <a:chOff x="735288" y="5554911"/>
                      <a:chExt cx="6086658" cy="395398"/>
                    </a:xfrm>
                  </p:grpSpPr>
                  <p:cxnSp>
                    <p:nvCxnSpPr>
                      <p:cNvPr id="10" name="Straight Connector 9"/>
                      <p:cNvCxnSpPr/>
                      <p:nvPr/>
                    </p:nvCxnSpPr>
                    <p:spPr>
                      <a:xfrm>
                        <a:off x="735288" y="5554911"/>
                        <a:ext cx="274296" cy="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 flipH="1">
                        <a:off x="872436" y="5950308"/>
                        <a:ext cx="5675952" cy="1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 flipV="1">
                        <a:off x="872436" y="5705475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 flipV="1">
                        <a:off x="6538682" y="5705474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 flipV="1">
                        <a:off x="3776432" y="5705474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 flipV="1">
                        <a:off x="5227743" y="5702298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2319730" y="5701878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727313" y="5933732"/>
                      <a:ext cx="4242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67434" y="592611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511660" y="5930874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898736" y="592986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6219890" y="593036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09748" y="527524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106033" y="4826524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692072" y="4457597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2262937" y="404871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831145" y="372046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9177338" y="4119822"/>
                      <a:ext cx="285750" cy="1664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6777038" y="2872047"/>
                    <a:ext cx="285750" cy="16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897188" y="2788833"/>
                    <a:ext cx="285750" cy="16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4057403" y="6150114"/>
                  <a:ext cx="64312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40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40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855530" y="5926112"/>
                  <a:ext cx="6238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Hz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46066" y="5584674"/>
                  <a:ext cx="6238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Hz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1322540" y="3890965"/>
                <a:ext cx="6431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40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sz="4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07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13" y="2092361"/>
            <a:ext cx="4978738" cy="3267619"/>
          </a:xfrm>
          <a:prstGeom prst="rect">
            <a:avLst/>
          </a:prstGeom>
        </p:spPr>
      </p:pic>
      <p:pic>
        <p:nvPicPr>
          <p:cNvPr id="9" name="Picture 6" descr="http://isite.lps.org/sputnam/AdvancedChem/Ch%2018%20Notes_files/primary_bondang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0" y="987191"/>
            <a:ext cx="3711392" cy="11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ta pleated sh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6" y="2479515"/>
            <a:ext cx="4593335" cy="258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4398" y="1360920"/>
            <a:ext cx="5441720" cy="2329224"/>
            <a:chOff x="874398" y="1397864"/>
            <a:chExt cx="5441720" cy="2329224"/>
          </a:xfrm>
        </p:grpSpPr>
        <p:sp>
          <p:nvSpPr>
            <p:cNvPr id="27" name="Freeform 26"/>
            <p:cNvSpPr/>
            <p:nvPr/>
          </p:nvSpPr>
          <p:spPr>
            <a:xfrm>
              <a:off x="1041925" y="1397864"/>
              <a:ext cx="5274193" cy="2329224"/>
            </a:xfrm>
            <a:custGeom>
              <a:avLst/>
              <a:gdLst>
                <a:gd name="connsiteX0" fmla="*/ 3602411 w 4519360"/>
                <a:gd name="connsiteY0" fmla="*/ 2760 h 2045657"/>
                <a:gd name="connsiteX1" fmla="*/ 4516811 w 4519360"/>
                <a:gd name="connsiteY1" fmla="*/ 778615 h 2045657"/>
                <a:gd name="connsiteX2" fmla="*/ 3824084 w 4519360"/>
                <a:gd name="connsiteY2" fmla="*/ 1757669 h 2045657"/>
                <a:gd name="connsiteX3" fmla="*/ 2364738 w 4519360"/>
                <a:gd name="connsiteY3" fmla="*/ 1489815 h 2045657"/>
                <a:gd name="connsiteX4" fmla="*/ 656011 w 4519360"/>
                <a:gd name="connsiteY4" fmla="*/ 2043997 h 2045657"/>
                <a:gd name="connsiteX5" fmla="*/ 229 w 4519360"/>
                <a:gd name="connsiteY5" fmla="*/ 1277378 h 2045657"/>
                <a:gd name="connsiteX6" fmla="*/ 711429 w 4519360"/>
                <a:gd name="connsiteY6" fmla="*/ 270615 h 2045657"/>
                <a:gd name="connsiteX7" fmla="*/ 2207720 w 4519360"/>
                <a:gd name="connsiteY7" fmla="*/ 510760 h 2045657"/>
                <a:gd name="connsiteX8" fmla="*/ 3602411 w 4519360"/>
                <a:gd name="connsiteY8" fmla="*/ 2760 h 204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9360" h="2045657">
                  <a:moveTo>
                    <a:pt x="3602411" y="2760"/>
                  </a:moveTo>
                  <a:cubicBezTo>
                    <a:pt x="3987260" y="47403"/>
                    <a:pt x="4479866" y="486130"/>
                    <a:pt x="4516811" y="778615"/>
                  </a:cubicBezTo>
                  <a:cubicBezTo>
                    <a:pt x="4553756" y="1071100"/>
                    <a:pt x="4182763" y="1639136"/>
                    <a:pt x="3824084" y="1757669"/>
                  </a:cubicBezTo>
                  <a:cubicBezTo>
                    <a:pt x="3465405" y="1876202"/>
                    <a:pt x="2892750" y="1442094"/>
                    <a:pt x="2364738" y="1489815"/>
                  </a:cubicBezTo>
                  <a:cubicBezTo>
                    <a:pt x="1836726" y="1537536"/>
                    <a:pt x="1050096" y="2079403"/>
                    <a:pt x="656011" y="2043997"/>
                  </a:cubicBezTo>
                  <a:cubicBezTo>
                    <a:pt x="261926" y="2008591"/>
                    <a:pt x="-9007" y="1572942"/>
                    <a:pt x="229" y="1277378"/>
                  </a:cubicBezTo>
                  <a:cubicBezTo>
                    <a:pt x="9465" y="981814"/>
                    <a:pt x="343514" y="398385"/>
                    <a:pt x="711429" y="270615"/>
                  </a:cubicBezTo>
                  <a:cubicBezTo>
                    <a:pt x="1079344" y="142845"/>
                    <a:pt x="1733587" y="552324"/>
                    <a:pt x="2207720" y="510760"/>
                  </a:cubicBezTo>
                  <a:cubicBezTo>
                    <a:pt x="2681853" y="469196"/>
                    <a:pt x="3217562" y="-41883"/>
                    <a:pt x="3602411" y="2760"/>
                  </a:cubicBezTo>
                  <a:close/>
                </a:path>
              </a:pathLst>
            </a:cu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116183" y="2255520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9097" y="2525486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039499" y="2056941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952413" y="2326907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398" y="264978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1</a:t>
              </a:r>
              <a:endParaRPr lang="en-GB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4002" y="20098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2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664363" y="2009826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59931" y="2255520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41600" y="2326907"/>
              <a:ext cx="194887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220686" y="2770644"/>
              <a:ext cx="406400" cy="273560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1308" y="2562476"/>
              <a:ext cx="388191" cy="344948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4517" y="3098491"/>
              <a:ext cx="2174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762" y="2899954"/>
              <a:ext cx="214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5067" y="1964872"/>
              <a:ext cx="1423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Helvetica Condensed"/>
                </a:rPr>
                <a:t>Pauli principle</a:t>
              </a:r>
              <a:endParaRPr lang="en-GB" sz="14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27017" y="-633761"/>
            <a:ext cx="10638781" cy="7674113"/>
            <a:chOff x="627017" y="-633761"/>
            <a:chExt cx="10638781" cy="76741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89397" y="-633761"/>
              <a:ext cx="1002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2097" y="2858739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71754" y="3628206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09854" y="6257106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70092" y="-403800"/>
              <a:ext cx="412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4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584950" y="3243806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584950" y="3653544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73222" y="2879695"/>
              <a:ext cx="4342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3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/>
                <a:t>B</a:t>
              </a:r>
              <a:r>
                <a:rPr lang="en-GB" sz="3200" dirty="0">
                  <a:latin typeface="Helvetica Condensed"/>
                </a:rPr>
                <a:t>/2 -J/4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73221" y="3451644"/>
              <a:ext cx="4492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-J/4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70092" y="6455577"/>
              <a:ext cx="4318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/2 -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8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8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01428" y="549156"/>
            <a:ext cx="12230785" cy="5612698"/>
            <a:chOff x="101428" y="549156"/>
            <a:chExt cx="12230785" cy="5612698"/>
          </a:xfrm>
        </p:grpSpPr>
        <p:grpSp>
          <p:nvGrpSpPr>
            <p:cNvPr id="11" name="Group 10"/>
            <p:cNvGrpSpPr/>
            <p:nvPr/>
          </p:nvGrpSpPr>
          <p:grpSpPr>
            <a:xfrm>
              <a:off x="101428" y="549156"/>
              <a:ext cx="8215873" cy="5612698"/>
              <a:chOff x="1556263" y="559151"/>
              <a:chExt cx="8215873" cy="561269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263" y="559151"/>
                <a:ext cx="8215873" cy="5612698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4686300" y="2933700"/>
                <a:ext cx="406400" cy="431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2755900" y="3365500"/>
                <a:ext cx="1943100" cy="11557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505200" y="2413000"/>
                <a:ext cx="914400" cy="520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43400" y="1923380"/>
                <a:ext cx="2997200" cy="896020"/>
              </a:xfrm>
              <a:custGeom>
                <a:avLst/>
                <a:gdLst>
                  <a:gd name="connsiteX0" fmla="*/ 0 w 2997200"/>
                  <a:gd name="connsiteY0" fmla="*/ 553120 h 896020"/>
                  <a:gd name="connsiteX1" fmla="*/ 1549400 w 2997200"/>
                  <a:gd name="connsiteY1" fmla="*/ 7020 h 896020"/>
                  <a:gd name="connsiteX2" fmla="*/ 2997200 w 2997200"/>
                  <a:gd name="connsiteY2" fmla="*/ 896020 h 89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7200" h="896020">
                    <a:moveTo>
                      <a:pt x="0" y="553120"/>
                    </a:moveTo>
                    <a:cubicBezTo>
                      <a:pt x="524933" y="251495"/>
                      <a:pt x="1049867" y="-50130"/>
                      <a:pt x="1549400" y="7020"/>
                    </a:cubicBezTo>
                    <a:cubicBezTo>
                      <a:pt x="2048933" y="64170"/>
                      <a:pt x="2523066" y="480095"/>
                      <a:pt x="2997200" y="8960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674981" y="1205911"/>
              <a:ext cx="3657232" cy="4238744"/>
              <a:chOff x="-1702965" y="1425456"/>
              <a:chExt cx="3657232" cy="423874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-1702965" y="1425456"/>
                <a:ext cx="3654093" cy="4238744"/>
                <a:chOff x="-1702965" y="1425456"/>
                <a:chExt cx="3654093" cy="423874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90500" y="4876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84150" y="45021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-425450" y="45339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742950" y="37211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736600" y="33464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27000" y="33782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-457200" y="37401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-463550" y="336550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-1073150" y="339725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-1092200" y="261239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126047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86995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1313937" y="25717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-845063" y="4114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66664" y="40703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-1448572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-241300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25311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-1085850" y="22780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-1695450" y="23097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33863" y="22145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-475737" y="22462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366928" y="2212856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757328" y="2244606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-1702965" y="15190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-507743" y="145720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-413076" y="14682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-585076" y="149158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700128" y="1434493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794795" y="144554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622795" y="1468867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1932302" y="142545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-1700277" y="1689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-862077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983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52581" y="16545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9994224" y="4134913"/>
              <a:ext cx="110050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367295" y="36771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J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62097" y="5275363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660</Words>
  <Application>Microsoft Office PowerPoint</Application>
  <PresentationFormat>Widescreen</PresentationFormat>
  <Paragraphs>408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Helvetica</vt:lpstr>
      <vt:lpstr>Helvetica Condensed</vt:lpstr>
      <vt:lpstr>Symbol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Potapov Alexey</dc:creator>
  <cp:lastModifiedBy>Potapov Alexey</cp:lastModifiedBy>
  <cp:revision>308</cp:revision>
  <dcterms:created xsi:type="dcterms:W3CDTF">2017-06-21T12:11:18Z</dcterms:created>
  <dcterms:modified xsi:type="dcterms:W3CDTF">2017-08-07T15:47:02Z</dcterms:modified>
</cp:coreProperties>
</file>