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7" r:id="rId26"/>
    <p:sldId id="281" r:id="rId27"/>
    <p:sldId id="284" r:id="rId28"/>
    <p:sldId id="282" r:id="rId29"/>
    <p:sldId id="285" r:id="rId30"/>
    <p:sldId id="283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C8EB956-709C-4B58-8CC7-926AFA58F9A6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7"/>
            <p14:sldId id="281"/>
            <p14:sldId id="284"/>
            <p14:sldId id="282"/>
          </p14:sldIdLst>
        </p14:section>
        <p14:section name="Untitled Section" id="{0818DA84-D438-4C00-A9E3-169D4BBB617B}">
          <p14:sldIdLst>
            <p14:sldId id="285"/>
            <p14:sldId id="283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4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A8B21-A5DE-4FDD-84FC-FB32FCF8106F}" type="datetimeFigureOut">
              <a:rPr lang="en-GB" smtClean="0"/>
              <a:t>25/07/2017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B8383-3B7B-40DA-BC53-FA10C7E8F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740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B8383-3B7B-40DA-BC53-FA10C7E8F4A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468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B8383-3B7B-40DA-BC53-FA10C7E8F4A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168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32C7-002A-42CF-8CCE-521F7F2F004A}" type="datetimeFigureOut">
              <a:rPr lang="en-GB" smtClean="0"/>
              <a:t>25/07/2017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65E4-CCDB-4FA4-8285-4587150AF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02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32C7-002A-42CF-8CCE-521F7F2F004A}" type="datetimeFigureOut">
              <a:rPr lang="en-GB" smtClean="0"/>
              <a:t>25/07/2017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65E4-CCDB-4FA4-8285-4587150AF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958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32C7-002A-42CF-8CCE-521F7F2F004A}" type="datetimeFigureOut">
              <a:rPr lang="en-GB" smtClean="0"/>
              <a:t>25/07/2017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65E4-CCDB-4FA4-8285-4587150AF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21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32C7-002A-42CF-8CCE-521F7F2F004A}" type="datetimeFigureOut">
              <a:rPr lang="en-GB" smtClean="0"/>
              <a:t>25/07/2017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65E4-CCDB-4FA4-8285-4587150AF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321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32C7-002A-42CF-8CCE-521F7F2F004A}" type="datetimeFigureOut">
              <a:rPr lang="en-GB" smtClean="0"/>
              <a:t>25/07/2017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65E4-CCDB-4FA4-8285-4587150AF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674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32C7-002A-42CF-8CCE-521F7F2F004A}" type="datetimeFigureOut">
              <a:rPr lang="en-GB" smtClean="0"/>
              <a:t>25/07/2017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65E4-CCDB-4FA4-8285-4587150AF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781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32C7-002A-42CF-8CCE-521F7F2F004A}" type="datetimeFigureOut">
              <a:rPr lang="en-GB" smtClean="0"/>
              <a:t>25/07/2017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65E4-CCDB-4FA4-8285-4587150AF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83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32C7-002A-42CF-8CCE-521F7F2F004A}" type="datetimeFigureOut">
              <a:rPr lang="en-GB" smtClean="0"/>
              <a:t>25/07/2017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65E4-CCDB-4FA4-8285-4587150AF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81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32C7-002A-42CF-8CCE-521F7F2F004A}" type="datetimeFigureOut">
              <a:rPr lang="en-GB" smtClean="0"/>
              <a:t>25/07/2017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65E4-CCDB-4FA4-8285-4587150AF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201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32C7-002A-42CF-8CCE-521F7F2F004A}" type="datetimeFigureOut">
              <a:rPr lang="en-GB" smtClean="0"/>
              <a:t>25/07/2017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65E4-CCDB-4FA4-8285-4587150AF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43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32C7-002A-42CF-8CCE-521F7F2F004A}" type="datetimeFigureOut">
              <a:rPr lang="en-GB" smtClean="0"/>
              <a:t>25/07/2017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65E4-CCDB-4FA4-8285-4587150AF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63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532C7-002A-42CF-8CCE-521F7F2F004A}" type="datetimeFigureOut">
              <a:rPr lang="en-GB" smtClean="0"/>
              <a:t>25/07/2017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765E4-CCDB-4FA4-8285-4587150AF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571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gif"/><Relationship Id="rId4" Type="http://schemas.openxmlformats.org/officeDocument/2006/relationships/image" Target="../media/image18.gi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64140" y="195014"/>
            <a:ext cx="7772400" cy="911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Spin ½  : 2-level system.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662" y="5058876"/>
            <a:ext cx="6989597" cy="1054493"/>
          </a:xfrm>
          <a:prstGeom prst="rect">
            <a:avLst/>
          </a:prstGeom>
        </p:spPr>
      </p:pic>
      <p:sp>
        <p:nvSpPr>
          <p:cNvPr id="17" name="Line 4"/>
          <p:cNvSpPr>
            <a:spLocks noChangeShapeType="1"/>
          </p:cNvSpPr>
          <p:nvPr/>
        </p:nvSpPr>
        <p:spPr bwMode="auto">
          <a:xfrm>
            <a:off x="1981200" y="874713"/>
            <a:ext cx="8001000" cy="0"/>
          </a:xfrm>
          <a:prstGeom prst="line">
            <a:avLst/>
          </a:prstGeom>
          <a:ln>
            <a:headEnd type="oval" w="med" len="med"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262391" y="946747"/>
            <a:ext cx="5481738" cy="3575217"/>
            <a:chOff x="4274748" y="946747"/>
            <a:chExt cx="5481738" cy="3575217"/>
          </a:xfrm>
        </p:grpSpPr>
        <p:grpSp>
          <p:nvGrpSpPr>
            <p:cNvPr id="24" name="Group 23"/>
            <p:cNvGrpSpPr/>
            <p:nvPr/>
          </p:nvGrpSpPr>
          <p:grpSpPr>
            <a:xfrm>
              <a:off x="4274748" y="946747"/>
              <a:ext cx="5481738" cy="3575217"/>
              <a:chOff x="2750748" y="946746"/>
              <a:chExt cx="5481738" cy="3575217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750748" y="1052240"/>
                <a:ext cx="3516441" cy="3469723"/>
                <a:chOff x="3778360" y="821914"/>
                <a:chExt cx="3516441" cy="3469723"/>
              </a:xfrm>
            </p:grpSpPr>
            <p:cxnSp>
              <p:nvCxnSpPr>
                <p:cNvPr id="6" name="Straight Arrow Connector 5"/>
                <p:cNvCxnSpPr/>
                <p:nvPr/>
              </p:nvCxnSpPr>
              <p:spPr>
                <a:xfrm flipV="1">
                  <a:off x="4156990" y="1396037"/>
                  <a:ext cx="0" cy="24384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 flipV="1">
                  <a:off x="4156990" y="1307137"/>
                  <a:ext cx="2514600" cy="1238309"/>
                </a:xfrm>
                <a:prstGeom prst="line">
                  <a:avLst/>
                </a:prstGeom>
                <a:ln w="412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4156990" y="2545446"/>
                  <a:ext cx="2514600" cy="984191"/>
                </a:xfrm>
                <a:prstGeom prst="line">
                  <a:avLst/>
                </a:prstGeom>
                <a:ln w="412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/>
                <p:cNvCxnSpPr/>
                <p:nvPr/>
              </p:nvCxnSpPr>
              <p:spPr>
                <a:xfrm>
                  <a:off x="4156990" y="3834437"/>
                  <a:ext cx="26670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" name="TextBox 9"/>
                <p:cNvSpPr txBox="1"/>
                <p:nvPr/>
              </p:nvSpPr>
              <p:spPr>
                <a:xfrm>
                  <a:off x="3778360" y="1319837"/>
                  <a:ext cx="38985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i="1" dirty="0">
                      <a:latin typeface="Helvetica Condensed" pitchFamily="34" charset="0"/>
                    </a:rPr>
                    <a:t>E</a:t>
                  </a:r>
                  <a:endParaRPr lang="en-GB" i="1" dirty="0">
                    <a:latin typeface="Helvetica Condensed" pitchFamily="34" charset="0"/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6641042" y="3829972"/>
                  <a:ext cx="50366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i="1">
                      <a:latin typeface="Helvetica Condensed" pitchFamily="34" charset="0"/>
                    </a:rPr>
                    <a:t>B</a:t>
                  </a:r>
                  <a:r>
                    <a:rPr lang="en-GB" sz="2400" i="1" baseline="-25000">
                      <a:latin typeface="Helvetica Condensed" pitchFamily="34" charset="0"/>
                    </a:rPr>
                    <a:t>0</a:t>
                  </a:r>
                  <a:endParaRPr lang="en-GB" i="1" baseline="-25000" dirty="0">
                    <a:latin typeface="Helvetica Condensed" pitchFamily="34" charset="0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6544862" y="821914"/>
                  <a:ext cx="67358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dirty="0"/>
                    <a:t>|</a:t>
                  </a:r>
                  <a:r>
                    <a:rPr lang="en-GB" sz="2400" dirty="0">
                      <a:latin typeface="Symbol" panose="05050102010706020507" pitchFamily="18" charset="2"/>
                    </a:rPr>
                    <a:t>b</a:t>
                  </a:r>
                  <a:r>
                    <a:rPr lang="en-GB" sz="2400" dirty="0"/>
                    <a:t>&gt;</a:t>
                  </a: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6621219" y="3060096"/>
                  <a:ext cx="67358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dirty="0"/>
                    <a:t>|</a:t>
                  </a:r>
                  <a:r>
                    <a:rPr lang="en-GB" sz="2400" dirty="0">
                      <a:latin typeface="Symbol" panose="05050102010706020507" pitchFamily="18" charset="2"/>
                    </a:rPr>
                    <a:t>a</a:t>
                  </a:r>
                  <a:r>
                    <a:rPr lang="en-GB" sz="2400" dirty="0"/>
                    <a:t>&gt;</a:t>
                  </a:r>
                </a:p>
              </p:txBody>
            </p:sp>
          </p:grpSp>
          <p:cxnSp>
            <p:nvCxnSpPr>
              <p:cNvPr id="19" name="Straight Connector 18"/>
              <p:cNvCxnSpPr/>
              <p:nvPr/>
            </p:nvCxnSpPr>
            <p:spPr>
              <a:xfrm>
                <a:off x="5639555" y="1533166"/>
                <a:ext cx="1337781" cy="54"/>
              </a:xfrm>
              <a:prstGeom prst="line">
                <a:avLst/>
              </a:prstGeom>
              <a:ln w="412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5634863" y="3756058"/>
                <a:ext cx="1337781" cy="54"/>
              </a:xfrm>
              <a:prstGeom prst="line">
                <a:avLst/>
              </a:prstGeom>
              <a:ln w="412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6293314" y="946746"/>
                <a:ext cx="17427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i="1" dirty="0" err="1" smtClean="0">
                    <a:latin typeface="Helvetica Condensed"/>
                  </a:rPr>
                  <a:t>E</a:t>
                </a:r>
                <a:r>
                  <a:rPr lang="en-GB" sz="2400" i="1" baseline="-25000" dirty="0" err="1" smtClean="0">
                    <a:latin typeface="Symbol" panose="05050102010706020507" pitchFamily="18" charset="2"/>
                  </a:rPr>
                  <a:t>b</a:t>
                </a:r>
                <a:r>
                  <a:rPr lang="en-GB" sz="2400" i="1" dirty="0" smtClean="0">
                    <a:latin typeface="Symbol" panose="05050102010706020507" pitchFamily="18" charset="2"/>
                  </a:rPr>
                  <a:t>=</a:t>
                </a:r>
                <a:r>
                  <a:rPr lang="en-GB" sz="2400" i="1" dirty="0" err="1" smtClean="0">
                    <a:latin typeface="Symbol" panose="05050102010706020507" pitchFamily="18" charset="2"/>
                  </a:rPr>
                  <a:t>g</a:t>
                </a:r>
                <a:r>
                  <a:rPr lang="en-GB" sz="2400" i="1" baseline="-25000" dirty="0" err="1" smtClean="0">
                    <a:latin typeface="Symbol" panose="05050102010706020507" pitchFamily="18" charset="2"/>
                  </a:rPr>
                  <a:t>N</a:t>
                </a:r>
                <a:r>
                  <a:rPr lang="en-GB" sz="2400" i="1" baseline="-25000" dirty="0" smtClean="0">
                    <a:latin typeface="Symbol" panose="05050102010706020507" pitchFamily="18" charset="2"/>
                  </a:rPr>
                  <a:t> </a:t>
                </a:r>
                <a:r>
                  <a:rPr lang="en-GB" sz="2400" i="1" dirty="0">
                    <a:latin typeface="Helvetica Condensed" pitchFamily="34" charset="0"/>
                  </a:rPr>
                  <a:t>ħB</a:t>
                </a:r>
                <a:r>
                  <a:rPr lang="en-GB" sz="2400" i="1" baseline="-25000" dirty="0">
                    <a:latin typeface="Helvetica Condensed" pitchFamily="34" charset="0"/>
                  </a:rPr>
                  <a:t>0</a:t>
                </a:r>
                <a:r>
                  <a:rPr lang="en-GB" sz="2400" i="1" dirty="0">
                    <a:latin typeface="Helvetica Condensed" pitchFamily="34" charset="0"/>
                  </a:rPr>
                  <a:t>/2</a:t>
                </a:r>
                <a:endParaRPr lang="en-GB" sz="2400" i="1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303753" y="3224826"/>
                <a:ext cx="19287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i="1" dirty="0" err="1" smtClean="0">
                    <a:latin typeface="Helvetica Condensed"/>
                  </a:rPr>
                  <a:t>E</a:t>
                </a:r>
                <a:r>
                  <a:rPr lang="en-GB" sz="2400" i="1" baseline="-25000" dirty="0" err="1" smtClean="0">
                    <a:latin typeface="Symbol" panose="05050102010706020507" pitchFamily="18" charset="2"/>
                  </a:rPr>
                  <a:t>a</a:t>
                </a:r>
                <a:r>
                  <a:rPr lang="en-GB" sz="2400" i="1" dirty="0" smtClean="0">
                    <a:latin typeface="Symbol" panose="05050102010706020507" pitchFamily="18" charset="2"/>
                  </a:rPr>
                  <a:t>=-</a:t>
                </a:r>
                <a:r>
                  <a:rPr lang="en-GB" sz="2400" i="1" dirty="0" err="1">
                    <a:latin typeface="Symbol" panose="05050102010706020507" pitchFamily="18" charset="2"/>
                  </a:rPr>
                  <a:t>g</a:t>
                </a:r>
                <a:r>
                  <a:rPr lang="en-GB" sz="2400" i="1" baseline="-25000" dirty="0" err="1">
                    <a:latin typeface="Symbol" panose="05050102010706020507" pitchFamily="18" charset="2"/>
                  </a:rPr>
                  <a:t>N</a:t>
                </a:r>
                <a:r>
                  <a:rPr lang="en-GB" sz="2400" i="1" baseline="-25000" dirty="0">
                    <a:latin typeface="Symbol" panose="05050102010706020507" pitchFamily="18" charset="2"/>
                  </a:rPr>
                  <a:t> </a:t>
                </a:r>
                <a:r>
                  <a:rPr lang="en-GB" sz="2400" i="1" dirty="0">
                    <a:latin typeface="Helvetica Condensed" pitchFamily="34" charset="0"/>
                  </a:rPr>
                  <a:t>ħB</a:t>
                </a:r>
                <a:r>
                  <a:rPr lang="en-GB" sz="2400" i="1" baseline="-25000" dirty="0">
                    <a:latin typeface="Helvetica Condensed" pitchFamily="34" charset="0"/>
                  </a:rPr>
                  <a:t>0</a:t>
                </a:r>
                <a:r>
                  <a:rPr lang="en-GB" sz="2400" i="1" dirty="0">
                    <a:latin typeface="Helvetica Condensed" pitchFamily="34" charset="0"/>
                  </a:rPr>
                  <a:t>/2</a:t>
                </a:r>
                <a:endParaRPr lang="en-GB" sz="2400" i="1" dirty="0"/>
              </a:p>
            </p:txBody>
          </p:sp>
        </p:grpSp>
        <p:cxnSp>
          <p:nvCxnSpPr>
            <p:cNvPr id="3" name="Straight Arrow Connector 2"/>
            <p:cNvCxnSpPr/>
            <p:nvPr/>
          </p:nvCxnSpPr>
          <p:spPr>
            <a:xfrm>
              <a:off x="7654883" y="1626364"/>
              <a:ext cx="0" cy="1664059"/>
            </a:xfrm>
            <a:prstGeom prst="straightConnector1">
              <a:avLst/>
            </a:prstGeom>
            <a:ln w="34925">
              <a:prstDash val="sysDash"/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7750495" y="2142996"/>
              <a:ext cx="7825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i="1" dirty="0" err="1" smtClean="0">
                  <a:latin typeface="Helvetica Condensed"/>
                </a:rPr>
                <a:t>P</a:t>
              </a:r>
              <a:r>
                <a:rPr lang="en-GB" sz="3200" i="1" baseline="-25000" dirty="0" err="1" smtClean="0">
                  <a:latin typeface="Symbol" panose="05050102010706020507" pitchFamily="18" charset="2"/>
                </a:rPr>
                <a:t>ab</a:t>
              </a:r>
              <a:endParaRPr lang="en-GB" sz="3200" i="1" baseline="-25000" dirty="0">
                <a:latin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660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165350" y="724197"/>
            <a:ext cx="5905500" cy="4795540"/>
            <a:chOff x="2165350" y="724197"/>
            <a:chExt cx="5905500" cy="4795540"/>
          </a:xfrm>
        </p:grpSpPr>
        <p:grpSp>
          <p:nvGrpSpPr>
            <p:cNvPr id="7" name="Group 6"/>
            <p:cNvGrpSpPr/>
            <p:nvPr/>
          </p:nvGrpSpPr>
          <p:grpSpPr>
            <a:xfrm>
              <a:off x="2165350" y="724197"/>
              <a:ext cx="5905500" cy="4795540"/>
              <a:chOff x="3143250" y="800397"/>
              <a:chExt cx="5905500" cy="4795540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43250" y="1262062"/>
                <a:ext cx="5905500" cy="4333875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80099" y="1603374"/>
                <a:ext cx="2873115" cy="1825625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3436298" y="800397"/>
                <a:ext cx="26597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baseline="30000" dirty="0" smtClean="0">
                    <a:latin typeface="Helvetica Condensed"/>
                  </a:rPr>
                  <a:t>1</a:t>
                </a:r>
                <a:r>
                  <a:rPr lang="en-GB" sz="2400" dirty="0" smtClean="0">
                    <a:latin typeface="Helvetica Condensed"/>
                  </a:rPr>
                  <a:t>H NMR spectrum</a:t>
                </a:r>
                <a:endParaRPr lang="en-GB" sz="2400" dirty="0">
                  <a:latin typeface="Helvetica Condensed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5470999" y="3954164"/>
              <a:ext cx="24064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Helvetica Condensed"/>
                </a:rPr>
                <a:t>J</a:t>
              </a:r>
              <a:r>
                <a:rPr lang="en-GB" sz="3200" baseline="-25000" dirty="0" smtClean="0">
                  <a:latin typeface="Helvetica Condensed"/>
                </a:rPr>
                <a:t>HF</a:t>
              </a:r>
              <a:r>
                <a:rPr lang="en-GB" sz="3200" dirty="0" smtClean="0">
                  <a:latin typeface="Helvetica Condensed"/>
                </a:rPr>
                <a:t> = 79 Hz </a:t>
              </a:r>
              <a:endParaRPr lang="en-GB" sz="3200" dirty="0">
                <a:latin typeface="Helvetic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0294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27017" y="-633761"/>
            <a:ext cx="9977739" cy="7672737"/>
            <a:chOff x="627017" y="-633761"/>
            <a:chExt cx="9977739" cy="767273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627017" y="3535680"/>
              <a:ext cx="5312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1158240" y="1715589"/>
              <a:ext cx="409302" cy="18200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 flipV="1">
              <a:off x="1158240" y="3535680"/>
              <a:ext cx="409302" cy="18200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67542" y="1715589"/>
              <a:ext cx="5312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2098765" y="95794"/>
              <a:ext cx="409304" cy="1619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2098765" y="1715589"/>
              <a:ext cx="409304" cy="1619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67542" y="5355770"/>
              <a:ext cx="5312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2098765" y="3735975"/>
              <a:ext cx="409304" cy="1619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 flipV="1">
              <a:off x="2098765" y="5355770"/>
              <a:ext cx="409304" cy="1619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508069" y="9579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498544" y="333429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508069" y="373434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498544" y="697284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1714500" y="1744164"/>
              <a:ext cx="0" cy="3551736"/>
            </a:xfrm>
            <a:prstGeom prst="straightConnector1">
              <a:avLst/>
            </a:prstGeom>
            <a:ln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751860" y="3120613"/>
              <a:ext cx="5565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A</a:t>
              </a:r>
              <a:endParaRPr lang="en-GB" sz="3200" baseline="-25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692387" y="1438226"/>
              <a:ext cx="5469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B</a:t>
              </a:r>
              <a:endParaRPr lang="en-GB" sz="3200" baseline="-25000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2655854" y="180975"/>
              <a:ext cx="9525" cy="3155990"/>
            </a:xfrm>
            <a:prstGeom prst="straightConnector1">
              <a:avLst/>
            </a:prstGeom>
            <a:ln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625225" y="3717905"/>
              <a:ext cx="9525" cy="3155990"/>
            </a:xfrm>
            <a:prstGeom prst="straightConnector1">
              <a:avLst/>
            </a:prstGeom>
            <a:ln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690210" y="5094521"/>
              <a:ext cx="5469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B</a:t>
              </a:r>
              <a:endParaRPr lang="en-GB" sz="3200" baseline="-25000" dirty="0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781369" y="-43906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781369" y="683949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781369" y="347145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768669" y="362385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4324350" y="-43906"/>
              <a:ext cx="444319" cy="139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324350" y="3353980"/>
              <a:ext cx="409304" cy="1104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4314825" y="3623854"/>
              <a:ext cx="466544" cy="940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4314825" y="6849654"/>
              <a:ext cx="453844" cy="137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789397" y="-633761"/>
              <a:ext cx="26448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</a:rPr>
                <a:t>f</a:t>
              </a:r>
              <a:r>
                <a:rPr lang="en-GB" sz="3200" baseline="-25000" dirty="0" smtClean="0">
                  <a:latin typeface="Helvetica Condensed"/>
                </a:rPr>
                <a:t>4 </a:t>
              </a:r>
              <a:r>
                <a:rPr lang="en-GB" sz="3200" dirty="0" smtClean="0">
                  <a:latin typeface="Symbol" panose="05050102010706020507" pitchFamily="18" charset="2"/>
                </a:rPr>
                <a:t>=</a:t>
              </a:r>
              <a:r>
                <a:rPr lang="en-GB" sz="3200" dirty="0" err="1" smtClean="0">
                  <a:latin typeface="Symbol" panose="05050102010706020507" pitchFamily="18" charset="2"/>
                </a:rPr>
                <a:t>b</a:t>
              </a:r>
              <a:r>
                <a:rPr lang="en-GB" sz="3200" baseline="-25000" dirty="0" err="1" smtClean="0">
                  <a:latin typeface="Helvetica Condensed"/>
                </a:rPr>
                <a:t>A</a:t>
              </a:r>
              <a:r>
                <a:rPr lang="en-GB" sz="3200" dirty="0" err="1" smtClean="0">
                  <a:latin typeface="Symbol" panose="05050102010706020507" pitchFamily="18" charset="2"/>
                </a:rPr>
                <a:t>b</a:t>
              </a:r>
              <a:r>
                <a:rPr lang="en-GB" sz="3200" baseline="-25000" dirty="0" err="1" smtClean="0">
                  <a:latin typeface="Helvetica Condensed"/>
                </a:rPr>
                <a:t>B</a:t>
              </a:r>
              <a:endParaRPr lang="en-GB" sz="3200" baseline="-25000" dirty="0">
                <a:latin typeface="Helvetica Condensed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02097" y="2858739"/>
              <a:ext cx="55015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</a:rPr>
                <a:t>f</a:t>
              </a:r>
              <a:r>
                <a:rPr lang="en-GB" sz="3200" baseline="-25000" dirty="0" smtClean="0">
                  <a:latin typeface="Helvetica Condensed"/>
                </a:rPr>
                <a:t>3</a:t>
              </a:r>
              <a:endParaRPr lang="en-GB" sz="3200" baseline="-25000" dirty="0">
                <a:latin typeface="Helvetica Condensed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809854" y="6257106"/>
              <a:ext cx="18389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</a:rPr>
                <a:t>f</a:t>
              </a:r>
              <a:r>
                <a:rPr lang="en-GB" sz="3200" baseline="-25000" dirty="0" smtClean="0">
                  <a:latin typeface="Helvetica Condensed"/>
                </a:rPr>
                <a:t>1 </a:t>
              </a:r>
              <a:r>
                <a:rPr lang="en-GB" sz="3200" dirty="0">
                  <a:latin typeface="Symbol" panose="05050102010706020507" pitchFamily="18" charset="2"/>
                </a:rPr>
                <a:t>= </a:t>
              </a:r>
              <a:r>
                <a:rPr lang="en-GB" sz="3200" dirty="0" err="1" smtClean="0">
                  <a:latin typeface="Symbol" panose="05050102010706020507" pitchFamily="18" charset="2"/>
                </a:rPr>
                <a:t>a</a:t>
              </a:r>
              <a:r>
                <a:rPr lang="en-GB" sz="3200" baseline="-25000" dirty="0" err="1" smtClean="0">
                  <a:latin typeface="Helvetica Condensed"/>
                </a:rPr>
                <a:t>A</a:t>
              </a:r>
              <a:r>
                <a:rPr lang="en-GB" sz="3200" dirty="0" err="1" smtClean="0">
                  <a:latin typeface="Symbol" panose="05050102010706020507" pitchFamily="18" charset="2"/>
                </a:rPr>
                <a:t>a</a:t>
              </a:r>
              <a:r>
                <a:rPr lang="en-GB" sz="3200" baseline="-25000" dirty="0" err="1" smtClean="0">
                  <a:latin typeface="Helvetica Condensed"/>
                </a:rPr>
                <a:t>B</a:t>
              </a:r>
              <a:endParaRPr lang="en-GB" sz="3200" baseline="-25000" dirty="0">
                <a:latin typeface="Helvetica Condensed"/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6584950" y="0"/>
              <a:ext cx="0" cy="18097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6584950" y="6858000"/>
              <a:ext cx="0" cy="18097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5981700" y="0"/>
              <a:ext cx="0" cy="338328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6334125" y="-48986"/>
              <a:ext cx="0" cy="367284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6057900" y="3670879"/>
              <a:ext cx="9525" cy="309568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6448425" y="3538400"/>
              <a:ext cx="9525" cy="324721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49" idx="1"/>
            </p:cNvCxnSpPr>
            <p:nvPr/>
          </p:nvCxnSpPr>
          <p:spPr>
            <a:xfrm flipH="1" flipV="1">
              <a:off x="6477869" y="1325817"/>
              <a:ext cx="956393" cy="12448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7434262" y="1076655"/>
              <a:ext cx="3170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FF0000"/>
                  </a:solidFill>
                  <a:latin typeface="Helvetica Condensed"/>
                </a:rPr>
                <a:t>Allowed transitions</a:t>
              </a:r>
              <a:endParaRPr lang="en-GB" sz="2800" dirty="0">
                <a:solidFill>
                  <a:srgbClr val="FF0000"/>
                </a:solidFill>
                <a:latin typeface="Helvetica Condensed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781285" y="3549791"/>
            <a:ext cx="550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Symbol" panose="05050102010706020507" pitchFamily="18" charset="2"/>
              </a:rPr>
              <a:t>f</a:t>
            </a:r>
            <a:r>
              <a:rPr lang="en-GB" sz="3200" baseline="-25000" dirty="0" smtClean="0">
                <a:latin typeface="Helvetica Condensed"/>
              </a:rPr>
              <a:t>2</a:t>
            </a:r>
            <a:endParaRPr lang="en-GB" sz="3200" baseline="-25000" dirty="0">
              <a:latin typeface="Helvetica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838859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/>
          <p:cNvGrpSpPr/>
          <p:nvPr/>
        </p:nvGrpSpPr>
        <p:grpSpPr>
          <a:xfrm>
            <a:off x="800666" y="1897678"/>
            <a:ext cx="12584810" cy="3231036"/>
            <a:chOff x="800666" y="1897678"/>
            <a:chExt cx="12584810" cy="3231036"/>
          </a:xfrm>
        </p:grpSpPr>
        <p:grpSp>
          <p:nvGrpSpPr>
            <p:cNvPr id="101" name="Group 100"/>
            <p:cNvGrpSpPr/>
            <p:nvPr/>
          </p:nvGrpSpPr>
          <p:grpSpPr>
            <a:xfrm>
              <a:off x="800666" y="2374937"/>
              <a:ext cx="12584810" cy="2753777"/>
              <a:chOff x="800666" y="2374937"/>
              <a:chExt cx="12584810" cy="2753777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891482" y="2374937"/>
                <a:ext cx="4102894" cy="2753777"/>
                <a:chOff x="1317953" y="936843"/>
                <a:chExt cx="4102894" cy="2753777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1317953" y="1560830"/>
                  <a:ext cx="4102894" cy="1913652"/>
                  <a:chOff x="1406853" y="2011680"/>
                  <a:chExt cx="4102894" cy="1913652"/>
                </a:xfrm>
              </p:grpSpPr>
              <p:cxnSp>
                <p:nvCxnSpPr>
                  <p:cNvPr id="8" name="Straight Connector 7"/>
                  <p:cNvCxnSpPr/>
                  <p:nvPr/>
                </p:nvCxnSpPr>
                <p:spPr>
                  <a:xfrm flipV="1">
                    <a:off x="1531620" y="3543300"/>
                    <a:ext cx="3811905" cy="762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/>
                  <p:cNvCxnSpPr/>
                  <p:nvPr/>
                </p:nvCxnSpPr>
                <p:spPr>
                  <a:xfrm>
                    <a:off x="2724150" y="2019300"/>
                    <a:ext cx="14288" cy="1531620"/>
                  </a:xfrm>
                  <a:prstGeom prst="line">
                    <a:avLst/>
                  </a:prstGeom>
                  <a:ln w="38100" cap="rnd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>
                    <a:off x="4033837" y="2011680"/>
                    <a:ext cx="14288" cy="1531620"/>
                  </a:xfrm>
                  <a:prstGeom prst="line">
                    <a:avLst/>
                  </a:prstGeom>
                  <a:ln w="38100" cap="rnd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 flipH="1">
                    <a:off x="1766888" y="2990850"/>
                    <a:ext cx="4762" cy="560070"/>
                  </a:xfrm>
                  <a:prstGeom prst="line">
                    <a:avLst/>
                  </a:prstGeom>
                  <a:ln w="38100" cap="rnd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 flipH="1">
                    <a:off x="5100638" y="2983230"/>
                    <a:ext cx="4762" cy="560070"/>
                  </a:xfrm>
                  <a:prstGeom prst="line">
                    <a:avLst/>
                  </a:prstGeom>
                  <a:ln w="38100" cap="rnd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1406853" y="3556000"/>
                    <a:ext cx="72006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 smtClean="0"/>
                      <a:t>2&lt;-&gt;1</a:t>
                    </a:r>
                    <a:endParaRPr lang="en-GB" dirty="0"/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378403" y="3550920"/>
                    <a:ext cx="72006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 smtClean="0"/>
                      <a:t>4&lt;-&gt;3</a:t>
                    </a:r>
                    <a:endParaRPr lang="en-GB" dirty="0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3673802" y="3556000"/>
                    <a:ext cx="72006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 smtClean="0"/>
                      <a:t>3&lt;-&gt;1</a:t>
                    </a:r>
                    <a:endParaRPr lang="en-GB" dirty="0"/>
                  </a:p>
                </p:txBody>
              </p: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4789678" y="3543300"/>
                    <a:ext cx="72006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 smtClean="0"/>
                      <a:t>4&lt;-&gt;2</a:t>
                    </a:r>
                    <a:endParaRPr lang="en-GB" dirty="0"/>
                  </a:p>
                </p:txBody>
              </p:sp>
            </p:grp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3359150" y="3048000"/>
                  <a:ext cx="0" cy="1206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Box 24"/>
                <p:cNvSpPr txBox="1"/>
                <p:nvPr/>
              </p:nvSpPr>
              <p:spPr>
                <a:xfrm>
                  <a:off x="3149739" y="3105845"/>
                  <a:ext cx="39786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3200" dirty="0">
                      <a:latin typeface="Symbol" panose="05050102010706020507" pitchFamily="18" charset="2"/>
                    </a:rPr>
                    <a:t>n</a:t>
                  </a:r>
                  <a:endParaRPr lang="en-GB" dirty="0">
                    <a:latin typeface="Symbol" panose="05050102010706020507" pitchFamily="18" charset="2"/>
                  </a:endParaRPr>
                </a:p>
              </p:txBody>
            </p: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1746250" y="2609850"/>
                  <a:ext cx="806450" cy="0"/>
                </a:xfrm>
                <a:prstGeom prst="line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Box 28"/>
                <p:cNvSpPr txBox="1"/>
                <p:nvPr/>
              </p:nvSpPr>
              <p:spPr>
                <a:xfrm>
                  <a:off x="2028497" y="2245598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Helvetica Condensed"/>
                    </a:rPr>
                    <a:t>J</a:t>
                  </a:r>
                  <a:endParaRPr lang="en-GB" dirty="0">
                    <a:latin typeface="Helvetica Condensed"/>
                  </a:endParaRPr>
                </a:p>
              </p:txBody>
            </p: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4053193" y="2636243"/>
                  <a:ext cx="806450" cy="0"/>
                </a:xfrm>
                <a:prstGeom prst="line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/>
                <p:cNvSpPr txBox="1"/>
                <p:nvPr/>
              </p:nvSpPr>
              <p:spPr>
                <a:xfrm>
                  <a:off x="4335440" y="2271991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Helvetica Condensed"/>
                    </a:rPr>
                    <a:t>J</a:t>
                  </a:r>
                  <a:endParaRPr lang="en-GB" dirty="0">
                    <a:latin typeface="Helvetica Condensed"/>
                  </a:endParaRPr>
                </a:p>
              </p:txBody>
            </p:sp>
            <p:cxnSp>
              <p:nvCxnSpPr>
                <p:cNvPr id="33" name="Straight Connector 32"/>
                <p:cNvCxnSpPr/>
                <p:nvPr/>
              </p:nvCxnSpPr>
              <p:spPr>
                <a:xfrm flipV="1">
                  <a:off x="2096147" y="1037036"/>
                  <a:ext cx="7620" cy="88392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flipV="1">
                  <a:off x="4483088" y="1037036"/>
                  <a:ext cx="7620" cy="88392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flipV="1">
                  <a:off x="2232025" y="1313795"/>
                  <a:ext cx="2164715" cy="11809"/>
                </a:xfrm>
                <a:prstGeom prst="line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TextBox 36"/>
                <p:cNvSpPr txBox="1"/>
                <p:nvPr/>
              </p:nvSpPr>
              <p:spPr>
                <a:xfrm>
                  <a:off x="3198631" y="936843"/>
                  <a:ext cx="4796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Helvetica Condensed"/>
                    </a:rPr>
                    <a:t>2C</a:t>
                  </a:r>
                  <a:endParaRPr lang="en-GB" dirty="0">
                    <a:latin typeface="Helvetica Condensed"/>
                  </a:endParaRPr>
                </a:p>
              </p:txBody>
            </p: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3232488" y="3322836"/>
                  <a:ext cx="23347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Group 72"/>
              <p:cNvGrpSpPr/>
              <p:nvPr/>
            </p:nvGrpSpPr>
            <p:grpSpPr>
              <a:xfrm>
                <a:off x="5499667" y="2375953"/>
                <a:ext cx="3811905" cy="2723297"/>
                <a:chOff x="6749277" y="2742783"/>
                <a:chExt cx="3811905" cy="2723297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6749277" y="3343910"/>
                  <a:ext cx="3811905" cy="1531620"/>
                  <a:chOff x="1531620" y="2019300"/>
                  <a:chExt cx="3811905" cy="1531620"/>
                </a:xfrm>
              </p:grpSpPr>
              <p:cxnSp>
                <p:nvCxnSpPr>
                  <p:cNvPr id="55" name="Straight Connector 54"/>
                  <p:cNvCxnSpPr/>
                  <p:nvPr/>
                </p:nvCxnSpPr>
                <p:spPr>
                  <a:xfrm flipV="1">
                    <a:off x="1531620" y="3543300"/>
                    <a:ext cx="3811905" cy="762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/>
                  <p:cNvCxnSpPr/>
                  <p:nvPr/>
                </p:nvCxnSpPr>
                <p:spPr>
                  <a:xfrm>
                    <a:off x="2126034" y="2019300"/>
                    <a:ext cx="14288" cy="1531620"/>
                  </a:xfrm>
                  <a:prstGeom prst="line">
                    <a:avLst/>
                  </a:prstGeom>
                  <a:ln w="38100" cap="rnd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8665707" y="4823460"/>
                  <a:ext cx="0" cy="1206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/>
                <p:cNvSpPr txBox="1"/>
                <p:nvPr/>
              </p:nvSpPr>
              <p:spPr>
                <a:xfrm>
                  <a:off x="8456296" y="4881305"/>
                  <a:ext cx="39786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3200" dirty="0">
                      <a:latin typeface="Symbol" panose="05050102010706020507" pitchFamily="18" charset="2"/>
                    </a:rPr>
                    <a:t>n</a:t>
                  </a:r>
                  <a:endParaRPr lang="en-GB" dirty="0">
                    <a:latin typeface="Symbol" panose="05050102010706020507" pitchFamily="18" charset="2"/>
                  </a:endParaRPr>
                </a:p>
              </p:txBody>
            </p:sp>
            <p:cxnSp>
              <p:nvCxnSpPr>
                <p:cNvPr id="46" name="Straight Connector 45"/>
                <p:cNvCxnSpPr/>
                <p:nvPr/>
              </p:nvCxnSpPr>
              <p:spPr>
                <a:xfrm flipV="1">
                  <a:off x="7007005" y="4310856"/>
                  <a:ext cx="314630" cy="2539"/>
                </a:xfrm>
                <a:prstGeom prst="line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TextBox 46"/>
                <p:cNvSpPr txBox="1"/>
                <p:nvPr/>
              </p:nvSpPr>
              <p:spPr>
                <a:xfrm>
                  <a:off x="7022026" y="4000758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Helvetica Condensed"/>
                    </a:rPr>
                    <a:t>J</a:t>
                  </a:r>
                  <a:endParaRPr lang="en-GB" dirty="0">
                    <a:latin typeface="Helvetica Condensed"/>
                  </a:endParaRPr>
                </a:p>
              </p:txBody>
            </p:sp>
            <p:cxnSp>
              <p:nvCxnSpPr>
                <p:cNvPr id="50" name="Straight Connector 49"/>
                <p:cNvCxnSpPr/>
                <p:nvPr/>
              </p:nvCxnSpPr>
              <p:spPr>
                <a:xfrm flipV="1">
                  <a:off x="7140520" y="2829927"/>
                  <a:ext cx="7620" cy="88392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9789645" y="2812496"/>
                  <a:ext cx="7620" cy="88392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7306742" y="3086715"/>
                  <a:ext cx="2396555" cy="2541"/>
                </a:xfrm>
                <a:prstGeom prst="line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TextBox 52"/>
                <p:cNvSpPr txBox="1"/>
                <p:nvPr/>
              </p:nvSpPr>
              <p:spPr>
                <a:xfrm>
                  <a:off x="8322308" y="2742783"/>
                  <a:ext cx="2984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Symbol" panose="05050102010706020507" pitchFamily="18" charset="2"/>
                    </a:rPr>
                    <a:t>d</a:t>
                  </a:r>
                  <a:endParaRPr lang="en-GB" dirty="0">
                    <a:latin typeface="Symbol" panose="05050102010706020507" pitchFamily="18" charset="2"/>
                  </a:endParaRPr>
                </a:p>
              </p:txBody>
            </p: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8539045" y="5098296"/>
                  <a:ext cx="23347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6924549" y="3336290"/>
                  <a:ext cx="14288" cy="1531620"/>
                </a:xfrm>
                <a:prstGeom prst="line">
                  <a:avLst/>
                </a:prstGeom>
                <a:ln w="381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flipV="1">
                  <a:off x="9681201" y="4318476"/>
                  <a:ext cx="314630" cy="2539"/>
                </a:xfrm>
                <a:prstGeom prst="line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TextBox 68"/>
                <p:cNvSpPr txBox="1"/>
                <p:nvPr/>
              </p:nvSpPr>
              <p:spPr>
                <a:xfrm>
                  <a:off x="9696222" y="4008378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Helvetica Condensed"/>
                    </a:rPr>
                    <a:t>J</a:t>
                  </a:r>
                  <a:endParaRPr lang="en-GB" dirty="0">
                    <a:latin typeface="Helvetica Condensed"/>
                  </a:endParaRPr>
                </a:p>
              </p:txBody>
            </p: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9598745" y="3343910"/>
                  <a:ext cx="14288" cy="1531620"/>
                </a:xfrm>
                <a:prstGeom prst="line">
                  <a:avLst/>
                </a:prstGeom>
                <a:ln w="381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9988687" y="3352165"/>
                  <a:ext cx="14288" cy="1531620"/>
                </a:xfrm>
                <a:prstGeom prst="line">
                  <a:avLst/>
                </a:prstGeom>
                <a:ln w="381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7" name="Group 96"/>
              <p:cNvGrpSpPr/>
              <p:nvPr/>
            </p:nvGrpSpPr>
            <p:grpSpPr>
              <a:xfrm>
                <a:off x="9573571" y="2548066"/>
                <a:ext cx="3811905" cy="2534316"/>
                <a:chOff x="6366342" y="3273265"/>
                <a:chExt cx="3811905" cy="2534316"/>
              </a:xfrm>
            </p:grpSpPr>
            <p:grpSp>
              <p:nvGrpSpPr>
                <p:cNvPr id="75" name="Group 74"/>
                <p:cNvGrpSpPr/>
                <p:nvPr/>
              </p:nvGrpSpPr>
              <p:grpSpPr>
                <a:xfrm>
                  <a:off x="6366342" y="3666588"/>
                  <a:ext cx="3811905" cy="1550443"/>
                  <a:chOff x="1531620" y="2000477"/>
                  <a:chExt cx="3811905" cy="1550443"/>
                </a:xfrm>
              </p:grpSpPr>
              <p:cxnSp>
                <p:nvCxnSpPr>
                  <p:cNvPr id="90" name="Straight Connector 89"/>
                  <p:cNvCxnSpPr/>
                  <p:nvPr/>
                </p:nvCxnSpPr>
                <p:spPr>
                  <a:xfrm flipV="1">
                    <a:off x="1531620" y="3543300"/>
                    <a:ext cx="3811905" cy="762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90"/>
                  <p:cNvCxnSpPr/>
                  <p:nvPr/>
                </p:nvCxnSpPr>
                <p:spPr>
                  <a:xfrm>
                    <a:off x="3253462" y="2000477"/>
                    <a:ext cx="14288" cy="1531620"/>
                  </a:xfrm>
                  <a:prstGeom prst="line">
                    <a:avLst/>
                  </a:prstGeom>
                  <a:ln w="38100" cap="rnd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8282772" y="5164961"/>
                  <a:ext cx="0" cy="1206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TextBox 76"/>
                <p:cNvSpPr txBox="1"/>
                <p:nvPr/>
              </p:nvSpPr>
              <p:spPr>
                <a:xfrm>
                  <a:off x="8073361" y="5222806"/>
                  <a:ext cx="39786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3200" dirty="0">
                      <a:latin typeface="Symbol" panose="05050102010706020507" pitchFamily="18" charset="2"/>
                    </a:rPr>
                    <a:t>n</a:t>
                  </a:r>
                  <a:endParaRPr lang="en-GB" dirty="0">
                    <a:latin typeface="Symbol" panose="05050102010706020507" pitchFamily="18" charset="2"/>
                  </a:endParaRPr>
                </a:p>
              </p:txBody>
            </p:sp>
            <p:cxnSp>
              <p:nvCxnSpPr>
                <p:cNvPr id="78" name="Straight Connector 77"/>
                <p:cNvCxnSpPr/>
                <p:nvPr/>
              </p:nvCxnSpPr>
              <p:spPr>
                <a:xfrm flipV="1">
                  <a:off x="8087289" y="3852754"/>
                  <a:ext cx="314630" cy="2539"/>
                </a:xfrm>
                <a:prstGeom prst="line">
                  <a:avLst/>
                </a:prstGeom>
                <a:ln>
                  <a:prstDash val="sysDash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TextBox 82"/>
                <p:cNvSpPr txBox="1"/>
                <p:nvPr/>
              </p:nvSpPr>
              <p:spPr>
                <a:xfrm>
                  <a:off x="7909558" y="3273265"/>
                  <a:ext cx="6912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Symbol" panose="05050102010706020507" pitchFamily="18" charset="2"/>
                    </a:rPr>
                    <a:t>d</a:t>
                  </a:r>
                  <a:r>
                    <a:rPr lang="en-GB" baseline="30000" dirty="0" smtClean="0">
                      <a:latin typeface="Helvetica Condensed"/>
                    </a:rPr>
                    <a:t>2</a:t>
                  </a:r>
                  <a:r>
                    <a:rPr lang="en-GB" dirty="0" smtClean="0">
                      <a:latin typeface="Helvetica Condensed"/>
                    </a:rPr>
                    <a:t>/2J</a:t>
                  </a:r>
                  <a:endParaRPr lang="en-GB" dirty="0">
                    <a:latin typeface="Helvetica Condensed"/>
                  </a:endParaRPr>
                </a:p>
              </p:txBody>
            </p: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8156110" y="5439797"/>
                  <a:ext cx="23347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 flipH="1">
                  <a:off x="7318687" y="5127496"/>
                  <a:ext cx="2708" cy="74930"/>
                </a:xfrm>
                <a:prstGeom prst="line">
                  <a:avLst/>
                </a:prstGeom>
                <a:ln w="381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TextBox 86"/>
                <p:cNvSpPr txBox="1"/>
                <p:nvPr/>
              </p:nvSpPr>
              <p:spPr>
                <a:xfrm>
                  <a:off x="9103293" y="5209411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Helvetica Condensed"/>
                    </a:rPr>
                    <a:t>J</a:t>
                  </a:r>
                  <a:endParaRPr lang="en-GB" dirty="0">
                    <a:latin typeface="Helvetica Condensed"/>
                  </a:endParaRPr>
                </a:p>
              </p:txBody>
            </p:sp>
            <p:cxnSp>
              <p:nvCxnSpPr>
                <p:cNvPr id="88" name="Straight Connector 87"/>
                <p:cNvCxnSpPr/>
                <p:nvPr/>
              </p:nvCxnSpPr>
              <p:spPr>
                <a:xfrm>
                  <a:off x="8412721" y="3685411"/>
                  <a:ext cx="14288" cy="1531620"/>
                </a:xfrm>
                <a:prstGeom prst="line">
                  <a:avLst/>
                </a:prstGeom>
                <a:ln w="381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7074080" y="5255131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Helvetica Condensed"/>
                    </a:rPr>
                    <a:t>-J</a:t>
                  </a:r>
                  <a:endParaRPr lang="en-GB" dirty="0">
                    <a:latin typeface="Helvetica Condensed"/>
                  </a:endParaRPr>
                </a:p>
              </p:txBody>
            </p: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7315985" y="5156706"/>
                  <a:ext cx="0" cy="1206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9273372" y="5134481"/>
                  <a:ext cx="0" cy="1206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 flipH="1">
                  <a:off x="9273372" y="5121334"/>
                  <a:ext cx="2708" cy="74930"/>
                </a:xfrm>
                <a:prstGeom prst="line">
                  <a:avLst/>
                </a:prstGeom>
                <a:ln w="381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8" name="TextBox 97"/>
              <p:cNvSpPr txBox="1"/>
              <p:nvPr/>
            </p:nvSpPr>
            <p:spPr>
              <a:xfrm>
                <a:off x="800666" y="2421103"/>
                <a:ext cx="80021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 smtClean="0">
                    <a:latin typeface="Helvetica Condensed"/>
                  </a:rPr>
                  <a:t>(A)</a:t>
                </a:r>
                <a:endParaRPr lang="en-GB" sz="3600" dirty="0">
                  <a:latin typeface="Helvetica Condensed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4931213" y="2479047"/>
                <a:ext cx="80021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 smtClean="0">
                    <a:latin typeface="Helvetica Condensed"/>
                  </a:rPr>
                  <a:t>(B)</a:t>
                </a:r>
                <a:endParaRPr lang="en-GB" sz="3600" dirty="0">
                  <a:latin typeface="Helvetica Condensed"/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9469253" y="2471699"/>
                <a:ext cx="8258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 smtClean="0">
                    <a:latin typeface="Helvetica Condensed"/>
                  </a:rPr>
                  <a:t>(C)</a:t>
                </a:r>
                <a:endParaRPr lang="en-GB" sz="3600" dirty="0">
                  <a:latin typeface="Helvetica Condensed"/>
                </a:endParaRPr>
              </a:p>
            </p:txBody>
          </p:sp>
        </p:grpSp>
        <p:sp>
          <p:nvSpPr>
            <p:cNvPr id="102" name="TextBox 101"/>
            <p:cNvSpPr txBox="1"/>
            <p:nvPr/>
          </p:nvSpPr>
          <p:spPr>
            <a:xfrm>
              <a:off x="5620163" y="1981227"/>
              <a:ext cx="962123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latin typeface="Helvetica Condensed"/>
                </a:rPr>
                <a:t>J&lt;&lt;</a:t>
              </a:r>
              <a:r>
                <a:rPr lang="en-GB" sz="2800" dirty="0" smtClean="0">
                  <a:latin typeface="Symbol" panose="05050102010706020507" pitchFamily="18" charset="2"/>
                </a:rPr>
                <a:t>d</a:t>
              </a:r>
              <a:endParaRPr lang="en-GB" sz="2800" dirty="0">
                <a:latin typeface="Symbol" panose="05050102010706020507" pitchFamily="18" charset="2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9401124" y="1897678"/>
              <a:ext cx="1241045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latin typeface="Symbol" panose="05050102010706020507" pitchFamily="18" charset="2"/>
                </a:rPr>
                <a:t>d </a:t>
              </a:r>
              <a:r>
                <a:rPr lang="en-GB" sz="2800" dirty="0" smtClean="0">
                  <a:latin typeface="Helvetica Condensed"/>
                </a:rPr>
                <a:t>&lt;&lt;</a:t>
              </a:r>
              <a:r>
                <a:rPr lang="en-GB" sz="2800" dirty="0">
                  <a:latin typeface="Helvetica Condensed"/>
                </a:rPr>
                <a:t> J</a:t>
              </a:r>
              <a:r>
                <a:rPr lang="en-GB" sz="2800" dirty="0">
                  <a:latin typeface="Symbol" panose="05050102010706020507" pitchFamily="18" charset="2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281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471222" y="99310"/>
            <a:ext cx="5591955" cy="5885365"/>
            <a:chOff x="1471222" y="99310"/>
            <a:chExt cx="5591955" cy="5885365"/>
          </a:xfrm>
          <a:solidFill>
            <a:schemeClr val="bg1"/>
          </a:solidFill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1222" y="230772"/>
              <a:ext cx="5591955" cy="5753903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5935063" y="104096"/>
              <a:ext cx="1000595" cy="52322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2800" dirty="0" err="1">
                  <a:latin typeface="Symbol" panose="05050102010706020507" pitchFamily="18" charset="2"/>
                </a:rPr>
                <a:t>n</a:t>
              </a:r>
              <a:r>
                <a:rPr lang="en-GB" sz="2800" baseline="-25000" dirty="0" err="1">
                  <a:latin typeface="Helvetica Condensed"/>
                </a:rPr>
                <a:t>A</a:t>
              </a:r>
              <a:r>
                <a:rPr lang="en-GB" sz="2800" dirty="0" err="1" smtClean="0">
                  <a:latin typeface="Helvetica Condensed"/>
                </a:rPr>
                <a:t>-</a:t>
              </a:r>
              <a:r>
                <a:rPr lang="en-GB" sz="2800" dirty="0" err="1" smtClean="0">
                  <a:latin typeface="Symbol" panose="05050102010706020507" pitchFamily="18" charset="2"/>
                </a:rPr>
                <a:t>n</a:t>
              </a:r>
              <a:r>
                <a:rPr lang="en-GB" sz="2800" baseline="-25000" dirty="0" err="1" smtClean="0">
                  <a:latin typeface="Helvetica Condensed"/>
                </a:rPr>
                <a:t>B</a:t>
              </a:r>
              <a:endParaRPr lang="en-GB" sz="2800" baseline="-25000" dirty="0">
                <a:latin typeface="Helvetica Condensed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3259667" y="491067"/>
              <a:ext cx="0" cy="541866"/>
            </a:xfrm>
            <a:prstGeom prst="line">
              <a:avLst/>
            </a:prstGeom>
            <a:grpFill/>
            <a:ln w="22225">
              <a:noFill/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5065377" y="491067"/>
              <a:ext cx="0" cy="541866"/>
            </a:xfrm>
            <a:prstGeom prst="line">
              <a:avLst/>
            </a:prstGeom>
            <a:grpFill/>
            <a:ln w="22225">
              <a:noFill/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799118" y="99310"/>
              <a:ext cx="532518" cy="52322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2800" dirty="0" err="1" smtClean="0">
                  <a:latin typeface="Symbol" panose="05050102010706020507" pitchFamily="18" charset="2"/>
                </a:rPr>
                <a:t>n</a:t>
              </a:r>
              <a:r>
                <a:rPr lang="en-GB" sz="2800" baseline="-25000" dirty="0" err="1" smtClean="0">
                  <a:latin typeface="Helvetica Condensed"/>
                </a:rPr>
                <a:t>B</a:t>
              </a:r>
              <a:endParaRPr lang="en-GB" sz="2800" baseline="-25000" dirty="0">
                <a:latin typeface="Helvetica Condensed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67578" y="99310"/>
              <a:ext cx="532518" cy="52322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2800" dirty="0" err="1" smtClean="0">
                  <a:latin typeface="Symbol" panose="05050102010706020507" pitchFamily="18" charset="2"/>
                </a:rPr>
                <a:t>n</a:t>
              </a:r>
              <a:r>
                <a:rPr lang="en-GB" sz="2800" baseline="-25000" dirty="0" err="1" smtClean="0">
                  <a:latin typeface="Helvetica Condensed"/>
                </a:rPr>
                <a:t>A</a:t>
              </a:r>
              <a:endParaRPr lang="en-GB" sz="2800" baseline="-25000" dirty="0">
                <a:latin typeface="Helvetica Condensed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669309" y="812800"/>
              <a:ext cx="498764" cy="0"/>
            </a:xfrm>
            <a:prstGeom prst="straightConnector1">
              <a:avLst/>
            </a:prstGeom>
            <a:grpFill/>
            <a:ln w="12700">
              <a:noFill/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3346499" y="815611"/>
              <a:ext cx="761157" cy="5922"/>
            </a:xfrm>
            <a:prstGeom prst="straightConnector1">
              <a:avLst/>
            </a:prstGeom>
            <a:grpFill/>
            <a:ln w="12700">
              <a:noFill/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541790" y="491067"/>
              <a:ext cx="312906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2000" dirty="0" smtClean="0">
                  <a:latin typeface="Helvetica Condensed"/>
                </a:rPr>
                <a:t>J</a:t>
              </a:r>
              <a:endParaRPr lang="en-GB" sz="2000" dirty="0">
                <a:latin typeface="Helvetic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0966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322" y="324203"/>
            <a:ext cx="7555555" cy="565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1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26729" y="1807369"/>
            <a:ext cx="10065007" cy="4885413"/>
            <a:chOff x="826729" y="1807369"/>
            <a:chExt cx="10065007" cy="4885413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6783" y="2422177"/>
              <a:ext cx="4400000" cy="4152381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7258" y="2431951"/>
              <a:ext cx="4400000" cy="4152381"/>
            </a:xfrm>
            <a:prstGeom prst="rect">
              <a:avLst/>
            </a:prstGeom>
          </p:spPr>
        </p:pic>
        <p:cxnSp>
          <p:nvCxnSpPr>
            <p:cNvPr id="37" name="Straight Connector 36"/>
            <p:cNvCxnSpPr/>
            <p:nvPr/>
          </p:nvCxnSpPr>
          <p:spPr>
            <a:xfrm flipH="1" flipV="1">
              <a:off x="1697586" y="3124753"/>
              <a:ext cx="1106616" cy="1599836"/>
            </a:xfrm>
            <a:prstGeom prst="line">
              <a:avLst/>
            </a:prstGeom>
            <a:ln w="41275" cap="rnd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2818491" y="4238812"/>
              <a:ext cx="1544464" cy="519113"/>
            </a:xfrm>
            <a:prstGeom prst="line">
              <a:avLst/>
            </a:prstGeom>
            <a:ln w="41275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4362955" y="3733988"/>
              <a:ext cx="681038" cy="504824"/>
            </a:xfrm>
            <a:prstGeom prst="line">
              <a:avLst/>
            </a:prstGeom>
            <a:ln w="41275" cap="rnd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>
              <a:off x="6825069" y="2232581"/>
              <a:ext cx="4066667" cy="4460201"/>
              <a:chOff x="7352971" y="2138313"/>
              <a:chExt cx="4066667" cy="4460201"/>
            </a:xfrm>
          </p:grpSpPr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52971" y="2684228"/>
                <a:ext cx="4066667" cy="3914286"/>
              </a:xfrm>
              <a:prstGeom prst="rect">
                <a:avLst/>
              </a:prstGeom>
            </p:spPr>
          </p:pic>
          <p:cxnSp>
            <p:nvCxnSpPr>
              <p:cNvPr id="47" name="Straight Connector 46"/>
              <p:cNvCxnSpPr/>
              <p:nvPr/>
            </p:nvCxnSpPr>
            <p:spPr>
              <a:xfrm flipH="1" flipV="1">
                <a:off x="7437910" y="3685880"/>
                <a:ext cx="1864194" cy="552932"/>
              </a:xfrm>
              <a:prstGeom prst="line">
                <a:avLst/>
              </a:prstGeom>
              <a:ln w="41275" cap="rnd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 flipV="1">
                <a:off x="8935137" y="2138313"/>
                <a:ext cx="376492" cy="2100499"/>
              </a:xfrm>
              <a:prstGeom prst="line">
                <a:avLst/>
              </a:prstGeom>
              <a:ln w="41275" cap="rnd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Freeform 50"/>
              <p:cNvSpPr/>
              <p:nvPr/>
            </p:nvSpPr>
            <p:spPr>
              <a:xfrm>
                <a:off x="7944792" y="2674801"/>
                <a:ext cx="914400" cy="1027522"/>
              </a:xfrm>
              <a:custGeom>
                <a:avLst/>
                <a:gdLst>
                  <a:gd name="connsiteX0" fmla="*/ 914400 w 914400"/>
                  <a:gd name="connsiteY0" fmla="*/ 0 h 1027522"/>
                  <a:gd name="connsiteX1" fmla="*/ 301657 w 914400"/>
                  <a:gd name="connsiteY1" fmla="*/ 367646 h 1027522"/>
                  <a:gd name="connsiteX2" fmla="*/ 0 w 914400"/>
                  <a:gd name="connsiteY2" fmla="*/ 1027522 h 1027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4400" h="1027522">
                    <a:moveTo>
                      <a:pt x="914400" y="0"/>
                    </a:moveTo>
                    <a:cubicBezTo>
                      <a:pt x="684228" y="98196"/>
                      <a:pt x="454057" y="196392"/>
                      <a:pt x="301657" y="367646"/>
                    </a:cubicBezTo>
                    <a:cubicBezTo>
                      <a:pt x="149257" y="538900"/>
                      <a:pt x="74628" y="783211"/>
                      <a:pt x="0" y="1027522"/>
                    </a:cubicBezTo>
                  </a:path>
                </a:pathLst>
              </a:custGeom>
              <a:noFill/>
              <a:ln w="25400">
                <a:prstDash val="sysDot"/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7641182" y="2178570"/>
                <a:ext cx="54534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5400" dirty="0" smtClean="0">
                    <a:latin typeface="Symbol" panose="05050102010706020507" pitchFamily="18" charset="2"/>
                  </a:rPr>
                  <a:t>f</a:t>
                </a:r>
                <a:endParaRPr lang="en-GB" sz="5400" dirty="0">
                  <a:latin typeface="Symbol" panose="05050102010706020507" pitchFamily="18" charset="2"/>
                </a:endParaRP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826729" y="1807369"/>
              <a:ext cx="260840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400" dirty="0" smtClean="0">
                  <a:latin typeface="Helvetica Condensed"/>
                </a:rPr>
                <a:t>C</a:t>
              </a:r>
              <a:r>
                <a:rPr lang="en-GB" sz="5400" baseline="-25000" dirty="0" smtClean="0">
                  <a:latin typeface="Helvetica Condensed"/>
                </a:rPr>
                <a:t>2</a:t>
              </a:r>
              <a:r>
                <a:rPr lang="en-GB" sz="5400" dirty="0" smtClean="0">
                  <a:latin typeface="Helvetica Condensed"/>
                </a:rPr>
                <a:t>H</a:t>
              </a:r>
              <a:r>
                <a:rPr lang="en-GB" sz="5400" baseline="-25000" dirty="0" smtClean="0">
                  <a:latin typeface="Helvetica Condensed"/>
                </a:rPr>
                <a:t>2</a:t>
              </a:r>
              <a:r>
                <a:rPr lang="en-GB" sz="5400" dirty="0" smtClean="0">
                  <a:latin typeface="Helvetica Condensed"/>
                </a:rPr>
                <a:t>Cl</a:t>
              </a:r>
              <a:r>
                <a:rPr lang="en-GB" sz="5400" baseline="-25000" dirty="0" smtClean="0">
                  <a:latin typeface="Helvetica Condensed"/>
                </a:rPr>
                <a:t>4</a:t>
              </a:r>
              <a:endParaRPr lang="en-GB" sz="5400" baseline="-25000" dirty="0">
                <a:latin typeface="Helvetic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4732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669372" y="217057"/>
            <a:ext cx="3614194" cy="3523250"/>
            <a:chOff x="669372" y="217057"/>
            <a:chExt cx="3614194" cy="3523250"/>
          </a:xfrm>
        </p:grpSpPr>
        <p:grpSp>
          <p:nvGrpSpPr>
            <p:cNvPr id="5" name="Group 4"/>
            <p:cNvGrpSpPr/>
            <p:nvPr/>
          </p:nvGrpSpPr>
          <p:grpSpPr>
            <a:xfrm>
              <a:off x="1234195" y="812800"/>
              <a:ext cx="2281411" cy="1521436"/>
              <a:chOff x="1234195" y="812800"/>
              <a:chExt cx="2281411" cy="1521436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2362200" y="812800"/>
                <a:ext cx="12700" cy="1219200"/>
              </a:xfrm>
              <a:prstGeom prst="line">
                <a:avLst/>
              </a:prstGeom>
              <a:ln w="47625" cap="rnd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rot="7200000">
                <a:off x="2899656" y="1703867"/>
                <a:ext cx="12700" cy="1219200"/>
              </a:xfrm>
              <a:prstGeom prst="line">
                <a:avLst/>
              </a:prstGeom>
              <a:ln w="47625" cap="rnd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rot="14400000" flipH="1">
                <a:off x="1837445" y="1718286"/>
                <a:ext cx="12700" cy="1219200"/>
              </a:xfrm>
              <a:prstGeom prst="line">
                <a:avLst/>
              </a:prstGeom>
              <a:ln w="47625" cap="rnd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/>
            <p:cNvSpPr/>
            <p:nvPr/>
          </p:nvSpPr>
          <p:spPr>
            <a:xfrm>
              <a:off x="1837444" y="1456271"/>
              <a:ext cx="1062211" cy="1064954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" name="Group 6"/>
            <p:cNvGrpSpPr/>
            <p:nvPr/>
          </p:nvGrpSpPr>
          <p:grpSpPr>
            <a:xfrm rot="600000" flipV="1">
              <a:off x="1226965" y="1595635"/>
              <a:ext cx="2281411" cy="1521436"/>
              <a:chOff x="1234195" y="812800"/>
              <a:chExt cx="2281411" cy="1521436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2362200" y="812800"/>
                <a:ext cx="12700" cy="1219200"/>
              </a:xfrm>
              <a:prstGeom prst="line">
                <a:avLst/>
              </a:prstGeom>
              <a:ln w="47625" cap="rnd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rot="7200000">
                <a:off x="2899656" y="1703867"/>
                <a:ext cx="12700" cy="1219200"/>
              </a:xfrm>
              <a:prstGeom prst="line">
                <a:avLst/>
              </a:prstGeom>
              <a:ln w="47625" cap="rnd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rot="14400000" flipH="1">
                <a:off x="1837445" y="1718286"/>
                <a:ext cx="12700" cy="1219200"/>
              </a:xfrm>
              <a:prstGeom prst="line">
                <a:avLst/>
              </a:prstGeom>
              <a:ln w="47625" cap="rnd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Freeform 7"/>
            <p:cNvSpPr/>
            <p:nvPr/>
          </p:nvSpPr>
          <p:spPr>
            <a:xfrm>
              <a:off x="2409825" y="1130748"/>
              <a:ext cx="809625" cy="431352"/>
            </a:xfrm>
            <a:custGeom>
              <a:avLst/>
              <a:gdLst>
                <a:gd name="connsiteX0" fmla="*/ 0 w 809625"/>
                <a:gd name="connsiteY0" fmla="*/ 31302 h 431352"/>
                <a:gd name="connsiteX1" fmla="*/ 495300 w 809625"/>
                <a:gd name="connsiteY1" fmla="*/ 40827 h 431352"/>
                <a:gd name="connsiteX2" fmla="*/ 809625 w 809625"/>
                <a:gd name="connsiteY2" fmla="*/ 431352 h 431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625" h="431352">
                  <a:moveTo>
                    <a:pt x="0" y="31302"/>
                  </a:moveTo>
                  <a:cubicBezTo>
                    <a:pt x="180181" y="2727"/>
                    <a:pt x="360363" y="-25848"/>
                    <a:pt x="495300" y="40827"/>
                  </a:cubicBezTo>
                  <a:cubicBezTo>
                    <a:pt x="630237" y="107502"/>
                    <a:pt x="719931" y="269427"/>
                    <a:pt x="809625" y="431352"/>
                  </a:cubicBezTo>
                </a:path>
              </a:pathLst>
            </a:custGeom>
            <a:noFill/>
            <a:ln w="22225">
              <a:prstDash val="sysDot"/>
              <a:headEnd type="triangle" w="lg" len="me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834669" y="692147"/>
              <a:ext cx="3978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</a:rPr>
                <a:t>f</a:t>
              </a:r>
              <a:endParaRPr lang="en-GB" sz="3200" dirty="0">
                <a:latin typeface="Symbol" panose="05050102010706020507" pitchFamily="18" charset="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08121" y="1182242"/>
              <a:ext cx="5180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 smtClean="0">
                  <a:latin typeface="Helvetica Condensed"/>
                </a:rPr>
                <a:t>H</a:t>
              </a:r>
              <a:endParaRPr lang="en-GB" sz="3600" dirty="0">
                <a:latin typeface="Helvetica Condensed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71450" y="217057"/>
              <a:ext cx="5180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 smtClean="0">
                  <a:latin typeface="Helvetica Condensed"/>
                </a:rPr>
                <a:t>H</a:t>
              </a:r>
              <a:endParaRPr lang="en-GB" sz="3600" dirty="0">
                <a:latin typeface="Helvetica Condensed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3043" y="521215"/>
              <a:ext cx="6896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 smtClean="0">
                  <a:latin typeface="Helvetica Condensed"/>
                </a:rPr>
                <a:t>R</a:t>
              </a:r>
              <a:r>
                <a:rPr lang="en-GB" sz="3600" baseline="-25000" dirty="0" smtClean="0">
                  <a:latin typeface="Helvetica Condensed"/>
                </a:rPr>
                <a:t>4</a:t>
              </a:r>
              <a:endParaRPr lang="en-GB" sz="3600" baseline="-25000" dirty="0">
                <a:latin typeface="Helvetica Condensed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9372" y="2414678"/>
              <a:ext cx="6896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 smtClean="0">
                  <a:latin typeface="Helvetica Condensed"/>
                </a:rPr>
                <a:t>R</a:t>
              </a:r>
              <a:r>
                <a:rPr lang="en-GB" sz="3600" baseline="-25000" dirty="0" smtClean="0">
                  <a:latin typeface="Helvetica Condensed"/>
                </a:rPr>
                <a:t>2</a:t>
              </a:r>
              <a:endParaRPr lang="en-GB" sz="3600" baseline="-25000" dirty="0">
                <a:latin typeface="Helvetica Condensed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78259" y="3093976"/>
              <a:ext cx="6896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 smtClean="0">
                  <a:latin typeface="Helvetica Condensed"/>
                </a:rPr>
                <a:t>R</a:t>
              </a:r>
              <a:r>
                <a:rPr lang="en-GB" sz="3600" baseline="-25000" dirty="0" smtClean="0">
                  <a:latin typeface="Helvetica Condensed"/>
                </a:rPr>
                <a:t>3</a:t>
              </a:r>
              <a:endParaRPr lang="en-GB" sz="3600" baseline="-25000" dirty="0">
                <a:latin typeface="Helvetica Condensed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93954" y="2447645"/>
              <a:ext cx="6896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 smtClean="0">
                  <a:latin typeface="Helvetica Condensed"/>
                </a:rPr>
                <a:t>R</a:t>
              </a:r>
              <a:r>
                <a:rPr lang="en-GB" sz="3600" baseline="-25000" dirty="0" smtClean="0">
                  <a:latin typeface="Helvetica Condensed"/>
                </a:rPr>
                <a:t>1</a:t>
              </a:r>
              <a:endParaRPr lang="en-GB" sz="3600" baseline="-25000" dirty="0">
                <a:latin typeface="Helvetic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244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946400" y="1030514"/>
            <a:ext cx="5834744" cy="2235200"/>
            <a:chOff x="2946400" y="1030514"/>
            <a:chExt cx="5834744" cy="2235200"/>
          </a:xfrm>
        </p:grpSpPr>
        <p:sp>
          <p:nvSpPr>
            <p:cNvPr id="14" name="Rectangle 13"/>
            <p:cNvSpPr/>
            <p:nvPr/>
          </p:nvSpPr>
          <p:spPr>
            <a:xfrm>
              <a:off x="2946400" y="1030514"/>
              <a:ext cx="5834744" cy="2235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3065835" y="1324656"/>
              <a:ext cx="5582573" cy="1645682"/>
              <a:chOff x="1591955" y="857250"/>
              <a:chExt cx="5582573" cy="1645682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33550" y="952500"/>
                <a:ext cx="2209800" cy="1181100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1591955" y="1948934"/>
                <a:ext cx="2492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Helvetica Condensed"/>
                  </a:rPr>
                  <a:t>2,5 -</a:t>
                </a:r>
                <a:r>
                  <a:rPr lang="en-US" dirty="0" err="1" smtClean="0">
                    <a:latin typeface="Helvetica Condensed"/>
                  </a:rPr>
                  <a:t>dibromothiophene</a:t>
                </a:r>
                <a:endParaRPr lang="en-GB" dirty="0">
                  <a:latin typeface="Helvetica Condensed"/>
                </a:endParaRPr>
              </a:p>
            </p:txBody>
          </p: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95850" y="857250"/>
                <a:ext cx="1485900" cy="1276350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4681538" y="2133600"/>
                <a:ext cx="2492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Helvetica Condensed"/>
                  </a:rPr>
                  <a:t>2,3 -</a:t>
                </a:r>
                <a:r>
                  <a:rPr lang="en-US" dirty="0" err="1" smtClean="0">
                    <a:latin typeface="Helvetica Condensed"/>
                  </a:rPr>
                  <a:t>dibromothiophene</a:t>
                </a:r>
                <a:endParaRPr lang="en-GB" dirty="0">
                  <a:latin typeface="Helvetica Condensed"/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920360" y="3367314"/>
            <a:ext cx="9944877" cy="3490686"/>
            <a:chOff x="920360" y="3367314"/>
            <a:chExt cx="9944877" cy="349068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1293" y="3367314"/>
              <a:ext cx="4723944" cy="346676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360" y="3367314"/>
              <a:ext cx="4756539" cy="34906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97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729" y="776844"/>
            <a:ext cx="4369758" cy="33663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129" y="929244"/>
            <a:ext cx="4369758" cy="336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6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91482" y="2374937"/>
            <a:ext cx="4102894" cy="2753777"/>
            <a:chOff x="1317953" y="936843"/>
            <a:chExt cx="4102894" cy="2753777"/>
          </a:xfrm>
        </p:grpSpPr>
        <p:grpSp>
          <p:nvGrpSpPr>
            <p:cNvPr id="46" name="Group 45"/>
            <p:cNvGrpSpPr/>
            <p:nvPr/>
          </p:nvGrpSpPr>
          <p:grpSpPr>
            <a:xfrm>
              <a:off x="1317953" y="1560830"/>
              <a:ext cx="4102894" cy="1913652"/>
              <a:chOff x="1406853" y="2011680"/>
              <a:chExt cx="4102894" cy="1913652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 flipV="1">
                <a:off x="1531620" y="3543300"/>
                <a:ext cx="3811905" cy="76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2724150" y="2019300"/>
                <a:ext cx="14288" cy="153162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4033837" y="2011680"/>
                <a:ext cx="14288" cy="153162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>
                <a:off x="1766888" y="2990850"/>
                <a:ext cx="4762" cy="56007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H="1">
                <a:off x="5100638" y="2983230"/>
                <a:ext cx="4762" cy="56007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1406853" y="3556000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2&lt;-&gt;1</a:t>
                </a:r>
                <a:endParaRPr lang="en-GB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378403" y="3550920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4&lt;-&gt;3</a:t>
                </a:r>
                <a:endParaRPr lang="en-GB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3673802" y="3556000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3&lt;-&gt;1</a:t>
                </a:r>
                <a:endParaRPr lang="en-GB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789678" y="3543300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4&lt;-&gt;2</a:t>
                </a:r>
                <a:endParaRPr lang="en-GB" dirty="0"/>
              </a:p>
            </p:txBody>
          </p:sp>
        </p:grpSp>
        <p:cxnSp>
          <p:nvCxnSpPr>
            <p:cNvPr id="47" name="Straight Connector 46"/>
            <p:cNvCxnSpPr/>
            <p:nvPr/>
          </p:nvCxnSpPr>
          <p:spPr>
            <a:xfrm>
              <a:off x="3359150" y="3048000"/>
              <a:ext cx="0" cy="120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3149739" y="3105845"/>
              <a:ext cx="3978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>
                  <a:latin typeface="Symbol" panose="05050102010706020507" pitchFamily="18" charset="2"/>
                </a:rPr>
                <a:t>n</a:t>
              </a:r>
              <a:endParaRPr lang="en-GB" dirty="0">
                <a:latin typeface="Symbol" panose="05050102010706020507" pitchFamily="18" charset="2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1746250" y="2609850"/>
              <a:ext cx="806450" cy="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2028497" y="224559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Helvetica Condensed"/>
                </a:rPr>
                <a:t>J</a:t>
              </a:r>
              <a:endParaRPr lang="en-GB" dirty="0">
                <a:latin typeface="Helvetica Condensed"/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4053193" y="2636243"/>
              <a:ext cx="806450" cy="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335440" y="227199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Helvetica Condensed"/>
                </a:rPr>
                <a:t>J</a:t>
              </a:r>
              <a:endParaRPr lang="en-GB" dirty="0">
                <a:latin typeface="Helvetica Condensed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>
            <a:xfrm flipV="1">
              <a:off x="2096147" y="1037036"/>
              <a:ext cx="7620" cy="88392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4483088" y="1037036"/>
              <a:ext cx="7620" cy="88392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2232025" y="1313795"/>
              <a:ext cx="2164715" cy="11809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3198631" y="936843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Helvetica Condensed"/>
                </a:rPr>
                <a:t>2C</a:t>
              </a:r>
              <a:endParaRPr lang="en-GB" dirty="0">
                <a:latin typeface="Helvetica Condensed"/>
              </a:endParaRPr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3232488" y="3322836"/>
              <a:ext cx="2334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499667" y="2375953"/>
            <a:ext cx="3811905" cy="2723297"/>
            <a:chOff x="6749277" y="2742783"/>
            <a:chExt cx="3811905" cy="2723297"/>
          </a:xfrm>
        </p:grpSpPr>
        <p:grpSp>
          <p:nvGrpSpPr>
            <p:cNvPr id="29" name="Group 28"/>
            <p:cNvGrpSpPr/>
            <p:nvPr/>
          </p:nvGrpSpPr>
          <p:grpSpPr>
            <a:xfrm>
              <a:off x="6749277" y="3343910"/>
              <a:ext cx="3811905" cy="1531620"/>
              <a:chOff x="1531620" y="2019300"/>
              <a:chExt cx="3811905" cy="1531620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 flipV="1">
                <a:off x="1531620" y="3543300"/>
                <a:ext cx="3811905" cy="76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2126034" y="2019300"/>
                <a:ext cx="14288" cy="153162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/>
            <p:cNvCxnSpPr/>
            <p:nvPr/>
          </p:nvCxnSpPr>
          <p:spPr>
            <a:xfrm>
              <a:off x="8665707" y="4823460"/>
              <a:ext cx="0" cy="120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8456296" y="4881305"/>
              <a:ext cx="3978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>
                  <a:latin typeface="Symbol" panose="05050102010706020507" pitchFamily="18" charset="2"/>
                </a:rPr>
                <a:t>n</a:t>
              </a:r>
              <a:endParaRPr lang="en-GB" dirty="0">
                <a:latin typeface="Symbol" panose="05050102010706020507" pitchFamily="18" charset="2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 flipV="1">
              <a:off x="7007005" y="4310856"/>
              <a:ext cx="314630" cy="2539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7022026" y="400075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Helvetica Condensed"/>
                </a:rPr>
                <a:t>J</a:t>
              </a:r>
              <a:endParaRPr lang="en-GB" dirty="0">
                <a:latin typeface="Helvetica Condensed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 flipV="1">
              <a:off x="7140520" y="2829927"/>
              <a:ext cx="7620" cy="88392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9789645" y="2812496"/>
              <a:ext cx="7620" cy="88392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7306742" y="3086715"/>
              <a:ext cx="2396555" cy="2541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8322308" y="2742783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Symbol" panose="05050102010706020507" pitchFamily="18" charset="2"/>
                </a:rPr>
                <a:t>d</a:t>
              </a:r>
              <a:endParaRPr lang="en-GB" dirty="0">
                <a:latin typeface="Symbol" panose="05050102010706020507" pitchFamily="18" charset="2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8539045" y="5098296"/>
              <a:ext cx="2334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924549" y="3336290"/>
              <a:ext cx="14288" cy="153162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9681201" y="4318476"/>
              <a:ext cx="314630" cy="2539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9696222" y="400837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Helvetica Condensed"/>
                </a:rPr>
                <a:t>J</a:t>
              </a:r>
              <a:endParaRPr lang="en-GB" dirty="0">
                <a:latin typeface="Helvetica Condensed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9598745" y="3343910"/>
              <a:ext cx="14288" cy="153162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9988687" y="3352165"/>
              <a:ext cx="14288" cy="153162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9573571" y="2548066"/>
            <a:ext cx="3811905" cy="2534316"/>
            <a:chOff x="6366342" y="3273265"/>
            <a:chExt cx="3811905" cy="2534316"/>
          </a:xfrm>
        </p:grpSpPr>
        <p:grpSp>
          <p:nvGrpSpPr>
            <p:cNvPr id="14" name="Group 13"/>
            <p:cNvGrpSpPr/>
            <p:nvPr/>
          </p:nvGrpSpPr>
          <p:grpSpPr>
            <a:xfrm>
              <a:off x="6366342" y="3666588"/>
              <a:ext cx="3811905" cy="1550443"/>
              <a:chOff x="1531620" y="2000477"/>
              <a:chExt cx="3811905" cy="1550443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 flipV="1">
                <a:off x="1531620" y="3543300"/>
                <a:ext cx="3811905" cy="76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3253462" y="2000477"/>
                <a:ext cx="14288" cy="153162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/>
            <p:cNvCxnSpPr/>
            <p:nvPr/>
          </p:nvCxnSpPr>
          <p:spPr>
            <a:xfrm>
              <a:off x="8282772" y="5164961"/>
              <a:ext cx="0" cy="120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8073361" y="5222806"/>
              <a:ext cx="3978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>
                  <a:latin typeface="Symbol" panose="05050102010706020507" pitchFamily="18" charset="2"/>
                </a:rPr>
                <a:t>n</a:t>
              </a:r>
              <a:endParaRPr lang="en-GB" dirty="0">
                <a:latin typeface="Symbol" panose="05050102010706020507" pitchFamily="18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8087289" y="3852754"/>
              <a:ext cx="314630" cy="2539"/>
            </a:xfrm>
            <a:prstGeom prst="line">
              <a:avLst/>
            </a:prstGeom>
            <a:ln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909558" y="327326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Symbol" panose="05050102010706020507" pitchFamily="18" charset="2"/>
                </a:rPr>
                <a:t>d</a:t>
              </a:r>
              <a:r>
                <a:rPr lang="en-GB" baseline="30000" dirty="0" smtClean="0">
                  <a:latin typeface="Helvetica Condensed"/>
                </a:rPr>
                <a:t>2</a:t>
              </a:r>
              <a:r>
                <a:rPr lang="en-GB" dirty="0" smtClean="0">
                  <a:latin typeface="Helvetica Condensed"/>
                </a:rPr>
                <a:t>/2J</a:t>
              </a:r>
              <a:endParaRPr lang="en-GB" dirty="0">
                <a:latin typeface="Helvetica Condensed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8156110" y="5439797"/>
              <a:ext cx="2334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318687" y="5127496"/>
              <a:ext cx="2708" cy="7493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9103293" y="520941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Helvetica Condensed"/>
                </a:rPr>
                <a:t>J</a:t>
              </a:r>
              <a:endParaRPr lang="en-GB" dirty="0">
                <a:latin typeface="Helvetica Condensed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8412721" y="3685411"/>
              <a:ext cx="14288" cy="153162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074080" y="5255131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Helvetica Condensed"/>
                </a:rPr>
                <a:t>-J</a:t>
              </a:r>
              <a:endParaRPr lang="en-GB" dirty="0">
                <a:latin typeface="Helvetica Condensed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7315985" y="5156706"/>
              <a:ext cx="0" cy="120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9273372" y="5134481"/>
              <a:ext cx="0" cy="120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9273372" y="5121334"/>
              <a:ext cx="2708" cy="7493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800666" y="2421103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latin typeface="Helvetica Condensed"/>
              </a:rPr>
              <a:t>(A)</a:t>
            </a:r>
            <a:endParaRPr lang="en-GB" sz="3600" dirty="0">
              <a:latin typeface="Helvetica Condense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31213" y="2479047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latin typeface="Helvetica Condensed"/>
              </a:rPr>
              <a:t>(B)</a:t>
            </a:r>
            <a:endParaRPr lang="en-GB" sz="3600" dirty="0">
              <a:latin typeface="Helvetica Condense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469253" y="2471699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latin typeface="Helvetica Condensed"/>
              </a:rPr>
              <a:t>(C)</a:t>
            </a:r>
            <a:endParaRPr lang="en-GB" sz="3600" dirty="0">
              <a:latin typeface="Helvetica Condense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20163" y="1981227"/>
            <a:ext cx="962123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Helvetica Condensed"/>
              </a:rPr>
              <a:t>J&lt;&lt;</a:t>
            </a:r>
            <a:r>
              <a:rPr lang="en-GB" sz="2800" dirty="0" smtClean="0">
                <a:latin typeface="Symbol" panose="05050102010706020507" pitchFamily="18" charset="2"/>
              </a:rPr>
              <a:t>d</a:t>
            </a:r>
            <a:endParaRPr lang="en-GB" sz="2800" dirty="0">
              <a:latin typeface="Symbol" panose="05050102010706020507" pitchFamily="18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01124" y="1897678"/>
            <a:ext cx="1241045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Symbol" panose="05050102010706020507" pitchFamily="18" charset="2"/>
              </a:rPr>
              <a:t>d </a:t>
            </a:r>
            <a:r>
              <a:rPr lang="en-GB" sz="2800" dirty="0" smtClean="0">
                <a:latin typeface="Helvetica Condensed"/>
              </a:rPr>
              <a:t>&lt;&lt;</a:t>
            </a:r>
            <a:r>
              <a:rPr lang="en-GB" sz="2800" dirty="0">
                <a:latin typeface="Helvetica Condensed"/>
              </a:rPr>
              <a:t> J</a:t>
            </a:r>
            <a:r>
              <a:rPr lang="en-GB" sz="2800" dirty="0">
                <a:latin typeface="Symbol" panose="05050102010706020507" pitchFamily="18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007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672781" y="554710"/>
            <a:ext cx="3721728" cy="2825928"/>
            <a:chOff x="3039762" y="563946"/>
            <a:chExt cx="3721728" cy="2825928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3039762" y="1025611"/>
              <a:ext cx="3064476" cy="24713"/>
            </a:xfrm>
            <a:prstGeom prst="line">
              <a:avLst/>
            </a:prstGeom>
            <a:ln w="66675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3043879" y="3365161"/>
              <a:ext cx="3064476" cy="24713"/>
            </a:xfrm>
            <a:prstGeom prst="line">
              <a:avLst/>
            </a:prstGeom>
            <a:ln w="66675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039762" y="563946"/>
              <a:ext cx="6735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/>
                <a:t>|</a:t>
              </a:r>
              <a:r>
                <a:rPr lang="en-GB" sz="2400" dirty="0">
                  <a:latin typeface="Symbol" panose="05050102010706020507" pitchFamily="18" charset="2"/>
                </a:rPr>
                <a:t>b</a:t>
              </a:r>
              <a:r>
                <a:rPr lang="en-GB" sz="2400" dirty="0"/>
                <a:t>&gt;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116119" y="2802128"/>
              <a:ext cx="6735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/>
                <a:t>|</a:t>
              </a:r>
              <a:r>
                <a:rPr lang="en-GB" sz="2400" dirty="0">
                  <a:latin typeface="Symbol" panose="05050102010706020507" pitchFamily="18" charset="2"/>
                </a:rPr>
                <a:t>a</a:t>
              </a:r>
              <a:r>
                <a:rPr lang="en-GB" sz="2400" dirty="0"/>
                <a:t>&gt;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3742601" y="1102746"/>
              <a:ext cx="12357" cy="2213469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3968891" y="1107369"/>
              <a:ext cx="12357" cy="2213469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283821" y="1727200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i="1" dirty="0" smtClean="0">
                  <a:latin typeface="Helvetica Condensed"/>
                </a:rPr>
                <a:t>P</a:t>
              </a:r>
              <a:endParaRPr lang="en-GB" sz="3200" i="1" dirty="0">
                <a:latin typeface="Helvetica Condensed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45821" y="1962727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i="1" dirty="0" smtClean="0">
                  <a:latin typeface="Helvetica Condensed"/>
                </a:rPr>
                <a:t>P</a:t>
              </a:r>
              <a:endParaRPr lang="en-GB" sz="3200" i="1" dirty="0">
                <a:latin typeface="Helvetica Condensed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65091" y="1984485"/>
              <a:ext cx="8963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i="1" dirty="0" err="1" smtClean="0">
                  <a:latin typeface="Helvetica Condensed"/>
                </a:rPr>
                <a:t>W</a:t>
              </a:r>
              <a:r>
                <a:rPr lang="en-GB" sz="3200" i="1" baseline="-25000" dirty="0" err="1" smtClean="0">
                  <a:latin typeface="Symbol" panose="05050102010706020507" pitchFamily="18" charset="2"/>
                </a:rPr>
                <a:t>ba</a:t>
              </a:r>
              <a:endParaRPr lang="en-GB" sz="3200" i="1" baseline="-25000" dirty="0">
                <a:latin typeface="Symbol" panose="05050102010706020507" pitchFamily="18" charset="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69174" y="1481505"/>
              <a:ext cx="8963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i="1" dirty="0" err="1" smtClean="0">
                  <a:latin typeface="Helvetica Condensed"/>
                </a:rPr>
                <a:t>W</a:t>
              </a:r>
              <a:r>
                <a:rPr lang="en-GB" sz="3200" i="1" baseline="-25000" dirty="0" err="1" smtClean="0">
                  <a:latin typeface="Symbol" panose="05050102010706020507" pitchFamily="18" charset="2"/>
                </a:rPr>
                <a:t>ab</a:t>
              </a:r>
              <a:endParaRPr lang="en-GB" sz="3200" i="1" baseline="-25000" dirty="0">
                <a:latin typeface="Symbol" panose="05050102010706020507" pitchFamily="18" charset="2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 rot="16200000">
              <a:off x="4349523" y="2157631"/>
              <a:ext cx="2246041" cy="83127"/>
            </a:xfrm>
            <a:custGeom>
              <a:avLst/>
              <a:gdLst>
                <a:gd name="connsiteX0" fmla="*/ 0 w 12034982"/>
                <a:gd name="connsiteY0" fmla="*/ 3204711 h 7013168"/>
                <a:gd name="connsiteX1" fmla="*/ 822036 w 12034982"/>
                <a:gd name="connsiteY1" fmla="*/ 3223184 h 7013168"/>
                <a:gd name="connsiteX2" fmla="*/ 997527 w 12034982"/>
                <a:gd name="connsiteY2" fmla="*/ 3518748 h 7013168"/>
                <a:gd name="connsiteX3" fmla="*/ 1117600 w 12034982"/>
                <a:gd name="connsiteY3" fmla="*/ 4608639 h 7013168"/>
                <a:gd name="connsiteX4" fmla="*/ 1422400 w 12034982"/>
                <a:gd name="connsiteY4" fmla="*/ 6871548 h 7013168"/>
                <a:gd name="connsiteX5" fmla="*/ 2198254 w 12034982"/>
                <a:gd name="connsiteY5" fmla="*/ 101293 h 7013168"/>
                <a:gd name="connsiteX6" fmla="*/ 2752436 w 12034982"/>
                <a:gd name="connsiteY6" fmla="*/ 6963911 h 7013168"/>
                <a:gd name="connsiteX7" fmla="*/ 3546764 w 12034982"/>
                <a:gd name="connsiteY7" fmla="*/ 110530 h 7013168"/>
                <a:gd name="connsiteX8" fmla="*/ 4073236 w 12034982"/>
                <a:gd name="connsiteY8" fmla="*/ 6991620 h 7013168"/>
                <a:gd name="connsiteX9" fmla="*/ 4821382 w 12034982"/>
                <a:gd name="connsiteY9" fmla="*/ 101293 h 7013168"/>
                <a:gd name="connsiteX10" fmla="*/ 5486400 w 12034982"/>
                <a:gd name="connsiteY10" fmla="*/ 6936202 h 7013168"/>
                <a:gd name="connsiteX11" fmla="*/ 6022109 w 12034982"/>
                <a:gd name="connsiteY11" fmla="*/ 129002 h 7013168"/>
                <a:gd name="connsiteX12" fmla="*/ 6890327 w 12034982"/>
                <a:gd name="connsiteY12" fmla="*/ 6936202 h 7013168"/>
                <a:gd name="connsiteX13" fmla="*/ 7167418 w 12034982"/>
                <a:gd name="connsiteY13" fmla="*/ 101293 h 7013168"/>
                <a:gd name="connsiteX14" fmla="*/ 8229600 w 12034982"/>
                <a:gd name="connsiteY14" fmla="*/ 6917730 h 7013168"/>
                <a:gd name="connsiteX15" fmla="*/ 8543636 w 12034982"/>
                <a:gd name="connsiteY15" fmla="*/ 119766 h 7013168"/>
                <a:gd name="connsiteX16" fmla="*/ 9661236 w 12034982"/>
                <a:gd name="connsiteY16" fmla="*/ 6908493 h 7013168"/>
                <a:gd name="connsiteX17" fmla="*/ 10012218 w 12034982"/>
                <a:gd name="connsiteY17" fmla="*/ 138239 h 7013168"/>
                <a:gd name="connsiteX18" fmla="*/ 10640291 w 12034982"/>
                <a:gd name="connsiteY18" fmla="*/ 2438093 h 7013168"/>
                <a:gd name="connsiteX19" fmla="*/ 10945091 w 12034982"/>
                <a:gd name="connsiteY19" fmla="*/ 3509511 h 7013168"/>
                <a:gd name="connsiteX20" fmla="*/ 11342254 w 12034982"/>
                <a:gd name="connsiteY20" fmla="*/ 3648057 h 7013168"/>
                <a:gd name="connsiteX21" fmla="*/ 11693236 w 12034982"/>
                <a:gd name="connsiteY21" fmla="*/ 3703475 h 7013168"/>
                <a:gd name="connsiteX22" fmla="*/ 12034982 w 12034982"/>
                <a:gd name="connsiteY22" fmla="*/ 3712711 h 7013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034982" h="7013168">
                  <a:moveTo>
                    <a:pt x="0" y="3204711"/>
                  </a:moveTo>
                  <a:cubicBezTo>
                    <a:pt x="327890" y="3187777"/>
                    <a:pt x="655781" y="3170844"/>
                    <a:pt x="822036" y="3223184"/>
                  </a:cubicBezTo>
                  <a:cubicBezTo>
                    <a:pt x="988291" y="3275524"/>
                    <a:pt x="948266" y="3287839"/>
                    <a:pt x="997527" y="3518748"/>
                  </a:cubicBezTo>
                  <a:cubicBezTo>
                    <a:pt x="1046788" y="3749657"/>
                    <a:pt x="1046788" y="4049839"/>
                    <a:pt x="1117600" y="4608639"/>
                  </a:cubicBezTo>
                  <a:cubicBezTo>
                    <a:pt x="1188412" y="5167439"/>
                    <a:pt x="1242291" y="7622772"/>
                    <a:pt x="1422400" y="6871548"/>
                  </a:cubicBezTo>
                  <a:cubicBezTo>
                    <a:pt x="1602509" y="6120324"/>
                    <a:pt x="1976581" y="85899"/>
                    <a:pt x="2198254" y="101293"/>
                  </a:cubicBezTo>
                  <a:cubicBezTo>
                    <a:pt x="2419927" y="116687"/>
                    <a:pt x="2527684" y="6962372"/>
                    <a:pt x="2752436" y="6963911"/>
                  </a:cubicBezTo>
                  <a:cubicBezTo>
                    <a:pt x="2977188" y="6965450"/>
                    <a:pt x="3326631" y="105912"/>
                    <a:pt x="3546764" y="110530"/>
                  </a:cubicBezTo>
                  <a:cubicBezTo>
                    <a:pt x="3766897" y="115148"/>
                    <a:pt x="3860800" y="6993159"/>
                    <a:pt x="4073236" y="6991620"/>
                  </a:cubicBezTo>
                  <a:cubicBezTo>
                    <a:pt x="4285672" y="6990081"/>
                    <a:pt x="4585855" y="110529"/>
                    <a:pt x="4821382" y="101293"/>
                  </a:cubicBezTo>
                  <a:cubicBezTo>
                    <a:pt x="5056909" y="92057"/>
                    <a:pt x="5286279" y="6931584"/>
                    <a:pt x="5486400" y="6936202"/>
                  </a:cubicBezTo>
                  <a:cubicBezTo>
                    <a:pt x="5686521" y="6940820"/>
                    <a:pt x="5788121" y="129002"/>
                    <a:pt x="6022109" y="129002"/>
                  </a:cubicBezTo>
                  <a:cubicBezTo>
                    <a:pt x="6256097" y="129002"/>
                    <a:pt x="6699442" y="6940820"/>
                    <a:pt x="6890327" y="6936202"/>
                  </a:cubicBezTo>
                  <a:cubicBezTo>
                    <a:pt x="7081212" y="6931584"/>
                    <a:pt x="6944206" y="104372"/>
                    <a:pt x="7167418" y="101293"/>
                  </a:cubicBezTo>
                  <a:cubicBezTo>
                    <a:pt x="7390630" y="98214"/>
                    <a:pt x="8000230" y="6914651"/>
                    <a:pt x="8229600" y="6917730"/>
                  </a:cubicBezTo>
                  <a:cubicBezTo>
                    <a:pt x="8458970" y="6920809"/>
                    <a:pt x="8305030" y="121306"/>
                    <a:pt x="8543636" y="119766"/>
                  </a:cubicBezTo>
                  <a:cubicBezTo>
                    <a:pt x="8782242" y="118226"/>
                    <a:pt x="9416472" y="6905414"/>
                    <a:pt x="9661236" y="6908493"/>
                  </a:cubicBezTo>
                  <a:cubicBezTo>
                    <a:pt x="9906000" y="6911572"/>
                    <a:pt x="9849042" y="883306"/>
                    <a:pt x="10012218" y="138239"/>
                  </a:cubicBezTo>
                  <a:cubicBezTo>
                    <a:pt x="10175394" y="-606828"/>
                    <a:pt x="10484812" y="1876214"/>
                    <a:pt x="10640291" y="2438093"/>
                  </a:cubicBezTo>
                  <a:cubicBezTo>
                    <a:pt x="10795770" y="2999972"/>
                    <a:pt x="10828097" y="3307850"/>
                    <a:pt x="10945091" y="3509511"/>
                  </a:cubicBezTo>
                  <a:cubicBezTo>
                    <a:pt x="11062085" y="3711172"/>
                    <a:pt x="11217563" y="3615730"/>
                    <a:pt x="11342254" y="3648057"/>
                  </a:cubicBezTo>
                  <a:cubicBezTo>
                    <a:pt x="11466945" y="3680384"/>
                    <a:pt x="11577781" y="3692699"/>
                    <a:pt x="11693236" y="3703475"/>
                  </a:cubicBezTo>
                  <a:cubicBezTo>
                    <a:pt x="11808691" y="3714251"/>
                    <a:pt x="11921836" y="3713481"/>
                    <a:pt x="12034982" y="3712711"/>
                  </a:cubicBezTo>
                </a:path>
              </a:pathLst>
            </a:custGeom>
            <a:noFill/>
            <a:ln w="34925"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Freeform 21"/>
            <p:cNvSpPr/>
            <p:nvPr/>
          </p:nvSpPr>
          <p:spPr>
            <a:xfrm rot="5400000" flipV="1">
              <a:off x="4693578" y="2155322"/>
              <a:ext cx="2246041" cy="96985"/>
            </a:xfrm>
            <a:custGeom>
              <a:avLst/>
              <a:gdLst>
                <a:gd name="connsiteX0" fmla="*/ 0 w 12034982"/>
                <a:gd name="connsiteY0" fmla="*/ 3204711 h 7013168"/>
                <a:gd name="connsiteX1" fmla="*/ 822036 w 12034982"/>
                <a:gd name="connsiteY1" fmla="*/ 3223184 h 7013168"/>
                <a:gd name="connsiteX2" fmla="*/ 997527 w 12034982"/>
                <a:gd name="connsiteY2" fmla="*/ 3518748 h 7013168"/>
                <a:gd name="connsiteX3" fmla="*/ 1117600 w 12034982"/>
                <a:gd name="connsiteY3" fmla="*/ 4608639 h 7013168"/>
                <a:gd name="connsiteX4" fmla="*/ 1422400 w 12034982"/>
                <a:gd name="connsiteY4" fmla="*/ 6871548 h 7013168"/>
                <a:gd name="connsiteX5" fmla="*/ 2198254 w 12034982"/>
                <a:gd name="connsiteY5" fmla="*/ 101293 h 7013168"/>
                <a:gd name="connsiteX6" fmla="*/ 2752436 w 12034982"/>
                <a:gd name="connsiteY6" fmla="*/ 6963911 h 7013168"/>
                <a:gd name="connsiteX7" fmla="*/ 3546764 w 12034982"/>
                <a:gd name="connsiteY7" fmla="*/ 110530 h 7013168"/>
                <a:gd name="connsiteX8" fmla="*/ 4073236 w 12034982"/>
                <a:gd name="connsiteY8" fmla="*/ 6991620 h 7013168"/>
                <a:gd name="connsiteX9" fmla="*/ 4821382 w 12034982"/>
                <a:gd name="connsiteY9" fmla="*/ 101293 h 7013168"/>
                <a:gd name="connsiteX10" fmla="*/ 5486400 w 12034982"/>
                <a:gd name="connsiteY10" fmla="*/ 6936202 h 7013168"/>
                <a:gd name="connsiteX11" fmla="*/ 6022109 w 12034982"/>
                <a:gd name="connsiteY11" fmla="*/ 129002 h 7013168"/>
                <a:gd name="connsiteX12" fmla="*/ 6890327 w 12034982"/>
                <a:gd name="connsiteY12" fmla="*/ 6936202 h 7013168"/>
                <a:gd name="connsiteX13" fmla="*/ 7167418 w 12034982"/>
                <a:gd name="connsiteY13" fmla="*/ 101293 h 7013168"/>
                <a:gd name="connsiteX14" fmla="*/ 8229600 w 12034982"/>
                <a:gd name="connsiteY14" fmla="*/ 6917730 h 7013168"/>
                <a:gd name="connsiteX15" fmla="*/ 8543636 w 12034982"/>
                <a:gd name="connsiteY15" fmla="*/ 119766 h 7013168"/>
                <a:gd name="connsiteX16" fmla="*/ 9661236 w 12034982"/>
                <a:gd name="connsiteY16" fmla="*/ 6908493 h 7013168"/>
                <a:gd name="connsiteX17" fmla="*/ 10012218 w 12034982"/>
                <a:gd name="connsiteY17" fmla="*/ 138239 h 7013168"/>
                <a:gd name="connsiteX18" fmla="*/ 10640291 w 12034982"/>
                <a:gd name="connsiteY18" fmla="*/ 2438093 h 7013168"/>
                <a:gd name="connsiteX19" fmla="*/ 10945091 w 12034982"/>
                <a:gd name="connsiteY19" fmla="*/ 3509511 h 7013168"/>
                <a:gd name="connsiteX20" fmla="*/ 11342254 w 12034982"/>
                <a:gd name="connsiteY20" fmla="*/ 3648057 h 7013168"/>
                <a:gd name="connsiteX21" fmla="*/ 11693236 w 12034982"/>
                <a:gd name="connsiteY21" fmla="*/ 3703475 h 7013168"/>
                <a:gd name="connsiteX22" fmla="*/ 12034982 w 12034982"/>
                <a:gd name="connsiteY22" fmla="*/ 3712711 h 7013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034982" h="7013168">
                  <a:moveTo>
                    <a:pt x="0" y="3204711"/>
                  </a:moveTo>
                  <a:cubicBezTo>
                    <a:pt x="327890" y="3187777"/>
                    <a:pt x="655781" y="3170844"/>
                    <a:pt x="822036" y="3223184"/>
                  </a:cubicBezTo>
                  <a:cubicBezTo>
                    <a:pt x="988291" y="3275524"/>
                    <a:pt x="948266" y="3287839"/>
                    <a:pt x="997527" y="3518748"/>
                  </a:cubicBezTo>
                  <a:cubicBezTo>
                    <a:pt x="1046788" y="3749657"/>
                    <a:pt x="1046788" y="4049839"/>
                    <a:pt x="1117600" y="4608639"/>
                  </a:cubicBezTo>
                  <a:cubicBezTo>
                    <a:pt x="1188412" y="5167439"/>
                    <a:pt x="1242291" y="7622772"/>
                    <a:pt x="1422400" y="6871548"/>
                  </a:cubicBezTo>
                  <a:cubicBezTo>
                    <a:pt x="1602509" y="6120324"/>
                    <a:pt x="1976581" y="85899"/>
                    <a:pt x="2198254" y="101293"/>
                  </a:cubicBezTo>
                  <a:cubicBezTo>
                    <a:pt x="2419927" y="116687"/>
                    <a:pt x="2527684" y="6962372"/>
                    <a:pt x="2752436" y="6963911"/>
                  </a:cubicBezTo>
                  <a:cubicBezTo>
                    <a:pt x="2977188" y="6965450"/>
                    <a:pt x="3326631" y="105912"/>
                    <a:pt x="3546764" y="110530"/>
                  </a:cubicBezTo>
                  <a:cubicBezTo>
                    <a:pt x="3766897" y="115148"/>
                    <a:pt x="3860800" y="6993159"/>
                    <a:pt x="4073236" y="6991620"/>
                  </a:cubicBezTo>
                  <a:cubicBezTo>
                    <a:pt x="4285672" y="6990081"/>
                    <a:pt x="4585855" y="110529"/>
                    <a:pt x="4821382" y="101293"/>
                  </a:cubicBezTo>
                  <a:cubicBezTo>
                    <a:pt x="5056909" y="92057"/>
                    <a:pt x="5286279" y="6931584"/>
                    <a:pt x="5486400" y="6936202"/>
                  </a:cubicBezTo>
                  <a:cubicBezTo>
                    <a:pt x="5686521" y="6940820"/>
                    <a:pt x="5788121" y="129002"/>
                    <a:pt x="6022109" y="129002"/>
                  </a:cubicBezTo>
                  <a:cubicBezTo>
                    <a:pt x="6256097" y="129002"/>
                    <a:pt x="6699442" y="6940820"/>
                    <a:pt x="6890327" y="6936202"/>
                  </a:cubicBezTo>
                  <a:cubicBezTo>
                    <a:pt x="7081212" y="6931584"/>
                    <a:pt x="6944206" y="104372"/>
                    <a:pt x="7167418" y="101293"/>
                  </a:cubicBezTo>
                  <a:cubicBezTo>
                    <a:pt x="7390630" y="98214"/>
                    <a:pt x="8000230" y="6914651"/>
                    <a:pt x="8229600" y="6917730"/>
                  </a:cubicBezTo>
                  <a:cubicBezTo>
                    <a:pt x="8458970" y="6920809"/>
                    <a:pt x="8305030" y="121306"/>
                    <a:pt x="8543636" y="119766"/>
                  </a:cubicBezTo>
                  <a:cubicBezTo>
                    <a:pt x="8782242" y="118226"/>
                    <a:pt x="9416472" y="6905414"/>
                    <a:pt x="9661236" y="6908493"/>
                  </a:cubicBezTo>
                  <a:cubicBezTo>
                    <a:pt x="9906000" y="6911572"/>
                    <a:pt x="9849042" y="883306"/>
                    <a:pt x="10012218" y="138239"/>
                  </a:cubicBezTo>
                  <a:cubicBezTo>
                    <a:pt x="10175394" y="-606828"/>
                    <a:pt x="10484812" y="1876214"/>
                    <a:pt x="10640291" y="2438093"/>
                  </a:cubicBezTo>
                  <a:cubicBezTo>
                    <a:pt x="10795770" y="2999972"/>
                    <a:pt x="10828097" y="3307850"/>
                    <a:pt x="10945091" y="3509511"/>
                  </a:cubicBezTo>
                  <a:cubicBezTo>
                    <a:pt x="11062085" y="3711172"/>
                    <a:pt x="11217563" y="3615730"/>
                    <a:pt x="11342254" y="3648057"/>
                  </a:cubicBezTo>
                  <a:cubicBezTo>
                    <a:pt x="11466945" y="3680384"/>
                    <a:pt x="11577781" y="3692699"/>
                    <a:pt x="11693236" y="3703475"/>
                  </a:cubicBezTo>
                  <a:cubicBezTo>
                    <a:pt x="11808691" y="3714251"/>
                    <a:pt x="11921836" y="3713481"/>
                    <a:pt x="12034982" y="3712711"/>
                  </a:cubicBezTo>
                </a:path>
              </a:pathLst>
            </a:custGeom>
            <a:noFill/>
            <a:ln w="34925"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67509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1402841" y="2169146"/>
            <a:ext cx="9271204" cy="2846958"/>
            <a:chOff x="1402841" y="2169146"/>
            <a:chExt cx="9271204" cy="2846958"/>
          </a:xfrm>
        </p:grpSpPr>
        <p:grpSp>
          <p:nvGrpSpPr>
            <p:cNvPr id="4" name="Group 3"/>
            <p:cNvGrpSpPr/>
            <p:nvPr/>
          </p:nvGrpSpPr>
          <p:grpSpPr>
            <a:xfrm>
              <a:off x="1971295" y="2870087"/>
              <a:ext cx="3811905" cy="1595755"/>
              <a:chOff x="6749277" y="3336290"/>
              <a:chExt cx="3811905" cy="1595755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6749277" y="3343910"/>
                <a:ext cx="3811905" cy="1531620"/>
                <a:chOff x="1531620" y="2019300"/>
                <a:chExt cx="3811905" cy="1531620"/>
              </a:xfrm>
            </p:grpSpPr>
            <p:cxnSp>
              <p:nvCxnSpPr>
                <p:cNvPr id="20" name="Straight Connector 19"/>
                <p:cNvCxnSpPr/>
                <p:nvPr/>
              </p:nvCxnSpPr>
              <p:spPr>
                <a:xfrm flipV="1">
                  <a:off x="1531620" y="3543300"/>
                  <a:ext cx="3811905" cy="76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126034" y="2019300"/>
                  <a:ext cx="14288" cy="1531620"/>
                </a:xfrm>
                <a:prstGeom prst="line">
                  <a:avLst/>
                </a:prstGeom>
                <a:ln w="381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" name="Straight Connector 5"/>
              <p:cNvCxnSpPr/>
              <p:nvPr/>
            </p:nvCxnSpPr>
            <p:spPr>
              <a:xfrm>
                <a:off x="9809655" y="4811395"/>
                <a:ext cx="0" cy="120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7007005" y="4310856"/>
                <a:ext cx="314630" cy="2539"/>
              </a:xfrm>
              <a:prstGeom prst="line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924549" y="3336290"/>
                <a:ext cx="14288" cy="153162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9681201" y="4318476"/>
                <a:ext cx="314630" cy="2539"/>
              </a:xfrm>
              <a:prstGeom prst="line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9670101" y="3911399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latin typeface="Symbol" panose="05050102010706020507" pitchFamily="18" charset="2"/>
                  </a:rPr>
                  <a:t>D</a:t>
                </a:r>
                <a:endParaRPr lang="en-GB" dirty="0">
                  <a:latin typeface="Symbol" panose="05050102010706020507" pitchFamily="18" charset="2"/>
                </a:endParaRPr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9598745" y="3343910"/>
                <a:ext cx="14288" cy="153162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9988687" y="3352165"/>
                <a:ext cx="14288" cy="153162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1402841" y="2379674"/>
              <a:ext cx="8002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 smtClean="0">
                  <a:latin typeface="Helvetica Condensed"/>
                </a:rPr>
                <a:t>(A)</a:t>
              </a:r>
              <a:endParaRPr lang="en-GB" sz="3600" dirty="0">
                <a:latin typeface="Helvetica Condensed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61959" y="2197721"/>
              <a:ext cx="1625766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latin typeface="Symbol" panose="05050102010706020507" pitchFamily="18" charset="2"/>
                </a:rPr>
                <a:t>D</a:t>
              </a:r>
              <a:r>
                <a:rPr lang="en-GB" sz="2800" dirty="0" smtClean="0">
                  <a:latin typeface="Helvetica Condensed"/>
                </a:rPr>
                <a:t>&lt;&lt;</a:t>
              </a:r>
              <a:r>
                <a:rPr lang="en-GB" sz="2800" dirty="0" smtClean="0">
                  <a:latin typeface="Symbol" panose="05050102010706020507" pitchFamily="18" charset="2"/>
                </a:rPr>
                <a:t>n</a:t>
              </a:r>
              <a:r>
                <a:rPr lang="en-GB" sz="2800" baseline="-25000" dirty="0" smtClean="0">
                  <a:latin typeface="Helvetica Condensed"/>
                </a:rPr>
                <a:t>1</a:t>
              </a:r>
              <a:r>
                <a:rPr lang="en-GB" sz="2800" dirty="0" smtClean="0">
                  <a:latin typeface="Helvetica Condensed"/>
                </a:rPr>
                <a:t>-</a:t>
              </a:r>
              <a:r>
                <a:rPr lang="en-GB" sz="2800" dirty="0" smtClean="0">
                  <a:latin typeface="Symbol" panose="05050102010706020507" pitchFamily="18" charset="2"/>
                </a:rPr>
                <a:t>n</a:t>
              </a:r>
              <a:r>
                <a:rPr lang="en-GB" sz="2800" baseline="-25000" dirty="0" smtClean="0">
                  <a:latin typeface="Helvetica Condensed"/>
                </a:rPr>
                <a:t>2</a:t>
              </a:r>
              <a:endParaRPr lang="en-GB" sz="2800" dirty="0">
                <a:latin typeface="Symbol" panose="05050102010706020507" pitchFamily="18" charset="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66880" y="4431329"/>
              <a:ext cx="5341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smtClean="0">
                  <a:latin typeface="Symbol" panose="05050102010706020507" pitchFamily="18" charset="2"/>
                </a:rPr>
                <a:t>1</a:t>
              </a:r>
              <a:endParaRPr lang="en-GB" baseline="-25000" dirty="0">
                <a:latin typeface="Symbol" panose="05050102010706020507" pitchFamily="18" charset="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49787" y="4398642"/>
              <a:ext cx="5341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smtClean="0">
                  <a:latin typeface="Symbol" panose="05050102010706020507" pitchFamily="18" charset="2"/>
                </a:rPr>
                <a:t>2</a:t>
              </a:r>
              <a:endParaRPr lang="en-GB" baseline="-25000" dirty="0">
                <a:latin typeface="Symbol" panose="05050102010706020507" pitchFamily="18" charset="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32958" y="3482941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Symbol" panose="05050102010706020507" pitchFamily="18" charset="2"/>
                </a:rPr>
                <a:t>D</a:t>
              </a:r>
              <a:endParaRPr lang="en-GB" dirty="0">
                <a:latin typeface="Symbol" panose="05050102010706020507" pitchFamily="18" charset="2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2352052" y="4365271"/>
              <a:ext cx="0" cy="120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6862140" y="2849132"/>
              <a:ext cx="3811905" cy="1616710"/>
              <a:chOff x="6749277" y="3343910"/>
              <a:chExt cx="3811905" cy="1616710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749277" y="3343910"/>
                <a:ext cx="3811905" cy="1531620"/>
                <a:chOff x="1531620" y="2019300"/>
                <a:chExt cx="3811905" cy="1531620"/>
              </a:xfrm>
            </p:grpSpPr>
            <p:cxnSp>
              <p:nvCxnSpPr>
                <p:cNvPr id="37" name="Straight Connector 36"/>
                <p:cNvCxnSpPr/>
                <p:nvPr/>
              </p:nvCxnSpPr>
              <p:spPr>
                <a:xfrm flipV="1">
                  <a:off x="1531620" y="3543300"/>
                  <a:ext cx="3811905" cy="76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2126034" y="2019300"/>
                  <a:ext cx="14288" cy="1531620"/>
                </a:xfrm>
                <a:prstGeom prst="line">
                  <a:avLst/>
                </a:prstGeom>
                <a:ln w="381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Straight Connector 29"/>
              <p:cNvCxnSpPr/>
              <p:nvPr/>
            </p:nvCxnSpPr>
            <p:spPr>
              <a:xfrm>
                <a:off x="8561880" y="4839970"/>
                <a:ext cx="0" cy="120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>
                <a:off x="7393739" y="3977719"/>
                <a:ext cx="2147938" cy="0"/>
              </a:xfrm>
              <a:prstGeom prst="line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9598745" y="3343910"/>
                <a:ext cx="14288" cy="153162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6293686" y="2351099"/>
              <a:ext cx="8002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 smtClean="0">
                  <a:latin typeface="Helvetica Condensed"/>
                </a:rPr>
                <a:t>(B)</a:t>
              </a:r>
              <a:endParaRPr lang="en-GB" sz="3600" dirty="0">
                <a:latin typeface="Helvetica Condensed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152804" y="2169146"/>
              <a:ext cx="1035861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latin typeface="Symbol" panose="05050102010706020507" pitchFamily="18" charset="2"/>
                </a:rPr>
                <a:t>n</a:t>
              </a:r>
              <a:r>
                <a:rPr lang="en-GB" sz="2800" baseline="-25000" dirty="0" smtClean="0">
                  <a:latin typeface="Helvetica Condensed"/>
                </a:rPr>
                <a:t>1</a:t>
              </a:r>
              <a:r>
                <a:rPr lang="en-GB" sz="2800" dirty="0" smtClean="0">
                  <a:latin typeface="Helvetica Condensed"/>
                </a:rPr>
                <a:t>=</a:t>
              </a:r>
              <a:r>
                <a:rPr lang="en-GB" sz="2800" dirty="0" smtClean="0">
                  <a:latin typeface="Symbol" panose="05050102010706020507" pitchFamily="18" charset="2"/>
                </a:rPr>
                <a:t>n</a:t>
              </a:r>
              <a:r>
                <a:rPr lang="en-GB" sz="2800" baseline="-25000" dirty="0" smtClean="0">
                  <a:latin typeface="Helvetica Condensed"/>
                </a:rPr>
                <a:t>2</a:t>
              </a:r>
              <a:endParaRPr lang="en-GB" sz="2800" dirty="0">
                <a:latin typeface="Symbol" panose="05050102010706020507" pitchFamily="18" charset="2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188665" y="4431024"/>
              <a:ext cx="13007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smtClean="0">
                  <a:latin typeface="Symbol" panose="05050102010706020507" pitchFamily="18" charset="2"/>
                </a:rPr>
                <a:t>2</a:t>
              </a:r>
              <a:r>
                <a:rPr lang="en-GB" sz="3200" dirty="0" smtClean="0">
                  <a:latin typeface="Symbol" panose="05050102010706020507" pitchFamily="18" charset="2"/>
                </a:rPr>
                <a:t>=n</a:t>
              </a:r>
              <a:r>
                <a:rPr lang="en-GB" sz="3200" baseline="-25000" dirty="0" smtClean="0">
                  <a:latin typeface="Symbol" panose="05050102010706020507" pitchFamily="18" charset="2"/>
                </a:rPr>
                <a:t>1</a:t>
              </a:r>
              <a:endParaRPr lang="en-GB" baseline="-25000" dirty="0">
                <a:latin typeface="Symbol" panose="05050102010706020507" pitchFamily="18" charset="2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402718" y="2947974"/>
              <a:ext cx="4363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</a:rPr>
                <a:t>D</a:t>
              </a:r>
              <a:endParaRPr lang="en-GB" dirty="0">
                <a:latin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470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246" y="830328"/>
            <a:ext cx="4285395" cy="520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28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929323" y="978266"/>
            <a:ext cx="3811905" cy="1595755"/>
            <a:chOff x="6749277" y="3336290"/>
            <a:chExt cx="3811905" cy="1595755"/>
          </a:xfrm>
        </p:grpSpPr>
        <p:grpSp>
          <p:nvGrpSpPr>
            <p:cNvPr id="23" name="Group 22"/>
            <p:cNvGrpSpPr/>
            <p:nvPr/>
          </p:nvGrpSpPr>
          <p:grpSpPr>
            <a:xfrm>
              <a:off x="6749277" y="3343910"/>
              <a:ext cx="3811905" cy="1531620"/>
              <a:chOff x="1531620" y="2019300"/>
              <a:chExt cx="3811905" cy="1531620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 flipV="1">
                <a:off x="1531620" y="3543300"/>
                <a:ext cx="3811905" cy="76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2126034" y="2019300"/>
                <a:ext cx="14288" cy="153162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Connector 23"/>
            <p:cNvCxnSpPr/>
            <p:nvPr/>
          </p:nvCxnSpPr>
          <p:spPr>
            <a:xfrm>
              <a:off x="9809655" y="4811395"/>
              <a:ext cx="0" cy="120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007005" y="4310856"/>
              <a:ext cx="314630" cy="2539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924549" y="3336290"/>
              <a:ext cx="14288" cy="153162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9681201" y="4318476"/>
              <a:ext cx="314630" cy="2539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9670101" y="3911399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Symbol" panose="05050102010706020507" pitchFamily="18" charset="2"/>
                </a:rPr>
                <a:t>D</a:t>
              </a:r>
              <a:endParaRPr lang="en-GB" dirty="0">
                <a:latin typeface="Symbol" panose="05050102010706020507" pitchFamily="18" charset="2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9598745" y="3343910"/>
              <a:ext cx="14288" cy="153162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9988687" y="3352165"/>
              <a:ext cx="14288" cy="153162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1360869" y="487853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latin typeface="Helvetica Condensed"/>
              </a:rPr>
              <a:t>(A)</a:t>
            </a:r>
            <a:endParaRPr lang="en-GB" sz="3600" dirty="0">
              <a:latin typeface="Helvetica Condense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19987" y="305900"/>
            <a:ext cx="1625766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Symbol" panose="05050102010706020507" pitchFamily="18" charset="2"/>
              </a:rPr>
              <a:t>D</a:t>
            </a:r>
            <a:r>
              <a:rPr lang="en-GB" sz="2800" dirty="0" smtClean="0">
                <a:latin typeface="Helvetica Condensed"/>
              </a:rPr>
              <a:t>&lt;&lt;</a:t>
            </a:r>
            <a:r>
              <a:rPr lang="en-GB" sz="2800" dirty="0" smtClean="0">
                <a:latin typeface="Symbol" panose="05050102010706020507" pitchFamily="18" charset="2"/>
              </a:rPr>
              <a:t>n</a:t>
            </a:r>
            <a:r>
              <a:rPr lang="en-GB" sz="2800" baseline="-25000" dirty="0" smtClean="0">
                <a:latin typeface="Helvetica Condensed"/>
              </a:rPr>
              <a:t>1</a:t>
            </a:r>
            <a:r>
              <a:rPr lang="en-GB" sz="2800" dirty="0" smtClean="0">
                <a:latin typeface="Helvetica Condensed"/>
              </a:rPr>
              <a:t>-</a:t>
            </a:r>
            <a:r>
              <a:rPr lang="en-GB" sz="2800" dirty="0" smtClean="0">
                <a:latin typeface="Symbol" panose="05050102010706020507" pitchFamily="18" charset="2"/>
              </a:rPr>
              <a:t>n</a:t>
            </a:r>
            <a:r>
              <a:rPr lang="en-GB" sz="2800" baseline="-25000" dirty="0" smtClean="0">
                <a:latin typeface="Helvetica Condensed"/>
              </a:rPr>
              <a:t>2</a:t>
            </a:r>
            <a:endParaRPr lang="en-GB" sz="2800" dirty="0">
              <a:latin typeface="Symbol" panose="05050102010706020507" pitchFamily="18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24908" y="2539508"/>
            <a:ext cx="534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Symbol" panose="05050102010706020507" pitchFamily="18" charset="2"/>
              </a:rPr>
              <a:t>n</a:t>
            </a:r>
            <a:r>
              <a:rPr lang="en-GB" sz="3200" baseline="-25000" dirty="0" smtClean="0">
                <a:latin typeface="Symbol" panose="05050102010706020507" pitchFamily="18" charset="2"/>
              </a:rPr>
              <a:t>1</a:t>
            </a:r>
            <a:endParaRPr lang="en-GB" baseline="-25000" dirty="0">
              <a:latin typeface="Symbol" panose="05050102010706020507" pitchFamily="18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07815" y="2506821"/>
            <a:ext cx="534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Symbol" panose="05050102010706020507" pitchFamily="18" charset="2"/>
              </a:rPr>
              <a:t>n</a:t>
            </a:r>
            <a:r>
              <a:rPr lang="en-GB" sz="3200" baseline="-25000" dirty="0" smtClean="0">
                <a:latin typeface="Symbol" panose="05050102010706020507" pitchFamily="18" charset="2"/>
              </a:rPr>
              <a:t>2</a:t>
            </a:r>
            <a:endParaRPr lang="en-GB" baseline="-25000" dirty="0">
              <a:latin typeface="Symbol" panose="05050102010706020507" pitchFamily="18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90986" y="159112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Symbol" panose="05050102010706020507" pitchFamily="18" charset="2"/>
              </a:rPr>
              <a:t>D</a:t>
            </a:r>
            <a:endParaRPr lang="en-GB" dirty="0">
              <a:latin typeface="Symbol" panose="05050102010706020507" pitchFamily="18" charset="2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310080" y="2473450"/>
            <a:ext cx="0" cy="120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6820168" y="875118"/>
            <a:ext cx="3811905" cy="1698903"/>
            <a:chOff x="6749277" y="3261717"/>
            <a:chExt cx="3811905" cy="1698903"/>
          </a:xfrm>
        </p:grpSpPr>
        <p:grpSp>
          <p:nvGrpSpPr>
            <p:cNvPr id="17" name="Group 16"/>
            <p:cNvGrpSpPr/>
            <p:nvPr/>
          </p:nvGrpSpPr>
          <p:grpSpPr>
            <a:xfrm>
              <a:off x="6749277" y="3286018"/>
              <a:ext cx="3811905" cy="1589512"/>
              <a:chOff x="1531620" y="1961408"/>
              <a:chExt cx="3811905" cy="1589512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 flipV="1">
                <a:off x="1531620" y="3543300"/>
                <a:ext cx="3811905" cy="76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2682256" y="1961408"/>
                <a:ext cx="14288" cy="153162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Connector 17"/>
            <p:cNvCxnSpPr/>
            <p:nvPr/>
          </p:nvCxnSpPr>
          <p:spPr>
            <a:xfrm>
              <a:off x="8561880" y="4839970"/>
              <a:ext cx="0" cy="120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7960145" y="3977719"/>
              <a:ext cx="1152524" cy="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9149761" y="3261717"/>
              <a:ext cx="14288" cy="153162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251714" y="459278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latin typeface="Helvetica Condensed"/>
              </a:rPr>
              <a:t>(B)</a:t>
            </a:r>
            <a:endParaRPr lang="en-GB" sz="3600" dirty="0">
              <a:latin typeface="Helvetica Condensed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10832" y="277325"/>
            <a:ext cx="1035861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Symbol" panose="05050102010706020507" pitchFamily="18" charset="2"/>
              </a:rPr>
              <a:t>n</a:t>
            </a:r>
            <a:r>
              <a:rPr lang="en-GB" sz="2800" baseline="-25000" dirty="0" smtClean="0">
                <a:latin typeface="Helvetica Condensed"/>
              </a:rPr>
              <a:t>1</a:t>
            </a:r>
            <a:r>
              <a:rPr lang="en-GB" sz="2800" dirty="0" smtClean="0">
                <a:latin typeface="Helvetica Condensed"/>
              </a:rPr>
              <a:t>=</a:t>
            </a:r>
            <a:r>
              <a:rPr lang="en-GB" sz="2800" dirty="0" smtClean="0">
                <a:latin typeface="Symbol" panose="05050102010706020507" pitchFamily="18" charset="2"/>
              </a:rPr>
              <a:t>n</a:t>
            </a:r>
            <a:r>
              <a:rPr lang="en-GB" sz="2800" baseline="-25000" dirty="0" smtClean="0">
                <a:latin typeface="Helvetica Condensed"/>
              </a:rPr>
              <a:t>2</a:t>
            </a:r>
            <a:endParaRPr lang="en-GB" sz="2800" dirty="0">
              <a:latin typeface="Symbol" panose="05050102010706020507" pitchFamily="18" charset="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46693" y="2539203"/>
            <a:ext cx="1300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Symbol" panose="05050102010706020507" pitchFamily="18" charset="2"/>
              </a:rPr>
              <a:t>n</a:t>
            </a:r>
            <a:r>
              <a:rPr lang="en-GB" sz="3200" baseline="-25000" dirty="0" smtClean="0">
                <a:latin typeface="Symbol" panose="05050102010706020507" pitchFamily="18" charset="2"/>
              </a:rPr>
              <a:t>2</a:t>
            </a:r>
            <a:r>
              <a:rPr lang="en-GB" sz="3200" dirty="0" smtClean="0">
                <a:latin typeface="Symbol" panose="05050102010706020507" pitchFamily="18" charset="2"/>
              </a:rPr>
              <a:t>=n</a:t>
            </a:r>
            <a:r>
              <a:rPr lang="en-GB" sz="3200" baseline="-25000" dirty="0" smtClean="0">
                <a:latin typeface="Symbol" panose="05050102010706020507" pitchFamily="18" charset="2"/>
              </a:rPr>
              <a:t>1</a:t>
            </a:r>
            <a:endParaRPr lang="en-GB" baseline="-25000" dirty="0">
              <a:latin typeface="Symbol" panose="05050102010706020507" pitchFamily="18" charset="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60746" y="1056153"/>
            <a:ext cx="436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Symbol" panose="05050102010706020507" pitchFamily="18" charset="2"/>
              </a:rPr>
              <a:t>D</a:t>
            </a:r>
            <a:endParaRPr lang="en-GB" dirty="0">
              <a:latin typeface="Symbol" panose="05050102010706020507" pitchFamily="18" charset="2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1929323" y="4311566"/>
            <a:ext cx="3811905" cy="1595755"/>
            <a:chOff x="6749277" y="3336290"/>
            <a:chExt cx="3811905" cy="1595755"/>
          </a:xfrm>
        </p:grpSpPr>
        <p:grpSp>
          <p:nvGrpSpPr>
            <p:cNvPr id="55" name="Group 54"/>
            <p:cNvGrpSpPr/>
            <p:nvPr/>
          </p:nvGrpSpPr>
          <p:grpSpPr>
            <a:xfrm>
              <a:off x="6749277" y="3343910"/>
              <a:ext cx="3811905" cy="1531620"/>
              <a:chOff x="1531620" y="2019300"/>
              <a:chExt cx="3811905" cy="1531620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 flipV="1">
                <a:off x="1531620" y="3543300"/>
                <a:ext cx="3811905" cy="76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2126034" y="2019300"/>
                <a:ext cx="14288" cy="153162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Straight Connector 55"/>
            <p:cNvCxnSpPr/>
            <p:nvPr/>
          </p:nvCxnSpPr>
          <p:spPr>
            <a:xfrm>
              <a:off x="9809655" y="4811395"/>
              <a:ext cx="0" cy="120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6924549" y="3336290"/>
              <a:ext cx="14288" cy="153162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9598745" y="3343910"/>
              <a:ext cx="14288" cy="153162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9988687" y="3352165"/>
              <a:ext cx="14288" cy="153162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2124908" y="5872808"/>
            <a:ext cx="534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Symbol" panose="05050102010706020507" pitchFamily="18" charset="2"/>
              </a:rPr>
              <a:t>n</a:t>
            </a:r>
            <a:r>
              <a:rPr lang="en-GB" sz="3200" baseline="-25000" dirty="0" smtClean="0">
                <a:latin typeface="Symbol" panose="05050102010706020507" pitchFamily="18" charset="2"/>
              </a:rPr>
              <a:t>1</a:t>
            </a:r>
            <a:endParaRPr lang="en-GB" baseline="-25000" dirty="0">
              <a:latin typeface="Symbol" panose="05050102010706020507" pitchFamily="18" charset="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807815" y="5840121"/>
            <a:ext cx="534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Symbol" panose="05050102010706020507" pitchFamily="18" charset="2"/>
              </a:rPr>
              <a:t>n</a:t>
            </a:r>
            <a:r>
              <a:rPr lang="en-GB" sz="3200" baseline="-25000" dirty="0" smtClean="0">
                <a:latin typeface="Symbol" panose="05050102010706020507" pitchFamily="18" charset="2"/>
              </a:rPr>
              <a:t>2</a:t>
            </a:r>
            <a:endParaRPr lang="en-GB" baseline="-25000" dirty="0">
              <a:latin typeface="Symbol" panose="05050102010706020507" pitchFamily="18" charset="2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2310080" y="5806750"/>
            <a:ext cx="0" cy="120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6820168" y="4208418"/>
            <a:ext cx="3811905" cy="1698903"/>
            <a:chOff x="6749277" y="3261717"/>
            <a:chExt cx="3811905" cy="1698903"/>
          </a:xfrm>
        </p:grpSpPr>
        <p:grpSp>
          <p:nvGrpSpPr>
            <p:cNvPr id="49" name="Group 48"/>
            <p:cNvGrpSpPr/>
            <p:nvPr/>
          </p:nvGrpSpPr>
          <p:grpSpPr>
            <a:xfrm>
              <a:off x="6749277" y="3286018"/>
              <a:ext cx="3811905" cy="1589512"/>
              <a:chOff x="1531620" y="1961408"/>
              <a:chExt cx="3811905" cy="1589512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 flipV="1">
                <a:off x="1531620" y="3543300"/>
                <a:ext cx="3811905" cy="76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2682256" y="1961408"/>
                <a:ext cx="14288" cy="153162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Connector 49"/>
            <p:cNvCxnSpPr/>
            <p:nvPr/>
          </p:nvCxnSpPr>
          <p:spPr>
            <a:xfrm>
              <a:off x="8561880" y="4839970"/>
              <a:ext cx="0" cy="120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7960145" y="3977719"/>
              <a:ext cx="1152524" cy="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9149761" y="3261717"/>
              <a:ext cx="14288" cy="153162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8146693" y="5872503"/>
            <a:ext cx="1300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Symbol" panose="05050102010706020507" pitchFamily="18" charset="2"/>
              </a:rPr>
              <a:t>n</a:t>
            </a:r>
            <a:r>
              <a:rPr lang="en-GB" sz="3200" baseline="-25000" dirty="0" smtClean="0">
                <a:latin typeface="Symbol" panose="05050102010706020507" pitchFamily="18" charset="2"/>
              </a:rPr>
              <a:t>2</a:t>
            </a:r>
            <a:r>
              <a:rPr lang="en-GB" sz="3200" dirty="0" smtClean="0">
                <a:latin typeface="Symbol" panose="05050102010706020507" pitchFamily="18" charset="2"/>
              </a:rPr>
              <a:t>=n</a:t>
            </a:r>
            <a:r>
              <a:rPr lang="en-GB" sz="3200" baseline="-25000" dirty="0" smtClean="0">
                <a:latin typeface="Symbol" panose="05050102010706020507" pitchFamily="18" charset="2"/>
              </a:rPr>
              <a:t>1</a:t>
            </a:r>
            <a:endParaRPr lang="en-GB" baseline="-25000" dirty="0">
              <a:latin typeface="Symbol" panose="05050102010706020507" pitchFamily="18" charset="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215571" y="4374664"/>
            <a:ext cx="10967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Symbol" panose="05050102010706020507" pitchFamily="18" charset="2"/>
              </a:rPr>
              <a:t>3/2D</a:t>
            </a:r>
            <a:r>
              <a:rPr lang="en-GB" sz="3200" baseline="-25000" dirty="0" smtClean="0">
                <a:latin typeface="Symbol" panose="05050102010706020507" pitchFamily="18" charset="2"/>
              </a:rPr>
              <a:t>0</a:t>
            </a:r>
            <a:endParaRPr lang="en-GB" baseline="-25000" dirty="0">
              <a:latin typeface="Symbol" panose="05050102010706020507" pitchFamily="18" charset="2"/>
            </a:endParaRPr>
          </a:p>
        </p:txBody>
      </p:sp>
      <p:sp>
        <p:nvSpPr>
          <p:cNvPr id="67" name="Freeform 66"/>
          <p:cNvSpPr/>
          <p:nvPr/>
        </p:nvSpPr>
        <p:spPr>
          <a:xfrm>
            <a:off x="2124872" y="4316234"/>
            <a:ext cx="696110" cy="1534572"/>
          </a:xfrm>
          <a:custGeom>
            <a:avLst/>
            <a:gdLst>
              <a:gd name="connsiteX0" fmla="*/ 0 w 828675"/>
              <a:gd name="connsiteY0" fmla="*/ 0 h 1504950"/>
              <a:gd name="connsiteX1" fmla="*/ 238125 w 828675"/>
              <a:gd name="connsiteY1" fmla="*/ 1104900 h 1504950"/>
              <a:gd name="connsiteX2" fmla="*/ 723900 w 828675"/>
              <a:gd name="connsiteY2" fmla="*/ 1314450 h 1504950"/>
              <a:gd name="connsiteX3" fmla="*/ 828675 w 828675"/>
              <a:gd name="connsiteY3" fmla="*/ 1504950 h 150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8675" h="1504950">
                <a:moveTo>
                  <a:pt x="0" y="0"/>
                </a:moveTo>
                <a:cubicBezTo>
                  <a:pt x="58737" y="442912"/>
                  <a:pt x="117475" y="885825"/>
                  <a:pt x="238125" y="1104900"/>
                </a:cubicBezTo>
                <a:cubicBezTo>
                  <a:pt x="358775" y="1323975"/>
                  <a:pt x="625475" y="1247775"/>
                  <a:pt x="723900" y="1314450"/>
                </a:cubicBezTo>
                <a:cubicBezTo>
                  <a:pt x="822325" y="1381125"/>
                  <a:pt x="828675" y="1504950"/>
                  <a:pt x="828675" y="1504950"/>
                </a:cubicBezTo>
              </a:path>
            </a:pathLst>
          </a:cu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Freeform 67"/>
          <p:cNvSpPr/>
          <p:nvPr/>
        </p:nvSpPr>
        <p:spPr>
          <a:xfrm flipH="1">
            <a:off x="1820483" y="4309773"/>
            <a:ext cx="696110" cy="1534572"/>
          </a:xfrm>
          <a:custGeom>
            <a:avLst/>
            <a:gdLst>
              <a:gd name="connsiteX0" fmla="*/ 0 w 828675"/>
              <a:gd name="connsiteY0" fmla="*/ 0 h 1504950"/>
              <a:gd name="connsiteX1" fmla="*/ 238125 w 828675"/>
              <a:gd name="connsiteY1" fmla="*/ 1104900 h 1504950"/>
              <a:gd name="connsiteX2" fmla="*/ 723900 w 828675"/>
              <a:gd name="connsiteY2" fmla="*/ 1314450 h 1504950"/>
              <a:gd name="connsiteX3" fmla="*/ 828675 w 828675"/>
              <a:gd name="connsiteY3" fmla="*/ 1504950 h 150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8675" h="1504950">
                <a:moveTo>
                  <a:pt x="0" y="0"/>
                </a:moveTo>
                <a:cubicBezTo>
                  <a:pt x="58737" y="442912"/>
                  <a:pt x="117475" y="885825"/>
                  <a:pt x="238125" y="1104900"/>
                </a:cubicBezTo>
                <a:cubicBezTo>
                  <a:pt x="358775" y="1323975"/>
                  <a:pt x="625475" y="1247775"/>
                  <a:pt x="723900" y="1314450"/>
                </a:cubicBezTo>
                <a:cubicBezTo>
                  <a:pt x="822325" y="1381125"/>
                  <a:pt x="828675" y="1504950"/>
                  <a:pt x="828675" y="1504950"/>
                </a:cubicBezTo>
              </a:path>
            </a:pathLst>
          </a:cu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Freeform 68"/>
          <p:cNvSpPr/>
          <p:nvPr/>
        </p:nvSpPr>
        <p:spPr>
          <a:xfrm>
            <a:off x="4777201" y="4312010"/>
            <a:ext cx="696110" cy="1534572"/>
          </a:xfrm>
          <a:custGeom>
            <a:avLst/>
            <a:gdLst>
              <a:gd name="connsiteX0" fmla="*/ 0 w 828675"/>
              <a:gd name="connsiteY0" fmla="*/ 0 h 1504950"/>
              <a:gd name="connsiteX1" fmla="*/ 238125 w 828675"/>
              <a:gd name="connsiteY1" fmla="*/ 1104900 h 1504950"/>
              <a:gd name="connsiteX2" fmla="*/ 723900 w 828675"/>
              <a:gd name="connsiteY2" fmla="*/ 1314450 h 1504950"/>
              <a:gd name="connsiteX3" fmla="*/ 828675 w 828675"/>
              <a:gd name="connsiteY3" fmla="*/ 1504950 h 150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8675" h="1504950">
                <a:moveTo>
                  <a:pt x="0" y="0"/>
                </a:moveTo>
                <a:cubicBezTo>
                  <a:pt x="58737" y="442912"/>
                  <a:pt x="117475" y="885825"/>
                  <a:pt x="238125" y="1104900"/>
                </a:cubicBezTo>
                <a:cubicBezTo>
                  <a:pt x="358775" y="1323975"/>
                  <a:pt x="625475" y="1247775"/>
                  <a:pt x="723900" y="1314450"/>
                </a:cubicBezTo>
                <a:cubicBezTo>
                  <a:pt x="822325" y="1381125"/>
                  <a:pt x="828675" y="1504950"/>
                  <a:pt x="828675" y="1504950"/>
                </a:cubicBezTo>
              </a:path>
            </a:pathLst>
          </a:cu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Freeform 69"/>
          <p:cNvSpPr/>
          <p:nvPr/>
        </p:nvSpPr>
        <p:spPr>
          <a:xfrm flipH="1">
            <a:off x="4472812" y="4305549"/>
            <a:ext cx="696110" cy="1534572"/>
          </a:xfrm>
          <a:custGeom>
            <a:avLst/>
            <a:gdLst>
              <a:gd name="connsiteX0" fmla="*/ 0 w 828675"/>
              <a:gd name="connsiteY0" fmla="*/ 0 h 1504950"/>
              <a:gd name="connsiteX1" fmla="*/ 238125 w 828675"/>
              <a:gd name="connsiteY1" fmla="*/ 1104900 h 1504950"/>
              <a:gd name="connsiteX2" fmla="*/ 723900 w 828675"/>
              <a:gd name="connsiteY2" fmla="*/ 1314450 h 1504950"/>
              <a:gd name="connsiteX3" fmla="*/ 828675 w 828675"/>
              <a:gd name="connsiteY3" fmla="*/ 1504950 h 150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8675" h="1504950">
                <a:moveTo>
                  <a:pt x="0" y="0"/>
                </a:moveTo>
                <a:cubicBezTo>
                  <a:pt x="58737" y="442912"/>
                  <a:pt x="117475" y="885825"/>
                  <a:pt x="238125" y="1104900"/>
                </a:cubicBezTo>
                <a:cubicBezTo>
                  <a:pt x="358775" y="1323975"/>
                  <a:pt x="625475" y="1247775"/>
                  <a:pt x="723900" y="1314450"/>
                </a:cubicBezTo>
                <a:cubicBezTo>
                  <a:pt x="822325" y="1381125"/>
                  <a:pt x="828675" y="1504950"/>
                  <a:pt x="828675" y="1504950"/>
                </a:cubicBezTo>
              </a:path>
            </a:pathLst>
          </a:cu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Freeform 70"/>
          <p:cNvSpPr/>
          <p:nvPr/>
        </p:nvSpPr>
        <p:spPr>
          <a:xfrm>
            <a:off x="7993944" y="4245671"/>
            <a:ext cx="2089856" cy="1576559"/>
          </a:xfrm>
          <a:custGeom>
            <a:avLst/>
            <a:gdLst>
              <a:gd name="connsiteX0" fmla="*/ 0 w 828675"/>
              <a:gd name="connsiteY0" fmla="*/ 0 h 1504950"/>
              <a:gd name="connsiteX1" fmla="*/ 238125 w 828675"/>
              <a:gd name="connsiteY1" fmla="*/ 1104900 h 1504950"/>
              <a:gd name="connsiteX2" fmla="*/ 723900 w 828675"/>
              <a:gd name="connsiteY2" fmla="*/ 1314450 h 1504950"/>
              <a:gd name="connsiteX3" fmla="*/ 828675 w 828675"/>
              <a:gd name="connsiteY3" fmla="*/ 1504950 h 150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8675" h="1504950">
                <a:moveTo>
                  <a:pt x="0" y="0"/>
                </a:moveTo>
                <a:cubicBezTo>
                  <a:pt x="58737" y="442912"/>
                  <a:pt x="117475" y="885825"/>
                  <a:pt x="238125" y="1104900"/>
                </a:cubicBezTo>
                <a:cubicBezTo>
                  <a:pt x="358775" y="1323975"/>
                  <a:pt x="625475" y="1247775"/>
                  <a:pt x="723900" y="1314450"/>
                </a:cubicBezTo>
                <a:cubicBezTo>
                  <a:pt x="822325" y="1381125"/>
                  <a:pt x="828675" y="1504950"/>
                  <a:pt x="828675" y="1504950"/>
                </a:cubicBezTo>
              </a:path>
            </a:pathLst>
          </a:cu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Freeform 72"/>
          <p:cNvSpPr/>
          <p:nvPr/>
        </p:nvSpPr>
        <p:spPr>
          <a:xfrm flipH="1">
            <a:off x="7145084" y="4232719"/>
            <a:ext cx="2089856" cy="1576559"/>
          </a:xfrm>
          <a:custGeom>
            <a:avLst/>
            <a:gdLst>
              <a:gd name="connsiteX0" fmla="*/ 0 w 828675"/>
              <a:gd name="connsiteY0" fmla="*/ 0 h 1504950"/>
              <a:gd name="connsiteX1" fmla="*/ 238125 w 828675"/>
              <a:gd name="connsiteY1" fmla="*/ 1104900 h 1504950"/>
              <a:gd name="connsiteX2" fmla="*/ 723900 w 828675"/>
              <a:gd name="connsiteY2" fmla="*/ 1314450 h 1504950"/>
              <a:gd name="connsiteX3" fmla="*/ 828675 w 828675"/>
              <a:gd name="connsiteY3" fmla="*/ 1504950 h 150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8675" h="1504950">
                <a:moveTo>
                  <a:pt x="0" y="0"/>
                </a:moveTo>
                <a:cubicBezTo>
                  <a:pt x="58737" y="442912"/>
                  <a:pt x="117475" y="885825"/>
                  <a:pt x="238125" y="1104900"/>
                </a:cubicBezTo>
                <a:cubicBezTo>
                  <a:pt x="358775" y="1323975"/>
                  <a:pt x="625475" y="1247775"/>
                  <a:pt x="723900" y="1314450"/>
                </a:cubicBezTo>
                <a:cubicBezTo>
                  <a:pt x="822325" y="1381125"/>
                  <a:pt x="828675" y="1504950"/>
                  <a:pt x="828675" y="1504950"/>
                </a:cubicBezTo>
              </a:path>
            </a:pathLst>
          </a:cu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Down Arrow 73"/>
          <p:cNvSpPr/>
          <p:nvPr/>
        </p:nvSpPr>
        <p:spPr>
          <a:xfrm>
            <a:off x="5741228" y="2831590"/>
            <a:ext cx="910595" cy="1293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/>
          <p:cNvSpPr txBox="1"/>
          <p:nvPr/>
        </p:nvSpPr>
        <p:spPr>
          <a:xfrm>
            <a:off x="8360746" y="3484314"/>
            <a:ext cx="777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Symbol" panose="05050102010706020507" pitchFamily="18" charset="2"/>
              </a:rPr>
              <a:t>3</a:t>
            </a:r>
            <a:r>
              <a:rPr lang="en-GB" sz="3200" dirty="0" smtClean="0">
                <a:latin typeface="Symbol" panose="05050102010706020507" pitchFamily="18" charset="2"/>
              </a:rPr>
              <a:t>D</a:t>
            </a:r>
            <a:r>
              <a:rPr lang="en-GB" sz="3200" baseline="-25000" dirty="0" smtClean="0">
                <a:latin typeface="Symbol" panose="05050102010706020507" pitchFamily="18" charset="2"/>
              </a:rPr>
              <a:t>0</a:t>
            </a:r>
            <a:endParaRPr lang="en-GB" baseline="-25000" dirty="0">
              <a:latin typeface="Symbol" panose="05050102010706020507" pitchFamily="18" charset="2"/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flipH="1">
            <a:off x="7181366" y="4069089"/>
            <a:ext cx="2902434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7046917" y="3516258"/>
            <a:ext cx="0" cy="23311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10196517" y="3491066"/>
            <a:ext cx="0" cy="23311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4843657" y="4443307"/>
            <a:ext cx="252078" cy="8032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813909" y="3968415"/>
            <a:ext cx="426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Symbol" panose="05050102010706020507" pitchFamily="18" charset="2"/>
              </a:rPr>
              <a:t>D</a:t>
            </a:r>
            <a:r>
              <a:rPr lang="en-GB" sz="2000" baseline="-25000" dirty="0" smtClean="0">
                <a:latin typeface="Symbol" panose="05050102010706020507" pitchFamily="18" charset="2"/>
              </a:rPr>
              <a:t>0</a:t>
            </a:r>
            <a:endParaRPr lang="en-GB" sz="1200" baseline="-25000" dirty="0">
              <a:latin typeface="Symbol" panose="05050102010706020507" pitchFamily="18" charset="2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V="1">
            <a:off x="4472812" y="3508957"/>
            <a:ext cx="0" cy="23311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5473311" y="3516258"/>
            <a:ext cx="0" cy="23311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4517322" y="3968415"/>
            <a:ext cx="955989" cy="9828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771741" y="3603473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Symbol" panose="05050102010706020507" pitchFamily="18" charset="2"/>
              </a:rPr>
              <a:t>2D</a:t>
            </a:r>
            <a:r>
              <a:rPr lang="en-GB" sz="2000" baseline="-25000" dirty="0" smtClean="0">
                <a:latin typeface="Symbol" panose="05050102010706020507" pitchFamily="18" charset="2"/>
              </a:rPr>
              <a:t>0</a:t>
            </a:r>
            <a:endParaRPr lang="en-GB" sz="1200" baseline="-25000" dirty="0">
              <a:latin typeface="Symbol" panose="05050102010706020507" pitchFamily="18" charset="2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 flipH="1">
            <a:off x="2205232" y="4433782"/>
            <a:ext cx="252078" cy="8032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175484" y="3958890"/>
            <a:ext cx="426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Symbol" panose="05050102010706020507" pitchFamily="18" charset="2"/>
              </a:rPr>
              <a:t>D</a:t>
            </a:r>
            <a:r>
              <a:rPr lang="en-GB" sz="2000" baseline="-25000" dirty="0" smtClean="0">
                <a:latin typeface="Symbol" panose="05050102010706020507" pitchFamily="18" charset="2"/>
              </a:rPr>
              <a:t>0</a:t>
            </a:r>
            <a:endParaRPr lang="en-GB" sz="1200" baseline="-25000" dirty="0">
              <a:latin typeface="Symbol" panose="05050102010706020507" pitchFamily="18" charset="2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V="1">
            <a:off x="1834387" y="3499432"/>
            <a:ext cx="0" cy="23311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2834886" y="3506733"/>
            <a:ext cx="0" cy="23311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133316" y="3593948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Symbol" panose="05050102010706020507" pitchFamily="18" charset="2"/>
              </a:rPr>
              <a:t>2D</a:t>
            </a:r>
            <a:r>
              <a:rPr lang="en-GB" sz="2000" baseline="-25000" dirty="0" smtClean="0">
                <a:latin typeface="Symbol" panose="05050102010706020507" pitchFamily="18" charset="2"/>
              </a:rPr>
              <a:t>0</a:t>
            </a:r>
            <a:endParaRPr lang="en-GB" sz="1200" baseline="-25000" dirty="0">
              <a:latin typeface="Symbol" panose="05050102010706020507" pitchFamily="18" charset="2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 flipH="1">
            <a:off x="1860543" y="3968415"/>
            <a:ext cx="955989" cy="9828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34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612050" y="-212991"/>
            <a:ext cx="14036582" cy="7451991"/>
            <a:chOff x="-2612050" y="-212991"/>
            <a:chExt cx="14036582" cy="745199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46700" y="-212991"/>
              <a:ext cx="6077832" cy="745199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612050" y="-190500"/>
              <a:ext cx="8308882" cy="7048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782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79" y="1212850"/>
            <a:ext cx="10967402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43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1940005" y="1538244"/>
            <a:ext cx="3308703" cy="2971417"/>
            <a:chOff x="1940005" y="1538244"/>
            <a:chExt cx="3308703" cy="2971417"/>
          </a:xfrm>
        </p:grpSpPr>
        <p:cxnSp>
          <p:nvCxnSpPr>
            <p:cNvPr id="21" name="Straight Arrow Connector 20"/>
            <p:cNvCxnSpPr/>
            <p:nvPr/>
          </p:nvCxnSpPr>
          <p:spPr>
            <a:xfrm flipV="1">
              <a:off x="3368304" y="3612812"/>
              <a:ext cx="1392455" cy="4627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2402834" y="3612812"/>
              <a:ext cx="965470" cy="755988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 flipV="1">
              <a:off x="3356784" y="2338765"/>
              <a:ext cx="21678" cy="1274047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 flipV="1">
              <a:off x="2355850" y="2992814"/>
              <a:ext cx="1022612" cy="602505"/>
            </a:xfrm>
            <a:prstGeom prst="straightConnector1">
              <a:avLst/>
            </a:prstGeom>
            <a:ln w="53975" cap="rnd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reeform 32"/>
            <p:cNvSpPr/>
            <p:nvPr/>
          </p:nvSpPr>
          <p:spPr>
            <a:xfrm rot="1440000">
              <a:off x="3140933" y="3102384"/>
              <a:ext cx="149397" cy="327164"/>
            </a:xfrm>
            <a:custGeom>
              <a:avLst/>
              <a:gdLst>
                <a:gd name="connsiteX0" fmla="*/ 96207 w 96207"/>
                <a:gd name="connsiteY0" fmla="*/ 0 h 184150"/>
                <a:gd name="connsiteX1" fmla="*/ 13657 w 96207"/>
                <a:gd name="connsiteY1" fmla="*/ 76200 h 184150"/>
                <a:gd name="connsiteX2" fmla="*/ 957 w 96207"/>
                <a:gd name="connsiteY2" fmla="*/ 184150 h 1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207" h="184150">
                  <a:moveTo>
                    <a:pt x="96207" y="0"/>
                  </a:moveTo>
                  <a:cubicBezTo>
                    <a:pt x="62869" y="22754"/>
                    <a:pt x="29532" y="45508"/>
                    <a:pt x="13657" y="76200"/>
                  </a:cubicBezTo>
                  <a:cubicBezTo>
                    <a:pt x="-2218" y="106892"/>
                    <a:pt x="-631" y="145521"/>
                    <a:pt x="957" y="18415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53281" y="285481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Symbol" panose="05050102010706020507" pitchFamily="18" charset="2"/>
                </a:rPr>
                <a:t>a</a:t>
              </a:r>
              <a:endParaRPr lang="en-GB" dirty="0">
                <a:latin typeface="Symbol" panose="05050102010706020507" pitchFamily="18" charset="2"/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>
              <a:off x="3105955" y="2027607"/>
              <a:ext cx="476364" cy="172950"/>
            </a:xfrm>
            <a:custGeom>
              <a:avLst/>
              <a:gdLst>
                <a:gd name="connsiteX0" fmla="*/ 476364 w 476364"/>
                <a:gd name="connsiteY0" fmla="*/ 62036 h 172950"/>
                <a:gd name="connsiteX1" fmla="*/ 219189 w 476364"/>
                <a:gd name="connsiteY1" fmla="*/ 124 h 172950"/>
                <a:gd name="connsiteX2" fmla="*/ 114 w 476364"/>
                <a:gd name="connsiteY2" fmla="*/ 76324 h 172950"/>
                <a:gd name="connsiteX3" fmla="*/ 247764 w 476364"/>
                <a:gd name="connsiteY3" fmla="*/ 171574 h 172950"/>
                <a:gd name="connsiteX4" fmla="*/ 423976 w 476364"/>
                <a:gd name="connsiteY4" fmla="*/ 123949 h 17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364" h="172950">
                  <a:moveTo>
                    <a:pt x="476364" y="62036"/>
                  </a:moveTo>
                  <a:cubicBezTo>
                    <a:pt x="387464" y="29889"/>
                    <a:pt x="298564" y="-2257"/>
                    <a:pt x="219189" y="124"/>
                  </a:cubicBezTo>
                  <a:cubicBezTo>
                    <a:pt x="139814" y="2505"/>
                    <a:pt x="-4648" y="47749"/>
                    <a:pt x="114" y="76324"/>
                  </a:cubicBezTo>
                  <a:cubicBezTo>
                    <a:pt x="4876" y="104899"/>
                    <a:pt x="177120" y="163636"/>
                    <a:pt x="247764" y="171574"/>
                  </a:cubicBezTo>
                  <a:cubicBezTo>
                    <a:pt x="318408" y="179512"/>
                    <a:pt x="371192" y="151730"/>
                    <a:pt x="423976" y="123949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326583" y="1538244"/>
              <a:ext cx="4603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latin typeface="Symbol" panose="05050102010706020507" pitchFamily="18" charset="2"/>
                </a:rPr>
                <a:t>W</a:t>
              </a:r>
              <a:endParaRPr lang="en-GB" sz="2800" dirty="0">
                <a:latin typeface="Symbol" panose="05050102010706020507" pitchFamily="18" charset="2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3378462" y="2454347"/>
              <a:ext cx="1236432" cy="11409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790104" y="3401666"/>
              <a:ext cx="423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en-GB" sz="2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570763" y="2077155"/>
              <a:ext cx="423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en-GB" sz="2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898021" y="2522341"/>
              <a:ext cx="3465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GB" sz="2000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ij</a:t>
              </a:r>
              <a:endParaRPr lang="en-GB" sz="20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42"/>
            <p:cNvSpPr/>
            <p:nvPr/>
          </p:nvSpPr>
          <p:spPr>
            <a:xfrm rot="20160000" flipH="1">
              <a:off x="3468944" y="2998587"/>
              <a:ext cx="149397" cy="327164"/>
            </a:xfrm>
            <a:custGeom>
              <a:avLst/>
              <a:gdLst>
                <a:gd name="connsiteX0" fmla="*/ 96207 w 96207"/>
                <a:gd name="connsiteY0" fmla="*/ 0 h 184150"/>
                <a:gd name="connsiteX1" fmla="*/ 13657 w 96207"/>
                <a:gd name="connsiteY1" fmla="*/ 76200 h 184150"/>
                <a:gd name="connsiteX2" fmla="*/ 957 w 96207"/>
                <a:gd name="connsiteY2" fmla="*/ 184150 h 1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207" h="184150">
                  <a:moveTo>
                    <a:pt x="96207" y="0"/>
                  </a:moveTo>
                  <a:cubicBezTo>
                    <a:pt x="62869" y="22754"/>
                    <a:pt x="29532" y="45508"/>
                    <a:pt x="13657" y="76200"/>
                  </a:cubicBezTo>
                  <a:cubicBezTo>
                    <a:pt x="-2218" y="106892"/>
                    <a:pt x="-631" y="145521"/>
                    <a:pt x="957" y="18415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16158" y="2739889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>
                  <a:latin typeface="Symbol" panose="05050102010706020507" pitchFamily="18" charset="2"/>
                </a:rPr>
                <a:t>g</a:t>
              </a:r>
              <a:r>
                <a:rPr lang="en-GB" i="1" baseline="-25000" dirty="0" err="1" smtClean="0">
                  <a:latin typeface="Symbol" panose="05050102010706020507" pitchFamily="18" charset="2"/>
                </a:rPr>
                <a:t>AB</a:t>
              </a:r>
              <a:endParaRPr lang="en-GB" i="1" baseline="-25000" dirty="0">
                <a:latin typeface="Symbol" panose="05050102010706020507" pitchFamily="18" charset="2"/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>
            <a:xfrm flipH="1">
              <a:off x="4563305" y="2502480"/>
              <a:ext cx="7458" cy="1383982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 flipV="1">
              <a:off x="3376831" y="3630305"/>
              <a:ext cx="1479912" cy="359558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1940005" y="3924886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GB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789928" y="3320424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en-GB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899878" y="2197002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Z</a:t>
              </a:r>
              <a:endParaRPr lang="en-GB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Freeform 52"/>
            <p:cNvSpPr/>
            <p:nvPr/>
          </p:nvSpPr>
          <p:spPr>
            <a:xfrm rot="2100000" flipH="1" flipV="1">
              <a:off x="3192867" y="3600384"/>
              <a:ext cx="356326" cy="433785"/>
            </a:xfrm>
            <a:custGeom>
              <a:avLst/>
              <a:gdLst>
                <a:gd name="connsiteX0" fmla="*/ 96207 w 96207"/>
                <a:gd name="connsiteY0" fmla="*/ 0 h 184150"/>
                <a:gd name="connsiteX1" fmla="*/ 13657 w 96207"/>
                <a:gd name="connsiteY1" fmla="*/ 76200 h 184150"/>
                <a:gd name="connsiteX2" fmla="*/ 957 w 96207"/>
                <a:gd name="connsiteY2" fmla="*/ 184150 h 1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207" h="184150">
                  <a:moveTo>
                    <a:pt x="96207" y="0"/>
                  </a:moveTo>
                  <a:cubicBezTo>
                    <a:pt x="62869" y="22754"/>
                    <a:pt x="29532" y="45508"/>
                    <a:pt x="13657" y="76200"/>
                  </a:cubicBezTo>
                  <a:cubicBezTo>
                    <a:pt x="-2218" y="106892"/>
                    <a:pt x="-631" y="145521"/>
                    <a:pt x="957" y="18415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355700" y="3853092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>
                  <a:latin typeface="Symbol" panose="05050102010706020507" pitchFamily="18" charset="2"/>
                </a:rPr>
                <a:t>f</a:t>
              </a:r>
              <a:r>
                <a:rPr lang="en-GB" i="1" baseline="-25000" dirty="0" err="1" smtClean="0">
                  <a:latin typeface="Symbol" panose="05050102010706020507" pitchFamily="18" charset="2"/>
                </a:rPr>
                <a:t>AB</a:t>
              </a:r>
              <a:endParaRPr lang="en-GB" i="1" baseline="-25000" dirty="0">
                <a:latin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9163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836861" y="1205646"/>
            <a:ext cx="4371703" cy="3226337"/>
            <a:chOff x="868611" y="1186596"/>
            <a:chExt cx="4371703" cy="3226337"/>
          </a:xfrm>
        </p:grpSpPr>
        <p:sp>
          <p:nvSpPr>
            <p:cNvPr id="4" name="Oval 3"/>
            <p:cNvSpPr/>
            <p:nvPr/>
          </p:nvSpPr>
          <p:spPr>
            <a:xfrm rot="-2700000">
              <a:off x="868611" y="2803981"/>
              <a:ext cx="4371703" cy="15065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/>
            <p:cNvSpPr/>
            <p:nvPr/>
          </p:nvSpPr>
          <p:spPr>
            <a:xfrm rot="2700000">
              <a:off x="2411906" y="3045573"/>
              <a:ext cx="1515848" cy="779761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Arrow Connector 6"/>
            <p:cNvCxnSpPr>
              <a:endCxn id="5" idx="2"/>
            </p:cNvCxnSpPr>
            <p:nvPr/>
          </p:nvCxnSpPr>
          <p:spPr>
            <a:xfrm flipH="1" flipV="1">
              <a:off x="2633896" y="2899521"/>
              <a:ext cx="547454" cy="510429"/>
            </a:xfrm>
            <a:prstGeom prst="straightConnector1">
              <a:avLst/>
            </a:prstGeom>
            <a:ln w="53975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endCxn id="5" idx="5"/>
            </p:cNvCxnSpPr>
            <p:nvPr/>
          </p:nvCxnSpPr>
          <p:spPr>
            <a:xfrm>
              <a:off x="3181351" y="3409950"/>
              <a:ext cx="172500" cy="599406"/>
            </a:xfrm>
            <a:prstGeom prst="straightConnector1">
              <a:avLst/>
            </a:prstGeom>
            <a:ln w="53975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4" idx="6"/>
            </p:cNvCxnSpPr>
            <p:nvPr/>
          </p:nvCxnSpPr>
          <p:spPr>
            <a:xfrm flipV="1">
              <a:off x="3181350" y="2011642"/>
              <a:ext cx="1418743" cy="1398308"/>
            </a:xfrm>
            <a:prstGeom prst="straightConnector1">
              <a:avLst/>
            </a:prstGeom>
            <a:ln w="53975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3188880" y="1316676"/>
              <a:ext cx="11520" cy="209962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558765" y="1186596"/>
              <a:ext cx="6110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GB" sz="3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GB" sz="3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34286" y="1517083"/>
              <a:ext cx="5838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s</a:t>
              </a:r>
              <a:r>
                <a:rPr lang="en-GB" sz="3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GB" sz="3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030199" y="2366488"/>
              <a:ext cx="5838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s</a:t>
              </a:r>
              <a:r>
                <a:rPr lang="en-GB" sz="3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GB" sz="3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36154" y="3828158"/>
              <a:ext cx="5838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s</a:t>
              </a:r>
              <a:r>
                <a:rPr lang="en-GB" sz="3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GB" sz="3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3219450" y="2508251"/>
              <a:ext cx="528404" cy="311150"/>
            </a:xfrm>
            <a:custGeom>
              <a:avLst/>
              <a:gdLst>
                <a:gd name="connsiteX0" fmla="*/ 0 w 1117600"/>
                <a:gd name="connsiteY0" fmla="*/ 227 h 546327"/>
                <a:gd name="connsiteX1" fmla="*/ 730250 w 1117600"/>
                <a:gd name="connsiteY1" fmla="*/ 89127 h 546327"/>
                <a:gd name="connsiteX2" fmla="*/ 1117600 w 1117600"/>
                <a:gd name="connsiteY2" fmla="*/ 546327 h 54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7600" h="546327">
                  <a:moveTo>
                    <a:pt x="0" y="227"/>
                  </a:moveTo>
                  <a:cubicBezTo>
                    <a:pt x="271991" y="-832"/>
                    <a:pt x="543983" y="-1890"/>
                    <a:pt x="730250" y="89127"/>
                  </a:cubicBezTo>
                  <a:cubicBezTo>
                    <a:pt x="916517" y="180144"/>
                    <a:pt x="1017058" y="363235"/>
                    <a:pt x="1117600" y="546327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66787" y="2087191"/>
              <a:ext cx="3978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q</a:t>
              </a:r>
              <a:endParaRPr lang="en-GB" sz="3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 flipV="1">
              <a:off x="1663700" y="3308350"/>
              <a:ext cx="1506130" cy="101600"/>
            </a:xfrm>
            <a:prstGeom prst="line">
              <a:avLst/>
            </a:prstGeom>
            <a:ln w="222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2445910" y="1377338"/>
              <a:ext cx="731449" cy="19723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2773993" y="3162300"/>
              <a:ext cx="96207" cy="184150"/>
            </a:xfrm>
            <a:custGeom>
              <a:avLst/>
              <a:gdLst>
                <a:gd name="connsiteX0" fmla="*/ 96207 w 96207"/>
                <a:gd name="connsiteY0" fmla="*/ 0 h 184150"/>
                <a:gd name="connsiteX1" fmla="*/ 13657 w 96207"/>
                <a:gd name="connsiteY1" fmla="*/ 76200 h 184150"/>
                <a:gd name="connsiteX2" fmla="*/ 957 w 96207"/>
                <a:gd name="connsiteY2" fmla="*/ 184150 h 1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207" h="184150">
                  <a:moveTo>
                    <a:pt x="96207" y="0"/>
                  </a:moveTo>
                  <a:cubicBezTo>
                    <a:pt x="62869" y="22754"/>
                    <a:pt x="29532" y="45508"/>
                    <a:pt x="13657" y="76200"/>
                  </a:cubicBezTo>
                  <a:cubicBezTo>
                    <a:pt x="-2218" y="106892"/>
                    <a:pt x="-631" y="145521"/>
                    <a:pt x="957" y="18415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513242" y="3298317"/>
              <a:ext cx="3978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f</a:t>
              </a:r>
              <a:endParaRPr lang="en-GB" sz="3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76631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74398" y="1956718"/>
            <a:ext cx="3878144" cy="1775600"/>
            <a:chOff x="874398" y="1956718"/>
            <a:chExt cx="3878144" cy="1775600"/>
          </a:xfrm>
        </p:grpSpPr>
        <p:grpSp>
          <p:nvGrpSpPr>
            <p:cNvPr id="41" name="Group 40"/>
            <p:cNvGrpSpPr/>
            <p:nvPr/>
          </p:nvGrpSpPr>
          <p:grpSpPr>
            <a:xfrm>
              <a:off x="874398" y="1956718"/>
              <a:ext cx="3878144" cy="1775600"/>
              <a:chOff x="874398" y="1956718"/>
              <a:chExt cx="3878144" cy="1775600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874398" y="1956718"/>
                <a:ext cx="3761680" cy="1347930"/>
                <a:chOff x="874398" y="1956718"/>
                <a:chExt cx="3761680" cy="1347930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671158" y="1956718"/>
                  <a:ext cx="2158475" cy="1347930"/>
                </a:xfrm>
                <a:custGeom>
                  <a:avLst/>
                  <a:gdLst>
                    <a:gd name="connsiteX0" fmla="*/ 3602411 w 4519360"/>
                    <a:gd name="connsiteY0" fmla="*/ 2760 h 2045657"/>
                    <a:gd name="connsiteX1" fmla="*/ 4516811 w 4519360"/>
                    <a:gd name="connsiteY1" fmla="*/ 778615 h 2045657"/>
                    <a:gd name="connsiteX2" fmla="*/ 3824084 w 4519360"/>
                    <a:gd name="connsiteY2" fmla="*/ 1757669 h 2045657"/>
                    <a:gd name="connsiteX3" fmla="*/ 2364738 w 4519360"/>
                    <a:gd name="connsiteY3" fmla="*/ 1489815 h 2045657"/>
                    <a:gd name="connsiteX4" fmla="*/ 656011 w 4519360"/>
                    <a:gd name="connsiteY4" fmla="*/ 2043997 h 2045657"/>
                    <a:gd name="connsiteX5" fmla="*/ 229 w 4519360"/>
                    <a:gd name="connsiteY5" fmla="*/ 1277378 h 2045657"/>
                    <a:gd name="connsiteX6" fmla="*/ 711429 w 4519360"/>
                    <a:gd name="connsiteY6" fmla="*/ 270615 h 2045657"/>
                    <a:gd name="connsiteX7" fmla="*/ 2207720 w 4519360"/>
                    <a:gd name="connsiteY7" fmla="*/ 510760 h 2045657"/>
                    <a:gd name="connsiteX8" fmla="*/ 3602411 w 4519360"/>
                    <a:gd name="connsiteY8" fmla="*/ 2760 h 2045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19360" h="2045657">
                      <a:moveTo>
                        <a:pt x="3602411" y="2760"/>
                      </a:moveTo>
                      <a:cubicBezTo>
                        <a:pt x="3987260" y="47403"/>
                        <a:pt x="4479866" y="486130"/>
                        <a:pt x="4516811" y="778615"/>
                      </a:cubicBezTo>
                      <a:cubicBezTo>
                        <a:pt x="4553756" y="1071100"/>
                        <a:pt x="4182763" y="1639136"/>
                        <a:pt x="3824084" y="1757669"/>
                      </a:cubicBezTo>
                      <a:cubicBezTo>
                        <a:pt x="3465405" y="1876202"/>
                        <a:pt x="2892750" y="1442094"/>
                        <a:pt x="2364738" y="1489815"/>
                      </a:cubicBezTo>
                      <a:cubicBezTo>
                        <a:pt x="1836726" y="1537536"/>
                        <a:pt x="1050096" y="2079403"/>
                        <a:pt x="656011" y="2043997"/>
                      </a:cubicBezTo>
                      <a:cubicBezTo>
                        <a:pt x="261926" y="2008591"/>
                        <a:pt x="-9007" y="1572942"/>
                        <a:pt x="229" y="1277378"/>
                      </a:cubicBezTo>
                      <a:cubicBezTo>
                        <a:pt x="9465" y="981814"/>
                        <a:pt x="343514" y="398385"/>
                        <a:pt x="711429" y="270615"/>
                      </a:cubicBezTo>
                      <a:cubicBezTo>
                        <a:pt x="1079344" y="142845"/>
                        <a:pt x="1733587" y="552324"/>
                        <a:pt x="2207720" y="510760"/>
                      </a:cubicBezTo>
                      <a:cubicBezTo>
                        <a:pt x="2681853" y="469196"/>
                        <a:pt x="3217562" y="-41883"/>
                        <a:pt x="3602411" y="2760"/>
                      </a:cubicBezTo>
                      <a:close/>
                    </a:path>
                  </a:pathLst>
                </a:custGeom>
                <a:pattFill prst="pct20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3275251" y="2476036"/>
                  <a:ext cx="174172" cy="15675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874398" y="2612837"/>
                  <a:ext cx="11721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Helvetica Condensed"/>
                    </a:rPr>
                    <a:t>nucleus 1</a:t>
                  </a:r>
                  <a:endParaRPr lang="en-GB" dirty="0">
                    <a:latin typeface="Helvetica Condensed"/>
                  </a:endParaRP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3463962" y="2537199"/>
                  <a:ext cx="11721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Helvetica Condensed"/>
                    </a:rPr>
                    <a:t>nucleus 2</a:t>
                  </a:r>
                  <a:endParaRPr lang="en-GB" dirty="0">
                    <a:latin typeface="Helvetica Condensed"/>
                  </a:endParaRPr>
                </a:p>
              </p:txBody>
            </p:sp>
            <p:grpSp>
              <p:nvGrpSpPr>
                <p:cNvPr id="18" name="Group 17"/>
                <p:cNvGrpSpPr/>
                <p:nvPr/>
              </p:nvGrpSpPr>
              <p:grpSpPr>
                <a:xfrm>
                  <a:off x="2010952" y="2525532"/>
                  <a:ext cx="434975" cy="380999"/>
                  <a:chOff x="4905375" y="2252662"/>
                  <a:chExt cx="1766888" cy="1633537"/>
                </a:xfrm>
              </p:grpSpPr>
              <p:sp>
                <p:nvSpPr>
                  <p:cNvPr id="4" name="Oval 3"/>
                  <p:cNvSpPr/>
                  <p:nvPr/>
                </p:nvSpPr>
                <p:spPr>
                  <a:xfrm>
                    <a:off x="4905375" y="2252662"/>
                    <a:ext cx="771525" cy="714375"/>
                  </a:xfrm>
                  <a:prstGeom prst="ellipse">
                    <a:avLst/>
                  </a:prstGeom>
                  <a:solidFill>
                    <a:schemeClr val="bg2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" name="Oval 4"/>
                  <p:cNvSpPr/>
                  <p:nvPr/>
                </p:nvSpPr>
                <p:spPr>
                  <a:xfrm>
                    <a:off x="5900738" y="2252662"/>
                    <a:ext cx="771525" cy="71437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" name="Oval 7"/>
                  <p:cNvSpPr/>
                  <p:nvPr/>
                </p:nvSpPr>
                <p:spPr>
                  <a:xfrm>
                    <a:off x="4905375" y="3171824"/>
                    <a:ext cx="771525" cy="71437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" name="Oval 8"/>
                  <p:cNvSpPr/>
                  <p:nvPr/>
                </p:nvSpPr>
                <p:spPr>
                  <a:xfrm>
                    <a:off x="5900738" y="3171824"/>
                    <a:ext cx="771525" cy="714375"/>
                  </a:xfrm>
                  <a:prstGeom prst="ellipse">
                    <a:avLst/>
                  </a:prstGeom>
                  <a:solidFill>
                    <a:schemeClr val="bg2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11" name="Straight Connector 10"/>
                  <p:cNvCxnSpPr/>
                  <p:nvPr/>
                </p:nvCxnSpPr>
                <p:spPr>
                  <a:xfrm>
                    <a:off x="6296025" y="2376488"/>
                    <a:ext cx="4763" cy="428625"/>
                  </a:xfrm>
                  <a:prstGeom prst="line">
                    <a:avLst/>
                  </a:prstGeom>
                  <a:ln w="34925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Straight Connector 11"/>
                  <p:cNvCxnSpPr/>
                  <p:nvPr/>
                </p:nvCxnSpPr>
                <p:spPr>
                  <a:xfrm flipH="1">
                    <a:off x="6086475" y="2609849"/>
                    <a:ext cx="419100" cy="3175"/>
                  </a:xfrm>
                  <a:prstGeom prst="line">
                    <a:avLst/>
                  </a:prstGeom>
                  <a:ln w="34925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>
                    <a:off x="5311775" y="3316288"/>
                    <a:ext cx="4763" cy="428625"/>
                  </a:xfrm>
                  <a:prstGeom prst="line">
                    <a:avLst/>
                  </a:prstGeom>
                  <a:ln w="34925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 flipH="1">
                    <a:off x="5102225" y="3549649"/>
                    <a:ext cx="419100" cy="3175"/>
                  </a:xfrm>
                  <a:prstGeom prst="line">
                    <a:avLst/>
                  </a:prstGeom>
                  <a:ln w="34925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5" name="TextBox 34"/>
                <p:cNvSpPr txBox="1"/>
                <p:nvPr/>
              </p:nvSpPr>
              <p:spPr>
                <a:xfrm>
                  <a:off x="3292039" y="1956718"/>
                  <a:ext cx="3642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e</a:t>
                  </a:r>
                  <a:r>
                    <a:rPr lang="en-GB" baseline="30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  <a:endParaRPr lang="en-GB" baseline="30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38" name="Straight Arrow Connector 37"/>
              <p:cNvCxnSpPr/>
              <p:nvPr/>
            </p:nvCxnSpPr>
            <p:spPr>
              <a:xfrm flipV="1">
                <a:off x="2460129" y="2554413"/>
                <a:ext cx="782558" cy="13773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2162588" y="3209098"/>
                <a:ext cx="258995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Electric field gradient along the bond</a:t>
                </a:r>
                <a:endParaRPr lang="en-GB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42" name="Straight Connector 41"/>
            <p:cNvCxnSpPr/>
            <p:nvPr/>
          </p:nvCxnSpPr>
          <p:spPr>
            <a:xfrm>
              <a:off x="3356194" y="2508202"/>
              <a:ext cx="1173" cy="99971"/>
            </a:xfrm>
            <a:prstGeom prst="line">
              <a:avLst/>
            </a:prstGeom>
            <a:ln w="3492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3304607" y="2562630"/>
              <a:ext cx="103175" cy="741"/>
            </a:xfrm>
            <a:prstGeom prst="line">
              <a:avLst/>
            </a:prstGeom>
            <a:ln w="3492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73913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31251" y="343424"/>
            <a:ext cx="8750708" cy="4767860"/>
            <a:chOff x="1931251" y="343424"/>
            <a:chExt cx="8750708" cy="476786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931251" y="2723495"/>
              <a:ext cx="546100" cy="63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2477351" y="1225484"/>
              <a:ext cx="360117" cy="14980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2477351" y="2729845"/>
              <a:ext cx="360117" cy="14980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856322" y="1225484"/>
              <a:ext cx="546100" cy="635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856322" y="2291842"/>
              <a:ext cx="546100" cy="635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837468" y="3263024"/>
              <a:ext cx="546100" cy="635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865749" y="4234206"/>
              <a:ext cx="546100" cy="635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2477351" y="2291842"/>
              <a:ext cx="360117" cy="4443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488463" y="2729845"/>
              <a:ext cx="349005" cy="5395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3411849" y="1040745"/>
              <a:ext cx="106902" cy="1910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528277" y="1040745"/>
              <a:ext cx="546100" cy="635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402422" y="2282317"/>
              <a:ext cx="31439" cy="1631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442556" y="2445419"/>
              <a:ext cx="546100" cy="635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402422" y="3269375"/>
              <a:ext cx="59001" cy="1071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475036" y="3376476"/>
              <a:ext cx="546100" cy="635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3411849" y="4049467"/>
              <a:ext cx="106902" cy="1910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528277" y="4043117"/>
              <a:ext cx="546100" cy="635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633473" y="3861699"/>
              <a:ext cx="875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GB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=3/2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587154" y="2896867"/>
              <a:ext cx="875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GB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=1/2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490051" y="1925133"/>
              <a:ext cx="9525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GB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=-1/2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490911" y="853831"/>
              <a:ext cx="9525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GB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=-3/2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321942" y="347519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Zeeman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411849" y="343424"/>
              <a:ext cx="146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Quadrupolar</a:t>
              </a:r>
              <a:endParaRPr lang="en-GB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V="1">
              <a:off x="4117102" y="1038497"/>
              <a:ext cx="0" cy="1933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4117102" y="950499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c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/8(3cos</a:t>
              </a:r>
              <a:r>
                <a:rPr lang="en-GB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GB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q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-1)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047644" y="2135419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c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/8(3cos</a:t>
              </a:r>
              <a:r>
                <a:rPr lang="en-GB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GB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q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-1)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4052153" y="2291842"/>
              <a:ext cx="0" cy="1486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034749" y="3078358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c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/8(3cos</a:t>
              </a:r>
              <a:r>
                <a:rPr lang="en-GB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GB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q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-1)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4074377" y="3234192"/>
              <a:ext cx="0" cy="1486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4117102" y="4049467"/>
              <a:ext cx="0" cy="1933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117102" y="3960345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c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/8(3cos</a:t>
              </a:r>
              <a:r>
                <a:rPr lang="en-GB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GB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q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-1)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flipV="1">
              <a:off x="3601301" y="1047095"/>
              <a:ext cx="12700" cy="1393381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3858358" y="2448594"/>
              <a:ext cx="843" cy="898997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 flipV="1">
              <a:off x="3633407" y="3411711"/>
              <a:ext cx="4407" cy="604009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Group 105"/>
            <p:cNvGrpSpPr/>
            <p:nvPr/>
          </p:nvGrpSpPr>
          <p:grpSpPr>
            <a:xfrm>
              <a:off x="6377589" y="643370"/>
              <a:ext cx="4304370" cy="4467914"/>
              <a:chOff x="1865304" y="4577379"/>
              <a:chExt cx="4304370" cy="4467914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2058672" y="6126854"/>
                <a:ext cx="3811905" cy="1698903"/>
                <a:chOff x="6749277" y="3261717"/>
                <a:chExt cx="3811905" cy="1698903"/>
              </a:xfrm>
            </p:grpSpPr>
            <p:grpSp>
              <p:nvGrpSpPr>
                <p:cNvPr id="75" name="Group 74"/>
                <p:cNvGrpSpPr/>
                <p:nvPr/>
              </p:nvGrpSpPr>
              <p:grpSpPr>
                <a:xfrm>
                  <a:off x="6749277" y="3286018"/>
                  <a:ext cx="3811905" cy="1589512"/>
                  <a:chOff x="1531620" y="1961408"/>
                  <a:chExt cx="3811905" cy="1589512"/>
                </a:xfrm>
              </p:grpSpPr>
              <p:cxnSp>
                <p:nvCxnSpPr>
                  <p:cNvPr id="79" name="Straight Connector 78"/>
                  <p:cNvCxnSpPr/>
                  <p:nvPr/>
                </p:nvCxnSpPr>
                <p:spPr>
                  <a:xfrm flipV="1">
                    <a:off x="1531620" y="3543300"/>
                    <a:ext cx="3811905" cy="762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/>
                  <p:cNvCxnSpPr/>
                  <p:nvPr/>
                </p:nvCxnSpPr>
                <p:spPr>
                  <a:xfrm>
                    <a:off x="2682256" y="1961408"/>
                    <a:ext cx="14288" cy="1531620"/>
                  </a:xfrm>
                  <a:prstGeom prst="line">
                    <a:avLst/>
                  </a:prstGeom>
                  <a:ln w="38100" cap="rnd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8561880" y="4839970"/>
                  <a:ext cx="0" cy="1206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 flipH="1">
                  <a:off x="7960145" y="3977719"/>
                  <a:ext cx="1152524" cy="0"/>
                </a:xfrm>
                <a:prstGeom prst="line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9149761" y="3261717"/>
                  <a:ext cx="14288" cy="1531620"/>
                </a:xfrm>
                <a:prstGeom prst="line">
                  <a:avLst/>
                </a:prstGeom>
                <a:ln w="381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TextBox 80"/>
              <p:cNvSpPr txBox="1"/>
              <p:nvPr/>
            </p:nvSpPr>
            <p:spPr>
              <a:xfrm>
                <a:off x="3726635" y="7705647"/>
                <a:ext cx="130078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 smtClean="0">
                    <a:latin typeface="Symbol" panose="05050102010706020507" pitchFamily="18" charset="2"/>
                  </a:rPr>
                  <a:t>n</a:t>
                </a:r>
                <a:r>
                  <a:rPr lang="en-GB" sz="3200" baseline="-25000" dirty="0" smtClean="0">
                    <a:latin typeface="Symbol" panose="05050102010706020507" pitchFamily="18" charset="2"/>
                  </a:rPr>
                  <a:t>0</a:t>
                </a:r>
                <a:endParaRPr lang="en-GB" baseline="-25000" dirty="0">
                  <a:latin typeface="Symbol" panose="05050102010706020507" pitchFamily="18" charset="2"/>
                </a:endParaRPr>
              </a:p>
            </p:txBody>
          </p:sp>
          <p:sp>
            <p:nvSpPr>
              <p:cNvPr id="83" name="Freeform 82"/>
              <p:cNvSpPr/>
              <p:nvPr/>
            </p:nvSpPr>
            <p:spPr>
              <a:xfrm>
                <a:off x="3232448" y="6164107"/>
                <a:ext cx="2089856" cy="1576559"/>
              </a:xfrm>
              <a:custGeom>
                <a:avLst/>
                <a:gdLst>
                  <a:gd name="connsiteX0" fmla="*/ 0 w 828675"/>
                  <a:gd name="connsiteY0" fmla="*/ 0 h 1504950"/>
                  <a:gd name="connsiteX1" fmla="*/ 238125 w 828675"/>
                  <a:gd name="connsiteY1" fmla="*/ 1104900 h 1504950"/>
                  <a:gd name="connsiteX2" fmla="*/ 723900 w 828675"/>
                  <a:gd name="connsiteY2" fmla="*/ 1314450 h 1504950"/>
                  <a:gd name="connsiteX3" fmla="*/ 828675 w 828675"/>
                  <a:gd name="connsiteY3" fmla="*/ 1504950 h 1504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8675" h="1504950">
                    <a:moveTo>
                      <a:pt x="0" y="0"/>
                    </a:moveTo>
                    <a:cubicBezTo>
                      <a:pt x="58737" y="442912"/>
                      <a:pt x="117475" y="885825"/>
                      <a:pt x="238125" y="1104900"/>
                    </a:cubicBezTo>
                    <a:cubicBezTo>
                      <a:pt x="358775" y="1323975"/>
                      <a:pt x="625475" y="1247775"/>
                      <a:pt x="723900" y="1314450"/>
                    </a:cubicBezTo>
                    <a:cubicBezTo>
                      <a:pt x="822325" y="1381125"/>
                      <a:pt x="828675" y="1504950"/>
                      <a:pt x="828675" y="1504950"/>
                    </a:cubicBezTo>
                  </a:path>
                </a:pathLst>
              </a:custGeom>
              <a:ln w="285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Freeform 83"/>
              <p:cNvSpPr/>
              <p:nvPr/>
            </p:nvSpPr>
            <p:spPr>
              <a:xfrm flipH="1">
                <a:off x="2383588" y="6151155"/>
                <a:ext cx="2089856" cy="1576559"/>
              </a:xfrm>
              <a:custGeom>
                <a:avLst/>
                <a:gdLst>
                  <a:gd name="connsiteX0" fmla="*/ 0 w 828675"/>
                  <a:gd name="connsiteY0" fmla="*/ 0 h 1504950"/>
                  <a:gd name="connsiteX1" fmla="*/ 238125 w 828675"/>
                  <a:gd name="connsiteY1" fmla="*/ 1104900 h 1504950"/>
                  <a:gd name="connsiteX2" fmla="*/ 723900 w 828675"/>
                  <a:gd name="connsiteY2" fmla="*/ 1314450 h 1504950"/>
                  <a:gd name="connsiteX3" fmla="*/ 828675 w 828675"/>
                  <a:gd name="connsiteY3" fmla="*/ 1504950 h 1504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8675" h="1504950">
                    <a:moveTo>
                      <a:pt x="0" y="0"/>
                    </a:moveTo>
                    <a:cubicBezTo>
                      <a:pt x="58737" y="442912"/>
                      <a:pt x="117475" y="885825"/>
                      <a:pt x="238125" y="1104900"/>
                    </a:cubicBezTo>
                    <a:cubicBezTo>
                      <a:pt x="358775" y="1323975"/>
                      <a:pt x="625475" y="1247775"/>
                      <a:pt x="723900" y="1314450"/>
                    </a:cubicBezTo>
                    <a:cubicBezTo>
                      <a:pt x="822325" y="1381125"/>
                      <a:pt x="828675" y="1504950"/>
                      <a:pt x="828675" y="1504950"/>
                    </a:cubicBezTo>
                  </a:path>
                </a:pathLst>
              </a:custGeom>
              <a:ln w="285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 flipH="1">
                <a:off x="2407141" y="8545172"/>
                <a:ext cx="2902434" cy="0"/>
              </a:xfrm>
              <a:prstGeom prst="line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V="1">
                <a:off x="5322304" y="6214008"/>
                <a:ext cx="0" cy="233116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flipV="1">
                <a:off x="2374496" y="6178828"/>
                <a:ext cx="0" cy="233116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Freeform 93"/>
              <p:cNvSpPr/>
              <p:nvPr/>
            </p:nvSpPr>
            <p:spPr>
              <a:xfrm>
                <a:off x="3670265" y="4829440"/>
                <a:ext cx="261937" cy="2907418"/>
              </a:xfrm>
              <a:custGeom>
                <a:avLst/>
                <a:gdLst>
                  <a:gd name="connsiteX0" fmla="*/ 0 w 261937"/>
                  <a:gd name="connsiteY0" fmla="*/ 1809754 h 1824041"/>
                  <a:gd name="connsiteX1" fmla="*/ 138112 w 261937"/>
                  <a:gd name="connsiteY1" fmla="*/ 4 h 1824041"/>
                  <a:gd name="connsiteX2" fmla="*/ 261937 w 261937"/>
                  <a:gd name="connsiteY2" fmla="*/ 1824041 h 1824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1937" h="1824041">
                    <a:moveTo>
                      <a:pt x="0" y="1809754"/>
                    </a:moveTo>
                    <a:cubicBezTo>
                      <a:pt x="47228" y="903688"/>
                      <a:pt x="94456" y="-2377"/>
                      <a:pt x="138112" y="4"/>
                    </a:cubicBezTo>
                    <a:cubicBezTo>
                      <a:pt x="181768" y="2385"/>
                      <a:pt x="221852" y="913213"/>
                      <a:pt x="261937" y="1824041"/>
                    </a:cubicBezTo>
                  </a:path>
                </a:pathLst>
              </a:cu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96" name="Straight Arrow Connector 95"/>
              <p:cNvCxnSpPr/>
              <p:nvPr/>
            </p:nvCxnSpPr>
            <p:spPr>
              <a:xfrm flipH="1">
                <a:off x="4572000" y="6126854"/>
                <a:ext cx="322719" cy="30442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/>
              <p:cNvSpPr txBox="1"/>
              <p:nvPr/>
            </p:nvSpPr>
            <p:spPr>
              <a:xfrm>
                <a:off x="4860012" y="5773125"/>
                <a:ext cx="13096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1/2&lt;-&gt;3/2</a:t>
                </a:r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865304" y="5809496"/>
                <a:ext cx="13096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1/2&lt;-&gt;3/2</a:t>
                </a:r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9" name="Straight Arrow Connector 98"/>
              <p:cNvCxnSpPr/>
              <p:nvPr/>
            </p:nvCxnSpPr>
            <p:spPr>
              <a:xfrm>
                <a:off x="2671835" y="6126854"/>
                <a:ext cx="457189" cy="30442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 flipH="1">
                <a:off x="3890793" y="4847135"/>
                <a:ext cx="322719" cy="30442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4205181" y="4577379"/>
                <a:ext cx="13096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1/2&lt;-&gt;-1/2</a:t>
                </a:r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3523584" y="8522073"/>
                <a:ext cx="681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dirty="0" smtClean="0">
                    <a:latin typeface="Symbol" panose="05050102010706020507" pitchFamily="18" charset="2"/>
                    <a:cs typeface="Arial" panose="020B0604020202020204" pitchFamily="34" charset="0"/>
                  </a:rPr>
                  <a:t>c</a:t>
                </a:r>
                <a:r>
                  <a:rPr lang="en-GB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/2</a:t>
                </a:r>
                <a:endParaRPr lang="en-GB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9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309224" y="1295400"/>
            <a:ext cx="3318725" cy="4657726"/>
            <a:chOff x="1309224" y="1295400"/>
            <a:chExt cx="3318725" cy="465772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9224" y="1295400"/>
              <a:ext cx="3318725" cy="4657726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1309224" y="1376313"/>
              <a:ext cx="566710" cy="3864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433344" y="4083377"/>
              <a:ext cx="566710" cy="3864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988404" y="649069"/>
            <a:ext cx="4518581" cy="5063035"/>
            <a:chOff x="6988404" y="649069"/>
            <a:chExt cx="4518581" cy="506303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8404" y="975611"/>
              <a:ext cx="4518581" cy="4736493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6988404" y="649069"/>
              <a:ext cx="20922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Pb</a:t>
              </a:r>
              <a:r>
                <a:rPr lang="en-GB" sz="3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(NO</a:t>
              </a:r>
              <a:r>
                <a:rPr lang="en-GB" sz="36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GB" sz="3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r>
                <a:rPr lang="en-GB" sz="36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GB" sz="36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7929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262391" y="946747"/>
            <a:ext cx="5481738" cy="3575217"/>
            <a:chOff x="2750748" y="946746"/>
            <a:chExt cx="5481738" cy="3575217"/>
          </a:xfrm>
        </p:grpSpPr>
        <p:grpSp>
          <p:nvGrpSpPr>
            <p:cNvPr id="8" name="Group 7"/>
            <p:cNvGrpSpPr/>
            <p:nvPr/>
          </p:nvGrpSpPr>
          <p:grpSpPr>
            <a:xfrm>
              <a:off x="2750748" y="1052240"/>
              <a:ext cx="3516441" cy="3469723"/>
              <a:chOff x="3778360" y="821914"/>
              <a:chExt cx="3516441" cy="3469723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 flipV="1">
                <a:off x="4156990" y="1396037"/>
                <a:ext cx="0" cy="2438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4156990" y="1307137"/>
                <a:ext cx="2514600" cy="1238309"/>
              </a:xfrm>
              <a:prstGeom prst="line">
                <a:avLst/>
              </a:prstGeom>
              <a:ln w="412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156990" y="2545446"/>
                <a:ext cx="2514600" cy="984191"/>
              </a:xfrm>
              <a:prstGeom prst="line">
                <a:avLst/>
              </a:prstGeom>
              <a:ln w="412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4156990" y="3834437"/>
                <a:ext cx="2667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3778360" y="1319837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i="1" dirty="0">
                    <a:latin typeface="Helvetica Condensed" pitchFamily="34" charset="0"/>
                  </a:rPr>
                  <a:t>E</a:t>
                </a:r>
                <a:endParaRPr lang="en-GB" i="1" dirty="0">
                  <a:latin typeface="Helvetica Condensed" pitchFamily="34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641042" y="3829972"/>
                <a:ext cx="5036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i="1">
                    <a:latin typeface="Helvetica Condensed" pitchFamily="34" charset="0"/>
                  </a:rPr>
                  <a:t>B</a:t>
                </a:r>
                <a:r>
                  <a:rPr lang="en-GB" sz="2400" i="1" baseline="-25000">
                    <a:latin typeface="Helvetica Condensed" pitchFamily="34" charset="0"/>
                  </a:rPr>
                  <a:t>0</a:t>
                </a:r>
                <a:endParaRPr lang="en-GB" i="1" baseline="-25000" dirty="0">
                  <a:latin typeface="Helvetica Condensed" pitchFamily="34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544862" y="821914"/>
                <a:ext cx="6735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/>
                  <a:t>|</a:t>
                </a:r>
                <a:r>
                  <a:rPr lang="en-GB" sz="2400" dirty="0">
                    <a:latin typeface="Symbol" panose="05050102010706020507" pitchFamily="18" charset="2"/>
                  </a:rPr>
                  <a:t>b</a:t>
                </a:r>
                <a:r>
                  <a:rPr lang="en-GB" sz="2400" dirty="0"/>
                  <a:t>&gt;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621219" y="3060096"/>
                <a:ext cx="6735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/>
                  <a:t>|</a:t>
                </a:r>
                <a:r>
                  <a:rPr lang="en-GB" sz="2400" dirty="0">
                    <a:latin typeface="Symbol" panose="05050102010706020507" pitchFamily="18" charset="2"/>
                  </a:rPr>
                  <a:t>a</a:t>
                </a:r>
                <a:r>
                  <a:rPr lang="en-GB" sz="2400" dirty="0"/>
                  <a:t>&gt;</a:t>
                </a:r>
              </a:p>
            </p:txBody>
          </p:sp>
        </p:grpSp>
        <p:cxnSp>
          <p:nvCxnSpPr>
            <p:cNvPr id="9" name="Straight Connector 8"/>
            <p:cNvCxnSpPr/>
            <p:nvPr/>
          </p:nvCxnSpPr>
          <p:spPr>
            <a:xfrm>
              <a:off x="5639555" y="1533166"/>
              <a:ext cx="1337781" cy="54"/>
            </a:xfrm>
            <a:prstGeom prst="line">
              <a:avLst/>
            </a:prstGeom>
            <a:ln w="412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634863" y="3756058"/>
              <a:ext cx="1337781" cy="54"/>
            </a:xfrm>
            <a:prstGeom prst="line">
              <a:avLst/>
            </a:prstGeom>
            <a:ln w="412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293314" y="946746"/>
              <a:ext cx="17427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i="1" dirty="0" err="1" smtClean="0">
                  <a:latin typeface="Helvetica Condensed"/>
                </a:rPr>
                <a:t>E</a:t>
              </a:r>
              <a:r>
                <a:rPr lang="en-GB" sz="2400" i="1" baseline="-25000" dirty="0" err="1" smtClean="0">
                  <a:latin typeface="Symbol" panose="05050102010706020507" pitchFamily="18" charset="2"/>
                </a:rPr>
                <a:t>b</a:t>
              </a:r>
              <a:r>
                <a:rPr lang="en-GB" sz="2400" i="1" dirty="0" smtClean="0">
                  <a:latin typeface="Symbol" panose="05050102010706020507" pitchFamily="18" charset="2"/>
                </a:rPr>
                <a:t>=</a:t>
              </a:r>
              <a:r>
                <a:rPr lang="en-GB" sz="2400" i="1" dirty="0" err="1" smtClean="0">
                  <a:latin typeface="Symbol" panose="05050102010706020507" pitchFamily="18" charset="2"/>
                </a:rPr>
                <a:t>g</a:t>
              </a:r>
              <a:r>
                <a:rPr lang="en-GB" sz="2400" i="1" baseline="-25000" dirty="0" err="1" smtClean="0">
                  <a:latin typeface="Symbol" panose="05050102010706020507" pitchFamily="18" charset="2"/>
                </a:rPr>
                <a:t>N</a:t>
              </a:r>
              <a:r>
                <a:rPr lang="en-GB" sz="2400" i="1" baseline="-25000" dirty="0" smtClean="0">
                  <a:latin typeface="Symbol" panose="05050102010706020507" pitchFamily="18" charset="2"/>
                </a:rPr>
                <a:t> </a:t>
              </a:r>
              <a:r>
                <a:rPr lang="en-GB" sz="2400" i="1" dirty="0">
                  <a:latin typeface="Helvetica Condensed" pitchFamily="34" charset="0"/>
                </a:rPr>
                <a:t>ħB</a:t>
              </a:r>
              <a:r>
                <a:rPr lang="en-GB" sz="2400" i="1" baseline="-25000" dirty="0">
                  <a:latin typeface="Helvetica Condensed" pitchFamily="34" charset="0"/>
                </a:rPr>
                <a:t>0</a:t>
              </a:r>
              <a:r>
                <a:rPr lang="en-GB" sz="2400" i="1" dirty="0">
                  <a:latin typeface="Helvetica Condensed" pitchFamily="34" charset="0"/>
                </a:rPr>
                <a:t>/2</a:t>
              </a:r>
              <a:endParaRPr lang="en-GB" sz="2400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03753" y="3224826"/>
              <a:ext cx="19287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i="1" dirty="0" err="1" smtClean="0">
                  <a:latin typeface="Helvetica Condensed"/>
                </a:rPr>
                <a:t>E</a:t>
              </a:r>
              <a:r>
                <a:rPr lang="en-GB" sz="2400" i="1" baseline="-25000" dirty="0" err="1" smtClean="0">
                  <a:latin typeface="Symbol" panose="05050102010706020507" pitchFamily="18" charset="2"/>
                </a:rPr>
                <a:t>a</a:t>
              </a:r>
              <a:r>
                <a:rPr lang="en-GB" sz="2400" i="1" dirty="0" smtClean="0">
                  <a:latin typeface="Symbol" panose="05050102010706020507" pitchFamily="18" charset="2"/>
                </a:rPr>
                <a:t>=-</a:t>
              </a:r>
              <a:r>
                <a:rPr lang="en-GB" sz="2400" i="1" dirty="0" err="1">
                  <a:latin typeface="Symbol" panose="05050102010706020507" pitchFamily="18" charset="2"/>
                </a:rPr>
                <a:t>g</a:t>
              </a:r>
              <a:r>
                <a:rPr lang="en-GB" sz="2400" i="1" baseline="-25000" dirty="0" err="1">
                  <a:latin typeface="Symbol" panose="05050102010706020507" pitchFamily="18" charset="2"/>
                </a:rPr>
                <a:t>N</a:t>
              </a:r>
              <a:r>
                <a:rPr lang="en-GB" sz="2400" i="1" baseline="-25000" dirty="0">
                  <a:latin typeface="Symbol" panose="05050102010706020507" pitchFamily="18" charset="2"/>
                </a:rPr>
                <a:t> </a:t>
              </a:r>
              <a:r>
                <a:rPr lang="en-GB" sz="2400" i="1" dirty="0">
                  <a:latin typeface="Helvetica Condensed" pitchFamily="34" charset="0"/>
                </a:rPr>
                <a:t>ħB</a:t>
              </a:r>
              <a:r>
                <a:rPr lang="en-GB" sz="2400" i="1" baseline="-25000" dirty="0">
                  <a:latin typeface="Helvetica Condensed" pitchFamily="34" charset="0"/>
                </a:rPr>
                <a:t>0</a:t>
              </a:r>
              <a:r>
                <a:rPr lang="en-GB" sz="2400" i="1" dirty="0">
                  <a:latin typeface="Helvetica Condensed" pitchFamily="34" charset="0"/>
                </a:rPr>
                <a:t>/2</a:t>
              </a:r>
              <a:endParaRPr lang="en-GB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953899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332109" y="2332558"/>
            <a:ext cx="3822350" cy="2749144"/>
            <a:chOff x="5870577" y="811998"/>
            <a:chExt cx="3822350" cy="2749144"/>
          </a:xfrm>
        </p:grpSpPr>
        <p:sp>
          <p:nvSpPr>
            <p:cNvPr id="5" name="TextBox 4"/>
            <p:cNvSpPr txBox="1"/>
            <p:nvPr/>
          </p:nvSpPr>
          <p:spPr>
            <a:xfrm>
              <a:off x="5870577" y="811998"/>
              <a:ext cx="8002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(B)</a:t>
              </a:r>
              <a:endParaRPr lang="en-GB" sz="3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7105927" y="3320808"/>
              <a:ext cx="1213838" cy="90903"/>
              <a:chOff x="5663626" y="3867563"/>
              <a:chExt cx="546100" cy="100689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5663626" y="3867563"/>
                <a:ext cx="546100" cy="635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5663626" y="3961902"/>
                <a:ext cx="546100" cy="635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8319765" y="3191810"/>
              <a:ext cx="1309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GB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=±1/2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7096322" y="1698333"/>
              <a:ext cx="1213838" cy="90903"/>
              <a:chOff x="5663626" y="3867563"/>
              <a:chExt cx="546100" cy="100689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>
                <a:off x="5663626" y="3867563"/>
                <a:ext cx="546100" cy="635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663626" y="3961902"/>
                <a:ext cx="546100" cy="635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8383265" y="1555801"/>
              <a:ext cx="1309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GB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=±3/2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8141491" y="1812380"/>
              <a:ext cx="6350" cy="1428991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804452" y="965499"/>
              <a:ext cx="2146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Zero magnetic field</a:t>
              </a:r>
              <a:endParaRPr lang="en-GB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77191" y="2440476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c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/4(3cos</a:t>
              </a:r>
              <a:r>
                <a:rPr lang="en-GB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GB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q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-1)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65361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98" y="1585571"/>
            <a:ext cx="3383032" cy="2437788"/>
          </a:xfrm>
          <a:prstGeom prst="rect">
            <a:avLst/>
          </a:prstGeom>
        </p:spPr>
      </p:pic>
      <p:pic>
        <p:nvPicPr>
          <p:cNvPr id="1026" name="Picture 2" descr="Image result for nacl crystal stru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789" y="1585571"/>
            <a:ext cx="2931361" cy="222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19452" y="988423"/>
            <a:ext cx="1436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NaCl</a:t>
            </a:r>
            <a:endParaRPr lang="en-GB" sz="28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76102" y="988423"/>
            <a:ext cx="1436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NaNO</a:t>
            </a:r>
            <a:r>
              <a:rPr lang="en-GB" sz="28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GB" sz="28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998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673497" y="1050308"/>
            <a:ext cx="3151580" cy="3021874"/>
            <a:chOff x="3095897" y="2694382"/>
            <a:chExt cx="3151580" cy="3021874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4641669" y="2694382"/>
              <a:ext cx="43542" cy="302187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 rot="900000">
              <a:off x="3095897" y="3966754"/>
              <a:ext cx="3091543" cy="1245326"/>
            </a:xfrm>
            <a:prstGeom prst="ellipse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 6"/>
            <p:cNvSpPr/>
            <p:nvPr/>
          </p:nvSpPr>
          <p:spPr>
            <a:xfrm rot="20700000" flipV="1">
              <a:off x="3155934" y="3980610"/>
              <a:ext cx="3091543" cy="1245326"/>
            </a:xfrm>
            <a:prstGeom prst="ellipse">
              <a:avLst/>
            </a:prstGeom>
            <a:noFill/>
            <a:ln w="349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/>
            <p:cNvSpPr/>
            <p:nvPr/>
          </p:nvSpPr>
          <p:spPr>
            <a:xfrm>
              <a:off x="4604724" y="4515529"/>
              <a:ext cx="152005" cy="15807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/>
            <p:cNvSpPr/>
            <p:nvPr/>
          </p:nvSpPr>
          <p:spPr>
            <a:xfrm>
              <a:off x="3713417" y="3790476"/>
              <a:ext cx="152005" cy="1580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82297" y="3481680"/>
              <a:ext cx="3850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i="1" dirty="0" smtClean="0">
                  <a:latin typeface="Helvetica Condensed"/>
                </a:rPr>
                <a:t>e</a:t>
              </a:r>
              <a:r>
                <a:rPr lang="en-GB" sz="2000" i="1" baseline="30000" dirty="0" smtClean="0">
                  <a:latin typeface="Helvetica Condensed"/>
                </a:rPr>
                <a:t>-</a:t>
              </a:r>
              <a:endParaRPr lang="en-GB" sz="2000" i="1" baseline="30000" dirty="0">
                <a:latin typeface="Helvetica Condensed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01705" y="2694382"/>
              <a:ext cx="503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i="1" dirty="0" smtClean="0">
                  <a:latin typeface="Helvetica Condensed"/>
                </a:rPr>
                <a:t>B</a:t>
              </a:r>
              <a:r>
                <a:rPr lang="en-GB" sz="2400" i="1" baseline="-25000" dirty="0" smtClean="0">
                  <a:latin typeface="Helvetica Condensed"/>
                </a:rPr>
                <a:t>0</a:t>
              </a:r>
              <a:endParaRPr lang="en-GB" sz="2400" i="1" baseline="-25000" dirty="0">
                <a:latin typeface="Helvetic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4637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hemhume.co.uk/A2CHEM/Unit%201/2%20Arenes/kekule_structure_benzen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84" y="1090363"/>
            <a:ext cx="3857625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5236056" y="1578846"/>
            <a:ext cx="6538156" cy="2026239"/>
            <a:chOff x="5236056" y="1578846"/>
            <a:chExt cx="6538156" cy="202623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5324" y="1578846"/>
              <a:ext cx="4818888" cy="1961388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6056" y="1769373"/>
              <a:ext cx="1719268" cy="1835712"/>
            </a:xfrm>
            <a:prstGeom prst="rect">
              <a:avLst/>
            </a:prstGeom>
          </p:spPr>
        </p:pic>
      </p:grpSp>
      <p:sp>
        <p:nvSpPr>
          <p:cNvPr id="5" name="Rectangle 4"/>
          <p:cNvSpPr/>
          <p:nvPr/>
        </p:nvSpPr>
        <p:spPr>
          <a:xfrm>
            <a:off x="593248" y="28488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http://www.chemhume.co.uk/A2CHEM/Unit%201/2%20Arenes/chapter_2__arenesc.htm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5689600" y="4254501"/>
            <a:ext cx="5701364" cy="4838700"/>
            <a:chOff x="5689600" y="4254501"/>
            <a:chExt cx="5701364" cy="4838700"/>
          </a:xfrm>
        </p:grpSpPr>
        <p:pic>
          <p:nvPicPr>
            <p:cNvPr id="1028" name="Picture 4" descr="http://www.chemhume.co.uk/A2CHEM/Unit%201/2%20Arenes/delocalised_structure_benzene%201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900" y="5159358"/>
              <a:ext cx="3841963" cy="26825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Freeform 7"/>
            <p:cNvSpPr/>
            <p:nvPr/>
          </p:nvSpPr>
          <p:spPr>
            <a:xfrm flipH="1">
              <a:off x="6924932" y="5943600"/>
              <a:ext cx="2705100" cy="381304"/>
            </a:xfrm>
            <a:custGeom>
              <a:avLst/>
              <a:gdLst>
                <a:gd name="connsiteX0" fmla="*/ 0 w 2552700"/>
                <a:gd name="connsiteY0" fmla="*/ 0 h 381304"/>
                <a:gd name="connsiteX1" fmla="*/ 1320800 w 2552700"/>
                <a:gd name="connsiteY1" fmla="*/ 381000 h 381304"/>
                <a:gd name="connsiteX2" fmla="*/ 2552700 w 2552700"/>
                <a:gd name="connsiteY2" fmla="*/ 50800 h 381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2700" h="381304">
                  <a:moveTo>
                    <a:pt x="0" y="0"/>
                  </a:moveTo>
                  <a:cubicBezTo>
                    <a:pt x="447675" y="186266"/>
                    <a:pt x="895350" y="372533"/>
                    <a:pt x="1320800" y="381000"/>
                  </a:cubicBezTo>
                  <a:cubicBezTo>
                    <a:pt x="1746250" y="389467"/>
                    <a:pt x="2149475" y="220133"/>
                    <a:pt x="2552700" y="50800"/>
                  </a:cubicBezTo>
                </a:path>
              </a:pathLst>
            </a:custGeom>
            <a:noFill/>
            <a:ln w="60325">
              <a:solidFill>
                <a:srgbClr val="FF0000"/>
              </a:solidFill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533576" y="5549477"/>
              <a:ext cx="5036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Helvetica Condensed"/>
                </a:rPr>
                <a:t>e</a:t>
              </a:r>
              <a:r>
                <a:rPr lang="en-GB" sz="3200" baseline="30000" dirty="0" smtClean="0">
                  <a:latin typeface="Helvetica Condensed"/>
                </a:rPr>
                <a:t>-</a:t>
              </a:r>
              <a:endParaRPr lang="en-GB" sz="3200" baseline="30000" dirty="0">
                <a:latin typeface="Helvetica Condensed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8578756" y="5041900"/>
              <a:ext cx="1221192" cy="3632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/>
            <p:cNvSpPr/>
            <p:nvPr/>
          </p:nvSpPr>
          <p:spPr>
            <a:xfrm>
              <a:off x="8466448" y="4267201"/>
              <a:ext cx="2163452" cy="48260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/>
            <p:cNvSpPr/>
            <p:nvPr/>
          </p:nvSpPr>
          <p:spPr>
            <a:xfrm flipH="1">
              <a:off x="6483256" y="5029200"/>
              <a:ext cx="1221192" cy="3632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/>
            <p:cNvSpPr/>
            <p:nvPr/>
          </p:nvSpPr>
          <p:spPr>
            <a:xfrm flipH="1">
              <a:off x="5875648" y="4254501"/>
              <a:ext cx="2163452" cy="48260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664483" y="5710735"/>
              <a:ext cx="72648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i="1" dirty="0" smtClean="0">
                  <a:latin typeface="Helvetica Condensed" pitchFamily="34" charset="0"/>
                </a:rPr>
                <a:t>B</a:t>
              </a:r>
              <a:r>
                <a:rPr lang="en-GB" sz="4000" dirty="0" smtClean="0">
                  <a:latin typeface="Helvetica Condensed" pitchFamily="34" charset="0"/>
                </a:rPr>
                <a:t>''</a:t>
              </a:r>
              <a:endParaRPr lang="en-GB" sz="4000" dirty="0">
                <a:latin typeface="Helvetica Condensed" pitchFamily="34" charset="0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10414000" y="6845300"/>
              <a:ext cx="215900" cy="36830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10629900" y="6794500"/>
              <a:ext cx="154626" cy="33655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689600" y="6565900"/>
              <a:ext cx="215900" cy="36830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5905500" y="6515100"/>
              <a:ext cx="154626" cy="33655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1934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413" y="2092361"/>
            <a:ext cx="4978738" cy="3267619"/>
          </a:xfrm>
          <a:prstGeom prst="rect">
            <a:avLst/>
          </a:prstGeom>
        </p:spPr>
      </p:pic>
      <p:pic>
        <p:nvPicPr>
          <p:cNvPr id="9" name="Picture 6" descr="http://isite.lps.org/sputnam/AdvancedChem/Ch%2018%20Notes_files/primary_bondangle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390" y="987191"/>
            <a:ext cx="3711392" cy="110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beta pleated shee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76" y="2479515"/>
            <a:ext cx="4593335" cy="258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62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874398" y="1360920"/>
            <a:ext cx="5441720" cy="2329224"/>
            <a:chOff x="874398" y="1397864"/>
            <a:chExt cx="5441720" cy="2329224"/>
          </a:xfrm>
        </p:grpSpPr>
        <p:sp>
          <p:nvSpPr>
            <p:cNvPr id="27" name="Freeform 26"/>
            <p:cNvSpPr/>
            <p:nvPr/>
          </p:nvSpPr>
          <p:spPr>
            <a:xfrm>
              <a:off x="1041925" y="1397864"/>
              <a:ext cx="5274193" cy="2329224"/>
            </a:xfrm>
            <a:custGeom>
              <a:avLst/>
              <a:gdLst>
                <a:gd name="connsiteX0" fmla="*/ 3602411 w 4519360"/>
                <a:gd name="connsiteY0" fmla="*/ 2760 h 2045657"/>
                <a:gd name="connsiteX1" fmla="*/ 4516811 w 4519360"/>
                <a:gd name="connsiteY1" fmla="*/ 778615 h 2045657"/>
                <a:gd name="connsiteX2" fmla="*/ 3824084 w 4519360"/>
                <a:gd name="connsiteY2" fmla="*/ 1757669 h 2045657"/>
                <a:gd name="connsiteX3" fmla="*/ 2364738 w 4519360"/>
                <a:gd name="connsiteY3" fmla="*/ 1489815 h 2045657"/>
                <a:gd name="connsiteX4" fmla="*/ 656011 w 4519360"/>
                <a:gd name="connsiteY4" fmla="*/ 2043997 h 2045657"/>
                <a:gd name="connsiteX5" fmla="*/ 229 w 4519360"/>
                <a:gd name="connsiteY5" fmla="*/ 1277378 h 2045657"/>
                <a:gd name="connsiteX6" fmla="*/ 711429 w 4519360"/>
                <a:gd name="connsiteY6" fmla="*/ 270615 h 2045657"/>
                <a:gd name="connsiteX7" fmla="*/ 2207720 w 4519360"/>
                <a:gd name="connsiteY7" fmla="*/ 510760 h 2045657"/>
                <a:gd name="connsiteX8" fmla="*/ 3602411 w 4519360"/>
                <a:gd name="connsiteY8" fmla="*/ 2760 h 204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19360" h="2045657">
                  <a:moveTo>
                    <a:pt x="3602411" y="2760"/>
                  </a:moveTo>
                  <a:cubicBezTo>
                    <a:pt x="3987260" y="47403"/>
                    <a:pt x="4479866" y="486130"/>
                    <a:pt x="4516811" y="778615"/>
                  </a:cubicBezTo>
                  <a:cubicBezTo>
                    <a:pt x="4553756" y="1071100"/>
                    <a:pt x="4182763" y="1639136"/>
                    <a:pt x="3824084" y="1757669"/>
                  </a:cubicBezTo>
                  <a:cubicBezTo>
                    <a:pt x="3465405" y="1876202"/>
                    <a:pt x="2892750" y="1442094"/>
                    <a:pt x="2364738" y="1489815"/>
                  </a:cubicBezTo>
                  <a:cubicBezTo>
                    <a:pt x="1836726" y="1537536"/>
                    <a:pt x="1050096" y="2079403"/>
                    <a:pt x="656011" y="2043997"/>
                  </a:cubicBezTo>
                  <a:cubicBezTo>
                    <a:pt x="261926" y="2008591"/>
                    <a:pt x="-9007" y="1572942"/>
                    <a:pt x="229" y="1277378"/>
                  </a:cubicBezTo>
                  <a:cubicBezTo>
                    <a:pt x="9465" y="981814"/>
                    <a:pt x="343514" y="398385"/>
                    <a:pt x="711429" y="270615"/>
                  </a:cubicBezTo>
                  <a:cubicBezTo>
                    <a:pt x="1079344" y="142845"/>
                    <a:pt x="1733587" y="552324"/>
                    <a:pt x="2207720" y="510760"/>
                  </a:cubicBezTo>
                  <a:cubicBezTo>
                    <a:pt x="2681853" y="469196"/>
                    <a:pt x="3217562" y="-41883"/>
                    <a:pt x="3602411" y="2760"/>
                  </a:cubicBezTo>
                  <a:close/>
                </a:path>
              </a:pathLst>
            </a:custGeom>
            <a:pattFill prst="pct2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V="1">
              <a:off x="2116183" y="2255520"/>
              <a:ext cx="17417" cy="6444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2029097" y="2525486"/>
              <a:ext cx="174172" cy="1567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rot="10800000" flipV="1">
              <a:off x="5039499" y="2056941"/>
              <a:ext cx="17417" cy="6444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952413" y="2326907"/>
              <a:ext cx="174172" cy="1567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74398" y="2649781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Helvetica Condensed"/>
                </a:rPr>
                <a:t>nucleus 1</a:t>
              </a:r>
              <a:endParaRPr lang="en-GB" dirty="0">
                <a:latin typeface="Helvetica Condensed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44002" y="2009826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Helvetica Condensed"/>
                </a:rPr>
                <a:t>nucleus 2</a:t>
              </a:r>
              <a:endParaRPr lang="en-GB" dirty="0">
                <a:latin typeface="Helvetica Condensed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4664363" y="2009826"/>
              <a:ext cx="9237" cy="460837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2559931" y="2255520"/>
              <a:ext cx="9237" cy="460837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641600" y="2326907"/>
              <a:ext cx="1948873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2220686" y="2770644"/>
              <a:ext cx="406400" cy="273560"/>
            </a:xfrm>
            <a:custGeom>
              <a:avLst/>
              <a:gdLst>
                <a:gd name="connsiteX0" fmla="*/ 0 w 406400"/>
                <a:gd name="connsiteY0" fmla="*/ 157019 h 273560"/>
                <a:gd name="connsiteX1" fmla="*/ 332509 w 406400"/>
                <a:gd name="connsiteY1" fmla="*/ 267855 h 273560"/>
                <a:gd name="connsiteX2" fmla="*/ 406400 w 406400"/>
                <a:gd name="connsiteY2" fmla="*/ 0 h 27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6400" h="273560">
                  <a:moveTo>
                    <a:pt x="0" y="157019"/>
                  </a:moveTo>
                  <a:cubicBezTo>
                    <a:pt x="132388" y="225522"/>
                    <a:pt x="264776" y="294025"/>
                    <a:pt x="332509" y="267855"/>
                  </a:cubicBezTo>
                  <a:cubicBezTo>
                    <a:pt x="400242" y="241685"/>
                    <a:pt x="403321" y="120842"/>
                    <a:pt x="406400" y="0"/>
                  </a:cubicBezTo>
                </a:path>
              </a:pathLst>
            </a:custGeom>
            <a:noFill/>
            <a:ln w="34925"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Freeform 19"/>
            <p:cNvSpPr/>
            <p:nvPr/>
          </p:nvSpPr>
          <p:spPr>
            <a:xfrm flipH="1">
              <a:off x="4651308" y="2562476"/>
              <a:ext cx="388191" cy="344948"/>
            </a:xfrm>
            <a:custGeom>
              <a:avLst/>
              <a:gdLst>
                <a:gd name="connsiteX0" fmla="*/ 0 w 406400"/>
                <a:gd name="connsiteY0" fmla="*/ 157019 h 273560"/>
                <a:gd name="connsiteX1" fmla="*/ 332509 w 406400"/>
                <a:gd name="connsiteY1" fmla="*/ 267855 h 273560"/>
                <a:gd name="connsiteX2" fmla="*/ 406400 w 406400"/>
                <a:gd name="connsiteY2" fmla="*/ 0 h 27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6400" h="273560">
                  <a:moveTo>
                    <a:pt x="0" y="157019"/>
                  </a:moveTo>
                  <a:cubicBezTo>
                    <a:pt x="132388" y="225522"/>
                    <a:pt x="264776" y="294025"/>
                    <a:pt x="332509" y="267855"/>
                  </a:cubicBezTo>
                  <a:cubicBezTo>
                    <a:pt x="400242" y="241685"/>
                    <a:pt x="403321" y="120842"/>
                    <a:pt x="406400" y="0"/>
                  </a:cubicBezTo>
                </a:path>
              </a:pathLst>
            </a:custGeom>
            <a:noFill/>
            <a:ln w="34925"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54517" y="3098491"/>
              <a:ext cx="21741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>
                  <a:solidFill>
                    <a:schemeClr val="accent1">
                      <a:lumMod val="75000"/>
                    </a:schemeClr>
                  </a:solidFill>
                  <a:latin typeface="Helvetica Condensed"/>
                </a:rPr>
                <a:t>Fermi contact interaction</a:t>
              </a:r>
              <a:endParaRPr lang="en-GB" sz="1400" dirty="0">
                <a:solidFill>
                  <a:schemeClr val="accent1">
                    <a:lumMod val="75000"/>
                  </a:schemeClr>
                </a:solidFill>
                <a:latin typeface="Helvetica Condensed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69762" y="2899954"/>
              <a:ext cx="21463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>
                  <a:solidFill>
                    <a:schemeClr val="accent1">
                      <a:lumMod val="75000"/>
                    </a:schemeClr>
                  </a:solidFill>
                  <a:latin typeface="Helvetica Condensed"/>
                </a:rPr>
                <a:t>Fermi contact interaction</a:t>
              </a:r>
              <a:endParaRPr lang="en-GB" sz="1400" dirty="0">
                <a:solidFill>
                  <a:schemeClr val="accent1">
                    <a:lumMod val="75000"/>
                  </a:schemeClr>
                </a:solidFill>
                <a:latin typeface="Helvetica Condensed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35067" y="1964872"/>
              <a:ext cx="1423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>
                  <a:latin typeface="Helvetica Condensed"/>
                </a:rPr>
                <a:t>Pauli principle</a:t>
              </a:r>
              <a:endParaRPr lang="en-GB" sz="1400" dirty="0">
                <a:latin typeface="Helvetic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5624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627017" y="-633761"/>
            <a:ext cx="10638781" cy="7674113"/>
            <a:chOff x="627017" y="-633761"/>
            <a:chExt cx="10638781" cy="767411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627017" y="3535680"/>
              <a:ext cx="5312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1158240" y="1715589"/>
              <a:ext cx="409302" cy="18200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 flipV="1">
              <a:off x="1158240" y="3535680"/>
              <a:ext cx="409302" cy="18200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567542" y="1715589"/>
              <a:ext cx="5312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2098765" y="95794"/>
              <a:ext cx="409304" cy="1619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 flipV="1">
              <a:off x="2098765" y="1715589"/>
              <a:ext cx="409304" cy="1619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567542" y="5355770"/>
              <a:ext cx="5312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2098765" y="3735975"/>
              <a:ext cx="409304" cy="1619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2098765" y="5355770"/>
              <a:ext cx="409304" cy="1619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508069" y="9579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498544" y="333429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508069" y="373434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498544" y="697284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1714500" y="1744164"/>
              <a:ext cx="0" cy="3551736"/>
            </a:xfrm>
            <a:prstGeom prst="straightConnector1">
              <a:avLst/>
            </a:prstGeom>
            <a:ln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751860" y="3120613"/>
              <a:ext cx="5565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A</a:t>
              </a:r>
              <a:endParaRPr lang="en-GB" sz="3200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92387" y="1438226"/>
              <a:ext cx="5469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B</a:t>
              </a:r>
              <a:endParaRPr lang="en-GB" sz="3200" baseline="-25000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2655854" y="180975"/>
              <a:ext cx="9525" cy="3155990"/>
            </a:xfrm>
            <a:prstGeom prst="straightConnector1">
              <a:avLst/>
            </a:prstGeom>
            <a:ln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2625225" y="3717905"/>
              <a:ext cx="9525" cy="3155990"/>
            </a:xfrm>
            <a:prstGeom prst="straightConnector1">
              <a:avLst/>
            </a:prstGeom>
            <a:ln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2690210" y="5094521"/>
              <a:ext cx="5469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B</a:t>
              </a:r>
              <a:endParaRPr lang="en-GB" sz="3200" baseline="-25000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4781369" y="-43906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781369" y="683949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781369" y="347145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768669" y="362385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4324350" y="-43906"/>
              <a:ext cx="444319" cy="139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324350" y="3353980"/>
              <a:ext cx="409304" cy="1104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4314825" y="3623854"/>
              <a:ext cx="466544" cy="940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4314825" y="6849654"/>
              <a:ext cx="453844" cy="137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4789397" y="-633761"/>
              <a:ext cx="10021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err="1" smtClean="0">
                  <a:latin typeface="Symbol" panose="05050102010706020507" pitchFamily="18" charset="2"/>
                </a:rPr>
                <a:t>b</a:t>
              </a:r>
              <a:r>
                <a:rPr lang="en-GB" sz="3200" baseline="-25000" dirty="0" err="1" smtClean="0">
                  <a:latin typeface="Helvetica Condensed"/>
                </a:rPr>
                <a:t>A</a:t>
              </a:r>
              <a:r>
                <a:rPr lang="en-GB" sz="3200" dirty="0" err="1" smtClean="0">
                  <a:latin typeface="Symbol" panose="05050102010706020507" pitchFamily="18" charset="2"/>
                </a:rPr>
                <a:t>b</a:t>
              </a:r>
              <a:r>
                <a:rPr lang="en-GB" sz="3200" baseline="-25000" dirty="0" err="1" smtClean="0">
                  <a:latin typeface="Helvetica Condensed"/>
                </a:rPr>
                <a:t>B</a:t>
              </a:r>
              <a:endParaRPr lang="en-GB" sz="3200" baseline="-25000" dirty="0">
                <a:latin typeface="Helvetica Condensed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802097" y="2858739"/>
              <a:ext cx="103586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err="1" smtClean="0">
                  <a:latin typeface="Symbol" panose="05050102010706020507" pitchFamily="18" charset="2"/>
                </a:rPr>
                <a:t>b</a:t>
              </a:r>
              <a:r>
                <a:rPr lang="en-GB" sz="3200" baseline="-25000" dirty="0" err="1" smtClean="0">
                  <a:latin typeface="Helvetica Condensed"/>
                </a:rPr>
                <a:t>A</a:t>
              </a:r>
              <a:r>
                <a:rPr lang="en-GB" sz="3200" dirty="0" err="1" smtClean="0">
                  <a:latin typeface="Symbol" panose="05050102010706020507" pitchFamily="18" charset="2"/>
                </a:rPr>
                <a:t>a</a:t>
              </a:r>
              <a:r>
                <a:rPr lang="en-GB" sz="3200" baseline="-25000" dirty="0" err="1" smtClean="0">
                  <a:latin typeface="Helvetica Condensed"/>
                </a:rPr>
                <a:t>B</a:t>
              </a:r>
              <a:endParaRPr lang="en-GB" sz="3200" baseline="-25000" dirty="0">
                <a:latin typeface="Helvetica Condensed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771754" y="3628206"/>
              <a:ext cx="103586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err="1" smtClean="0">
                  <a:latin typeface="Symbol" panose="05050102010706020507" pitchFamily="18" charset="2"/>
                </a:rPr>
                <a:t>a</a:t>
              </a:r>
              <a:r>
                <a:rPr lang="en-GB" sz="3200" baseline="-25000" dirty="0" err="1" smtClean="0">
                  <a:latin typeface="Helvetica Condensed"/>
                </a:rPr>
                <a:t>A</a:t>
              </a:r>
              <a:r>
                <a:rPr lang="en-GB" sz="3200" dirty="0" err="1" smtClean="0">
                  <a:latin typeface="Symbol" panose="05050102010706020507" pitchFamily="18" charset="2"/>
                </a:rPr>
                <a:t>b</a:t>
              </a:r>
              <a:r>
                <a:rPr lang="en-GB" sz="3200" baseline="-25000" dirty="0" err="1" smtClean="0">
                  <a:latin typeface="Helvetica Condensed"/>
                </a:rPr>
                <a:t>B</a:t>
              </a:r>
              <a:endParaRPr lang="en-GB" sz="3200" baseline="-25000" dirty="0">
                <a:latin typeface="Helvetica Condensed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809854" y="6257106"/>
              <a:ext cx="10695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err="1" smtClean="0">
                  <a:latin typeface="Symbol" panose="05050102010706020507" pitchFamily="18" charset="2"/>
                </a:rPr>
                <a:t>a</a:t>
              </a:r>
              <a:r>
                <a:rPr lang="en-GB" sz="3200" baseline="-25000" dirty="0" err="1" smtClean="0">
                  <a:latin typeface="Helvetica Condensed"/>
                </a:rPr>
                <a:t>A</a:t>
              </a:r>
              <a:r>
                <a:rPr lang="en-GB" sz="3200" dirty="0" err="1" smtClean="0">
                  <a:latin typeface="Symbol" panose="05050102010706020507" pitchFamily="18" charset="2"/>
                </a:rPr>
                <a:t>a</a:t>
              </a:r>
              <a:r>
                <a:rPr lang="en-GB" sz="3200" baseline="-25000" dirty="0" err="1" smtClean="0">
                  <a:latin typeface="Helvetica Condensed"/>
                </a:rPr>
                <a:t>B</a:t>
              </a:r>
              <a:endParaRPr lang="en-GB" sz="3200" baseline="-25000" dirty="0">
                <a:latin typeface="Helvetica Condensed"/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V="1">
              <a:off x="6584950" y="0"/>
              <a:ext cx="0" cy="18097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6670092" y="-403800"/>
              <a:ext cx="41295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</a:rPr>
                <a:t>E</a:t>
              </a:r>
              <a:r>
                <a:rPr lang="en-GB" sz="3200" baseline="-25000" dirty="0" smtClean="0">
                  <a:latin typeface="Symbol" panose="05050102010706020507" pitchFamily="18" charset="2"/>
                </a:rPr>
                <a:t>4</a:t>
              </a:r>
              <a:r>
                <a:rPr lang="en-GB" sz="3200" dirty="0" smtClean="0">
                  <a:latin typeface="Symbol" panose="05050102010706020507" pitchFamily="18" charset="2"/>
                </a:rPr>
                <a:t>=</a:t>
              </a:r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A</a:t>
              </a:r>
              <a:r>
                <a:rPr lang="en-GB" sz="3200" dirty="0" smtClean="0">
                  <a:latin typeface="Helvetica Condensed"/>
                </a:rPr>
                <a:t>/2 + </a:t>
              </a:r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B</a:t>
              </a:r>
              <a:r>
                <a:rPr lang="en-GB" sz="3200" dirty="0" smtClean="0">
                  <a:latin typeface="Helvetica Condensed"/>
                </a:rPr>
                <a:t>/2 +J/4</a:t>
              </a:r>
              <a:endParaRPr lang="en-GB" sz="3200" dirty="0">
                <a:latin typeface="Helvetica Condensed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V="1">
              <a:off x="6584950" y="3243806"/>
              <a:ext cx="0" cy="18097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6584950" y="3653544"/>
              <a:ext cx="0" cy="18097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6584950" y="6858000"/>
              <a:ext cx="0" cy="18097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6773222" y="2879695"/>
              <a:ext cx="43424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</a:rPr>
                <a:t>E</a:t>
              </a:r>
              <a:r>
                <a:rPr lang="en-GB" sz="3200" baseline="-25000" dirty="0" smtClean="0">
                  <a:latin typeface="Symbol" panose="05050102010706020507" pitchFamily="18" charset="2"/>
                </a:rPr>
                <a:t>3</a:t>
              </a:r>
              <a:r>
                <a:rPr lang="en-GB" sz="3200" dirty="0" smtClean="0">
                  <a:latin typeface="Symbol" panose="05050102010706020507" pitchFamily="18" charset="2"/>
                </a:rPr>
                <a:t>=-</a:t>
              </a:r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A</a:t>
              </a:r>
              <a:r>
                <a:rPr lang="en-GB" sz="3200" dirty="0" smtClean="0">
                  <a:latin typeface="Helvetica Condensed"/>
                </a:rPr>
                <a:t>/2 </a:t>
              </a:r>
              <a:r>
                <a:rPr lang="en-GB" sz="3200" dirty="0">
                  <a:latin typeface="Helvetica Condensed"/>
                </a:rPr>
                <a:t>+ </a:t>
              </a:r>
              <a:r>
                <a:rPr lang="en-GB" sz="3200" dirty="0" err="1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/>
                <a:t>B</a:t>
              </a:r>
              <a:r>
                <a:rPr lang="en-GB" sz="3200" dirty="0">
                  <a:latin typeface="Helvetica Condensed"/>
                </a:rPr>
                <a:t>/2 -J/4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773221" y="3451644"/>
              <a:ext cx="44925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</a:rPr>
                <a:t>E</a:t>
              </a:r>
              <a:r>
                <a:rPr lang="en-GB" sz="3200" baseline="-25000" dirty="0" smtClean="0">
                  <a:latin typeface="Symbol" panose="05050102010706020507" pitchFamily="18" charset="2"/>
                </a:rPr>
                <a:t>2</a:t>
              </a:r>
              <a:r>
                <a:rPr lang="en-GB" sz="3200" dirty="0" smtClean="0">
                  <a:latin typeface="Symbol" panose="05050102010706020507" pitchFamily="18" charset="2"/>
                </a:rPr>
                <a:t>=-</a:t>
              </a:r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B</a:t>
              </a:r>
              <a:r>
                <a:rPr lang="en-GB" sz="3200" dirty="0" smtClean="0">
                  <a:latin typeface="Helvetica Condensed"/>
                </a:rPr>
                <a:t>/2 </a:t>
              </a:r>
              <a:r>
                <a:rPr lang="en-GB" sz="3200" dirty="0">
                  <a:latin typeface="Helvetica Condensed"/>
                </a:rPr>
                <a:t>+ </a:t>
              </a:r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A</a:t>
              </a:r>
              <a:r>
                <a:rPr lang="en-GB" sz="3200" dirty="0" smtClean="0">
                  <a:latin typeface="Helvetica Condensed"/>
                </a:rPr>
                <a:t>/2 </a:t>
              </a:r>
              <a:r>
                <a:rPr lang="en-GB" sz="3200" dirty="0">
                  <a:latin typeface="Helvetica Condensed"/>
                </a:rPr>
                <a:t>-J/4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670092" y="6455577"/>
              <a:ext cx="43183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</a:rPr>
                <a:t>E</a:t>
              </a:r>
              <a:r>
                <a:rPr lang="en-GB" sz="3200" baseline="-25000" dirty="0" smtClean="0">
                  <a:latin typeface="Symbol" panose="05050102010706020507" pitchFamily="18" charset="2"/>
                </a:rPr>
                <a:t>1</a:t>
              </a:r>
              <a:r>
                <a:rPr lang="en-GB" sz="3200" dirty="0" smtClean="0">
                  <a:latin typeface="Symbol" panose="05050102010706020507" pitchFamily="18" charset="2"/>
                </a:rPr>
                <a:t>=-</a:t>
              </a:r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A</a:t>
              </a:r>
              <a:r>
                <a:rPr lang="en-GB" sz="3200" dirty="0" smtClean="0">
                  <a:latin typeface="Helvetica Condensed"/>
                </a:rPr>
                <a:t>/2 - </a:t>
              </a:r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B</a:t>
              </a:r>
              <a:r>
                <a:rPr lang="en-GB" sz="3200" dirty="0" smtClean="0">
                  <a:latin typeface="Helvetica Condensed"/>
                </a:rPr>
                <a:t>/2 +J/4</a:t>
              </a:r>
              <a:endParaRPr lang="en-GB" sz="3200" dirty="0">
                <a:latin typeface="Helvetica Condensed"/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flipV="1">
              <a:off x="5981700" y="0"/>
              <a:ext cx="0" cy="338328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6334125" y="-48986"/>
              <a:ext cx="0" cy="367284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6057900" y="3670879"/>
              <a:ext cx="9525" cy="309568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6448425" y="3538400"/>
              <a:ext cx="9525" cy="324721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8" idx="1"/>
            </p:cNvCxnSpPr>
            <p:nvPr/>
          </p:nvCxnSpPr>
          <p:spPr>
            <a:xfrm flipH="1" flipV="1">
              <a:off x="6477869" y="1325817"/>
              <a:ext cx="956393" cy="12448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7434262" y="1076655"/>
              <a:ext cx="3170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FF0000"/>
                  </a:solidFill>
                  <a:latin typeface="Helvetica Condensed"/>
                </a:rPr>
                <a:t>Allowed transitions</a:t>
              </a:r>
              <a:endParaRPr lang="en-GB" sz="2800" dirty="0">
                <a:solidFill>
                  <a:srgbClr val="FF0000"/>
                </a:solidFill>
                <a:latin typeface="Helvetic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5822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101428" y="549156"/>
            <a:ext cx="12230785" cy="5612698"/>
            <a:chOff x="101428" y="549156"/>
            <a:chExt cx="12230785" cy="5612698"/>
          </a:xfrm>
        </p:grpSpPr>
        <p:grpSp>
          <p:nvGrpSpPr>
            <p:cNvPr id="11" name="Group 10"/>
            <p:cNvGrpSpPr/>
            <p:nvPr/>
          </p:nvGrpSpPr>
          <p:grpSpPr>
            <a:xfrm>
              <a:off x="101428" y="549156"/>
              <a:ext cx="8215873" cy="5612698"/>
              <a:chOff x="1556263" y="559151"/>
              <a:chExt cx="8215873" cy="5612698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56263" y="559151"/>
                <a:ext cx="8215873" cy="5612698"/>
              </a:xfrm>
              <a:prstGeom prst="rect">
                <a:avLst/>
              </a:prstGeom>
            </p:spPr>
          </p:pic>
          <p:sp>
            <p:nvSpPr>
              <p:cNvPr id="6" name="Oval 5"/>
              <p:cNvSpPr/>
              <p:nvPr/>
            </p:nvSpPr>
            <p:spPr>
              <a:xfrm>
                <a:off x="4686300" y="2933700"/>
                <a:ext cx="406400" cy="4318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 flipH="1">
                <a:off x="2755900" y="3365500"/>
                <a:ext cx="1943100" cy="1155700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3505200" y="2413000"/>
                <a:ext cx="914400" cy="5207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4343400" y="1923380"/>
                <a:ext cx="2997200" cy="896020"/>
              </a:xfrm>
              <a:custGeom>
                <a:avLst/>
                <a:gdLst>
                  <a:gd name="connsiteX0" fmla="*/ 0 w 2997200"/>
                  <a:gd name="connsiteY0" fmla="*/ 553120 h 896020"/>
                  <a:gd name="connsiteX1" fmla="*/ 1549400 w 2997200"/>
                  <a:gd name="connsiteY1" fmla="*/ 7020 h 896020"/>
                  <a:gd name="connsiteX2" fmla="*/ 2997200 w 2997200"/>
                  <a:gd name="connsiteY2" fmla="*/ 896020 h 89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97200" h="896020">
                    <a:moveTo>
                      <a:pt x="0" y="553120"/>
                    </a:moveTo>
                    <a:cubicBezTo>
                      <a:pt x="524933" y="251495"/>
                      <a:pt x="1049867" y="-50130"/>
                      <a:pt x="1549400" y="7020"/>
                    </a:cubicBezTo>
                    <a:cubicBezTo>
                      <a:pt x="2048933" y="64170"/>
                      <a:pt x="2523066" y="480095"/>
                      <a:pt x="2997200" y="896020"/>
                    </a:cubicBezTo>
                  </a:path>
                </a:pathLst>
              </a:custGeom>
              <a:noFill/>
              <a:ln w="50800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8674981" y="1205911"/>
              <a:ext cx="3657232" cy="4238744"/>
              <a:chOff x="-1702965" y="1425456"/>
              <a:chExt cx="3657232" cy="4238744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-1702965" y="1425456"/>
                <a:ext cx="3654093" cy="4238744"/>
                <a:chOff x="-1702965" y="1425456"/>
                <a:chExt cx="3654093" cy="4238744"/>
              </a:xfrm>
            </p:grpSpPr>
            <p:cxnSp>
              <p:nvCxnSpPr>
                <p:cNvPr id="13" name="Straight Connector 12"/>
                <p:cNvCxnSpPr/>
                <p:nvPr/>
              </p:nvCxnSpPr>
              <p:spPr>
                <a:xfrm flipH="1" flipV="1">
                  <a:off x="190500" y="4876800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V="1">
                  <a:off x="184150" y="4502150"/>
                  <a:ext cx="584200" cy="381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H="1" flipV="1">
                  <a:off x="-425450" y="4533900"/>
                  <a:ext cx="622300" cy="3556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 flipH="1" flipV="1">
                  <a:off x="742950" y="3721100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 flipV="1">
                  <a:off x="736600" y="3346450"/>
                  <a:ext cx="584200" cy="381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 flipH="1" flipV="1">
                  <a:off x="127000" y="3378200"/>
                  <a:ext cx="622300" cy="3556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 flipH="1" flipV="1">
                  <a:off x="-457200" y="3740150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flipV="1">
                  <a:off x="-463550" y="3365500"/>
                  <a:ext cx="584200" cy="381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flipH="1" flipV="1">
                  <a:off x="-1073150" y="3397250"/>
                  <a:ext cx="622300" cy="3556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flipH="1" flipV="1">
                  <a:off x="-1092200" y="2612390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flipH="1" flipV="1">
                  <a:off x="126047" y="2590800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 flipH="1" flipV="1">
                  <a:off x="86995" y="2590800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flipH="1" flipV="1">
                  <a:off x="1313937" y="2571750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Box 22"/>
                <p:cNvSpPr txBox="1"/>
                <p:nvPr/>
              </p:nvSpPr>
              <p:spPr>
                <a:xfrm>
                  <a:off x="-845063" y="411480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/>
                    <a:t>1</a:t>
                  </a:r>
                  <a:endParaRPr lang="en-GB" dirty="0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466664" y="407035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/>
                    <a:t>1</a:t>
                  </a:r>
                  <a:endParaRPr lang="en-GB" dirty="0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-1448572" y="2821424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/>
                    <a:t>1</a:t>
                  </a:r>
                  <a:endParaRPr lang="en-GB" dirty="0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-241300" y="2821424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/>
                    <a:t>2</a:t>
                  </a:r>
                  <a:endParaRPr lang="en-GB" dirty="0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1125311" y="2821424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/>
                    <a:t>1</a:t>
                  </a:r>
                  <a:endParaRPr lang="en-GB" dirty="0"/>
                </a:p>
              </p:txBody>
            </p:sp>
            <p:cxnSp>
              <p:nvCxnSpPr>
                <p:cNvPr id="40" name="Straight Connector 39"/>
                <p:cNvCxnSpPr/>
                <p:nvPr/>
              </p:nvCxnSpPr>
              <p:spPr>
                <a:xfrm flipV="1">
                  <a:off x="-1085850" y="2278003"/>
                  <a:ext cx="584200" cy="381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H="1" flipV="1">
                  <a:off x="-1695450" y="2309753"/>
                  <a:ext cx="622300" cy="3556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V="1">
                  <a:off x="133863" y="2214503"/>
                  <a:ext cx="584200" cy="381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H="1" flipV="1">
                  <a:off x="-475737" y="2246253"/>
                  <a:ext cx="622300" cy="3556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V="1">
                  <a:off x="1366928" y="2212856"/>
                  <a:ext cx="584200" cy="381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flipH="1" flipV="1">
                  <a:off x="757328" y="2244606"/>
                  <a:ext cx="622300" cy="3556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flipH="1" flipV="1">
                  <a:off x="-1702965" y="1519059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H="1" flipV="1">
                  <a:off x="-507743" y="1457206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flipH="1" flipV="1">
                  <a:off x="-413076" y="1468259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H="1" flipV="1">
                  <a:off x="-585076" y="1491580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flipH="1" flipV="1">
                  <a:off x="700128" y="1434493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H="1" flipV="1">
                  <a:off x="794795" y="1445546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flipH="1" flipV="1">
                  <a:off x="622795" y="1468867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H="1" flipV="1">
                  <a:off x="1932302" y="1425456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" name="TextBox 54"/>
              <p:cNvSpPr txBox="1"/>
              <p:nvPr/>
            </p:nvSpPr>
            <p:spPr>
              <a:xfrm>
                <a:off x="-1700277" y="168908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1</a:t>
                </a:r>
                <a:endParaRPr lang="en-GB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-862077" y="166624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3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14983" y="166624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3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652581" y="165458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1</a:t>
                </a:r>
                <a:endParaRPr lang="en-GB" dirty="0"/>
              </a:p>
            </p:txBody>
          </p:sp>
        </p:grpSp>
        <p:cxnSp>
          <p:nvCxnSpPr>
            <p:cNvPr id="60" name="Straight Arrow Connector 59"/>
            <p:cNvCxnSpPr/>
            <p:nvPr/>
          </p:nvCxnSpPr>
          <p:spPr>
            <a:xfrm>
              <a:off x="9994224" y="4134913"/>
              <a:ext cx="1100504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0367295" y="3677197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solidFill>
                    <a:srgbClr val="FF0000"/>
                  </a:solidFill>
                  <a:latin typeface="Helvetica Condensed"/>
                </a:rPr>
                <a:t>J</a:t>
              </a:r>
              <a:endParaRPr lang="en-GB" sz="2800" dirty="0">
                <a:solidFill>
                  <a:srgbClr val="FF0000"/>
                </a:solidFill>
                <a:latin typeface="Helvetica Condensed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462097" y="5275363"/>
              <a:ext cx="5325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err="1" smtClean="0">
                  <a:latin typeface="Symbol" panose="05050102010706020507" pitchFamily="18" charset="2"/>
                </a:rPr>
                <a:t>n</a:t>
              </a:r>
              <a:r>
                <a:rPr lang="en-GB" sz="2800" baseline="-25000" dirty="0" err="1" smtClean="0">
                  <a:latin typeface="Helvetica Condensed"/>
                </a:rPr>
                <a:t>A</a:t>
              </a:r>
              <a:endParaRPr lang="en-GB" sz="2800" baseline="-25000" dirty="0">
                <a:latin typeface="Helvetic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3903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3558</TotalTime>
  <Words>348</Words>
  <Application>Microsoft Office PowerPoint</Application>
  <PresentationFormat>Widescreen</PresentationFormat>
  <Paragraphs>194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Helvetica Condensed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Nottingham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Potapov Alexey</dc:creator>
  <cp:lastModifiedBy>Potapov Alexey</cp:lastModifiedBy>
  <cp:revision>209</cp:revision>
  <dcterms:created xsi:type="dcterms:W3CDTF">2017-06-21T12:11:18Z</dcterms:created>
  <dcterms:modified xsi:type="dcterms:W3CDTF">2017-07-26T13:23:12Z</dcterms:modified>
</cp:coreProperties>
</file>