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BF5DD-AEF7-595D-9388-9BCC53930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7DB4F-144E-6505-08EB-6667BEE24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240F0-FEE9-3D15-F3BC-1024F3EE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90FD7-C5E8-526A-A4FC-9601A763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82B9D-EF3B-0B88-AB80-82715770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8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75D2D-6899-427D-B911-EEE89E41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30178-D935-3961-166D-F74E60FA4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90F8-A2A3-55E5-8238-CBDF5977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F3B55-3E17-D684-8E74-6C182B03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F33AC-4227-E32A-3C9B-11F58126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A3FFB7-6944-03B5-295B-36CEC0EE9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77BD6-72D7-D9B6-1267-BFA02EC8D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D3DED-4809-4234-CBEB-AB19E44B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1EAD0-F142-BCCE-FC2C-0854DCD8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B707E-47E1-DC39-E072-4E041FD7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1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32E6A-0549-FC9E-932F-AA4E207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65461-49EF-B18B-8C96-DFFC6084F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80775-DBBA-EC1E-3A65-9CB27DFE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3F5A2-3F3A-7F68-81A1-5D132024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D31C0-665F-E896-9011-E1385EA6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2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39A1-8DE6-F789-DF5D-06EED99B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948257-AA98-DE90-FBA3-D87430BD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2E974-5C2A-BC34-0087-D49C693B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D81FA-DF70-90FA-8BB7-4966D8D1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146DE-7994-F51D-5B62-39A6FE71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3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7348F-43CE-4C93-6B5D-1C055EBA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49797-7F1A-1854-0E27-47402977F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4C2E9-B234-1560-1BE3-AAF35723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31350A-0044-8447-37E0-3F77333A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8D3A8-58AF-0A36-49BF-4186960D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5ADE8-2425-E661-9BCD-58868FB6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1B04-2053-A789-3311-806C025E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8947A-DE14-C6E1-167D-A5EED333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2CC3BB-72BD-69B7-D113-C0EC39B4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BF5304-3798-D90A-2060-030A49CE5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30A8E-7AFF-66DD-EF25-995A8D41A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4F99AF-3697-9125-04D8-C0E343C4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3FEC8B-8DCD-ACC8-C0A1-13922726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1D4408-CDCC-4D74-7C5C-45F04401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6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16BBF-1A84-1B04-4EB4-08638915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BAFB7A-FDA0-670F-DAE2-63F6623F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CB1F20-D9FF-CC59-46BC-573D8AE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47904-74C6-F1C6-C14B-769B9552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3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624AF7-7087-4282-25E1-F22682D1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5B5B82-74F9-9212-7A9E-3935B875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933221-98A7-AA15-89B2-E9AE7BA4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0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99D1A-0E88-F789-D8D9-348A73DF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CF2DB-1C8A-DB28-E924-3F275B2A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3343F-1462-33CA-F743-015E8F2C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C2024-CFAE-C7D2-D128-7A0BB41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FC6F8-B5E6-1D82-B6E1-AB2DC058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A69EC-16DA-F0E9-38F7-E284A11E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97B1A-6490-796A-7426-4B2A8F0D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878A29-A762-FDB1-E01D-9DAFF879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78C0E-39CF-7419-398D-64C2AB3E2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6541F-7417-4EAD-4BA2-5F45352F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1D847-BA37-3B16-9A0F-798240AD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DA5B9-A322-2045-7820-E0B8CFCC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1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52741-75B6-B1A6-46AC-BC57B798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10C3-C75D-26E1-2930-E8F13990E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B7649-A375-7D89-0467-4CC03D688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EC1D-487F-41B3-B76E-EDA80B61298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0D52C-33A5-D8EC-9DF0-EA6AA257B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27D6D-929A-773C-6969-2B42BDE74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16FD-585A-48C0-A89B-4B4819EFF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618DF3-A819-49AB-417E-E1A982B8D8CC}"/>
              </a:ext>
            </a:extLst>
          </p:cNvPr>
          <p:cNvSpPr/>
          <p:nvPr/>
        </p:nvSpPr>
        <p:spPr>
          <a:xfrm>
            <a:off x="-2" y="0"/>
            <a:ext cx="10145541" cy="3952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2194143-F035-E40F-09DF-D8973BE63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39"/>
          <a:stretch/>
        </p:blipFill>
        <p:spPr>
          <a:xfrm>
            <a:off x="439315" y="0"/>
            <a:ext cx="4605174" cy="3186260"/>
          </a:xfrm>
          <a:prstGeom prst="rect">
            <a:avLst/>
          </a:prstGeom>
        </p:spPr>
      </p:pic>
      <p:pic>
        <p:nvPicPr>
          <p:cNvPr id="10" name="그림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63CCEF5-CCA4-242A-739B-4F78453B3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26" b="17283"/>
          <a:stretch/>
        </p:blipFill>
        <p:spPr>
          <a:xfrm>
            <a:off x="5101046" y="763571"/>
            <a:ext cx="4605174" cy="2413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D81503-7D99-B416-9527-C1AD51E1341B}"/>
              </a:ext>
            </a:extLst>
          </p:cNvPr>
          <p:cNvSpPr txBox="1"/>
          <p:nvPr/>
        </p:nvSpPr>
        <p:spPr>
          <a:xfrm>
            <a:off x="-1" y="3186260"/>
            <a:ext cx="10145539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(a) shows the difference between the binary decision loss and the proposed batch accuracy loss that aggregates multiple binary decisions to form a continuous score. (b) illustrates the Decision-BADGE framework that utilizes the SPSA algorithm with the batch accuracy loss.</a:t>
            </a:r>
            <a:endParaRPr lang="ko-KR" altLang="en-US" sz="14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E8684B1-9E7C-39B0-40FC-234E66479AE9}"/>
              </a:ext>
            </a:extLst>
          </p:cNvPr>
          <p:cNvSpPr/>
          <p:nvPr/>
        </p:nvSpPr>
        <p:spPr>
          <a:xfrm>
            <a:off x="-2" y="0"/>
            <a:ext cx="10145541" cy="3753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06D8241-F23C-25BF-5F43-208ECF14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4554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7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35A6E8-3E7E-521B-A26E-6BED3430E7E8}"/>
              </a:ext>
            </a:extLst>
          </p:cNvPr>
          <p:cNvSpPr/>
          <p:nvPr/>
        </p:nvSpPr>
        <p:spPr>
          <a:xfrm>
            <a:off x="-2" y="0"/>
            <a:ext cx="10145541" cy="4686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52917D1-2B56-42C2-8588-79700E4A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9" y="0"/>
            <a:ext cx="4887007" cy="4686954"/>
          </a:xfrm>
          <a:prstGeom prst="rect">
            <a:avLst/>
          </a:prstGeom>
        </p:spPr>
      </p:pic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9DB9968-D4AF-5C73-E803-37B5EB0BC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7" y="695422"/>
            <a:ext cx="482984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8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EBE165A-D3E4-9CF3-5C2B-62A9AB7DA44D}"/>
              </a:ext>
            </a:extLst>
          </p:cNvPr>
          <p:cNvSpPr/>
          <p:nvPr/>
        </p:nvSpPr>
        <p:spPr>
          <a:xfrm>
            <a:off x="-2" y="-1"/>
            <a:ext cx="10145541" cy="5201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B7A90F4-61E6-6AAB-02B0-A962A7F5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-1"/>
            <a:ext cx="10116962" cy="52013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47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B0FB94-F806-10D6-A790-D4C620E56305}"/>
              </a:ext>
            </a:extLst>
          </p:cNvPr>
          <p:cNvSpPr/>
          <p:nvPr/>
        </p:nvSpPr>
        <p:spPr>
          <a:xfrm>
            <a:off x="-2" y="-1"/>
            <a:ext cx="10145541" cy="4448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95B2052-B27A-1C57-8C0C-7E631694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7" y="0"/>
            <a:ext cx="4564904" cy="319274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485025-08FE-6B22-776D-C51F3A68100B}"/>
              </a:ext>
            </a:extLst>
          </p:cNvPr>
          <p:cNvGrpSpPr/>
          <p:nvPr/>
        </p:nvGrpSpPr>
        <p:grpSpPr>
          <a:xfrm>
            <a:off x="5174037" y="0"/>
            <a:ext cx="4848802" cy="4448796"/>
            <a:chOff x="5268159" y="1093238"/>
            <a:chExt cx="4848802" cy="4448796"/>
          </a:xfrm>
        </p:grpSpPr>
        <p:pic>
          <p:nvPicPr>
            <p:cNvPr id="6" name="그림 5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4085380-E05D-D468-5E12-348BE3A43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586" y="1093238"/>
              <a:ext cx="4839375" cy="2514951"/>
            </a:xfrm>
            <a:prstGeom prst="rect">
              <a:avLst/>
            </a:prstGeom>
          </p:spPr>
        </p:pic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D8978534-F691-4AE5-120A-221B029B0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8159" y="3608189"/>
              <a:ext cx="4829849" cy="1933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0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82F2E8-5B5D-AC4E-57B3-8E0AEAD727D0}"/>
              </a:ext>
            </a:extLst>
          </p:cNvPr>
          <p:cNvSpPr/>
          <p:nvPr/>
        </p:nvSpPr>
        <p:spPr>
          <a:xfrm>
            <a:off x="-2" y="-1"/>
            <a:ext cx="10145541" cy="4788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A6D3C1-A5C8-C731-9852-48AD1EA64B70}"/>
              </a:ext>
            </a:extLst>
          </p:cNvPr>
          <p:cNvGrpSpPr/>
          <p:nvPr/>
        </p:nvGrpSpPr>
        <p:grpSpPr>
          <a:xfrm>
            <a:off x="5530563" y="0"/>
            <a:ext cx="4157177" cy="4788818"/>
            <a:chOff x="4425885" y="0"/>
            <a:chExt cx="4157177" cy="4788818"/>
          </a:xfrm>
        </p:grpSpPr>
        <p:pic>
          <p:nvPicPr>
            <p:cNvPr id="12" name="그림 11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E0BEE36D-BFA3-5F39-A207-D990927FB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312" y="0"/>
              <a:ext cx="3971826" cy="1734532"/>
            </a:xfrm>
            <a:prstGeom prst="rect">
              <a:avLst/>
            </a:prstGeom>
          </p:spPr>
        </p:pic>
        <p:pic>
          <p:nvPicPr>
            <p:cNvPr id="15" name="그림 14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B9FEB2D5-0EE8-B47A-69A8-319577CE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885" y="1781667"/>
              <a:ext cx="4157177" cy="1480008"/>
            </a:xfrm>
            <a:prstGeom prst="rect">
              <a:avLst/>
            </a:prstGeom>
          </p:spPr>
        </p:pic>
        <p:pic>
          <p:nvPicPr>
            <p:cNvPr id="20" name="그림 19" descr="텍스트, 폰트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363D2C7B-1CF4-141E-C588-F680E4A0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886" y="3308810"/>
              <a:ext cx="4008090" cy="1480008"/>
            </a:xfrm>
            <a:prstGeom prst="rect">
              <a:avLst/>
            </a:prstGeom>
          </p:spPr>
        </p:pic>
      </p:grpSp>
      <p:pic>
        <p:nvPicPr>
          <p:cNvPr id="8" name="그림 7" descr="스크린샷, 실내이(가) 표시된 사진&#10;&#10;자동 생성된 설명">
            <a:extLst>
              <a:ext uri="{FF2B5EF4-FFF2-40B4-BE49-F238E27FC236}">
                <a16:creationId xmlns:a16="http://schemas.microsoft.com/office/drawing/2014/main" id="{6F38E2E3-7514-7ABF-8574-65FF12F16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" y="1"/>
            <a:ext cx="4171361" cy="44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8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55C82A-B2D3-E643-73AE-0075B1E79533}"/>
              </a:ext>
            </a:extLst>
          </p:cNvPr>
          <p:cNvSpPr/>
          <p:nvPr/>
        </p:nvSpPr>
        <p:spPr>
          <a:xfrm>
            <a:off x="-2" y="-1"/>
            <a:ext cx="10145541" cy="3872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, 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48C3061A-BADC-7EF3-00B4-762AD565B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r="61146" b="18528"/>
          <a:stretch/>
        </p:blipFill>
        <p:spPr>
          <a:xfrm>
            <a:off x="1005102" y="1"/>
            <a:ext cx="2997723" cy="3026004"/>
          </a:xfrm>
          <a:prstGeom prst="rect">
            <a:avLst/>
          </a:prstGeom>
        </p:spPr>
      </p:pic>
      <p:pic>
        <p:nvPicPr>
          <p:cNvPr id="6" name="그림 5" descr="텍스트, 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40FD5E33-70DA-B799-B94F-156A10C75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7" r="8494" b="18528"/>
          <a:stretch/>
        </p:blipFill>
        <p:spPr>
          <a:xfrm>
            <a:off x="4672129" y="1"/>
            <a:ext cx="4468305" cy="3026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8AB79-0D8D-A89D-A297-083FC58E9A60}"/>
                  </a:ext>
                </a:extLst>
              </p:cNvPr>
              <p:cNvSpPr txBox="1"/>
              <p:nvPr/>
            </p:nvSpPr>
            <p:spPr>
              <a:xfrm>
                <a:off x="-1" y="3106132"/>
                <a:ext cx="10145539" cy="766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2: (a) shows the ASR on different datasets using ResNet18. The CIFAR-10 and CIFAR-100 datasets were not significantly diff-</a:t>
                </a:r>
                <a:r>
                  <a:rPr lang="en-US" altLang="ko-KR" sz="1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erent</a:t>
                </a:r>
                <a:r>
                  <a:rPr lang="en-US" altLang="ko-KR" sz="14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while MNIST is significantly different from CIFARs. (b) shows the ASR using different algorithms and </a:t>
                </a:r>
                <a:r>
                  <a:rPr lang="en-US" altLang="ko-KR" sz="146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ViT</a:t>
                </a:r>
                <a:r>
                  <a:rPr lang="en-US" altLang="ko-KR" sz="14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SPSA-AM (ours) shows the highest and most stable ASR. The error bars in both subfigures show the 2</a:t>
                </a:r>
                <a14:m>
                  <m:oMath xmlns:m="http://schemas.openxmlformats.org/officeDocument/2006/math">
                    <m:r>
                      <a:rPr lang="en-US" altLang="ko-KR" sz="146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ko-KR" altLang="en-US" sz="14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6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ASRs.</a:t>
                </a:r>
                <a:endParaRPr lang="ko-KR" altLang="en-US" sz="146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8AB79-0D8D-A89D-A297-083FC58E9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106132"/>
                <a:ext cx="10145539" cy="766364"/>
              </a:xfrm>
              <a:prstGeom prst="rect">
                <a:avLst/>
              </a:prstGeom>
              <a:blipFill>
                <a:blip r:embed="rId3"/>
                <a:stretch>
                  <a:fillRect l="-180" t="-16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8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EAA8D7-CBA3-2CA0-A9AF-9980F5450343}"/>
              </a:ext>
            </a:extLst>
          </p:cNvPr>
          <p:cNvSpPr/>
          <p:nvPr/>
        </p:nvSpPr>
        <p:spPr>
          <a:xfrm>
            <a:off x="-1" y="0"/>
            <a:ext cx="10116962" cy="6212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21B66-0EDE-DC55-B376-8F2091200A70}"/>
              </a:ext>
            </a:extLst>
          </p:cNvPr>
          <p:cNvSpPr/>
          <p:nvPr/>
        </p:nvSpPr>
        <p:spPr>
          <a:xfrm>
            <a:off x="-2" y="-1"/>
            <a:ext cx="10145541" cy="679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B9EE25-7065-9DDA-9EA0-3DF41B1750F3}"/>
              </a:ext>
            </a:extLst>
          </p:cNvPr>
          <p:cNvGrpSpPr/>
          <p:nvPr/>
        </p:nvGrpSpPr>
        <p:grpSpPr>
          <a:xfrm>
            <a:off x="61500" y="0"/>
            <a:ext cx="9993959" cy="5965624"/>
            <a:chOff x="75788" y="0"/>
            <a:chExt cx="9993959" cy="5965624"/>
          </a:xfrm>
        </p:grpSpPr>
        <p:pic>
          <p:nvPicPr>
            <p:cNvPr id="5" name="그림 4" descr="텍스트, 스크린샷, 지도, 도표이(가) 표시된 사진&#10;&#10;자동 생성된 설명">
              <a:extLst>
                <a:ext uri="{FF2B5EF4-FFF2-40B4-BE49-F238E27FC236}">
                  <a16:creationId xmlns:a16="http://schemas.microsoft.com/office/drawing/2014/main" id="{FB053B99-CA79-7422-5294-F853EAC1B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57" b="11684"/>
            <a:stretch/>
          </p:blipFill>
          <p:spPr>
            <a:xfrm>
              <a:off x="75788" y="0"/>
              <a:ext cx="4981604" cy="5965624"/>
            </a:xfrm>
            <a:prstGeom prst="rect">
              <a:avLst/>
            </a:prstGeom>
          </p:spPr>
        </p:pic>
        <p:pic>
          <p:nvPicPr>
            <p:cNvPr id="7" name="그림 6" descr="텍스트, 스크린샷, 지도, 도표이(가) 표시된 사진&#10;&#10;자동 생성된 설명">
              <a:extLst>
                <a:ext uri="{FF2B5EF4-FFF2-40B4-BE49-F238E27FC236}">
                  <a16:creationId xmlns:a16="http://schemas.microsoft.com/office/drawing/2014/main" id="{414EE69B-1143-1DA8-9685-C131F0D58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60" r="604" b="11684"/>
            <a:stretch/>
          </p:blipFill>
          <p:spPr>
            <a:xfrm>
              <a:off x="5180395" y="0"/>
              <a:ext cx="4889352" cy="596562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A10B08-C2A2-06D9-ECCE-36EB8E1FD626}"/>
              </a:ext>
            </a:extLst>
          </p:cNvPr>
          <p:cNvSpPr txBox="1"/>
          <p:nvPr/>
        </p:nvSpPr>
        <p:spPr>
          <a:xfrm>
            <a:off x="-1" y="6031322"/>
            <a:ext cx="10145539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Each subfigure shows the datapoints on the decision space of a victim (ResNet18). The left-hand one is the adversarial data-points and the other one is the clean datapoints without adversarial perturbations. We controlled the number of query points of (c) and (d) for clear understanding.</a:t>
            </a:r>
            <a:endParaRPr lang="ko-KR" altLang="en-US" sz="14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75E05FD504A39468DEB71FF0D965A1C" ma:contentTypeVersion="3" ma:contentTypeDescription="새 문서를 만듭니다." ma:contentTypeScope="" ma:versionID="f6f52e87e4a45d4f9ed797cd3826a726">
  <xsd:schema xmlns:xsd="http://www.w3.org/2001/XMLSchema" xmlns:xs="http://www.w3.org/2001/XMLSchema" xmlns:p="http://schemas.microsoft.com/office/2006/metadata/properties" xmlns:ns3="489514e5-137d-484c-b650-092d22f49953" targetNamespace="http://schemas.microsoft.com/office/2006/metadata/properties" ma:root="true" ma:fieldsID="2b87ba4788ad17e9d77f1159d364a8a7" ns3:_="">
    <xsd:import namespace="489514e5-137d-484c-b650-092d22f499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514e5-137d-484c-b650-092d22f499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BE5F0D-7208-41D7-A270-FA0137EABB3D}">
  <ds:schemaRefs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489514e5-137d-484c-b650-092d22f49953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1BEB1F-FDBB-4886-8F04-569FC6D68C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9FC44F-CA0A-4E17-B659-843799AC7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9514e5-137d-484c-b650-092d22f499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175</Words>
  <Application>Microsoft Office PowerPoint</Application>
  <PresentationFormat>와이드스크린</PresentationFormat>
  <Paragraphs>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유근혁</dc:creator>
  <cp:lastModifiedBy>유근혁</cp:lastModifiedBy>
  <cp:revision>3</cp:revision>
  <dcterms:created xsi:type="dcterms:W3CDTF">2023-08-14T08:23:36Z</dcterms:created>
  <dcterms:modified xsi:type="dcterms:W3CDTF">2023-08-14T09:01:17Z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0x010100F75E05FD504A39468DEB71FF0D965A1C</vt:lpwstr>
  </property>
</Properties>
</file>