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4FBFF"/>
    <a:srgbClr val="9DC2E6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qq_user\1454396890\filerecv\10&#24180;&#38382;&#39064;&#30456;&#20851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SD</a:t>
            </a:r>
            <a:r>
              <a:rPr lang="en-US"/>
              <a:t>G-9 Completeness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Sheet2!$E$2:$E$11</c:f>
              <c:numCache>
                <c:formatCode>General</c:formatCode>
                <c:ptCount val="10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  <c:pt idx="5">
                  <c:v>2027</c:v>
                </c:pt>
                <c:pt idx="6">
                  <c:v>2028</c:v>
                </c:pt>
                <c:pt idx="7">
                  <c:v>2029</c:v>
                </c:pt>
                <c:pt idx="8">
                  <c:v>2030</c:v>
                </c:pt>
                <c:pt idx="9">
                  <c:v>2031</c:v>
                </c:pt>
              </c:numCache>
            </c:numRef>
          </c:cat>
          <c:val>
            <c:numRef>
              <c:f>Sheet2!$F$2:$F$11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0.05</c:v>
                </c:pt>
                <c:pt idx="3">
                  <c:v>0.05</c:v>
                </c:pt>
                <c:pt idx="4">
                  <c:v>0.1</c:v>
                </c:pt>
                <c:pt idx="5">
                  <c:v>0.15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9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4-4C53-A1BB-B00A428F82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637679728"/>
        <c:axId val="637668080"/>
      </c:barChart>
      <c:catAx>
        <c:axId val="63767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7668080"/>
        <c:crosses val="autoZero"/>
        <c:auto val="1"/>
        <c:lblAlgn val="ctr"/>
        <c:lblOffset val="100"/>
        <c:noMultiLvlLbl val="0"/>
      </c:catAx>
      <c:valAx>
        <c:axId val="6376680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F5F5F"/>
                </a:solidFill>
                <a:latin typeface="幼圆" panose="02010509060101010101" pitchFamily="49" charset="-122"/>
                <a:ea typeface="+mn-ea"/>
                <a:cs typeface="+mn-cs"/>
              </a:defRPr>
            </a:pPr>
            <a:endParaRPr lang="zh-CN"/>
          </a:p>
        </c:txPr>
        <c:crossAx val="637679728"/>
        <c:crosses val="autoZero"/>
        <c:crossBetween val="between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79BE7-9183-2B1D-7CA5-723CA4BB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12408-7A7A-30E2-DADE-EACBD2EAF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EDB63-21C7-6D8A-C9F1-B399A750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B4A93-10C9-DCF0-BF0F-7F9DA80D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2831C-BA76-0B03-52B2-F1CEE3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9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E8323-B193-53A1-2401-17DD4809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34BCA-0843-A4D5-57FE-718663C1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79807-C52F-3B79-ED40-BFE2C745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ABC71-EE31-8CEE-8A2B-44F1E1A1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B81A9-C43A-21BF-1E7E-DD8B62F9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3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0DF5C-A296-12CA-463D-75423B5C1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08BD94-4777-4A69-4396-8E5DEB00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6FC1E-FC79-4AAC-CE4B-750CD43C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0B4E6-9488-FA88-7E73-6EF369C8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39CEE-5DF4-00B5-1BFF-73E8538B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B17BF-4A01-1AAF-E9AB-60CE30A9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7BBDF-17F1-303B-78DA-99F2618D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9EE19-CC08-DC82-65EF-536A2909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64CCE-B76B-1FFC-E450-D8E91E0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8C0DB-4EBE-F48F-8F8E-4EAA64E2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4042C-3935-A10D-1A63-10F665E6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AEDAA-FB99-E417-C4E8-941F7777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B803A-5B5F-856F-64FC-6BD52FDB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9CCC7-B68E-8AFB-EB8D-A2EF0497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39995-02BB-71EA-4611-6A5F4EB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3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CB72-642C-21E5-D6B1-18508054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91DC3-7BC0-3C40-89B5-3E57A5DD2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542EF-D7E5-C99A-9D19-229BE435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FB460-19EC-ECB3-A957-71508EC9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8FBEF-C602-1FE4-1838-55DF6142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4DFC5-59AD-AC81-5818-6A4C4B70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7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EE27-1205-6943-9FA6-51874296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1C5BD-1FB1-C86A-9B75-409A35DD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EB62F-0CCC-31DD-FB0F-3DAC3D87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087B9-5C61-1DD5-10FB-B108193B8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978E5F-86B2-7DFF-1747-C3FBDE64C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A0AD37-4FEC-8EA9-7D59-213A2721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F3EBB-F810-589C-1D63-B81F8665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51D04E-B2E6-30F9-E503-45D825D2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9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3BFC2-0C22-6271-96F1-07CF1F8E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86313-5C20-9FB5-A731-F17D93BB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8E4153-2F2A-9B0B-5A07-5813BE8D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D4279-46A4-45DE-B8D4-70FF44AE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2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E60E21-9839-8EF0-83B4-3A44F6D2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76F253-07F3-9EEA-E0E5-5C262A8B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68A7F-9100-7055-8251-05C38202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2308E-8F98-DB99-11D1-F2273BF4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9851E-59A7-FBAD-C255-5587F53D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62690-3C1A-56BE-4516-7972C5F3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D564A-6EAC-F20B-18FC-784C983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66856-7751-7D61-7C46-2A6B7701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906DF-EDAD-2206-F8AE-9866F104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EFEE-E546-A687-5494-B66F080F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A86DFA-12A0-2452-580A-CD872C39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82CE0-884E-6FC1-AAF2-761C62DCC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63485-9374-EEF4-2680-1FBEFB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ED994-F737-592B-2682-55B234F7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83477-4CE8-B9CE-F930-5276E7E1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6048F-24FC-5950-D118-58A8E432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B1E81-08B6-75FF-FF25-F7D21A36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6E20F-9944-1913-2949-C02602D1C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C60E-432C-4B49-8D25-0A956CD42C88}" type="datetimeFigureOut">
              <a:rPr lang="zh-CN" altLang="en-US" smtClean="0"/>
              <a:t>2023-02-21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12E58-08E3-BB48-12A6-3B3CBE38B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74538-3442-BCDF-E170-AAD13CB5F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2EBC-4D5C-48C7-B41E-23FA566A3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8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1E51B9F-6C8E-44C6-9784-844717975CF5}"/>
              </a:ext>
            </a:extLst>
          </p:cNvPr>
          <p:cNvGraphicFramePr>
            <a:graphicFrameLocks/>
          </p:cNvGraphicFramePr>
          <p:nvPr/>
        </p:nvGraphicFramePr>
        <p:xfrm>
          <a:off x="3490912" y="1778000"/>
          <a:ext cx="5210175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711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14BAD6-6C1C-AF6E-CEF2-5B03985CC2CC}"/>
              </a:ext>
            </a:extLst>
          </p:cNvPr>
          <p:cNvSpPr/>
          <p:nvPr/>
        </p:nvSpPr>
        <p:spPr>
          <a:xfrm>
            <a:off x="2608756" y="433798"/>
            <a:ext cx="7830644" cy="6111782"/>
          </a:xfrm>
          <a:prstGeom prst="roundRect">
            <a:avLst>
              <a:gd name="adj" fmla="val 1581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8FB7E9-F6F4-6B34-2DB1-30EDB0C6C8BF}"/>
              </a:ext>
            </a:extLst>
          </p:cNvPr>
          <p:cNvSpPr/>
          <p:nvPr/>
        </p:nvSpPr>
        <p:spPr>
          <a:xfrm>
            <a:off x="2734014" y="512323"/>
            <a:ext cx="7592992" cy="2857774"/>
          </a:xfrm>
          <a:prstGeom prst="roundRect">
            <a:avLst>
              <a:gd name="adj" fmla="val 1581"/>
            </a:avLst>
          </a:prstGeom>
          <a:gradFill>
            <a:gsLst>
              <a:gs pos="0">
                <a:schemeClr val="accent1">
                  <a:lumMod val="75000"/>
                  <a:alpha val="10000"/>
                </a:schemeClr>
              </a:gs>
              <a:gs pos="0">
                <a:srgbClr val="0070C0">
                  <a:alpha val="20000"/>
                </a:srgb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lin ang="0" scaled="0"/>
          </a:gradFill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42D71CF-C147-723C-1B7B-BE246877C2A5}"/>
              </a:ext>
            </a:extLst>
          </p:cNvPr>
          <p:cNvSpPr/>
          <p:nvPr/>
        </p:nvSpPr>
        <p:spPr>
          <a:xfrm>
            <a:off x="2734015" y="5532367"/>
            <a:ext cx="7592992" cy="891835"/>
          </a:xfrm>
          <a:prstGeom prst="roundRect">
            <a:avLst>
              <a:gd name="adj" fmla="val 1581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0">
                <a:schemeClr val="accent2">
                  <a:lumMod val="75000"/>
                  <a:alpha val="10000"/>
                </a:schemeClr>
              </a:gs>
              <a:gs pos="100000">
                <a:schemeClr val="accent2">
                  <a:lumMod val="20000"/>
                  <a:lumOff val="80000"/>
                  <a:alpha val="20000"/>
                </a:schemeClr>
              </a:gs>
            </a:gsLst>
            <a:lin ang="0" scaled="0"/>
          </a:gradFill>
          <a:ln w="190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2B1820C-13E2-FE5B-7200-71AD0554CA9B}"/>
              </a:ext>
            </a:extLst>
          </p:cNvPr>
          <p:cNvSpPr/>
          <p:nvPr/>
        </p:nvSpPr>
        <p:spPr>
          <a:xfrm>
            <a:off x="2734015" y="3497140"/>
            <a:ext cx="7592992" cy="1932531"/>
          </a:xfrm>
          <a:prstGeom prst="roundRect">
            <a:avLst>
              <a:gd name="adj" fmla="val 1581"/>
            </a:avLst>
          </a:prstGeom>
          <a:gradFill>
            <a:gsLst>
              <a:gs pos="0">
                <a:schemeClr val="accent6">
                  <a:lumMod val="75000"/>
                  <a:alpha val="10000"/>
                </a:schemeClr>
              </a:gs>
              <a:gs pos="0">
                <a:srgbClr val="92D050">
                  <a:alpha val="20000"/>
                </a:srgbClr>
              </a:gs>
              <a:gs pos="100000">
                <a:schemeClr val="accent6">
                  <a:lumMod val="20000"/>
                  <a:lumOff val="80000"/>
                  <a:alpha val="10000"/>
                </a:schemeClr>
              </a:gs>
            </a:gsLst>
            <a:lin ang="0" scaled="0"/>
          </a:gradFill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BD36E9-6686-3460-8C06-5206D788E781}"/>
              </a:ext>
            </a:extLst>
          </p:cNvPr>
          <p:cNvSpPr/>
          <p:nvPr/>
        </p:nvSpPr>
        <p:spPr>
          <a:xfrm>
            <a:off x="2978272" y="588097"/>
            <a:ext cx="7200381" cy="444674"/>
          </a:xfrm>
          <a:prstGeom prst="roundRect">
            <a:avLst>
              <a:gd name="adj" fmla="val 1581"/>
            </a:avLst>
          </a:prstGeom>
          <a:solidFill>
            <a:srgbClr val="9DC2E6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I</a:t>
            </a:r>
            <a:r>
              <a:rPr lang="en-US" altLang="zh-CN" b="0" i="0" dirty="0">
                <a:solidFill>
                  <a:schemeClr val="accent1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nfluence Network Model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10101A1-6A82-E475-0E30-00257DEA0A5D}"/>
              </a:ext>
            </a:extLst>
          </p:cNvPr>
          <p:cNvSpPr/>
          <p:nvPr/>
        </p:nvSpPr>
        <p:spPr>
          <a:xfrm>
            <a:off x="2978270" y="1274941"/>
            <a:ext cx="2386210" cy="705633"/>
          </a:xfrm>
          <a:prstGeom prst="roundRect">
            <a:avLst>
              <a:gd name="adj" fmla="val 1581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0" dirty="0">
                <a:solidFill>
                  <a:srgbClr val="626469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Pearson Correlation Coefficient</a:t>
            </a:r>
            <a:endParaRPr lang="en-US" altLang="zh-CN" i="0" dirty="0">
              <a:solidFill>
                <a:srgbClr val="2A2B2E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542174-0E21-45A2-58FC-3E7B87B0610D}"/>
              </a:ext>
            </a:extLst>
          </p:cNvPr>
          <p:cNvSpPr/>
          <p:nvPr/>
        </p:nvSpPr>
        <p:spPr>
          <a:xfrm>
            <a:off x="2978270" y="2429423"/>
            <a:ext cx="2386209" cy="743211"/>
          </a:xfrm>
          <a:prstGeom prst="roundRect">
            <a:avLst>
              <a:gd name="adj" fmla="val 1581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2646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Significance Test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23FBDB-3BF8-9D18-3B6D-6A7C4025A428}"/>
              </a:ext>
            </a:extLst>
          </p:cNvPr>
          <p:cNvSpPr/>
          <p:nvPr/>
        </p:nvSpPr>
        <p:spPr>
          <a:xfrm>
            <a:off x="7656747" y="1091225"/>
            <a:ext cx="2521906" cy="2017734"/>
          </a:xfrm>
          <a:prstGeom prst="roundRect">
            <a:avLst>
              <a:gd name="adj" fmla="val 1581"/>
            </a:avLst>
          </a:prstGeom>
          <a:gradFill>
            <a:gsLst>
              <a:gs pos="0">
                <a:schemeClr val="accent6">
                  <a:lumMod val="75000"/>
                  <a:alpha val="1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i="0" dirty="0">
                <a:solidFill>
                  <a:srgbClr val="2A2B2E"/>
                </a:solidFill>
                <a:effectLst/>
                <a:latin typeface="Bahnschrift" panose="020B0502040204020203" pitchFamily="34" charset="0"/>
              </a:rPr>
              <a:t>Influence Network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A413F46-ABBD-6D4D-5712-3C1E4EFDFA31}"/>
              </a:ext>
            </a:extLst>
          </p:cNvPr>
          <p:cNvSpPr/>
          <p:nvPr/>
        </p:nvSpPr>
        <p:spPr>
          <a:xfrm>
            <a:off x="3855090" y="2050934"/>
            <a:ext cx="363257" cy="296450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7E5A055-7E90-554E-65D8-A39570BECDFE}"/>
              </a:ext>
            </a:extLst>
          </p:cNvPr>
          <p:cNvSpPr/>
          <p:nvPr/>
        </p:nvSpPr>
        <p:spPr>
          <a:xfrm>
            <a:off x="5461066" y="2552935"/>
            <a:ext cx="2095889" cy="52609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E8D734-0DE1-54C0-02CA-E196BE2B9CCA}"/>
              </a:ext>
            </a:extLst>
          </p:cNvPr>
          <p:cNvSpPr txBox="1"/>
          <p:nvPr/>
        </p:nvSpPr>
        <p:spPr>
          <a:xfrm>
            <a:off x="5579175" y="2429423"/>
            <a:ext cx="2770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0" u="none" strike="noStrike" dirty="0">
                <a:solidFill>
                  <a:srgbClr val="5A75E0"/>
                </a:solidFill>
                <a:effectLst/>
                <a:latin typeface="Arial Black" panose="020B0A04020102020204" pitchFamily="34" charset="0"/>
              </a:rPr>
              <a:t>Weight Calculation</a:t>
            </a:r>
            <a:endParaRPr lang="en-US" altLang="zh-CN" sz="1100" b="0" i="0" dirty="0">
              <a:solidFill>
                <a:srgbClr val="2A2B2E"/>
              </a:solidFill>
              <a:effectLst/>
              <a:latin typeface="Arial Black" panose="020B0A04020102020204" pitchFamily="34" charset="0"/>
            </a:endParaRPr>
          </a:p>
          <a:p>
            <a:endParaRPr lang="zh-CN" altLang="en-US" sz="1100" dirty="0">
              <a:latin typeface="Arial Black" panose="020B0A040201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48742D5-5494-B1CE-EAED-2CFEC655C8AC}"/>
              </a:ext>
            </a:extLst>
          </p:cNvPr>
          <p:cNvSpPr/>
          <p:nvPr/>
        </p:nvSpPr>
        <p:spPr>
          <a:xfrm>
            <a:off x="5666406" y="3567382"/>
            <a:ext cx="4512247" cy="444674"/>
          </a:xfrm>
          <a:prstGeom prst="roundRect">
            <a:avLst>
              <a:gd name="adj" fmla="val 1581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Amasis MT Pro Black" panose="02040A04050005020304" pitchFamily="18" charset="0"/>
              </a:rPr>
              <a:t>Priority Evaluation Model</a:t>
            </a: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6F6E2FF7-A0BF-8994-E346-06BB6D4D4B0C}"/>
              </a:ext>
            </a:extLst>
          </p:cNvPr>
          <p:cNvSpPr/>
          <p:nvPr/>
        </p:nvSpPr>
        <p:spPr>
          <a:xfrm>
            <a:off x="2362409" y="3075754"/>
            <a:ext cx="615861" cy="1341474"/>
          </a:xfrm>
          <a:prstGeom prst="curvedRightArrow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1FCFF29-F1C2-881B-589A-552B88B628F1}"/>
              </a:ext>
            </a:extLst>
          </p:cNvPr>
          <p:cNvSpPr/>
          <p:nvPr/>
        </p:nvSpPr>
        <p:spPr>
          <a:xfrm>
            <a:off x="2978272" y="3621190"/>
            <a:ext cx="2116898" cy="743211"/>
          </a:xfrm>
          <a:prstGeom prst="roundRect">
            <a:avLst>
              <a:gd name="adj" fmla="val 5682"/>
            </a:avLst>
          </a:prstGeom>
          <a:solidFill>
            <a:schemeClr val="bg1"/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626469"/>
                </a:solidFill>
                <a:effectLst/>
                <a:latin typeface="Consolas" panose="020B0609020204030204" pitchFamily="49" charset="0"/>
              </a:rPr>
              <a:t>GI Index</a:t>
            </a:r>
            <a:endParaRPr lang="en-US" altLang="zh-CN" b="0" i="0" dirty="0">
              <a:solidFill>
                <a:srgbClr val="2A2B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E05324F-B30B-F4F1-61C1-5F25E0CB4A26}"/>
              </a:ext>
            </a:extLst>
          </p:cNvPr>
          <p:cNvSpPr/>
          <p:nvPr/>
        </p:nvSpPr>
        <p:spPr>
          <a:xfrm>
            <a:off x="2978271" y="4529395"/>
            <a:ext cx="2116898" cy="743211"/>
          </a:xfrm>
          <a:prstGeom prst="roundRect">
            <a:avLst>
              <a:gd name="adj" fmla="val 1581"/>
            </a:avLst>
          </a:prstGeom>
          <a:solidFill>
            <a:schemeClr val="bg1"/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26469"/>
                </a:solidFill>
                <a:latin typeface="Consolas" panose="020B0609020204030204" pitchFamily="49" charset="0"/>
              </a:rPr>
              <a:t>SDG </a:t>
            </a:r>
            <a:r>
              <a:rPr lang="en-US" altLang="zh-CN">
                <a:solidFill>
                  <a:srgbClr val="626469"/>
                </a:solidFill>
                <a:latin typeface="Consolas" panose="020B0609020204030204" pitchFamily="49" charset="0"/>
              </a:rPr>
              <a:t>Completion Degree</a:t>
            </a:r>
            <a:endParaRPr lang="en-US" altLang="zh-CN" dirty="0">
              <a:solidFill>
                <a:srgbClr val="626469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0D453CE-E0EB-4C40-9532-561C942DFD4F}"/>
              </a:ext>
            </a:extLst>
          </p:cNvPr>
          <p:cNvSpPr/>
          <p:nvPr/>
        </p:nvSpPr>
        <p:spPr>
          <a:xfrm>
            <a:off x="5944695" y="4134005"/>
            <a:ext cx="2116898" cy="743211"/>
          </a:xfrm>
          <a:prstGeom prst="roundRect">
            <a:avLst>
              <a:gd name="adj" fmla="val 1581"/>
            </a:avLst>
          </a:prstGeom>
          <a:solidFill>
            <a:schemeClr val="bg1"/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26469"/>
                </a:solidFill>
                <a:latin typeface="Consolas" panose="020B0609020204030204" pitchFamily="49" charset="0"/>
              </a:rPr>
              <a:t>Priority Index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3930A81-8347-D31A-0940-9A172125530D}"/>
              </a:ext>
            </a:extLst>
          </p:cNvPr>
          <p:cNvSpPr/>
          <p:nvPr/>
        </p:nvSpPr>
        <p:spPr>
          <a:xfrm>
            <a:off x="8109887" y="4254291"/>
            <a:ext cx="559770" cy="526093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26469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2208CA8-971A-DC4C-D2D9-ADEAA0347EAD}"/>
              </a:ext>
            </a:extLst>
          </p:cNvPr>
          <p:cNvSpPr/>
          <p:nvPr/>
        </p:nvSpPr>
        <p:spPr>
          <a:xfrm>
            <a:off x="8796539" y="4145731"/>
            <a:ext cx="1244717" cy="743211"/>
          </a:xfrm>
          <a:prstGeom prst="roundRect">
            <a:avLst>
              <a:gd name="adj" fmla="val 1581"/>
            </a:avLst>
          </a:prstGeom>
          <a:solidFill>
            <a:schemeClr val="bg1"/>
          </a:solidFill>
          <a:ln w="127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26469"/>
                </a:solidFill>
                <a:latin typeface="Consolas" panose="020B0609020204030204" pitchFamily="49" charset="0"/>
              </a:rPr>
              <a:t>Regression Model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E6B38E6-112D-999F-039B-8C4AE05A41FE}"/>
              </a:ext>
            </a:extLst>
          </p:cNvPr>
          <p:cNvSpPr/>
          <p:nvPr/>
        </p:nvSpPr>
        <p:spPr>
          <a:xfrm>
            <a:off x="2896296" y="5691039"/>
            <a:ext cx="1640371" cy="444674"/>
          </a:xfrm>
          <a:prstGeom prst="roundRect">
            <a:avLst>
              <a:gd name="adj" fmla="val 1581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A</a:t>
            </a:r>
            <a:r>
              <a:rPr lang="en-US" altLang="zh-CN" b="0" i="0" dirty="0">
                <a:solidFill>
                  <a:schemeClr val="accent2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pplication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50768A0-6989-2811-37DF-07E02A129978}"/>
              </a:ext>
            </a:extLst>
          </p:cNvPr>
          <p:cNvSpPr/>
          <p:nvPr/>
        </p:nvSpPr>
        <p:spPr>
          <a:xfrm>
            <a:off x="4907675" y="5700728"/>
            <a:ext cx="2324419" cy="523155"/>
          </a:xfrm>
          <a:prstGeom prst="roundRect">
            <a:avLst>
              <a:gd name="adj" fmla="val 9128"/>
            </a:avLst>
          </a:prstGeom>
          <a:solidFill>
            <a:schemeClr val="bg1"/>
          </a:solidFill>
          <a:ln w="127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0" i="0" dirty="0">
                <a:solidFill>
                  <a:srgbClr val="626469"/>
                </a:solidFill>
                <a:effectLst/>
                <a:latin typeface="Consolas" panose="020B0609020204030204" pitchFamily="49" charset="0"/>
              </a:rPr>
              <a:t>Priority Evaluation</a:t>
            </a:r>
            <a:endParaRPr lang="en-US" altLang="zh-CN" sz="1600" b="0" i="0" dirty="0">
              <a:solidFill>
                <a:srgbClr val="2A2B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3CE1D89-F10B-0581-38A5-3B59C93196C4}"/>
              </a:ext>
            </a:extLst>
          </p:cNvPr>
          <p:cNvSpPr/>
          <p:nvPr/>
        </p:nvSpPr>
        <p:spPr>
          <a:xfrm>
            <a:off x="7498041" y="5686006"/>
            <a:ext cx="2058540" cy="523154"/>
          </a:xfrm>
          <a:prstGeom prst="roundRect">
            <a:avLst>
              <a:gd name="adj" fmla="val 15281"/>
            </a:avLst>
          </a:prstGeom>
          <a:solidFill>
            <a:schemeClr val="bg1"/>
          </a:solidFill>
          <a:ln w="127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626469"/>
                </a:solidFill>
                <a:latin typeface="Consolas" panose="020B0609020204030204" pitchFamily="49" charset="0"/>
              </a:rPr>
              <a:t>External Factor 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63BA000-C12C-7ED7-56AA-DA1CEF873FFA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5095170" y="3992796"/>
            <a:ext cx="849525" cy="512815"/>
          </a:xfrm>
          <a:prstGeom prst="bentConnector3">
            <a:avLst/>
          </a:prstGeom>
          <a:solidFill>
            <a:schemeClr val="bg1"/>
          </a:solidFill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7CA92B5-84A0-36BD-3729-EFB052BE7E5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5095169" y="4505611"/>
            <a:ext cx="849526" cy="395390"/>
          </a:xfrm>
          <a:prstGeom prst="bentConnector3">
            <a:avLst/>
          </a:prstGeom>
          <a:solidFill>
            <a:schemeClr val="bg1"/>
          </a:solidFill>
          <a:ln w="57150">
            <a:solidFill>
              <a:schemeClr val="accent6">
                <a:lumMod val="60000"/>
                <a:lumOff val="40000"/>
              </a:scheme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53168B1-E9F9-2292-562B-7808F010B2A2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6124759" y="4822343"/>
            <a:ext cx="823512" cy="933259"/>
          </a:xfrm>
          <a:prstGeom prst="curvedConnector3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61E788A-9F86-9095-4CFB-D22B8748EE27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16200000" flipH="1">
            <a:off x="7360832" y="4519527"/>
            <a:ext cx="808790" cy="1524167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BB6711-220B-D5DB-966D-312F3D0B578C}"/>
              </a:ext>
            </a:extLst>
          </p:cNvPr>
          <p:cNvSpPr/>
          <p:nvPr/>
        </p:nvSpPr>
        <p:spPr>
          <a:xfrm>
            <a:off x="647700" y="1286745"/>
            <a:ext cx="1812700" cy="705634"/>
          </a:xfrm>
          <a:prstGeom prst="roundRect">
            <a:avLst>
              <a:gd name="adj" fmla="val 30738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26469"/>
                </a:solidFill>
                <a:latin typeface="Consolas" panose="020B0609020204030204" pitchFamily="49" charset="0"/>
              </a:rPr>
              <a:t>D</a:t>
            </a:r>
            <a:r>
              <a:rPr lang="en-US" altLang="zh-CN" b="0" i="0" dirty="0">
                <a:solidFill>
                  <a:srgbClr val="626469"/>
                </a:solidFill>
                <a:effectLst/>
                <a:latin typeface="Consolas" panose="020B0609020204030204" pitchFamily="49" charset="0"/>
              </a:rPr>
              <a:t>ata </a:t>
            </a:r>
            <a:r>
              <a:rPr lang="en-US" altLang="zh-CN" dirty="0">
                <a:solidFill>
                  <a:srgbClr val="626469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0" i="0" dirty="0">
                <a:solidFill>
                  <a:srgbClr val="626469"/>
                </a:solidFill>
                <a:effectLst/>
                <a:latin typeface="Consolas" panose="020B0609020204030204" pitchFamily="49" charset="0"/>
              </a:rPr>
              <a:t>rocessing</a:t>
            </a:r>
            <a:endParaRPr lang="en-US" altLang="zh-CN" b="0" i="0" dirty="0">
              <a:solidFill>
                <a:srgbClr val="2A2B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C6B0D5A-E8E4-0CD3-8A78-FB6ABCF672CF}"/>
              </a:ext>
            </a:extLst>
          </p:cNvPr>
          <p:cNvSpPr/>
          <p:nvPr/>
        </p:nvSpPr>
        <p:spPr>
          <a:xfrm>
            <a:off x="647700" y="2448211"/>
            <a:ext cx="1812700" cy="705634"/>
          </a:xfrm>
          <a:prstGeom prst="roundRect">
            <a:avLst>
              <a:gd name="adj" fmla="val 2641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626469"/>
                </a:solidFill>
                <a:effectLst/>
                <a:latin typeface="Consolas" panose="020B0609020204030204" pitchFamily="49" charset="0"/>
              </a:rPr>
              <a:t>Database.csv</a:t>
            </a:r>
            <a:endParaRPr lang="en-US" altLang="zh-CN" b="0" i="0" dirty="0">
              <a:solidFill>
                <a:srgbClr val="2A2B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6FD21A6-F0E3-B783-EBB4-18D7A6C4968E}"/>
              </a:ext>
            </a:extLst>
          </p:cNvPr>
          <p:cNvSpPr/>
          <p:nvPr/>
        </p:nvSpPr>
        <p:spPr>
          <a:xfrm>
            <a:off x="2512167" y="1494778"/>
            <a:ext cx="443694" cy="33107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1">
                  <a:lumMod val="45000"/>
                  <a:lumOff val="5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1" name="箭头: 上 50">
            <a:extLst>
              <a:ext uri="{FF2B5EF4-FFF2-40B4-BE49-F238E27FC236}">
                <a16:creationId xmlns:a16="http://schemas.microsoft.com/office/drawing/2014/main" id="{7C9B1BA7-A142-AAD5-07FF-30C05D230312}"/>
              </a:ext>
            </a:extLst>
          </p:cNvPr>
          <p:cNvSpPr/>
          <p:nvPr/>
        </p:nvSpPr>
        <p:spPr>
          <a:xfrm>
            <a:off x="1431872" y="2042792"/>
            <a:ext cx="268176" cy="355005"/>
          </a:xfrm>
          <a:prstGeom prst="upArrow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4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幼圆</vt:lpstr>
      <vt:lpstr>Amasis MT Pro Black</vt:lpstr>
      <vt:lpstr>Arial</vt:lpstr>
      <vt:lpstr>Arial Black</vt:lpstr>
      <vt:lpstr>Bahnschrift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心涛</dc:creator>
  <cp:lastModifiedBy>李 心涛</cp:lastModifiedBy>
  <cp:revision>5</cp:revision>
  <dcterms:created xsi:type="dcterms:W3CDTF">2023-02-20T15:08:52Z</dcterms:created>
  <dcterms:modified xsi:type="dcterms:W3CDTF">2023-02-20T19:54:58Z</dcterms:modified>
</cp:coreProperties>
</file>