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518" r:id="rId5"/>
    <p:sldId id="517" r:id="rId6"/>
    <p:sldId id="513" r:id="rId7"/>
    <p:sldId id="463" r:id="rId8"/>
    <p:sldId id="405" r:id="rId9"/>
    <p:sldId id="413" r:id="rId10"/>
    <p:sldId id="345" r:id="rId11"/>
    <p:sldId id="459" r:id="rId12"/>
    <p:sldId id="520" r:id="rId13"/>
    <p:sldId id="521" r:id="rId14"/>
    <p:sldId id="522" r:id="rId15"/>
    <p:sldId id="503" r:id="rId16"/>
    <p:sldId id="512" r:id="rId17"/>
    <p:sldId id="516" r:id="rId18"/>
    <p:sldId id="486" r:id="rId19"/>
    <p:sldId id="507" r:id="rId20"/>
    <p:sldId id="501" r:id="rId21"/>
    <p:sldId id="399" r:id="rId22"/>
    <p:sldId id="393" r:id="rId23"/>
    <p:sldId id="458"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880">
          <p15:clr>
            <a:srgbClr val="A4A3A4"/>
          </p15:clr>
        </p15:guide>
        <p15:guide id="2" pos="288">
          <p15:clr>
            <a:srgbClr val="A4A3A4"/>
          </p15:clr>
        </p15:guide>
        <p15:guide id="3" pos="547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wdeaner" initials="" lastIdx="9" clrIdx="0"/>
  <p:cmAuthor id="1" name="Kister, Merlin D"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F37021"/>
    <a:srgbClr val="061922"/>
    <a:srgbClr val="B4BABD"/>
    <a:srgbClr val="D7DF23"/>
    <a:srgbClr val="8DC63F"/>
    <a:srgbClr val="FFC000"/>
    <a:srgbClr val="DDDDDD"/>
    <a:srgbClr val="F1F6F9"/>
    <a:srgbClr val="E2E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14" autoAdjust="0"/>
    <p:restoredTop sz="94978" autoAdjust="0"/>
  </p:normalViewPr>
  <p:slideViewPr>
    <p:cSldViewPr snapToGrid="0">
      <p:cViewPr varScale="1">
        <p:scale>
          <a:sx n="112" d="100"/>
          <a:sy n="112" d="100"/>
        </p:scale>
        <p:origin x="-216" y="-72"/>
      </p:cViewPr>
      <p:guideLst>
        <p:guide orient="horz" pos="880"/>
        <p:guide pos="288"/>
        <p:guide pos="5472"/>
      </p:guideLst>
    </p:cSldViewPr>
  </p:slideViewPr>
  <p:notesTextViewPr>
    <p:cViewPr>
      <p:scale>
        <a:sx n="100" d="100"/>
        <a:sy n="100" d="100"/>
      </p:scale>
      <p:origin x="0" y="0"/>
    </p:cViewPr>
  </p:notesTextViewPr>
  <p:sorterViewPr>
    <p:cViewPr>
      <p:scale>
        <a:sx n="105" d="100"/>
        <a:sy n="105" d="100"/>
      </p:scale>
      <p:origin x="0" y="9005"/>
    </p:cViewPr>
  </p:sorterViewPr>
  <p:notesViewPr>
    <p:cSldViewPr>
      <p:cViewPr>
        <p:scale>
          <a:sx n="100" d="100"/>
          <a:sy n="100" d="100"/>
        </p:scale>
        <p:origin x="-780" y="2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3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dirty="0"/>
          </a:p>
        </p:txBody>
      </p:sp>
      <p:sp>
        <p:nvSpPr>
          <p:cNvPr id="8335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fld id="{914B7C32-9169-49F6-BD7A-5067B8DB0A44}" type="datetimeFigureOut">
              <a:rPr lang="en-US"/>
              <a:pPr>
                <a:defRPr/>
              </a:pPr>
              <a:t>4/9/2014</a:t>
            </a:fld>
            <a:endParaRPr lang="en-US" dirty="0"/>
          </a:p>
        </p:txBody>
      </p:sp>
      <p:sp>
        <p:nvSpPr>
          <p:cNvPr id="8335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dirty="0"/>
          </a:p>
        </p:txBody>
      </p:sp>
      <p:sp>
        <p:nvSpPr>
          <p:cNvPr id="8335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8375B05B-E607-4D82-B97C-98BFBC661260}" type="slidenum">
              <a:rPr lang="en-US"/>
              <a:pPr>
                <a:defRPr/>
              </a:pPr>
              <a:t>‹#›</a:t>
            </a:fld>
            <a:endParaRPr lang="en-US" dirty="0"/>
          </a:p>
        </p:txBody>
      </p:sp>
    </p:spTree>
    <p:extLst>
      <p:ext uri="{BB962C8B-B14F-4D97-AF65-F5344CB8AC3E}">
        <p14:creationId xmlns:p14="http://schemas.microsoft.com/office/powerpoint/2010/main" val="534546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b="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b="0">
                <a:latin typeface="+mn-lt"/>
                <a:cs typeface="+mn-cs"/>
              </a:defRPr>
            </a:lvl1pPr>
          </a:lstStyle>
          <a:p>
            <a:pPr>
              <a:defRPr/>
            </a:pPr>
            <a:fld id="{991E29C4-32EF-49E6-A487-83605AD0B038}" type="datetimeFigureOut">
              <a:rPr lang="en-US"/>
              <a:pPr>
                <a:defRPr/>
              </a:pPr>
              <a:t>4/9/2014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b="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b="0">
                <a:latin typeface="+mn-lt"/>
                <a:cs typeface="+mn-cs"/>
              </a:defRPr>
            </a:lvl1pPr>
          </a:lstStyle>
          <a:p>
            <a:pPr>
              <a:defRPr/>
            </a:pPr>
            <a:fld id="{C6B57032-B76D-4852-ACCF-DA5A3151FAE3}" type="slidenum">
              <a:rPr lang="en-US"/>
              <a:pPr>
                <a:defRPr/>
              </a:pPr>
              <a:t>‹#›</a:t>
            </a:fld>
            <a:endParaRPr lang="en-US" dirty="0"/>
          </a:p>
        </p:txBody>
      </p:sp>
    </p:spTree>
    <p:extLst>
      <p:ext uri="{BB962C8B-B14F-4D97-AF65-F5344CB8AC3E}">
        <p14:creationId xmlns:p14="http://schemas.microsoft.com/office/powerpoint/2010/main" val="23997906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04</a:t>
            </a:r>
            <a:endParaRPr lang="en-US" dirty="0"/>
          </a:p>
        </p:txBody>
      </p:sp>
      <p:sp>
        <p:nvSpPr>
          <p:cNvPr id="4" name="Slide Number Placeholder 3"/>
          <p:cNvSpPr>
            <a:spLocks noGrp="1"/>
          </p:cNvSpPr>
          <p:nvPr>
            <p:ph type="sldNum" sz="quarter" idx="10"/>
          </p:nvPr>
        </p:nvSpPr>
        <p:spPr/>
        <p:txBody>
          <a:bodyPr/>
          <a:lstStyle/>
          <a:p>
            <a:pPr>
              <a:defRPr/>
            </a:pPr>
            <a:fld id="{C6B57032-B76D-4852-ACCF-DA5A3151FAE3}" type="slidenum">
              <a:rPr lang="en-US" smtClean="0"/>
              <a:pPr>
                <a:defRPr/>
              </a:pPr>
              <a:t>5</a:t>
            </a:fld>
            <a:endParaRPr lang="en-US" dirty="0"/>
          </a:p>
        </p:txBody>
      </p:sp>
    </p:spTree>
    <p:extLst>
      <p:ext uri="{BB962C8B-B14F-4D97-AF65-F5344CB8AC3E}">
        <p14:creationId xmlns:p14="http://schemas.microsoft.com/office/powerpoint/2010/main" val="317183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4124E195-CFF0-4888-9A64-1AB30F09A7D4}" type="slidenum">
              <a:rPr lang="en-US" smtClean="0"/>
              <a:pPr/>
              <a:t>6</a:t>
            </a:fld>
            <a:endParaRPr lang="en-US"/>
          </a:p>
        </p:txBody>
      </p:sp>
    </p:spTree>
    <p:extLst>
      <p:ext uri="{BB962C8B-B14F-4D97-AF65-F5344CB8AC3E}">
        <p14:creationId xmlns:p14="http://schemas.microsoft.com/office/powerpoint/2010/main" val="273576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p:spPr>
      </p:sp>
      <p:sp>
        <p:nvSpPr>
          <p:cNvPr id="675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extLst>
      <p:ext uri="{BB962C8B-B14F-4D97-AF65-F5344CB8AC3E}">
        <p14:creationId xmlns:p14="http://schemas.microsoft.com/office/powerpoint/2010/main" val="3321809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Bugs Game: ~3300 SLOC</a:t>
            </a:r>
            <a:endParaRPr lang="en-US" dirty="0"/>
          </a:p>
        </p:txBody>
      </p:sp>
      <p:sp>
        <p:nvSpPr>
          <p:cNvPr id="4" name="Slide Number Placeholder 3"/>
          <p:cNvSpPr>
            <a:spLocks noGrp="1"/>
          </p:cNvSpPr>
          <p:nvPr>
            <p:ph type="sldNum" sz="quarter" idx="10"/>
          </p:nvPr>
        </p:nvSpPr>
        <p:spPr/>
        <p:txBody>
          <a:bodyPr/>
          <a:lstStyle/>
          <a:p>
            <a:pPr>
              <a:defRPr/>
            </a:pPr>
            <a:fld id="{C6B57032-B76D-4852-ACCF-DA5A3151FAE3}" type="slidenum">
              <a:rPr lang="en-US" smtClean="0">
                <a:solidFill>
                  <a:prstClr val="black"/>
                </a:solidFill>
              </a:rPr>
              <a:pPr>
                <a:defRPr/>
              </a:pPr>
              <a:t>15</a:t>
            </a:fld>
            <a:endParaRPr lang="en-US" dirty="0">
              <a:solidFill>
                <a:prstClr val="black"/>
              </a:solidFill>
            </a:endParaRPr>
          </a:p>
        </p:txBody>
      </p:sp>
    </p:spTree>
    <p:extLst>
      <p:ext uri="{BB962C8B-B14F-4D97-AF65-F5344CB8AC3E}">
        <p14:creationId xmlns:p14="http://schemas.microsoft.com/office/powerpoint/2010/main" val="22452282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Option 1">
    <p:spTree>
      <p:nvGrpSpPr>
        <p:cNvPr id="1" name=""/>
        <p:cNvGrpSpPr/>
        <p:nvPr/>
      </p:nvGrpSpPr>
      <p:grpSpPr>
        <a:xfrm>
          <a:off x="0" y="0"/>
          <a:ext cx="0" cy="0"/>
          <a:chOff x="0" y="0"/>
          <a:chExt cx="0" cy="0"/>
        </a:xfrm>
      </p:grpSpPr>
      <p:pic>
        <p:nvPicPr>
          <p:cNvPr id="6" name="Picture 5" descr="PPTCovers-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70240"/>
            <a:ext cx="8269500" cy="3822320"/>
          </a:xfrm>
          <a:prstGeom prst="rect">
            <a:avLst/>
          </a:prstGeom>
        </p:spPr>
      </p:pic>
      <p:sp>
        <p:nvSpPr>
          <p:cNvPr id="48131" name="Rectangle 3"/>
          <p:cNvSpPr>
            <a:spLocks noGrp="1" noChangeArrowheads="1"/>
          </p:cNvSpPr>
          <p:nvPr>
            <p:ph type="ctrTitle"/>
          </p:nvPr>
        </p:nvSpPr>
        <p:spPr>
          <a:xfrm>
            <a:off x="457201" y="2640386"/>
            <a:ext cx="6784760" cy="553998"/>
          </a:xfrm>
        </p:spPr>
        <p:txBody>
          <a:bodyPr wrap="none" anchor="ctr" anchorCtr="0">
            <a:spAutoFit/>
          </a:bodyPr>
          <a:lstStyle>
            <a:lvl1pPr algn="l">
              <a:lnSpc>
                <a:spcPct val="100000"/>
              </a:lnSpc>
              <a:defRPr sz="3600" b="0" i="0">
                <a:solidFill>
                  <a:schemeClr val="bg1"/>
                </a:solidFill>
                <a:latin typeface="Verdana"/>
                <a:cs typeface="Verdana"/>
              </a:defRPr>
            </a:lvl1pPr>
          </a:lstStyle>
          <a:p>
            <a:r>
              <a:rPr lang="en-US" altLang="ja-JP" dirty="0" smtClean="0"/>
              <a:t>Click to edit Master title style</a:t>
            </a:r>
            <a:endParaRPr lang="en-US" altLang="ja-JP" dirty="0"/>
          </a:p>
        </p:txBody>
      </p:sp>
      <p:sp>
        <p:nvSpPr>
          <p:cNvPr id="48132" name="Rectangle 4"/>
          <p:cNvSpPr>
            <a:spLocks noGrp="1" noChangeArrowheads="1"/>
          </p:cNvSpPr>
          <p:nvPr>
            <p:ph type="subTitle" idx="1" hasCustomPrompt="1"/>
          </p:nvPr>
        </p:nvSpPr>
        <p:spPr>
          <a:xfrm>
            <a:off x="2378240" y="4353385"/>
            <a:ext cx="4466738" cy="933589"/>
          </a:xfrm>
        </p:spPr>
        <p:txBody>
          <a:bodyPr wrap="square">
            <a:spAutoFit/>
          </a:bodyPr>
          <a:lstStyle>
            <a:lvl1pPr marL="0" indent="0" algn="l">
              <a:lnSpc>
                <a:spcPts val="2400"/>
              </a:lnSpc>
              <a:spcBef>
                <a:spcPts val="0"/>
              </a:spcBef>
              <a:spcAft>
                <a:spcPts val="1200"/>
              </a:spcAft>
              <a:defRPr sz="2000">
                <a:solidFill>
                  <a:schemeClr val="bg1"/>
                </a:solidFill>
                <a:latin typeface="Verdana"/>
                <a:cs typeface="Verdana"/>
              </a:defRPr>
            </a:lvl1pPr>
          </a:lstStyle>
          <a:p>
            <a:pPr>
              <a:lnSpc>
                <a:spcPct val="80000"/>
              </a:lnSpc>
              <a:spcAft>
                <a:spcPts val="800"/>
              </a:spcAft>
            </a:pPr>
            <a:r>
              <a:rPr lang="en-US" dirty="0" smtClean="0">
                <a:latin typeface="Verdana" charset="0"/>
              </a:rPr>
              <a:t>Subtitle</a:t>
            </a:r>
          </a:p>
          <a:p>
            <a:pPr>
              <a:lnSpc>
                <a:spcPts val="2160"/>
              </a:lnSpc>
              <a:spcAft>
                <a:spcPts val="0"/>
              </a:spcAft>
            </a:pPr>
            <a:r>
              <a:rPr lang="en-US" sz="1600" dirty="0" smtClean="0">
                <a:latin typeface="Verdana" charset="0"/>
              </a:rPr>
              <a:t>Additional Info</a:t>
            </a:r>
            <a:endParaRPr lang="en-US" dirty="0" smtClean="0">
              <a:latin typeface="Verdana" charset="0"/>
            </a:endParaRPr>
          </a:p>
          <a:p>
            <a:endParaRPr lang="en-US" dirty="0"/>
          </a:p>
        </p:txBody>
      </p:sp>
      <p:pic>
        <p:nvPicPr>
          <p:cNvPr id="14" name="Picture 13" descr="intel_rgb_3000.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4399" y="301372"/>
            <a:ext cx="865548" cy="570685"/>
          </a:xfrm>
          <a:prstGeom prst="rect">
            <a:avLst/>
          </a:prstGeom>
        </p:spPr>
      </p:pic>
      <p:sp>
        <p:nvSpPr>
          <p:cNvPr id="8" name="TextBox 7"/>
          <p:cNvSpPr txBox="1"/>
          <p:nvPr userDrawn="1"/>
        </p:nvSpPr>
        <p:spPr>
          <a:xfrm>
            <a:off x="0" y="6596390"/>
            <a:ext cx="360996" cy="215444"/>
          </a:xfrm>
          <a:prstGeom prst="rect">
            <a:avLst/>
          </a:prstGeom>
          <a:noFill/>
        </p:spPr>
        <p:txBody>
          <a:bodyPr wrap="none" rtlCol="0">
            <a:spAutoFit/>
          </a:bodyPr>
          <a:lstStyle/>
          <a:p>
            <a:fld id="{435EC5FB-0C8E-4818-A81D-78796ABB4840}" type="slidenum">
              <a:rPr lang="en-US" sz="800" smtClean="0">
                <a:solidFill>
                  <a:schemeClr val="bg2"/>
                </a:solidFill>
                <a:latin typeface="Verdana" pitchFamily="34" charset="0"/>
                <a:ea typeface="Verdana" pitchFamily="34" charset="0"/>
                <a:cs typeface="Verdana" pitchFamily="34" charset="0"/>
              </a:rPr>
              <a:pPr/>
              <a:t>‹#›</a:t>
            </a:fld>
            <a:endParaRPr lang="en-US" sz="800" dirty="0">
              <a:solidFill>
                <a:schemeClr val="bg2"/>
              </a:solidFill>
              <a:latin typeface="Verdana" pitchFamily="34" charset="0"/>
              <a:ea typeface="Verdana" pitchFamily="34" charset="0"/>
              <a:cs typeface="Verdana"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6477000" cy="1362075"/>
          </a:xfrm>
        </p:spPr>
        <p:txBody>
          <a:bodyPr anchor="ctr" anchorCtr="0"/>
          <a:lstStyle>
            <a:lvl1pPr algn="l">
              <a:lnSpc>
                <a:spcPct val="100000"/>
              </a:lnSpc>
              <a:defRPr sz="3800" b="0" cap="none">
                <a:solidFill>
                  <a:srgbClr val="FFFFFF"/>
                </a:solidFill>
                <a:latin typeface="+mn-lt"/>
              </a:defRPr>
            </a:lvl1pPr>
          </a:lstStyle>
          <a:p>
            <a:r>
              <a:rPr lang="en-US" dirty="0" smtClean="0"/>
              <a:t>Thank You</a:t>
            </a:r>
            <a:endParaRPr lang="en-US" dirty="0"/>
          </a:p>
        </p:txBody>
      </p:sp>
      <p:pic>
        <p:nvPicPr>
          <p:cNvPr id="5" name="Picture 4" descr="Intel_logo_white.png"/>
          <p:cNvPicPr>
            <a:picLocks noChangeAspect="1"/>
          </p:cNvPicPr>
          <p:nvPr userDrawn="1"/>
        </p:nvPicPr>
        <p:blipFill>
          <a:blip r:embed="rId2" cstate="print"/>
          <a:stretch>
            <a:fillRect/>
          </a:stretch>
        </p:blipFill>
        <p:spPr>
          <a:xfrm>
            <a:off x="7970663" y="301373"/>
            <a:ext cx="869284" cy="573176"/>
          </a:xfrm>
          <a:prstGeom prst="rect">
            <a:avLst/>
          </a:prstGeom>
        </p:spPr>
      </p:pic>
      <p:sp>
        <p:nvSpPr>
          <p:cNvPr id="6" name="Rectangle 4"/>
          <p:cNvSpPr>
            <a:spLocks noGrp="1" noChangeArrowheads="1"/>
          </p:cNvSpPr>
          <p:nvPr>
            <p:ph type="sldNum" sz="quarter" idx="4"/>
          </p:nvPr>
        </p:nvSpPr>
        <p:spPr bwMode="auto">
          <a:xfrm>
            <a:off x="76202" y="6553200"/>
            <a:ext cx="415925"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hangingPunct="0">
              <a:defRPr sz="800" b="0">
                <a:solidFill>
                  <a:schemeClr val="bg1"/>
                </a:solidFill>
                <a:latin typeface="Neo Sans Intel Light" pitchFamily="34" charset="0"/>
                <a:ea typeface="MS PGothic" pitchFamily="34" charset="-128"/>
                <a:cs typeface="Arial" pitchFamily="34" charset="0"/>
              </a:defRPr>
            </a:lvl1pPr>
          </a:lstStyle>
          <a:p>
            <a:pPr>
              <a:defRPr/>
            </a:pPr>
            <a:fld id="{B44C7BE5-B578-44C2-B697-AD60B2F34A37}" type="slidenum">
              <a:rPr lang="ja-JP" altLang="en-US" smtClean="0"/>
              <a:pPr>
                <a:defRPr/>
              </a:pPr>
              <a:t>‹#›</a:t>
            </a:fld>
            <a:endParaRPr lang="en-US" altLang="ja-JP" dirty="0"/>
          </a:p>
        </p:txBody>
      </p:sp>
    </p:spTree>
    <p:extLst>
      <p:ext uri="{BB962C8B-B14F-4D97-AF65-F5344CB8AC3E}">
        <p14:creationId xmlns:p14="http://schemas.microsoft.com/office/powerpoint/2010/main" val="39400994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inal Slide with White Logo">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4" name="Picture 3" descr="intel_wht_rgb_3000.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22676" y="2473413"/>
            <a:ext cx="2898648" cy="191117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inal Slide with Blue Logo">
    <p:spTree>
      <p:nvGrpSpPr>
        <p:cNvPr id="1" name=""/>
        <p:cNvGrpSpPr/>
        <p:nvPr/>
      </p:nvGrpSpPr>
      <p:grpSpPr>
        <a:xfrm>
          <a:off x="0" y="0"/>
          <a:ext cx="0" cy="0"/>
          <a:chOff x="0" y="0"/>
          <a:chExt cx="0" cy="0"/>
        </a:xfrm>
      </p:grpSpPr>
      <p:pic>
        <p:nvPicPr>
          <p:cNvPr id="5" name="Picture 4" descr="intel_rgb_3000.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22676" y="2473413"/>
            <a:ext cx="2898648" cy="191117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Page Generic 2">
    <p:spTree>
      <p:nvGrpSpPr>
        <p:cNvPr id="1" name=""/>
        <p:cNvGrpSpPr/>
        <p:nvPr/>
      </p:nvGrpSpPr>
      <p:grpSpPr>
        <a:xfrm>
          <a:off x="0" y="0"/>
          <a:ext cx="0" cy="0"/>
          <a:chOff x="0" y="0"/>
          <a:chExt cx="0" cy="0"/>
        </a:xfrm>
      </p:grpSpPr>
      <p:sp>
        <p:nvSpPr>
          <p:cNvPr id="6" name="Title 1"/>
          <p:cNvSpPr>
            <a:spLocks noGrp="1"/>
          </p:cNvSpPr>
          <p:nvPr>
            <p:ph type="title"/>
          </p:nvPr>
        </p:nvSpPr>
        <p:spPr>
          <a:xfrm>
            <a:off x="304800" y="228600"/>
            <a:ext cx="8610600" cy="685800"/>
          </a:xfrm>
          <a:prstGeom prst="rect">
            <a:avLst/>
          </a:prstGeom>
        </p:spPr>
        <p:txBody>
          <a:bodyPr anchor="t"/>
          <a:lstStyle>
            <a:lvl1pPr>
              <a:defRPr>
                <a:solidFill>
                  <a:srgbClr val="0860A8"/>
                </a:solidFill>
              </a:defRPr>
            </a:lvl1pPr>
          </a:lstStyle>
          <a:p>
            <a:r>
              <a:rPr lang="en-US" dirty="0" smtClean="0"/>
              <a:t>Click to edit Master title style</a:t>
            </a:r>
            <a:endParaRPr lang="en-US" dirty="0"/>
          </a:p>
        </p:txBody>
      </p:sp>
      <p:sp>
        <p:nvSpPr>
          <p:cNvPr id="7" name="Content Placeholder 2"/>
          <p:cNvSpPr>
            <a:spLocks noGrp="1"/>
          </p:cNvSpPr>
          <p:nvPr>
            <p:ph idx="1"/>
          </p:nvPr>
        </p:nvSpPr>
        <p:spPr>
          <a:xfrm>
            <a:off x="228600" y="1219199"/>
            <a:ext cx="8686800" cy="4876801"/>
          </a:xfrm>
          <a:prstGeom prst="rect">
            <a:avLst/>
          </a:prstGeom>
        </p:spPr>
        <p:txBody>
          <a:bodyPr/>
          <a:lstStyle>
            <a:lvl1pPr marL="342900" indent="-342900">
              <a:spcBef>
                <a:spcPts val="0"/>
              </a:spcBef>
              <a:spcAft>
                <a:spcPts val="600"/>
              </a:spcAft>
              <a:buSzPct val="90000"/>
              <a:defRPr sz="2400">
                <a:solidFill>
                  <a:schemeClr val="tx1"/>
                </a:solidFill>
              </a:defRPr>
            </a:lvl1pPr>
            <a:lvl2pPr marL="692150" indent="-234950">
              <a:spcBef>
                <a:spcPts val="0"/>
              </a:spcBef>
              <a:spcAft>
                <a:spcPts val="600"/>
              </a:spcAft>
              <a:defRPr sz="2000">
                <a:solidFill>
                  <a:schemeClr val="tx1"/>
                </a:solidFill>
              </a:defRPr>
            </a:lvl2pPr>
            <a:lvl3pPr marL="1143000" indent="-228600">
              <a:spcBef>
                <a:spcPts val="0"/>
              </a:spcBef>
              <a:spcAft>
                <a:spcPts val="0"/>
              </a:spcAft>
              <a:buFont typeface="Wingdings" pitchFamily="2" charset="2"/>
              <a:buChar char="§"/>
              <a:defRPr sz="1800">
                <a:solidFill>
                  <a:schemeClr val="tx1"/>
                </a:solidFill>
              </a:defRPr>
            </a:lvl3pPr>
          </a:lstStyle>
          <a:p>
            <a:pPr lvl="0"/>
            <a:r>
              <a:rPr lang="en-US" dirty="0" smtClean="0"/>
              <a:t>Click to edit Master text styles</a:t>
            </a:r>
          </a:p>
          <a:p>
            <a:pPr lvl="1"/>
            <a:r>
              <a:rPr lang="en-US" dirty="0" smtClean="0"/>
              <a:t>Second level</a:t>
            </a:r>
          </a:p>
          <a:p>
            <a:pPr lvl="2"/>
            <a:r>
              <a:rPr lang="en-US" dirty="0" smtClean="0"/>
              <a:t>Third level </a:t>
            </a:r>
          </a:p>
          <a:p>
            <a:pPr lvl="1"/>
            <a:endParaRPr lang="en-US" dirty="0" smtClean="0"/>
          </a:p>
        </p:txBody>
      </p:sp>
      <p:sp>
        <p:nvSpPr>
          <p:cNvPr id="4" name="Rectangle 6"/>
          <p:cNvSpPr>
            <a:spLocks noGrp="1" noChangeArrowheads="1"/>
          </p:cNvSpPr>
          <p:nvPr>
            <p:ph type="sldNum" sz="quarter" idx="10"/>
          </p:nvPr>
        </p:nvSpPr>
        <p:spPr bwMode="auto">
          <a:xfrm>
            <a:off x="0" y="6553200"/>
            <a:ext cx="685800" cy="3048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000" b="0" i="0">
                <a:solidFill>
                  <a:srgbClr val="0860A8"/>
                </a:solidFill>
                <a:latin typeface="+mn-lt"/>
                <a:ea typeface="ＭＳ Ｐゴシック" charset="0"/>
              </a:defRPr>
            </a:lvl1pPr>
          </a:lstStyle>
          <a:p>
            <a:pPr>
              <a:defRPr/>
            </a:pPr>
            <a:fld id="{DB3F5647-D33E-4220-9C78-F76487A8E4FD}"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pic>
        <p:nvPicPr>
          <p:cNvPr id="3" name="Picture 2" descr="PPTCovers-0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25600"/>
            <a:ext cx="8257308" cy="4102745"/>
          </a:xfrm>
          <a:prstGeom prst="rect">
            <a:avLst/>
          </a:prstGeom>
        </p:spPr>
      </p:pic>
      <p:pic>
        <p:nvPicPr>
          <p:cNvPr id="9" name="Picture 8" descr="intel_rgb_3000.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4399" y="301372"/>
            <a:ext cx="865548" cy="570685"/>
          </a:xfrm>
          <a:prstGeom prst="rect">
            <a:avLst/>
          </a:prstGeom>
        </p:spPr>
      </p:pic>
      <p:sp>
        <p:nvSpPr>
          <p:cNvPr id="8" name="Rectangle 3"/>
          <p:cNvSpPr>
            <a:spLocks noGrp="1" noChangeArrowheads="1"/>
          </p:cNvSpPr>
          <p:nvPr>
            <p:ph type="ctrTitle"/>
          </p:nvPr>
        </p:nvSpPr>
        <p:spPr>
          <a:xfrm>
            <a:off x="457201" y="2379360"/>
            <a:ext cx="6784760" cy="553998"/>
          </a:xfrm>
        </p:spPr>
        <p:txBody>
          <a:bodyPr wrap="none" anchor="ctr" anchorCtr="0">
            <a:spAutoFit/>
          </a:bodyPr>
          <a:lstStyle>
            <a:lvl1pPr algn="l">
              <a:lnSpc>
                <a:spcPct val="100000"/>
              </a:lnSpc>
              <a:defRPr sz="3600" b="0">
                <a:solidFill>
                  <a:schemeClr val="bg1"/>
                </a:solidFill>
                <a:latin typeface="Verdana"/>
                <a:cs typeface="Verdana"/>
              </a:defRPr>
            </a:lvl1pPr>
          </a:lstStyle>
          <a:p>
            <a:r>
              <a:rPr lang="en-US" altLang="ja-JP" dirty="0" smtClean="0"/>
              <a:t>Click to edit Master title style</a:t>
            </a:r>
            <a:endParaRPr lang="en-US" altLang="ja-JP" dirty="0"/>
          </a:p>
        </p:txBody>
      </p:sp>
      <p:sp>
        <p:nvSpPr>
          <p:cNvPr id="10" name="Rectangle 4"/>
          <p:cNvSpPr>
            <a:spLocks noGrp="1" noChangeArrowheads="1"/>
          </p:cNvSpPr>
          <p:nvPr>
            <p:ph type="subTitle" idx="1" hasCustomPrompt="1"/>
          </p:nvPr>
        </p:nvSpPr>
        <p:spPr>
          <a:xfrm>
            <a:off x="460188" y="3264183"/>
            <a:ext cx="4343400" cy="620683"/>
          </a:xfrm>
        </p:spPr>
        <p:txBody>
          <a:bodyPr wrap="square">
            <a:spAutoFit/>
          </a:bodyPr>
          <a:lstStyle>
            <a:lvl1pPr marL="0" indent="0" algn="l">
              <a:lnSpc>
                <a:spcPts val="3000"/>
              </a:lnSpc>
              <a:spcBef>
                <a:spcPts val="0"/>
              </a:spcBef>
              <a:defRPr sz="2000">
                <a:solidFill>
                  <a:schemeClr val="bg1"/>
                </a:solidFill>
                <a:latin typeface="Verdana"/>
                <a:cs typeface="Verdana"/>
              </a:defRPr>
            </a:lvl1pPr>
          </a:lstStyle>
          <a:p>
            <a:pPr>
              <a:lnSpc>
                <a:spcPct val="80000"/>
              </a:lnSpc>
              <a:spcAft>
                <a:spcPts val="800"/>
              </a:spcAft>
            </a:pPr>
            <a:r>
              <a:rPr lang="en-US" dirty="0" smtClean="0">
                <a:latin typeface="Verdana" charset="0"/>
              </a:rPr>
              <a:t>Subtitle</a:t>
            </a:r>
          </a:p>
          <a:p>
            <a:pPr>
              <a:lnSpc>
                <a:spcPts val="2160"/>
              </a:lnSpc>
              <a:spcAft>
                <a:spcPts val="0"/>
              </a:spcAft>
            </a:pPr>
            <a:r>
              <a:rPr lang="en-US" sz="1600" dirty="0" smtClean="0">
                <a:latin typeface="Verdana" charset="0"/>
              </a:rPr>
              <a:t>Additional Info</a:t>
            </a:r>
          </a:p>
        </p:txBody>
      </p:sp>
      <p:sp>
        <p:nvSpPr>
          <p:cNvPr id="11" name="TextBox 10"/>
          <p:cNvSpPr txBox="1"/>
          <p:nvPr userDrawn="1"/>
        </p:nvSpPr>
        <p:spPr>
          <a:xfrm>
            <a:off x="0" y="6596390"/>
            <a:ext cx="360996" cy="215444"/>
          </a:xfrm>
          <a:prstGeom prst="rect">
            <a:avLst/>
          </a:prstGeom>
          <a:noFill/>
        </p:spPr>
        <p:txBody>
          <a:bodyPr wrap="none" rtlCol="0">
            <a:spAutoFit/>
          </a:bodyPr>
          <a:lstStyle/>
          <a:p>
            <a:fld id="{435EC5FB-0C8E-4818-A81D-78796ABB4840}" type="slidenum">
              <a:rPr lang="en-US" sz="800" smtClean="0">
                <a:solidFill>
                  <a:schemeClr val="bg2"/>
                </a:solidFill>
                <a:latin typeface="Verdana" pitchFamily="34" charset="0"/>
                <a:ea typeface="Verdana" pitchFamily="34" charset="0"/>
                <a:cs typeface="Verdana" pitchFamily="34" charset="0"/>
              </a:rPr>
              <a:pPr/>
              <a:t>‹#›</a:t>
            </a:fld>
            <a:endParaRPr lang="en-US" sz="800" dirty="0">
              <a:solidFill>
                <a:schemeClr val="bg2"/>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74363880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3">
    <p:spTree>
      <p:nvGrpSpPr>
        <p:cNvPr id="1" name=""/>
        <p:cNvGrpSpPr/>
        <p:nvPr/>
      </p:nvGrpSpPr>
      <p:grpSpPr>
        <a:xfrm>
          <a:off x="0" y="0"/>
          <a:ext cx="0" cy="0"/>
          <a:chOff x="0" y="0"/>
          <a:chExt cx="0" cy="0"/>
        </a:xfrm>
      </p:grpSpPr>
      <p:pic>
        <p:nvPicPr>
          <p:cNvPr id="5" name="Picture 4" descr="PPTCovers-03.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69534"/>
            <a:ext cx="8342654" cy="2904841"/>
          </a:xfrm>
          <a:prstGeom prst="rect">
            <a:avLst/>
          </a:prstGeom>
        </p:spPr>
      </p:pic>
      <p:pic>
        <p:nvPicPr>
          <p:cNvPr id="8" name="Picture 7" descr="intel_rgb_3000.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4399" y="301372"/>
            <a:ext cx="865548" cy="570685"/>
          </a:xfrm>
          <a:prstGeom prst="rect">
            <a:avLst/>
          </a:prstGeom>
        </p:spPr>
      </p:pic>
      <p:sp>
        <p:nvSpPr>
          <p:cNvPr id="9" name="Rectangle 3"/>
          <p:cNvSpPr>
            <a:spLocks noGrp="1" noChangeArrowheads="1"/>
          </p:cNvSpPr>
          <p:nvPr>
            <p:ph type="ctrTitle"/>
          </p:nvPr>
        </p:nvSpPr>
        <p:spPr>
          <a:xfrm>
            <a:off x="457201" y="2797941"/>
            <a:ext cx="6754008" cy="553998"/>
          </a:xfrm>
        </p:spPr>
        <p:txBody>
          <a:bodyPr wrap="square" anchor="ctr" anchorCtr="0">
            <a:spAutoFit/>
          </a:bodyPr>
          <a:lstStyle>
            <a:lvl1pPr algn="l">
              <a:lnSpc>
                <a:spcPct val="100000"/>
              </a:lnSpc>
              <a:defRPr sz="3600" b="0">
                <a:solidFill>
                  <a:schemeClr val="bg1"/>
                </a:solidFill>
                <a:latin typeface="Verdana"/>
                <a:cs typeface="Verdana"/>
              </a:defRPr>
            </a:lvl1pPr>
          </a:lstStyle>
          <a:p>
            <a:r>
              <a:rPr lang="en-US" altLang="ja-JP" dirty="0" smtClean="0"/>
              <a:t>Click to edit Master title style</a:t>
            </a:r>
            <a:endParaRPr lang="en-US" altLang="ja-JP" dirty="0"/>
          </a:p>
        </p:txBody>
      </p:sp>
      <p:sp>
        <p:nvSpPr>
          <p:cNvPr id="10" name="Rectangle 4"/>
          <p:cNvSpPr>
            <a:spLocks noGrp="1" noChangeArrowheads="1"/>
          </p:cNvSpPr>
          <p:nvPr>
            <p:ph type="subTitle" idx="1" hasCustomPrompt="1"/>
          </p:nvPr>
        </p:nvSpPr>
        <p:spPr>
          <a:xfrm>
            <a:off x="459957" y="3750107"/>
            <a:ext cx="4343400" cy="620683"/>
          </a:xfrm>
        </p:spPr>
        <p:txBody>
          <a:bodyPr wrap="square">
            <a:spAutoFit/>
          </a:bodyPr>
          <a:lstStyle>
            <a:lvl1pPr marL="0" indent="0" algn="l">
              <a:lnSpc>
                <a:spcPts val="3000"/>
              </a:lnSpc>
              <a:spcBef>
                <a:spcPts val="0"/>
              </a:spcBef>
              <a:defRPr sz="2000">
                <a:solidFill>
                  <a:schemeClr val="bg1"/>
                </a:solidFill>
                <a:latin typeface="Verdana"/>
                <a:cs typeface="Verdana"/>
              </a:defRPr>
            </a:lvl1pPr>
          </a:lstStyle>
          <a:p>
            <a:pPr>
              <a:lnSpc>
                <a:spcPct val="80000"/>
              </a:lnSpc>
              <a:spcAft>
                <a:spcPts val="800"/>
              </a:spcAft>
            </a:pPr>
            <a:r>
              <a:rPr lang="en-US" dirty="0" smtClean="0">
                <a:latin typeface="Verdana" charset="0"/>
              </a:rPr>
              <a:t>Subtitle</a:t>
            </a:r>
          </a:p>
          <a:p>
            <a:pPr>
              <a:lnSpc>
                <a:spcPts val="2160"/>
              </a:lnSpc>
              <a:spcAft>
                <a:spcPts val="0"/>
              </a:spcAft>
            </a:pPr>
            <a:r>
              <a:rPr lang="en-US" sz="1600" dirty="0" smtClean="0">
                <a:latin typeface="Verdana" charset="0"/>
              </a:rPr>
              <a:t>Additional Info</a:t>
            </a:r>
          </a:p>
        </p:txBody>
      </p:sp>
      <p:sp>
        <p:nvSpPr>
          <p:cNvPr id="11" name="TextBox 10"/>
          <p:cNvSpPr txBox="1"/>
          <p:nvPr userDrawn="1"/>
        </p:nvSpPr>
        <p:spPr>
          <a:xfrm>
            <a:off x="0" y="6596390"/>
            <a:ext cx="360996" cy="215444"/>
          </a:xfrm>
          <a:prstGeom prst="rect">
            <a:avLst/>
          </a:prstGeom>
          <a:noFill/>
        </p:spPr>
        <p:txBody>
          <a:bodyPr wrap="none" rtlCol="0">
            <a:spAutoFit/>
          </a:bodyPr>
          <a:lstStyle/>
          <a:p>
            <a:fld id="{435EC5FB-0C8E-4818-A81D-78796ABB4840}" type="slidenum">
              <a:rPr lang="en-US" sz="800" smtClean="0">
                <a:solidFill>
                  <a:schemeClr val="bg2"/>
                </a:solidFill>
                <a:latin typeface="Verdana" pitchFamily="34" charset="0"/>
                <a:ea typeface="Verdana" pitchFamily="34" charset="0"/>
                <a:cs typeface="Verdana" pitchFamily="34" charset="0"/>
              </a:rPr>
              <a:pPr/>
              <a:t>‹#›</a:t>
            </a:fld>
            <a:endParaRPr lang="en-US" sz="800" dirty="0">
              <a:solidFill>
                <a:schemeClr val="bg2"/>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91325852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4">
    <p:spTree>
      <p:nvGrpSpPr>
        <p:cNvPr id="1" name=""/>
        <p:cNvGrpSpPr/>
        <p:nvPr/>
      </p:nvGrpSpPr>
      <p:grpSpPr>
        <a:xfrm>
          <a:off x="0" y="0"/>
          <a:ext cx="0" cy="0"/>
          <a:chOff x="0" y="0"/>
          <a:chExt cx="0" cy="0"/>
        </a:xfrm>
      </p:grpSpPr>
      <p:pic>
        <p:nvPicPr>
          <p:cNvPr id="6" name="Picture 5" descr="PPTCovers-04.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02543"/>
            <a:ext cx="8495059" cy="3724780"/>
          </a:xfrm>
          <a:prstGeom prst="rect">
            <a:avLst/>
          </a:prstGeom>
        </p:spPr>
      </p:pic>
      <p:pic>
        <p:nvPicPr>
          <p:cNvPr id="15" name="Picture 14" descr="intel_rgb_3000.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4399" y="301372"/>
            <a:ext cx="865548" cy="570685"/>
          </a:xfrm>
          <a:prstGeom prst="rect">
            <a:avLst/>
          </a:prstGeom>
        </p:spPr>
      </p:pic>
      <p:sp>
        <p:nvSpPr>
          <p:cNvPr id="10" name="Rectangle 3"/>
          <p:cNvSpPr>
            <a:spLocks noGrp="1" noChangeArrowheads="1"/>
          </p:cNvSpPr>
          <p:nvPr>
            <p:ph type="ctrTitle"/>
          </p:nvPr>
        </p:nvSpPr>
        <p:spPr>
          <a:xfrm>
            <a:off x="593531" y="2742967"/>
            <a:ext cx="6784760" cy="553998"/>
          </a:xfrm>
        </p:spPr>
        <p:txBody>
          <a:bodyPr wrap="none" anchor="ctr" anchorCtr="0">
            <a:spAutoFit/>
          </a:bodyPr>
          <a:lstStyle>
            <a:lvl1pPr algn="l">
              <a:lnSpc>
                <a:spcPct val="100000"/>
              </a:lnSpc>
              <a:defRPr sz="3600" b="0">
                <a:solidFill>
                  <a:schemeClr val="bg1"/>
                </a:solidFill>
                <a:latin typeface="Verdana"/>
                <a:cs typeface="Verdana"/>
              </a:defRPr>
            </a:lvl1pPr>
          </a:lstStyle>
          <a:p>
            <a:r>
              <a:rPr lang="en-US" altLang="ja-JP" dirty="0" smtClean="0"/>
              <a:t>Click to edit Master title style</a:t>
            </a:r>
            <a:endParaRPr lang="en-US" altLang="ja-JP" dirty="0"/>
          </a:p>
        </p:txBody>
      </p:sp>
      <p:sp>
        <p:nvSpPr>
          <p:cNvPr id="11" name="Rectangle 4"/>
          <p:cNvSpPr>
            <a:spLocks noGrp="1" noChangeArrowheads="1"/>
          </p:cNvSpPr>
          <p:nvPr>
            <p:ph type="subTitle" idx="1" hasCustomPrompt="1"/>
          </p:nvPr>
        </p:nvSpPr>
        <p:spPr>
          <a:xfrm>
            <a:off x="592333" y="3649814"/>
            <a:ext cx="4343400" cy="620683"/>
          </a:xfrm>
        </p:spPr>
        <p:txBody>
          <a:bodyPr wrap="square">
            <a:spAutoFit/>
          </a:bodyPr>
          <a:lstStyle>
            <a:lvl1pPr marL="0" indent="0" algn="l">
              <a:lnSpc>
                <a:spcPts val="3000"/>
              </a:lnSpc>
              <a:spcBef>
                <a:spcPts val="0"/>
              </a:spcBef>
              <a:defRPr sz="2000">
                <a:solidFill>
                  <a:schemeClr val="bg1"/>
                </a:solidFill>
                <a:latin typeface="+mn-lt"/>
              </a:defRPr>
            </a:lvl1pPr>
          </a:lstStyle>
          <a:p>
            <a:pPr>
              <a:lnSpc>
                <a:spcPct val="80000"/>
              </a:lnSpc>
              <a:spcAft>
                <a:spcPts val="800"/>
              </a:spcAft>
            </a:pPr>
            <a:r>
              <a:rPr lang="en-US" dirty="0" smtClean="0">
                <a:latin typeface="Verdana" charset="0"/>
              </a:rPr>
              <a:t>Subtitle</a:t>
            </a:r>
          </a:p>
          <a:p>
            <a:pPr>
              <a:lnSpc>
                <a:spcPts val="2160"/>
              </a:lnSpc>
              <a:spcAft>
                <a:spcPts val="0"/>
              </a:spcAft>
            </a:pPr>
            <a:r>
              <a:rPr lang="en-US" sz="1600" dirty="0" smtClean="0">
                <a:latin typeface="Verdana" charset="0"/>
              </a:rPr>
              <a:t>Additional Info</a:t>
            </a:r>
          </a:p>
        </p:txBody>
      </p:sp>
      <p:sp>
        <p:nvSpPr>
          <p:cNvPr id="8" name="TextBox 7"/>
          <p:cNvSpPr txBox="1"/>
          <p:nvPr userDrawn="1"/>
        </p:nvSpPr>
        <p:spPr>
          <a:xfrm>
            <a:off x="0" y="6596390"/>
            <a:ext cx="360996" cy="215444"/>
          </a:xfrm>
          <a:prstGeom prst="rect">
            <a:avLst/>
          </a:prstGeom>
          <a:noFill/>
        </p:spPr>
        <p:txBody>
          <a:bodyPr wrap="none" rtlCol="0">
            <a:spAutoFit/>
          </a:bodyPr>
          <a:lstStyle/>
          <a:p>
            <a:fld id="{435EC5FB-0C8E-4818-A81D-78796ABB4840}" type="slidenum">
              <a:rPr lang="en-US" sz="800" smtClean="0">
                <a:solidFill>
                  <a:schemeClr val="bg2"/>
                </a:solidFill>
                <a:latin typeface="Verdana" pitchFamily="34" charset="0"/>
                <a:ea typeface="Verdana" pitchFamily="34" charset="0"/>
                <a:cs typeface="Verdana" pitchFamily="34" charset="0"/>
              </a:rPr>
              <a:pPr/>
              <a:t>‹#›</a:t>
            </a:fld>
            <a:endParaRPr lang="en-US" sz="800" dirty="0">
              <a:solidFill>
                <a:schemeClr val="bg2"/>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76859863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6477000" cy="1362075"/>
          </a:xfrm>
        </p:spPr>
        <p:txBody>
          <a:bodyPr anchor="ctr" anchorCtr="0"/>
          <a:lstStyle>
            <a:lvl1pPr algn="l">
              <a:lnSpc>
                <a:spcPct val="100000"/>
              </a:lnSpc>
              <a:defRPr sz="3600" b="0" cap="none">
                <a:solidFill>
                  <a:srgbClr val="FFFFFF"/>
                </a:solidFill>
                <a:latin typeface="Verdana"/>
                <a:cs typeface="Verdana"/>
              </a:defRPr>
            </a:lvl1pPr>
          </a:lstStyle>
          <a:p>
            <a:r>
              <a:rPr lang="en-US" dirty="0" smtClean="0"/>
              <a:t>Click To Edit Section Divider title Style</a:t>
            </a:r>
            <a:endParaRPr lang="en-US" dirty="0"/>
          </a:p>
        </p:txBody>
      </p:sp>
      <p:sp>
        <p:nvSpPr>
          <p:cNvPr id="15" name="Rectangle 4"/>
          <p:cNvSpPr>
            <a:spLocks noGrp="1" noChangeArrowheads="1"/>
          </p:cNvSpPr>
          <p:nvPr>
            <p:ph type="sldNum" sz="quarter" idx="4"/>
          </p:nvPr>
        </p:nvSpPr>
        <p:spPr bwMode="auto">
          <a:xfrm>
            <a:off x="76202" y="6553200"/>
            <a:ext cx="415925"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hangingPunct="0">
              <a:defRPr sz="800" b="0">
                <a:solidFill>
                  <a:schemeClr val="bg1"/>
                </a:solidFill>
                <a:latin typeface="Neo Sans Intel Light" pitchFamily="34" charset="0"/>
                <a:ea typeface="MS PGothic" pitchFamily="34" charset="-128"/>
                <a:cs typeface="Arial" pitchFamily="34" charset="0"/>
              </a:defRPr>
            </a:lvl1pPr>
          </a:lstStyle>
          <a:p>
            <a:pPr>
              <a:defRPr/>
            </a:pPr>
            <a:fld id="{B44C7BE5-B578-44C2-B697-AD60B2F34A37}" type="slidenum">
              <a:rPr lang="ja-JP" altLang="en-US" smtClean="0"/>
              <a:pPr>
                <a:defRPr/>
              </a:pPr>
              <a:t>‹#›</a:t>
            </a:fld>
            <a:endParaRPr lang="en-US" altLang="ja-JP"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Divider-option 2">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4627756" cy="1362075"/>
          </a:xfrm>
        </p:spPr>
        <p:txBody>
          <a:bodyPr anchor="ctr" anchorCtr="0"/>
          <a:lstStyle>
            <a:lvl1pPr algn="l">
              <a:lnSpc>
                <a:spcPct val="100000"/>
              </a:lnSpc>
              <a:defRPr sz="3600" b="0" cap="none">
                <a:solidFill>
                  <a:srgbClr val="FFFFFF"/>
                </a:solidFill>
                <a:latin typeface="Verdana"/>
                <a:cs typeface="Verdana"/>
              </a:defRPr>
            </a:lvl1pPr>
          </a:lstStyle>
          <a:p>
            <a:r>
              <a:rPr lang="en-US" dirty="0" smtClean="0"/>
              <a:t>Click To Edit Section Divider title Style</a:t>
            </a:r>
            <a:endParaRPr lang="en-US" dirty="0"/>
          </a:p>
        </p:txBody>
      </p:sp>
      <p:sp>
        <p:nvSpPr>
          <p:cNvPr id="15" name="Rectangle 4"/>
          <p:cNvSpPr>
            <a:spLocks noGrp="1" noChangeArrowheads="1"/>
          </p:cNvSpPr>
          <p:nvPr>
            <p:ph type="sldNum" sz="quarter" idx="4"/>
          </p:nvPr>
        </p:nvSpPr>
        <p:spPr bwMode="auto">
          <a:xfrm>
            <a:off x="76202" y="6553200"/>
            <a:ext cx="415925"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hangingPunct="0">
              <a:defRPr sz="800" b="0">
                <a:solidFill>
                  <a:schemeClr val="bg1"/>
                </a:solidFill>
                <a:latin typeface="Neo Sans Intel Light" pitchFamily="34" charset="0"/>
                <a:ea typeface="MS PGothic" pitchFamily="34" charset="-128"/>
                <a:cs typeface="Arial" pitchFamily="34" charset="0"/>
              </a:defRPr>
            </a:lvl1pPr>
          </a:lstStyle>
          <a:p>
            <a:pPr>
              <a:defRPr/>
            </a:pPr>
            <a:fld id="{B44C7BE5-B578-44C2-B697-AD60B2F34A37}" type="slidenum">
              <a:rPr lang="ja-JP" altLang="en-US" smtClean="0"/>
              <a:pPr>
                <a:defRPr/>
              </a:pPr>
              <a:t>‹#›</a:t>
            </a:fld>
            <a:endParaRPr lang="en-US" altLang="ja-JP" dirty="0"/>
          </a:p>
        </p:txBody>
      </p:sp>
      <p:sp>
        <p:nvSpPr>
          <p:cNvPr id="6" name="Picture Placeholder 7"/>
          <p:cNvSpPr>
            <a:spLocks noGrp="1"/>
          </p:cNvSpPr>
          <p:nvPr>
            <p:ph type="pic" sz="quarter" idx="10" hasCustomPrompt="1"/>
          </p:nvPr>
        </p:nvSpPr>
        <p:spPr>
          <a:xfrm>
            <a:off x="5353050" y="0"/>
            <a:ext cx="3790950" cy="6858000"/>
          </a:xfrm>
          <a:solidFill>
            <a:schemeClr val="tx2"/>
          </a:solidFill>
        </p:spPr>
        <p:txBody>
          <a:bodyPr anchor="ctr" anchorCtr="0"/>
          <a:lstStyle>
            <a:lvl1pPr algn="ctr">
              <a:defRPr lang="en-US" sz="1600" b="0" i="0" baseline="0" smtClean="0">
                <a:latin typeface="+mn-lt"/>
              </a:defRPr>
            </a:lvl1pPr>
          </a:lstStyle>
          <a:p>
            <a:r>
              <a:rPr lang="en-US" dirty="0" smtClean="0"/>
              <a:t>Photo goes here</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Divider-option 3">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14" name="Text Box 5"/>
          <p:cNvSpPr txBox="1">
            <a:spLocks noChangeArrowheads="1"/>
          </p:cNvSpPr>
          <p:nvPr userDrawn="1"/>
        </p:nvSpPr>
        <p:spPr bwMode="auto">
          <a:xfrm>
            <a:off x="524794" y="6644046"/>
            <a:ext cx="2890838" cy="123111"/>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800" dirty="0" smtClean="0">
                <a:solidFill>
                  <a:schemeClr val="bg1"/>
                </a:solidFill>
                <a:latin typeface="Verdana"/>
                <a:cs typeface="Verdana"/>
              </a:rPr>
              <a:t>INTEL CONFIDENTIAL</a:t>
            </a:r>
            <a:endParaRPr lang="en-US" sz="800" dirty="0">
              <a:solidFill>
                <a:schemeClr val="bg1"/>
              </a:solidFill>
              <a:latin typeface="Verdana"/>
              <a:cs typeface="Verdana"/>
            </a:endParaRPr>
          </a:p>
        </p:txBody>
      </p:sp>
      <p:sp>
        <p:nvSpPr>
          <p:cNvPr id="15" name="Rectangle 4"/>
          <p:cNvSpPr>
            <a:spLocks noGrp="1" noChangeArrowheads="1"/>
          </p:cNvSpPr>
          <p:nvPr>
            <p:ph type="sldNum" sz="quarter" idx="4"/>
          </p:nvPr>
        </p:nvSpPr>
        <p:spPr bwMode="auto">
          <a:xfrm>
            <a:off x="76202" y="6553200"/>
            <a:ext cx="415925"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hangingPunct="0">
              <a:defRPr sz="800" b="0">
                <a:solidFill>
                  <a:schemeClr val="bg1"/>
                </a:solidFill>
                <a:latin typeface="Neo Sans Intel Light" pitchFamily="34" charset="0"/>
                <a:ea typeface="MS PGothic" pitchFamily="34" charset="-128"/>
                <a:cs typeface="Arial" pitchFamily="34" charset="0"/>
              </a:defRPr>
            </a:lvl1pPr>
          </a:lstStyle>
          <a:p>
            <a:pPr>
              <a:defRPr/>
            </a:pPr>
            <a:fld id="{B44C7BE5-B578-44C2-B697-AD60B2F34A37}" type="slidenum">
              <a:rPr lang="ja-JP" altLang="en-US" smtClean="0"/>
              <a:pPr>
                <a:defRPr/>
              </a:pPr>
              <a:t>‹#›</a:t>
            </a:fld>
            <a:endParaRPr lang="en-US" altLang="ja-JP" dirty="0"/>
          </a:p>
        </p:txBody>
      </p:sp>
      <p:sp>
        <p:nvSpPr>
          <p:cNvPr id="6" name="Picture Placeholder 7"/>
          <p:cNvSpPr>
            <a:spLocks noGrp="1"/>
          </p:cNvSpPr>
          <p:nvPr>
            <p:ph type="pic" sz="quarter" idx="10" hasCustomPrompt="1"/>
          </p:nvPr>
        </p:nvSpPr>
        <p:spPr>
          <a:xfrm>
            <a:off x="0" y="0"/>
            <a:ext cx="9144000" cy="6858000"/>
          </a:xfrm>
          <a:solidFill>
            <a:schemeClr val="tx2"/>
          </a:solidFill>
        </p:spPr>
        <p:txBody>
          <a:bodyPr anchor="ctr" anchorCtr="0"/>
          <a:lstStyle>
            <a:lvl1pPr marL="0" marR="0" indent="0" algn="ctr" defTabSz="914400" rtl="0" eaLnBrk="1" fontAlgn="base" latinLnBrk="0" hangingPunct="1">
              <a:lnSpc>
                <a:spcPct val="100000"/>
              </a:lnSpc>
              <a:spcBef>
                <a:spcPct val="75000"/>
              </a:spcBef>
              <a:spcAft>
                <a:spcPct val="0"/>
              </a:spcAft>
              <a:buClrTx/>
              <a:buSzTx/>
              <a:buFontTx/>
              <a:buNone/>
              <a:tabLst/>
              <a:defRPr/>
            </a:lvl1pPr>
          </a:lstStyle>
          <a:p>
            <a:r>
              <a:rPr lang="en-US" dirty="0" smtClean="0"/>
              <a:t>Photo goes here</a:t>
            </a:r>
          </a:p>
          <a:p>
            <a:endParaRPr lang="en-US" dirty="0"/>
          </a:p>
        </p:txBody>
      </p:sp>
      <p:sp>
        <p:nvSpPr>
          <p:cNvPr id="9" name="Title 1"/>
          <p:cNvSpPr>
            <a:spLocks noGrp="1"/>
          </p:cNvSpPr>
          <p:nvPr>
            <p:ph type="title" hasCustomPrompt="1"/>
          </p:nvPr>
        </p:nvSpPr>
        <p:spPr>
          <a:xfrm>
            <a:off x="262466" y="584201"/>
            <a:ext cx="4627756" cy="1362075"/>
          </a:xfrm>
        </p:spPr>
        <p:txBody>
          <a:bodyPr anchor="ctr" anchorCtr="0"/>
          <a:lstStyle>
            <a:lvl1pPr algn="l">
              <a:lnSpc>
                <a:spcPct val="100000"/>
              </a:lnSpc>
              <a:defRPr sz="3200" b="0" cap="none">
                <a:solidFill>
                  <a:srgbClr val="FFFFFF"/>
                </a:solidFill>
                <a:latin typeface="Verdana"/>
                <a:cs typeface="Verdana"/>
              </a:defRPr>
            </a:lvl1pPr>
          </a:lstStyle>
          <a:p>
            <a:r>
              <a:rPr lang="en-US" dirty="0" smtClean="0"/>
              <a:t>Click To Edit Section Divider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5613" y="1379539"/>
            <a:ext cx="4037012" cy="4537075"/>
          </a:xfr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1379539"/>
            <a:ext cx="4038600" cy="4537075"/>
          </a:xfr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4025" y="409575"/>
            <a:ext cx="8229600" cy="88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ja-JP" dirty="0" smtClean="0"/>
              <a:t>Click to edit Master title style</a:t>
            </a:r>
          </a:p>
        </p:txBody>
      </p:sp>
      <p:sp>
        <p:nvSpPr>
          <p:cNvPr id="1027" name="Rectangle 3"/>
          <p:cNvSpPr>
            <a:spLocks noGrp="1" noChangeArrowheads="1"/>
          </p:cNvSpPr>
          <p:nvPr>
            <p:ph type="body" idx="1"/>
          </p:nvPr>
        </p:nvSpPr>
        <p:spPr bwMode="auto">
          <a:xfrm>
            <a:off x="455613" y="1379539"/>
            <a:ext cx="8228012" cy="4537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p:txBody>
      </p:sp>
      <p:pic>
        <p:nvPicPr>
          <p:cNvPr id="5" name="Picture 4" descr="Intel_footer_121410.png"/>
          <p:cNvPicPr>
            <a:picLocks noChangeAspect="1"/>
          </p:cNvPicPr>
          <p:nvPr userDrawn="1"/>
        </p:nvPicPr>
        <p:blipFill>
          <a:blip r:embed="rId17" cstate="print"/>
          <a:stretch>
            <a:fillRect/>
          </a:stretch>
        </p:blipFill>
        <p:spPr>
          <a:xfrm>
            <a:off x="0" y="6362701"/>
            <a:ext cx="9144000" cy="495300"/>
          </a:xfrm>
          <a:prstGeom prst="rect">
            <a:avLst/>
          </a:prstGeom>
        </p:spPr>
      </p:pic>
      <p:sp>
        <p:nvSpPr>
          <p:cNvPr id="8" name="TextBox 7"/>
          <p:cNvSpPr txBox="1"/>
          <p:nvPr userDrawn="1"/>
        </p:nvSpPr>
        <p:spPr>
          <a:xfrm>
            <a:off x="0" y="6596390"/>
            <a:ext cx="360996" cy="215444"/>
          </a:xfrm>
          <a:prstGeom prst="rect">
            <a:avLst/>
          </a:prstGeom>
          <a:noFill/>
        </p:spPr>
        <p:txBody>
          <a:bodyPr wrap="none" rtlCol="0">
            <a:spAutoFit/>
          </a:bodyPr>
          <a:lstStyle/>
          <a:p>
            <a:fld id="{435EC5FB-0C8E-4818-A81D-78796ABB4840}" type="slidenum">
              <a:rPr lang="en-US" sz="800" smtClean="0">
                <a:solidFill>
                  <a:schemeClr val="bg1"/>
                </a:solidFill>
                <a:latin typeface="Verdana" pitchFamily="34" charset="0"/>
                <a:ea typeface="Verdana" pitchFamily="34" charset="0"/>
                <a:cs typeface="Verdana" pitchFamily="34" charset="0"/>
              </a:rPr>
              <a:pPr/>
              <a:t>‹#›</a:t>
            </a:fld>
            <a:endParaRPr lang="en-US" sz="800" dirty="0">
              <a:solidFill>
                <a:schemeClr val="bg1"/>
              </a:solidFill>
              <a:latin typeface="Verdana" pitchFamily="34" charset="0"/>
              <a:ea typeface="Verdana" pitchFamily="34" charset="0"/>
              <a:cs typeface="Verdana" pitchFamily="34" charset="0"/>
            </a:endParaRPr>
          </a:p>
        </p:txBody>
      </p:sp>
    </p:spTree>
  </p:cSld>
  <p:clrMap bg1="lt1" tx1="dk1" bg2="lt2" tx2="dk2" accent1="accent1" accent2="accent2" accent3="accent3" accent4="accent4" accent5="accent5" accent6="accent6" hlink="hlink" folHlink="folHlink"/>
  <p:sldLayoutIdLst>
    <p:sldLayoutId id="2147485956" r:id="rId1"/>
    <p:sldLayoutId id="2147485972" r:id="rId2"/>
    <p:sldLayoutId id="2147485973" r:id="rId3"/>
    <p:sldLayoutId id="2147485974" r:id="rId4"/>
    <p:sldLayoutId id="2147485963" r:id="rId5"/>
    <p:sldLayoutId id="2147485976" r:id="rId6"/>
    <p:sldLayoutId id="2147485977" r:id="rId7"/>
    <p:sldLayoutId id="2147485957" r:id="rId8"/>
    <p:sldLayoutId id="2147485959" r:id="rId9"/>
    <p:sldLayoutId id="2147485961" r:id="rId10"/>
    <p:sldLayoutId id="2147485962" r:id="rId11"/>
    <p:sldLayoutId id="2147485975" r:id="rId12"/>
    <p:sldLayoutId id="2147485964" r:id="rId13"/>
    <p:sldLayoutId id="2147485971" r:id="rId14"/>
    <p:sldLayoutId id="2147485978" r:id="rId15"/>
  </p:sldLayoutIdLst>
  <p:transition>
    <p:fade/>
  </p:transition>
  <p:timing>
    <p:tnLst>
      <p:par>
        <p:cTn id="1" dur="indefinite" restart="never" nodeType="tmRoot"/>
      </p:par>
    </p:tnLst>
  </p:timing>
  <p:hf hdr="0" ftr="0" dt="0"/>
  <p:txStyles>
    <p:titleStyle>
      <a:lvl1pPr algn="l" rtl="0" eaLnBrk="1" fontAlgn="base" hangingPunct="1">
        <a:lnSpc>
          <a:spcPts val="2600"/>
        </a:lnSpc>
        <a:spcBef>
          <a:spcPct val="0"/>
        </a:spcBef>
        <a:spcAft>
          <a:spcPct val="0"/>
        </a:spcAft>
        <a:defRPr sz="2600" b="1" i="0">
          <a:solidFill>
            <a:schemeClr val="accent1"/>
          </a:solidFill>
          <a:latin typeface="Verdana"/>
          <a:ea typeface="+mj-ea"/>
          <a:cs typeface="Verdana"/>
        </a:defRPr>
      </a:lvl1pPr>
      <a:lvl2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2pPr>
      <a:lvl3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3pPr>
      <a:lvl4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4pPr>
      <a:lvl5pPr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5pPr>
      <a:lvl6pPr marL="4572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6pPr>
      <a:lvl7pPr marL="9144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7pPr>
      <a:lvl8pPr marL="13716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8pPr>
      <a:lvl9pPr marL="18288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9pPr>
    </p:titleStyle>
    <p:bodyStyle>
      <a:lvl1pPr marL="0" indent="0" algn="l" rtl="0" eaLnBrk="1" fontAlgn="base" hangingPunct="1">
        <a:spcBef>
          <a:spcPct val="75000"/>
        </a:spcBef>
        <a:spcAft>
          <a:spcPct val="0"/>
        </a:spcAft>
        <a:defRPr sz="2000">
          <a:solidFill>
            <a:schemeClr val="tx1"/>
          </a:solidFill>
          <a:latin typeface="Verdana"/>
          <a:ea typeface="+mn-ea"/>
          <a:cs typeface="Verdana"/>
        </a:defRPr>
      </a:lvl1pPr>
      <a:lvl2pPr marL="185738" indent="-184150" algn="l" rtl="0" eaLnBrk="1" fontAlgn="base" hangingPunct="1">
        <a:spcBef>
          <a:spcPct val="40000"/>
        </a:spcBef>
        <a:spcAft>
          <a:spcPct val="0"/>
        </a:spcAft>
        <a:buClr>
          <a:schemeClr val="tx1"/>
        </a:buClr>
        <a:buFont typeface="Times" pitchFamily="18" charset="0"/>
        <a:buChar char="•"/>
        <a:defRPr sz="2000">
          <a:solidFill>
            <a:schemeClr val="tx1"/>
          </a:solidFill>
          <a:latin typeface="Verdana"/>
          <a:cs typeface="Verdana"/>
        </a:defRPr>
      </a:lvl2pPr>
      <a:lvl3pPr marL="414338" indent="-227013" algn="l" rtl="0" eaLnBrk="1" fontAlgn="base" hangingPunct="1">
        <a:spcBef>
          <a:spcPct val="20000"/>
        </a:spcBef>
        <a:spcAft>
          <a:spcPct val="0"/>
        </a:spcAft>
        <a:buClr>
          <a:schemeClr val="bg2"/>
        </a:buClr>
        <a:buFont typeface="Neo Sans Intel" pitchFamily="34" charset="0"/>
        <a:buChar char="–"/>
        <a:defRPr sz="1800">
          <a:solidFill>
            <a:schemeClr val="tx1"/>
          </a:solidFill>
          <a:latin typeface="Verdana"/>
          <a:cs typeface="Verdana"/>
        </a:defRPr>
      </a:lvl3pPr>
      <a:lvl4pPr marL="568325" indent="-152400" algn="l" rtl="0" eaLnBrk="1" fontAlgn="base" hangingPunct="1">
        <a:spcBef>
          <a:spcPct val="20000"/>
        </a:spcBef>
        <a:spcAft>
          <a:spcPct val="0"/>
        </a:spcAft>
        <a:buClr>
          <a:schemeClr val="bg2"/>
        </a:buClr>
        <a:buFont typeface="Neo Sans Intel" pitchFamily="34" charset="0"/>
        <a:buChar char="–"/>
        <a:defRPr sz="1800" b="0" i="0">
          <a:solidFill>
            <a:schemeClr val="tx1"/>
          </a:solidFill>
          <a:latin typeface="Verdana"/>
          <a:cs typeface="Verdana"/>
        </a:defRPr>
      </a:lvl4pPr>
      <a:lvl5pPr marL="762000" indent="-192088" algn="l" rtl="0" eaLnBrk="1" fontAlgn="base" hangingPunct="1">
        <a:spcBef>
          <a:spcPct val="20000"/>
        </a:spcBef>
        <a:spcAft>
          <a:spcPct val="0"/>
        </a:spcAft>
        <a:buClr>
          <a:schemeClr val="bg2"/>
        </a:buClr>
        <a:buChar char="–"/>
        <a:defRPr sz="1800">
          <a:solidFill>
            <a:schemeClr val="tx1"/>
          </a:solidFill>
          <a:latin typeface="Verdana"/>
          <a:cs typeface="Verdana"/>
        </a:defRPr>
      </a:lvl5pPr>
      <a:lvl6pPr marL="1219200" indent="-192088" algn="l" rtl="0" eaLnBrk="1" fontAlgn="base" hangingPunct="1">
        <a:spcBef>
          <a:spcPct val="20000"/>
        </a:spcBef>
        <a:spcAft>
          <a:spcPct val="0"/>
        </a:spcAft>
        <a:buClr>
          <a:schemeClr val="bg2"/>
        </a:buClr>
        <a:buChar char="–"/>
        <a:defRPr sz="1600">
          <a:solidFill>
            <a:schemeClr val="tx1"/>
          </a:solidFill>
          <a:latin typeface="+mn-lt"/>
          <a:cs typeface="+mn-cs"/>
        </a:defRPr>
      </a:lvl6pPr>
      <a:lvl7pPr marL="1676400" indent="-192088" algn="l" rtl="0" eaLnBrk="1" fontAlgn="base" hangingPunct="1">
        <a:spcBef>
          <a:spcPct val="20000"/>
        </a:spcBef>
        <a:spcAft>
          <a:spcPct val="0"/>
        </a:spcAft>
        <a:buClr>
          <a:schemeClr val="bg2"/>
        </a:buClr>
        <a:buChar char="–"/>
        <a:defRPr sz="1600">
          <a:solidFill>
            <a:schemeClr val="tx1"/>
          </a:solidFill>
          <a:latin typeface="+mn-lt"/>
          <a:cs typeface="+mn-cs"/>
        </a:defRPr>
      </a:lvl7pPr>
      <a:lvl8pPr marL="2133600" indent="-192088" algn="l" rtl="0" eaLnBrk="1" fontAlgn="base" hangingPunct="1">
        <a:spcBef>
          <a:spcPct val="20000"/>
        </a:spcBef>
        <a:spcAft>
          <a:spcPct val="0"/>
        </a:spcAft>
        <a:buClr>
          <a:schemeClr val="bg2"/>
        </a:buClr>
        <a:buChar char="–"/>
        <a:defRPr sz="1600">
          <a:solidFill>
            <a:schemeClr val="tx1"/>
          </a:solidFill>
          <a:latin typeface="+mn-lt"/>
          <a:cs typeface="+mn-cs"/>
        </a:defRPr>
      </a:lvl8pPr>
      <a:lvl9pPr marL="2590800" indent="-192088" algn="l" rtl="0" eaLnBrk="1" fontAlgn="base" hangingPunct="1">
        <a:spcBef>
          <a:spcPct val="20000"/>
        </a:spcBef>
        <a:spcAft>
          <a:spcPct val="0"/>
        </a:spcAft>
        <a:buClr>
          <a:schemeClr val="bg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RLH/ParallelJavaScript/wiki" TargetMode="Externa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1" y="2379360"/>
            <a:ext cx="6041719" cy="553998"/>
          </a:xfrm>
        </p:spPr>
        <p:txBody>
          <a:bodyPr/>
          <a:lstStyle/>
          <a:p>
            <a:r>
              <a:rPr lang="en-US" dirty="0" smtClean="0"/>
              <a:t>Parallel JavaScript Update</a:t>
            </a:r>
            <a:endParaRPr lang="en-US" dirty="0"/>
          </a:p>
        </p:txBody>
      </p:sp>
      <p:sp>
        <p:nvSpPr>
          <p:cNvPr id="3" name="Subtitle 2"/>
          <p:cNvSpPr>
            <a:spLocks noGrp="1"/>
          </p:cNvSpPr>
          <p:nvPr>
            <p:ph type="subTitle" idx="1"/>
          </p:nvPr>
        </p:nvSpPr>
        <p:spPr>
          <a:xfrm>
            <a:off x="460188" y="3264183"/>
            <a:ext cx="4343400" cy="341697"/>
          </a:xfrm>
        </p:spPr>
        <p:txBody>
          <a:bodyPr/>
          <a:lstStyle/>
          <a:p>
            <a:r>
              <a:rPr lang="en-US" dirty="0" smtClean="0"/>
              <a:t>Intel and Mozilla</a:t>
            </a:r>
            <a:endParaRPr lang="en-US" dirty="0"/>
          </a:p>
        </p:txBody>
      </p:sp>
    </p:spTree>
    <p:extLst>
      <p:ext uri="{BB962C8B-B14F-4D97-AF65-F5344CB8AC3E}">
        <p14:creationId xmlns:p14="http://schemas.microsoft.com/office/powerpoint/2010/main" val="151234734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Rectangle 142"/>
          <p:cNvSpPr/>
          <p:nvPr/>
        </p:nvSpPr>
        <p:spPr bwMode="auto">
          <a:xfrm>
            <a:off x="1894724" y="3352797"/>
            <a:ext cx="947364" cy="667264"/>
          </a:xfrm>
          <a:prstGeom prst="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sp>
        <p:nvSpPr>
          <p:cNvPr id="2" name="Title 1"/>
          <p:cNvSpPr>
            <a:spLocks noGrp="1"/>
          </p:cNvSpPr>
          <p:nvPr>
            <p:ph type="title"/>
          </p:nvPr>
        </p:nvSpPr>
        <p:spPr/>
        <p:txBody>
          <a:bodyPr/>
          <a:lstStyle/>
          <a:p>
            <a:r>
              <a:rPr lang="en-US" dirty="0" smtClean="0"/>
              <a:t>Non-determinism</a:t>
            </a:r>
            <a:endParaRPr lang="en-US" dirty="0"/>
          </a:p>
        </p:txBody>
      </p:sp>
      <p:sp>
        <p:nvSpPr>
          <p:cNvPr id="3" name="Content Placeholder 2"/>
          <p:cNvSpPr>
            <a:spLocks noGrp="1"/>
          </p:cNvSpPr>
          <p:nvPr>
            <p:ph idx="1"/>
          </p:nvPr>
        </p:nvSpPr>
        <p:spPr/>
        <p:txBody>
          <a:bodyPr/>
          <a:lstStyle/>
          <a:p>
            <a:r>
              <a:rPr lang="en-US" dirty="0" smtClean="0"/>
              <a:t>Inherent in reduction: reducePar, scanPar, scatterPar </a:t>
            </a:r>
          </a:p>
          <a:p>
            <a:r>
              <a:rPr lang="en-US" dirty="0" smtClean="0"/>
              <a:t>“It’s all about the scheduler” Guy </a:t>
            </a:r>
            <a:r>
              <a:rPr lang="en-US" dirty="0" err="1" smtClean="0"/>
              <a:t>Blelloch</a:t>
            </a:r>
            <a:endParaRPr lang="en-US" dirty="0" smtClean="0"/>
          </a:p>
          <a:p>
            <a:endParaRPr lang="en-US" dirty="0" smtClean="0"/>
          </a:p>
        </p:txBody>
      </p:sp>
      <p:sp>
        <p:nvSpPr>
          <p:cNvPr id="9" name="Rectangle 8"/>
          <p:cNvSpPr/>
          <p:nvPr/>
        </p:nvSpPr>
        <p:spPr bwMode="auto">
          <a:xfrm>
            <a:off x="321272" y="2347767"/>
            <a:ext cx="4547286" cy="667264"/>
          </a:xfrm>
          <a:prstGeom prst="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cxnSp>
        <p:nvCxnSpPr>
          <p:cNvPr id="11" name="Straight Connector 10"/>
          <p:cNvCxnSpPr/>
          <p:nvPr/>
        </p:nvCxnSpPr>
        <p:spPr bwMode="auto">
          <a:xfrm>
            <a:off x="597242" y="2347767"/>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14" name="Straight Connector 13"/>
          <p:cNvCxnSpPr/>
          <p:nvPr/>
        </p:nvCxnSpPr>
        <p:spPr bwMode="auto">
          <a:xfrm>
            <a:off x="906164" y="2351883"/>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16" name="Straight Connector 15"/>
          <p:cNvCxnSpPr/>
          <p:nvPr/>
        </p:nvCxnSpPr>
        <p:spPr bwMode="auto">
          <a:xfrm>
            <a:off x="1268636" y="2343645"/>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18" name="Straight Connector 17"/>
          <p:cNvCxnSpPr/>
          <p:nvPr/>
        </p:nvCxnSpPr>
        <p:spPr bwMode="auto">
          <a:xfrm>
            <a:off x="1565204" y="2351883"/>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21" name="Straight Connector 20"/>
          <p:cNvCxnSpPr/>
          <p:nvPr/>
        </p:nvCxnSpPr>
        <p:spPr bwMode="auto">
          <a:xfrm>
            <a:off x="1874126" y="2355999"/>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23" name="Straight Connector 22"/>
          <p:cNvCxnSpPr/>
          <p:nvPr/>
        </p:nvCxnSpPr>
        <p:spPr bwMode="auto">
          <a:xfrm>
            <a:off x="2236598" y="2347761"/>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24" name="Straight Connector 23"/>
          <p:cNvCxnSpPr/>
          <p:nvPr/>
        </p:nvCxnSpPr>
        <p:spPr bwMode="auto">
          <a:xfrm>
            <a:off x="2553764" y="2360121"/>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27" name="Straight Connector 26"/>
          <p:cNvCxnSpPr/>
          <p:nvPr/>
        </p:nvCxnSpPr>
        <p:spPr bwMode="auto">
          <a:xfrm>
            <a:off x="2862686" y="2364237"/>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29" name="Straight Connector 28"/>
          <p:cNvCxnSpPr/>
          <p:nvPr/>
        </p:nvCxnSpPr>
        <p:spPr bwMode="auto">
          <a:xfrm>
            <a:off x="3225158" y="2355999"/>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30" name="Straight Connector 29"/>
          <p:cNvCxnSpPr/>
          <p:nvPr/>
        </p:nvCxnSpPr>
        <p:spPr bwMode="auto">
          <a:xfrm>
            <a:off x="3550562" y="2360121"/>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33" name="Straight Connector 32"/>
          <p:cNvCxnSpPr/>
          <p:nvPr/>
        </p:nvCxnSpPr>
        <p:spPr bwMode="auto">
          <a:xfrm>
            <a:off x="3859484" y="2364237"/>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35" name="Straight Connector 34"/>
          <p:cNvCxnSpPr/>
          <p:nvPr/>
        </p:nvCxnSpPr>
        <p:spPr bwMode="auto">
          <a:xfrm>
            <a:off x="4221956" y="2355999"/>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36" name="Straight Connector 35"/>
          <p:cNvCxnSpPr/>
          <p:nvPr/>
        </p:nvCxnSpPr>
        <p:spPr bwMode="auto">
          <a:xfrm>
            <a:off x="4522646" y="2351883"/>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64" name="Straight Connector 63"/>
          <p:cNvCxnSpPr/>
          <p:nvPr/>
        </p:nvCxnSpPr>
        <p:spPr bwMode="auto">
          <a:xfrm>
            <a:off x="2207768" y="3356919"/>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66" name="Straight Connector 65"/>
          <p:cNvCxnSpPr/>
          <p:nvPr/>
        </p:nvCxnSpPr>
        <p:spPr bwMode="auto">
          <a:xfrm>
            <a:off x="2487860" y="3348681"/>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8" name="Straight Arrow Connector 7"/>
          <p:cNvCxnSpPr/>
          <p:nvPr/>
        </p:nvCxnSpPr>
        <p:spPr bwMode="auto">
          <a:xfrm>
            <a:off x="1787611" y="2858507"/>
            <a:ext cx="255372" cy="823806"/>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12" name="Straight Arrow Connector 11"/>
          <p:cNvCxnSpPr/>
          <p:nvPr/>
        </p:nvCxnSpPr>
        <p:spPr bwMode="auto">
          <a:xfrm>
            <a:off x="2067697" y="2528993"/>
            <a:ext cx="1318054" cy="0"/>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15" name="Straight Arrow Connector 14"/>
          <p:cNvCxnSpPr/>
          <p:nvPr/>
        </p:nvCxnSpPr>
        <p:spPr bwMode="auto">
          <a:xfrm flipH="1">
            <a:off x="2333416" y="2776151"/>
            <a:ext cx="1052335" cy="906161"/>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74" name="Straight Arrow Connector 73"/>
          <p:cNvCxnSpPr/>
          <p:nvPr/>
        </p:nvCxnSpPr>
        <p:spPr bwMode="auto">
          <a:xfrm>
            <a:off x="3674076" y="2533109"/>
            <a:ext cx="1009157" cy="0"/>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25" name="Straight Arrow Connector 24"/>
          <p:cNvCxnSpPr/>
          <p:nvPr/>
        </p:nvCxnSpPr>
        <p:spPr bwMode="auto">
          <a:xfrm flipH="1">
            <a:off x="2594915" y="2776151"/>
            <a:ext cx="2088318" cy="906162"/>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31" name="Straight Arrow Connector 30"/>
          <p:cNvCxnSpPr/>
          <p:nvPr/>
        </p:nvCxnSpPr>
        <p:spPr bwMode="auto">
          <a:xfrm>
            <a:off x="2067697" y="3847070"/>
            <a:ext cx="659027" cy="0"/>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34" name="Straight Arrow Connector 33"/>
          <p:cNvCxnSpPr/>
          <p:nvPr/>
        </p:nvCxnSpPr>
        <p:spPr bwMode="auto">
          <a:xfrm>
            <a:off x="2685984" y="4015945"/>
            <a:ext cx="0" cy="331580"/>
          </a:xfrm>
          <a:prstGeom prst="straightConnector1">
            <a:avLst/>
          </a:prstGeom>
          <a:solidFill>
            <a:schemeClr val="bg1"/>
          </a:solidFill>
          <a:ln w="12700" cap="flat" cmpd="sng" algn="ctr">
            <a:solidFill>
              <a:schemeClr val="tx1"/>
            </a:solidFill>
            <a:prstDash val="solid"/>
            <a:round/>
            <a:headEnd type="none" w="sm" len="sm"/>
            <a:tailEnd type="arrow"/>
          </a:ln>
          <a:effectLst/>
        </p:spPr>
      </p:cxnSp>
      <p:sp>
        <p:nvSpPr>
          <p:cNvPr id="37" name="TextBox 36"/>
          <p:cNvSpPr txBox="1"/>
          <p:nvPr/>
        </p:nvSpPr>
        <p:spPr>
          <a:xfrm>
            <a:off x="2236598" y="4452553"/>
            <a:ext cx="898772" cy="369332"/>
          </a:xfrm>
          <a:prstGeom prst="rect">
            <a:avLst/>
          </a:prstGeom>
          <a:noFill/>
        </p:spPr>
        <p:txBody>
          <a:bodyPr wrap="none" rtlCol="0">
            <a:spAutoFit/>
          </a:bodyPr>
          <a:lstStyle/>
          <a:p>
            <a:r>
              <a:rPr lang="en-US" dirty="0" smtClean="0">
                <a:latin typeface="+mn-lt"/>
              </a:rPr>
              <a:t>Result</a:t>
            </a:r>
            <a:endParaRPr lang="en-US" dirty="0" smtClean="0">
              <a:latin typeface="+mn-lt"/>
            </a:endParaRPr>
          </a:p>
        </p:txBody>
      </p:sp>
      <p:cxnSp>
        <p:nvCxnSpPr>
          <p:cNvPr id="89" name="Straight Arrow Connector 88"/>
          <p:cNvCxnSpPr/>
          <p:nvPr/>
        </p:nvCxnSpPr>
        <p:spPr bwMode="auto">
          <a:xfrm>
            <a:off x="424213" y="2541347"/>
            <a:ext cx="1318054" cy="0"/>
          </a:xfrm>
          <a:prstGeom prst="straightConnector1">
            <a:avLst/>
          </a:prstGeom>
          <a:solidFill>
            <a:schemeClr val="bg1"/>
          </a:solidFill>
          <a:ln w="12700" cap="flat" cmpd="sng" algn="ctr">
            <a:solidFill>
              <a:schemeClr val="tx1"/>
            </a:solidFill>
            <a:prstDash val="solid"/>
            <a:round/>
            <a:headEnd type="none" w="sm" len="sm"/>
            <a:tailEnd type="arrow"/>
          </a:ln>
          <a:effectLst/>
        </p:spPr>
      </p:cxnSp>
      <p:sp>
        <p:nvSpPr>
          <p:cNvPr id="93" name="TextBox 92"/>
          <p:cNvSpPr txBox="1"/>
          <p:nvPr/>
        </p:nvSpPr>
        <p:spPr>
          <a:xfrm>
            <a:off x="3859484" y="4353711"/>
            <a:ext cx="4224618" cy="1477328"/>
          </a:xfrm>
          <a:prstGeom prst="rect">
            <a:avLst/>
          </a:prstGeom>
          <a:noFill/>
        </p:spPr>
        <p:txBody>
          <a:bodyPr wrap="none" rtlCol="0">
            <a:spAutoFit/>
          </a:bodyPr>
          <a:lstStyle/>
          <a:p>
            <a:r>
              <a:rPr lang="en-US" dirty="0" smtClean="0">
                <a:latin typeface="+mn-lt"/>
              </a:rPr>
              <a:t>Associativity provides determinism</a:t>
            </a:r>
          </a:p>
          <a:p>
            <a:endParaRPr lang="en-US" dirty="0" smtClean="0">
              <a:latin typeface="+mn-lt"/>
            </a:endParaRPr>
          </a:p>
          <a:p>
            <a:r>
              <a:rPr lang="en-US" dirty="0" smtClean="0">
                <a:latin typeface="+mn-lt"/>
              </a:rPr>
              <a:t>Result from a legal schedule: </a:t>
            </a:r>
          </a:p>
          <a:p>
            <a:r>
              <a:rPr lang="en-US" dirty="0">
                <a:latin typeface="+mn-lt"/>
              </a:rPr>
              <a:t> </a:t>
            </a:r>
            <a:r>
              <a:rPr lang="en-US" dirty="0" smtClean="0">
                <a:latin typeface="+mn-lt"/>
              </a:rPr>
              <a:t>   No out of thin air results</a:t>
            </a:r>
          </a:p>
          <a:p>
            <a:endParaRPr lang="en-US" dirty="0" err="1" smtClean="0">
              <a:latin typeface="+mn-lt"/>
            </a:endParaRPr>
          </a:p>
        </p:txBody>
      </p:sp>
    </p:spTree>
    <p:extLst>
      <p:ext uri="{BB962C8B-B14F-4D97-AF65-F5344CB8AC3E}">
        <p14:creationId xmlns:p14="http://schemas.microsoft.com/office/powerpoint/2010/main" val="357736999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 wording</a:t>
            </a:r>
            <a:endParaRPr lang="en-US" dirty="0"/>
          </a:p>
        </p:txBody>
      </p:sp>
      <p:sp>
        <p:nvSpPr>
          <p:cNvPr id="3" name="Content Placeholder 2"/>
          <p:cNvSpPr>
            <a:spLocks noGrp="1"/>
          </p:cNvSpPr>
          <p:nvPr>
            <p:ph idx="1"/>
          </p:nvPr>
        </p:nvSpPr>
        <p:spPr/>
        <p:txBody>
          <a:bodyPr/>
          <a:lstStyle/>
          <a:p>
            <a:r>
              <a:rPr lang="en-US" dirty="0"/>
              <a:t>reducePar and scanPar use values from the Original O array and results pushed onto an A array</a:t>
            </a:r>
          </a:p>
          <a:p>
            <a:r>
              <a:rPr lang="en-US" i="1" dirty="0"/>
              <a:t>Repeat in an arbitrary and implementation dependent order len-1 times</a:t>
            </a:r>
          </a:p>
          <a:p>
            <a:pPr lvl="1"/>
            <a:r>
              <a:rPr lang="en-US" i="1" dirty="0"/>
              <a:t>Select 2 previously unselected indices, k1 and k2 from O or A</a:t>
            </a:r>
          </a:p>
          <a:p>
            <a:endParaRPr lang="en-US" dirty="0"/>
          </a:p>
          <a:p>
            <a:endParaRPr lang="en-US" dirty="0"/>
          </a:p>
        </p:txBody>
      </p:sp>
    </p:spTree>
    <p:extLst>
      <p:ext uri="{BB962C8B-B14F-4D97-AF65-F5344CB8AC3E}">
        <p14:creationId xmlns:p14="http://schemas.microsoft.com/office/powerpoint/2010/main" val="361118736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parallel versions?</a:t>
            </a:r>
            <a:endParaRPr lang="en-US" dirty="0"/>
          </a:p>
        </p:txBody>
      </p:sp>
      <p:sp>
        <p:nvSpPr>
          <p:cNvPr id="3" name="Content Placeholder 2"/>
          <p:cNvSpPr>
            <a:spLocks noGrp="1"/>
          </p:cNvSpPr>
          <p:nvPr>
            <p:ph idx="1"/>
          </p:nvPr>
        </p:nvSpPr>
        <p:spPr>
          <a:xfrm>
            <a:off x="228600" y="1037963"/>
            <a:ext cx="8686800" cy="4876801"/>
          </a:xfrm>
        </p:spPr>
        <p:txBody>
          <a:bodyPr/>
          <a:lstStyle/>
          <a:p>
            <a:r>
              <a:rPr lang="en-US" dirty="0" smtClean="0"/>
              <a:t>Sufficiently sophisticated compiler argument</a:t>
            </a:r>
          </a:p>
          <a:p>
            <a:r>
              <a:rPr lang="en-US" dirty="0" smtClean="0"/>
              <a:t>    New </a:t>
            </a:r>
            <a:r>
              <a:rPr lang="en-US" dirty="0" smtClean="0"/>
              <a:t>semantics to reduce, scan, and scatter</a:t>
            </a:r>
          </a:p>
          <a:p>
            <a:r>
              <a:rPr lang="en-US" dirty="0"/>
              <a:t> </a:t>
            </a:r>
            <a:r>
              <a:rPr lang="en-US" dirty="0" smtClean="0"/>
              <a:t>   Mental Model is temporal immutability and </a:t>
            </a:r>
          </a:p>
          <a:p>
            <a:r>
              <a:rPr lang="en-US" dirty="0"/>
              <a:t> </a:t>
            </a:r>
            <a:r>
              <a:rPr lang="en-US" dirty="0" smtClean="0"/>
              <a:t>       developing parallel algorithms instead of </a:t>
            </a:r>
          </a:p>
          <a:p>
            <a:r>
              <a:rPr lang="en-US" dirty="0"/>
              <a:t> </a:t>
            </a:r>
            <a:r>
              <a:rPr lang="en-US" dirty="0" smtClean="0"/>
              <a:t>       parallelizing sequential algorithms</a:t>
            </a:r>
          </a:p>
          <a:p>
            <a:r>
              <a:rPr lang="en-US" dirty="0" smtClean="0"/>
              <a:t>    Auto-parallelization is a long time unsolved problem </a:t>
            </a:r>
          </a:p>
          <a:p>
            <a:r>
              <a:rPr lang="en-US" dirty="0"/>
              <a:t> </a:t>
            </a:r>
            <a:r>
              <a:rPr lang="en-US" dirty="0" smtClean="0"/>
              <a:t>   Intent </a:t>
            </a:r>
            <a:r>
              <a:rPr lang="en-US" dirty="0"/>
              <a:t>improves tooling and feedback </a:t>
            </a:r>
          </a:p>
          <a:p>
            <a:r>
              <a:rPr lang="en-US" dirty="0"/>
              <a:t>        Formalizing Parallelizable subset definition difficult </a:t>
            </a:r>
            <a:endParaRPr lang="en-US" dirty="0" smtClean="0"/>
          </a:p>
        </p:txBody>
      </p:sp>
      <p:sp>
        <p:nvSpPr>
          <p:cNvPr id="4" name="Slide Number Placeholder 3"/>
          <p:cNvSpPr>
            <a:spLocks noGrp="1"/>
          </p:cNvSpPr>
          <p:nvPr>
            <p:ph type="sldNum" sz="quarter" idx="10"/>
          </p:nvPr>
        </p:nvSpPr>
        <p:spPr/>
        <p:txBody>
          <a:bodyPr/>
          <a:lstStyle/>
          <a:p>
            <a:pPr>
              <a:defRPr/>
            </a:pPr>
            <a:fld id="{DB3F5647-D33E-4220-9C78-F76487A8E4FD}" type="slidenum">
              <a:rPr lang="en-US" smtClean="0"/>
              <a:pPr>
                <a:defRPr/>
              </a:pPr>
              <a:t>12</a:t>
            </a:fld>
            <a:endParaRPr lang="en-US" dirty="0"/>
          </a:p>
        </p:txBody>
      </p:sp>
    </p:spTree>
    <p:extLst>
      <p:ext uri="{BB962C8B-B14F-4D97-AF65-F5344CB8AC3E}">
        <p14:creationId xmlns:p14="http://schemas.microsoft.com/office/powerpoint/2010/main" val="3766698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learned</a:t>
            </a:r>
            <a:endParaRPr lang="en-US" dirty="0"/>
          </a:p>
        </p:txBody>
      </p:sp>
      <p:sp>
        <p:nvSpPr>
          <p:cNvPr id="3" name="Content Placeholder 2"/>
          <p:cNvSpPr>
            <a:spLocks noGrp="1"/>
          </p:cNvSpPr>
          <p:nvPr>
            <p:ph idx="1"/>
          </p:nvPr>
        </p:nvSpPr>
        <p:spPr/>
        <p:txBody>
          <a:bodyPr/>
          <a:lstStyle/>
          <a:p>
            <a:r>
              <a:rPr lang="en-US" dirty="0" smtClean="0"/>
              <a:t>We can see the horizon and there are no show stoppers</a:t>
            </a:r>
          </a:p>
          <a:p>
            <a:r>
              <a:rPr lang="en-US" dirty="0" smtClean="0"/>
              <a:t>        </a:t>
            </a:r>
            <a:r>
              <a:rPr lang="en-US" dirty="0"/>
              <a:t>Multiple prototypes: Intel(FF, V8/Crosswalk</a:t>
            </a:r>
            <a:r>
              <a:rPr lang="en-US" dirty="0" smtClean="0"/>
              <a:t>) </a:t>
            </a:r>
          </a:p>
          <a:p>
            <a:r>
              <a:rPr lang="en-US" dirty="0"/>
              <a:t> </a:t>
            </a:r>
            <a:r>
              <a:rPr lang="en-US" dirty="0" smtClean="0"/>
              <a:t>       Production: </a:t>
            </a:r>
            <a:r>
              <a:rPr lang="en-US" dirty="0" smtClean="0"/>
              <a:t>Mozilla closely tracking spec </a:t>
            </a:r>
            <a:endParaRPr lang="en-US" dirty="0" smtClean="0"/>
          </a:p>
          <a:p>
            <a:r>
              <a:rPr lang="en-US" dirty="0" smtClean="0"/>
              <a:t>Scaling </a:t>
            </a:r>
            <a:r>
              <a:rPr lang="en-US" dirty="0" smtClean="0"/>
              <a:t>is achievable in parallelizable parts of </a:t>
            </a:r>
            <a:r>
              <a:rPr lang="en-US" dirty="0" smtClean="0"/>
              <a:t>application</a:t>
            </a:r>
            <a:endParaRPr lang="en-US" dirty="0" smtClean="0"/>
          </a:p>
          <a:p>
            <a:r>
              <a:rPr lang="en-US" dirty="0" smtClean="0"/>
              <a:t>Falling </a:t>
            </a:r>
            <a:r>
              <a:rPr lang="en-US" dirty="0"/>
              <a:t>back to sequential schedule better than </a:t>
            </a:r>
            <a:r>
              <a:rPr lang="en-US" dirty="0" smtClean="0"/>
              <a:t>throw</a:t>
            </a:r>
            <a:endParaRPr lang="en-US" dirty="0"/>
          </a:p>
          <a:p>
            <a:r>
              <a:rPr lang="en-US" dirty="0" smtClean="0"/>
              <a:t>Out pointers to kernel functions are useful for reducing memory pressure and avoiding copying</a:t>
            </a:r>
          </a:p>
          <a:p>
            <a:r>
              <a:rPr lang="en-US" dirty="0" smtClean="0"/>
              <a:t>Allocation pressure is crucial to </a:t>
            </a:r>
            <a:r>
              <a:rPr lang="en-US" dirty="0" smtClean="0"/>
              <a:t>performance in larger kernels</a:t>
            </a:r>
            <a:endParaRPr lang="en-US" dirty="0" smtClean="0"/>
          </a:p>
          <a:p>
            <a:endParaRPr lang="en-US" dirty="0"/>
          </a:p>
        </p:txBody>
      </p:sp>
    </p:spTree>
    <p:extLst>
      <p:ext uri="{BB962C8B-B14F-4D97-AF65-F5344CB8AC3E}">
        <p14:creationId xmlns:p14="http://schemas.microsoft.com/office/powerpoint/2010/main" val="57796323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Pressure on Memory Management Latency</a:t>
            </a:r>
            <a:endParaRPr lang="en-US" dirty="0"/>
          </a:p>
        </p:txBody>
      </p:sp>
      <p:sp>
        <p:nvSpPr>
          <p:cNvPr id="3" name="Content Placeholder 2"/>
          <p:cNvSpPr>
            <a:spLocks noGrp="1"/>
          </p:cNvSpPr>
          <p:nvPr>
            <p:ph idx="1"/>
          </p:nvPr>
        </p:nvSpPr>
        <p:spPr/>
        <p:txBody>
          <a:bodyPr/>
          <a:lstStyle/>
          <a:p>
            <a:pPr marL="342900" indent="-342900">
              <a:spcBef>
                <a:spcPts val="0"/>
              </a:spcBef>
              <a:spcAft>
                <a:spcPts val="600"/>
              </a:spcAft>
              <a:buFont typeface="Arial" pitchFamily="34" charset="0"/>
              <a:buChar char="•"/>
            </a:pPr>
            <a:r>
              <a:rPr lang="en-US" dirty="0" smtClean="0"/>
              <a:t>During parallel computation global heap is immutable</a:t>
            </a:r>
          </a:p>
          <a:p>
            <a:pPr marL="342900" indent="-342900">
              <a:spcBef>
                <a:spcPts val="0"/>
              </a:spcBef>
              <a:spcAft>
                <a:spcPts val="600"/>
              </a:spcAft>
              <a:buFont typeface="Arial" pitchFamily="34" charset="0"/>
              <a:buChar char="•"/>
            </a:pPr>
            <a:r>
              <a:rPr lang="en-US" dirty="0"/>
              <a:t>O</a:t>
            </a:r>
            <a:r>
              <a:rPr lang="en-US" dirty="0" smtClean="0"/>
              <a:t>nly the return value escapes an elemental function</a:t>
            </a:r>
          </a:p>
          <a:p>
            <a:pPr marL="342900" indent="-342900">
              <a:spcBef>
                <a:spcPts val="0"/>
              </a:spcBef>
              <a:spcAft>
                <a:spcPts val="600"/>
              </a:spcAft>
              <a:buFont typeface="Arial" pitchFamily="34" charset="0"/>
              <a:buChar char="•"/>
            </a:pPr>
            <a:r>
              <a:rPr lang="en-US" dirty="0" smtClean="0"/>
              <a:t>Rollback to GC safe point trivial</a:t>
            </a:r>
          </a:p>
          <a:p>
            <a:pPr marL="342900" indent="-342900">
              <a:spcBef>
                <a:spcPts val="0"/>
              </a:spcBef>
              <a:spcAft>
                <a:spcPts val="600"/>
              </a:spcAft>
              <a:buFont typeface="Arial" pitchFamily="34" charset="0"/>
              <a:buChar char="•"/>
            </a:pPr>
            <a:endParaRPr lang="en-US" dirty="0"/>
          </a:p>
          <a:p>
            <a:pPr marL="342900" indent="-342900">
              <a:spcBef>
                <a:spcPts val="0"/>
              </a:spcBef>
              <a:spcAft>
                <a:spcPts val="600"/>
              </a:spcAft>
              <a:buFont typeface="Arial" pitchFamily="34" charset="0"/>
              <a:buChar char="•"/>
            </a:pPr>
            <a:r>
              <a:rPr lang="en-US" dirty="0" smtClean="0"/>
              <a:t>Simple concurrent approach</a:t>
            </a:r>
          </a:p>
          <a:p>
            <a:pPr marL="642938" lvl="1" indent="-457200">
              <a:spcBef>
                <a:spcPts val="0"/>
              </a:spcBef>
              <a:buFont typeface="Arial" pitchFamily="34" charset="0"/>
              <a:buChar char="•"/>
            </a:pPr>
            <a:r>
              <a:rPr lang="en-US" dirty="0" smtClean="0"/>
              <a:t>Each </a:t>
            </a:r>
            <a:r>
              <a:rPr lang="en-US" dirty="0"/>
              <a:t>elemental function gets </a:t>
            </a:r>
            <a:r>
              <a:rPr lang="en-US" dirty="0" smtClean="0"/>
              <a:t>a local heap</a:t>
            </a:r>
          </a:p>
          <a:p>
            <a:pPr marL="642938" lvl="1" indent="-457200">
              <a:spcBef>
                <a:spcPts val="0"/>
              </a:spcBef>
              <a:buFont typeface="Arial" pitchFamily="34" charset="0"/>
              <a:buChar char="•"/>
            </a:pPr>
            <a:r>
              <a:rPr lang="en-US" dirty="0" smtClean="0"/>
              <a:t>Elemental </a:t>
            </a:r>
            <a:r>
              <a:rPr lang="en-US" dirty="0"/>
              <a:t>function copies </a:t>
            </a:r>
            <a:r>
              <a:rPr lang="en-US" dirty="0" smtClean="0"/>
              <a:t>return value to the global heap </a:t>
            </a:r>
          </a:p>
          <a:p>
            <a:pPr marL="642938" lvl="1" indent="-457200">
              <a:spcBef>
                <a:spcPts val="0"/>
              </a:spcBef>
              <a:buFont typeface="Arial" pitchFamily="34" charset="0"/>
              <a:buChar char="•"/>
            </a:pPr>
            <a:r>
              <a:rPr lang="en-US" dirty="0"/>
              <a:t>L</a:t>
            </a:r>
            <a:r>
              <a:rPr lang="en-US" dirty="0" smtClean="0"/>
              <a:t>ocal heap recycled immediately</a:t>
            </a:r>
          </a:p>
          <a:p>
            <a:pPr marL="642938" lvl="1" indent="-457200">
              <a:spcBef>
                <a:spcPts val="0"/>
              </a:spcBef>
              <a:buFont typeface="Arial" pitchFamily="34" charset="0"/>
              <a:buChar char="•"/>
            </a:pPr>
            <a:r>
              <a:rPr lang="en-US" dirty="0" smtClean="0"/>
              <a:t>No global synchronization required</a:t>
            </a:r>
          </a:p>
          <a:p>
            <a:pPr marL="1025525" lvl="3" indent="-457200">
              <a:spcBef>
                <a:spcPts val="0"/>
              </a:spcBef>
              <a:buFont typeface="Arial" pitchFamily="34" charset="0"/>
              <a:buChar char="•"/>
            </a:pPr>
            <a:endParaRPr lang="en-US" dirty="0" smtClean="0"/>
          </a:p>
          <a:p>
            <a:pPr marL="1025525" lvl="3" indent="-457200">
              <a:spcBef>
                <a:spcPts val="0"/>
              </a:spcBef>
              <a:buFont typeface="Arial" pitchFamily="34" charset="0"/>
              <a:buChar char="•"/>
            </a:pPr>
            <a:endParaRPr lang="en-US" dirty="0" smtClean="0"/>
          </a:p>
          <a:p>
            <a:pPr marL="871538" lvl="2" indent="-457200">
              <a:spcBef>
                <a:spcPts val="0"/>
              </a:spcBef>
              <a:buFont typeface="Arial" pitchFamily="34" charset="0"/>
              <a:buChar char="•"/>
            </a:pPr>
            <a:endParaRPr lang="en-US" dirty="0"/>
          </a:p>
          <a:p>
            <a:pPr marL="871538" lvl="2" indent="-457200">
              <a:spcBef>
                <a:spcPts val="0"/>
              </a:spcBef>
              <a:buFont typeface="Arial" pitchFamily="34" charset="0"/>
              <a:buChar char="•"/>
            </a:pPr>
            <a:endParaRPr lang="en-US" dirty="0" smtClean="0"/>
          </a:p>
          <a:p>
            <a:pPr marL="871538" lvl="2" indent="-457200">
              <a:spcBef>
                <a:spcPts val="0"/>
              </a:spcBef>
              <a:buFont typeface="Arial" pitchFamily="34" charset="0"/>
              <a:buChar char="•"/>
            </a:pPr>
            <a:endParaRPr lang="en-US" dirty="0" smtClean="0"/>
          </a:p>
        </p:txBody>
      </p:sp>
      <p:sp>
        <p:nvSpPr>
          <p:cNvPr id="4" name="TextBox 3"/>
          <p:cNvSpPr txBox="1"/>
          <p:nvPr/>
        </p:nvSpPr>
        <p:spPr>
          <a:xfrm>
            <a:off x="1108361" y="6131199"/>
            <a:ext cx="6879953" cy="449352"/>
          </a:xfrm>
          <a:prstGeom prst="rect">
            <a:avLst/>
          </a:prstGeom>
          <a:solidFill>
            <a:schemeClr val="accent5"/>
          </a:solidFill>
          <a:ln w="25400" cap="rnd">
            <a:solidFill>
              <a:schemeClr val="tx1"/>
            </a:solidFill>
          </a:ln>
        </p:spPr>
        <p:txBody>
          <a:bodyPr wrap="square" lIns="64005" tIns="32003" rIns="64005" bIns="32003" rtlCol="0">
            <a:spAutoFit/>
          </a:bodyPr>
          <a:lstStyle/>
          <a:p>
            <a:pPr algn="ctr"/>
            <a:r>
              <a:rPr lang="en-US" sz="2500" b="1" dirty="0" smtClean="0">
                <a:latin typeface="Arial" pitchFamily="34" charset="0"/>
                <a:cs typeface="Arial" pitchFamily="34" charset="0"/>
              </a:rPr>
              <a:t>Semantics Enable GC Concurrency </a:t>
            </a:r>
            <a:endParaRPr lang="en-US" sz="2500" b="1" dirty="0">
              <a:latin typeface="Arial" pitchFamily="34" charset="0"/>
              <a:cs typeface="Arial" pitchFamily="34" charset="0"/>
            </a:endParaRPr>
          </a:p>
        </p:txBody>
      </p:sp>
    </p:spTree>
    <p:extLst>
      <p:ext uri="{BB962C8B-B14F-4D97-AF65-F5344CB8AC3E}">
        <p14:creationId xmlns:p14="http://schemas.microsoft.com/office/powerpoint/2010/main" val="175444309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450" y="326593"/>
            <a:ext cx="8229600" cy="889000"/>
          </a:xfrm>
        </p:spPr>
        <p:txBody>
          <a:bodyPr>
            <a:normAutofit/>
          </a:bodyPr>
          <a:lstStyle/>
          <a:p>
            <a:r>
              <a:rPr lang="en-US" dirty="0" smtClean="0"/>
              <a:t>Lessons from use cases</a:t>
            </a:r>
            <a:endParaRPr lang="en-US" dirty="0">
              <a:latin typeface="Neo Sans Intel Medium" pitchFamily="34" charset="0"/>
            </a:endParaRPr>
          </a:p>
        </p:txBody>
      </p:sp>
      <p:grpSp>
        <p:nvGrpSpPr>
          <p:cNvPr id="13" name="Group 12"/>
          <p:cNvGrpSpPr/>
          <p:nvPr/>
        </p:nvGrpSpPr>
        <p:grpSpPr>
          <a:xfrm>
            <a:off x="1118011" y="997929"/>
            <a:ext cx="6806789" cy="5069496"/>
            <a:chOff x="889411" y="1331304"/>
            <a:chExt cx="7158109" cy="5526696"/>
          </a:xfrm>
        </p:grpSpPr>
        <p:pic>
          <p:nvPicPr>
            <p:cNvPr id="3" name="Picture 2" descr="C:\Users\saherhut\Documents\JavaScript\Documents\IDF\source material 2012\museum screen sh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3125" y="1706135"/>
              <a:ext cx="3134395" cy="197205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9411" y="1706136"/>
              <a:ext cx="2987606" cy="197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C:\Users\saherhut\Documents\JavaScript\Documents\IDF\source material 2012\blocks screensho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9411" y="4240823"/>
              <a:ext cx="2995012" cy="22245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aherhut\Documents\JavaScript\Documents\IDF\source material 2012\tutorial screen sho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13123" y="4248063"/>
              <a:ext cx="3134394" cy="221730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bwMode="auto">
            <a:xfrm>
              <a:off x="4387362" y="1706136"/>
              <a:ext cx="0" cy="4759237"/>
            </a:xfrm>
            <a:prstGeom prst="line">
              <a:avLst/>
            </a:prstGeom>
            <a:solidFill>
              <a:schemeClr val="bg1"/>
            </a:solidFill>
            <a:ln w="41275" cap="flat" cmpd="sng" algn="ctr">
              <a:solidFill>
                <a:schemeClr val="tx1">
                  <a:lumMod val="50000"/>
                  <a:lumOff val="50000"/>
                </a:schemeClr>
              </a:solidFill>
              <a:prstDash val="solid"/>
              <a:round/>
              <a:headEnd type="none" w="sm" len="sm"/>
              <a:tailEnd type="none" w="sm" len="sm"/>
            </a:ln>
            <a:effectLst/>
          </p:spPr>
        </p:cxnSp>
        <p:cxnSp>
          <p:nvCxnSpPr>
            <p:cNvPr id="9" name="Straight Connector 8"/>
            <p:cNvCxnSpPr/>
            <p:nvPr/>
          </p:nvCxnSpPr>
          <p:spPr bwMode="auto">
            <a:xfrm>
              <a:off x="907003" y="3986269"/>
              <a:ext cx="7092461" cy="0"/>
            </a:xfrm>
            <a:prstGeom prst="line">
              <a:avLst/>
            </a:prstGeom>
            <a:solidFill>
              <a:schemeClr val="bg1"/>
            </a:solidFill>
            <a:ln w="41275" cap="flat" cmpd="sng" algn="ctr">
              <a:solidFill>
                <a:schemeClr val="tx1">
                  <a:lumMod val="50000"/>
                  <a:lumOff val="50000"/>
                </a:schemeClr>
              </a:solidFill>
              <a:prstDash val="solid"/>
              <a:round/>
              <a:headEnd type="none" w="sm" len="sm"/>
              <a:tailEnd type="none" w="sm" len="sm"/>
            </a:ln>
            <a:effectLst/>
          </p:spPr>
        </p:cxnSp>
        <p:sp>
          <p:nvSpPr>
            <p:cNvPr id="7" name="TextBox 6"/>
            <p:cNvSpPr txBox="1"/>
            <p:nvPr/>
          </p:nvSpPr>
          <p:spPr>
            <a:xfrm>
              <a:off x="5634500" y="6488668"/>
              <a:ext cx="1691640" cy="369332"/>
            </a:xfrm>
            <a:prstGeom prst="rect">
              <a:avLst/>
            </a:prstGeom>
            <a:noFill/>
          </p:spPr>
          <p:txBody>
            <a:bodyPr wrap="square" rtlCol="0">
              <a:spAutoFit/>
            </a:bodyPr>
            <a:lstStyle/>
            <a:p>
              <a:pPr algn="ctr" fontAlgn="base">
                <a:spcBef>
                  <a:spcPct val="0"/>
                </a:spcBef>
                <a:spcAft>
                  <a:spcPct val="0"/>
                </a:spcAft>
              </a:pPr>
              <a:r>
                <a:rPr lang="en-US" b="1" dirty="0" smtClean="0">
                  <a:solidFill>
                    <a:srgbClr val="F37021"/>
                  </a:solidFill>
                </a:rPr>
                <a:t>Video</a:t>
              </a:r>
            </a:p>
          </p:txBody>
        </p:sp>
        <p:sp>
          <p:nvSpPr>
            <p:cNvPr id="10" name="TextBox 9"/>
            <p:cNvSpPr txBox="1"/>
            <p:nvPr/>
          </p:nvSpPr>
          <p:spPr>
            <a:xfrm>
              <a:off x="1051070" y="6471303"/>
              <a:ext cx="3040870" cy="369332"/>
            </a:xfrm>
            <a:prstGeom prst="rect">
              <a:avLst/>
            </a:prstGeom>
            <a:noFill/>
          </p:spPr>
          <p:txBody>
            <a:bodyPr wrap="square" rtlCol="0">
              <a:spAutoFit/>
            </a:bodyPr>
            <a:lstStyle/>
            <a:p>
              <a:pPr algn="ctr" fontAlgn="base">
                <a:spcBef>
                  <a:spcPct val="0"/>
                </a:spcBef>
                <a:spcAft>
                  <a:spcPct val="0"/>
                </a:spcAft>
              </a:pPr>
              <a:r>
                <a:rPr lang="en-US" b="1" dirty="0" smtClean="0">
                  <a:solidFill>
                    <a:srgbClr val="F37021"/>
                  </a:solidFill>
                </a:rPr>
                <a:t>Physics-based </a:t>
              </a:r>
              <a:r>
                <a:rPr lang="en-US" b="1" dirty="0">
                  <a:solidFill>
                    <a:srgbClr val="F37021"/>
                  </a:solidFill>
                </a:rPr>
                <a:t>G</a:t>
              </a:r>
              <a:r>
                <a:rPr lang="en-US" b="1" dirty="0" smtClean="0">
                  <a:solidFill>
                    <a:srgbClr val="F37021"/>
                  </a:solidFill>
                </a:rPr>
                <a:t>aming</a:t>
              </a:r>
            </a:p>
          </p:txBody>
        </p:sp>
        <p:sp>
          <p:nvSpPr>
            <p:cNvPr id="11" name="TextBox 10"/>
            <p:cNvSpPr txBox="1"/>
            <p:nvPr/>
          </p:nvSpPr>
          <p:spPr>
            <a:xfrm>
              <a:off x="4959885" y="1331304"/>
              <a:ext cx="3040870" cy="369332"/>
            </a:xfrm>
            <a:prstGeom prst="rect">
              <a:avLst/>
            </a:prstGeom>
            <a:noFill/>
          </p:spPr>
          <p:txBody>
            <a:bodyPr wrap="square" rtlCol="0">
              <a:spAutoFit/>
            </a:bodyPr>
            <a:lstStyle/>
            <a:p>
              <a:pPr algn="ctr" fontAlgn="base">
                <a:spcBef>
                  <a:spcPct val="0"/>
                </a:spcBef>
                <a:spcAft>
                  <a:spcPct val="0"/>
                </a:spcAft>
              </a:pPr>
              <a:r>
                <a:rPr lang="en-US" b="1" dirty="0" smtClean="0">
                  <a:solidFill>
                    <a:srgbClr val="F37021"/>
                  </a:solidFill>
                </a:rPr>
                <a:t>3D Animation</a:t>
              </a:r>
            </a:p>
          </p:txBody>
        </p:sp>
        <p:sp>
          <p:nvSpPr>
            <p:cNvPr id="12" name="TextBox 11"/>
            <p:cNvSpPr txBox="1"/>
            <p:nvPr/>
          </p:nvSpPr>
          <p:spPr>
            <a:xfrm>
              <a:off x="906995" y="1331304"/>
              <a:ext cx="3040870" cy="369332"/>
            </a:xfrm>
            <a:prstGeom prst="rect">
              <a:avLst/>
            </a:prstGeom>
            <a:noFill/>
          </p:spPr>
          <p:txBody>
            <a:bodyPr wrap="square" rtlCol="0">
              <a:spAutoFit/>
            </a:bodyPr>
            <a:lstStyle/>
            <a:p>
              <a:pPr algn="ctr" fontAlgn="base">
                <a:spcBef>
                  <a:spcPct val="0"/>
                </a:spcBef>
                <a:spcAft>
                  <a:spcPct val="0"/>
                </a:spcAft>
              </a:pPr>
              <a:r>
                <a:rPr lang="en-US" b="1" dirty="0" smtClean="0">
                  <a:solidFill>
                    <a:srgbClr val="F37021"/>
                  </a:solidFill>
                </a:rPr>
                <a:t>Visual Computing</a:t>
              </a:r>
            </a:p>
          </p:txBody>
        </p:sp>
      </p:grpSp>
    </p:spTree>
    <p:extLst>
      <p:ext uri="{BB962C8B-B14F-4D97-AF65-F5344CB8AC3E}">
        <p14:creationId xmlns:p14="http://schemas.microsoft.com/office/powerpoint/2010/main" val="1727933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More use cases and </a:t>
            </a:r>
            <a:r>
              <a:rPr lang="en-US" dirty="0" smtClean="0"/>
              <a:t>use-case </a:t>
            </a:r>
            <a:r>
              <a:rPr lang="en-US" dirty="0"/>
              <a:t>driven performance </a:t>
            </a:r>
            <a:r>
              <a:rPr lang="en-US" dirty="0" smtClean="0"/>
              <a:t>work</a:t>
            </a:r>
          </a:p>
          <a:p>
            <a:r>
              <a:rPr lang="en-US" dirty="0"/>
              <a:t>	</a:t>
            </a:r>
            <a:endParaRPr lang="en-US" dirty="0" smtClean="0"/>
          </a:p>
          <a:p>
            <a:r>
              <a:rPr lang="en-US" dirty="0" smtClean="0"/>
              <a:t>Typed Object and PJS are being co-designed </a:t>
            </a:r>
          </a:p>
          <a:p>
            <a:endParaRPr lang="en-US" dirty="0"/>
          </a:p>
          <a:p>
            <a:r>
              <a:rPr lang="en-US" dirty="0" smtClean="0"/>
              <a:t>Firming up spec language</a:t>
            </a:r>
          </a:p>
          <a:p>
            <a:r>
              <a:rPr lang="en-US" dirty="0" smtClean="0">
                <a:hlinkClick r:id="rId2"/>
              </a:rPr>
              <a:t>https</a:t>
            </a:r>
            <a:r>
              <a:rPr lang="en-US" dirty="0">
                <a:hlinkClick r:id="rId2"/>
              </a:rPr>
              <a:t>://</a:t>
            </a:r>
            <a:r>
              <a:rPr lang="en-US" dirty="0" smtClean="0">
                <a:hlinkClick r:id="rId2"/>
              </a:rPr>
              <a:t>github.com/RLH/ParallelJavaScript/wiki</a:t>
            </a:r>
            <a:endParaRPr lang="en-US" dirty="0" smtClean="0"/>
          </a:p>
          <a:p>
            <a:endParaRPr lang="en-US" dirty="0"/>
          </a:p>
          <a:p>
            <a:endParaRPr lang="en-US" dirty="0" smtClean="0"/>
          </a:p>
        </p:txBody>
      </p:sp>
      <p:sp>
        <p:nvSpPr>
          <p:cNvPr id="4" name="Slide Number Placeholder 3"/>
          <p:cNvSpPr>
            <a:spLocks noGrp="1"/>
          </p:cNvSpPr>
          <p:nvPr>
            <p:ph type="sldNum" sz="quarter" idx="10"/>
          </p:nvPr>
        </p:nvSpPr>
        <p:spPr/>
        <p:txBody>
          <a:bodyPr/>
          <a:lstStyle/>
          <a:p>
            <a:pPr>
              <a:defRPr/>
            </a:pPr>
            <a:fld id="{DB3F5647-D33E-4220-9C78-F76487A8E4FD}" type="slidenum">
              <a:rPr lang="en-US" smtClean="0"/>
              <a:pPr>
                <a:defRPr/>
              </a:pPr>
              <a:t>16</a:t>
            </a:fld>
            <a:endParaRPr lang="en-US" dirty="0"/>
          </a:p>
        </p:txBody>
      </p:sp>
    </p:spTree>
    <p:extLst>
      <p:ext uri="{BB962C8B-B14F-4D97-AF65-F5344CB8AC3E}">
        <p14:creationId xmlns:p14="http://schemas.microsoft.com/office/powerpoint/2010/main" val="1278276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872352" y="6456190"/>
            <a:ext cx="2133600" cy="365125"/>
          </a:xfrm>
          <a:prstGeom prst="rect">
            <a:avLst/>
          </a:prstGeom>
        </p:spPr>
        <p:txBody>
          <a:bodyPr/>
          <a:lstStyle/>
          <a:p>
            <a:fld id="{EE2556C5-CE8C-6547-B838-EA80C61A4AF7}" type="slidenum">
              <a:rPr lang="en-US" smtClean="0"/>
              <a:pPr/>
              <a:t>17</a:t>
            </a:fld>
            <a:endParaRPr lang="en-US"/>
          </a:p>
        </p:txBody>
      </p:sp>
      <p:pic>
        <p:nvPicPr>
          <p:cNvPr id="1026" name="Picture 2" descr="http://farm2.staticflickr.com/1320/623602756_d580ba8357_o.jpg"/>
          <p:cNvPicPr>
            <a:picLocks noChangeAspect="1" noChangeArrowheads="1"/>
          </p:cNvPicPr>
          <p:nvPr/>
        </p:nvPicPr>
        <p:blipFill rotWithShape="1">
          <a:blip r:embed="rId2">
            <a:extLst>
              <a:ext uri="{28A0092B-C50C-407E-A947-70E740481C1C}">
                <a14:useLocalDpi xmlns:a14="http://schemas.microsoft.com/office/drawing/2010/main" val="0"/>
              </a:ext>
            </a:extLst>
          </a:blip>
          <a:srcRect l="2466" t="3375" r="87" b="5591"/>
          <a:stretch/>
        </p:blipFill>
        <p:spPr bwMode="auto">
          <a:xfrm>
            <a:off x="0" y="0"/>
            <a:ext cx="9144000" cy="683393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0" y="6404405"/>
            <a:ext cx="9150839" cy="456141"/>
            <a:chOff x="0" y="6404405"/>
            <a:chExt cx="9150839" cy="456141"/>
          </a:xfrm>
        </p:grpSpPr>
        <p:sp>
          <p:nvSpPr>
            <p:cNvPr id="8" name="Freeform 7"/>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8725284" y="6510751"/>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0" name="Slide Number Placeholder 4"/>
          <p:cNvSpPr txBox="1">
            <a:spLocks/>
          </p:cNvSpPr>
          <p:nvPr/>
        </p:nvSpPr>
        <p:spPr>
          <a:xfrm>
            <a:off x="6872352" y="6456190"/>
            <a:ext cx="2133600" cy="365125"/>
          </a:xfrm>
          <a:prstGeom prst="rect">
            <a:avLst/>
          </a:prstGeom>
        </p:spPr>
        <p:txBody>
          <a:bodyPr vert="horz" lIns="0" tIns="0" rIns="0" bIns="0" rtlCol="0" anchor="ctr"/>
          <a:lstStyle>
            <a:defPPr>
              <a:defRPr lang="en-US"/>
            </a:defPPr>
            <a:lvl1pPr marL="0" algn="r" defTabSz="457200" rtl="0" eaLnBrk="1" latinLnBrk="0" hangingPunct="1">
              <a:defRPr sz="900" kern="1200">
                <a:solidFill>
                  <a:srgbClr val="FFFFFF"/>
                </a:solidFill>
                <a:latin typeface="Neo Sans Intel Light"/>
                <a:ea typeface="+mn-ea"/>
                <a:cs typeface="Neo Sans Intel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BC0B0E-C931-4F4F-95D0-D0B9DA1D304A}" type="slidenum">
              <a:rPr lang="en-US" smtClean="0"/>
              <a:t>17</a:t>
            </a:fld>
            <a:endParaRPr lang="en-US" dirty="0"/>
          </a:p>
        </p:txBody>
      </p:sp>
      <p:pic>
        <p:nvPicPr>
          <p:cNvPr id="11" name="Picture 10" descr="int_lookins_hrz_rgb_wht_24.png"/>
          <p:cNvPicPr>
            <a:picLocks noChangeAspect="1"/>
          </p:cNvPicPr>
          <p:nvPr/>
        </p:nvPicPr>
        <p:blipFill rotWithShape="1">
          <a:blip r:embed="rId3"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
        <p:nvSpPr>
          <p:cNvPr id="12" name="TextBox 11"/>
          <p:cNvSpPr txBox="1"/>
          <p:nvPr/>
        </p:nvSpPr>
        <p:spPr>
          <a:xfrm>
            <a:off x="0" y="6416960"/>
            <a:ext cx="7729538" cy="246221"/>
          </a:xfrm>
          <a:prstGeom prst="rect">
            <a:avLst/>
          </a:prstGeom>
          <a:noFill/>
        </p:spPr>
        <p:txBody>
          <a:bodyPr wrap="square" rtlCol="0">
            <a:spAutoFit/>
          </a:bodyPr>
          <a:lstStyle/>
          <a:p>
            <a:r>
              <a:rPr lang="en-US" sz="1000" dirty="0" smtClean="0">
                <a:solidFill>
                  <a:schemeClr val="bg1"/>
                </a:solidFill>
              </a:rPr>
              <a:t>Three dog tug by Nate Bolt, from </a:t>
            </a:r>
            <a:r>
              <a:rPr lang="en-US" sz="1000" dirty="0">
                <a:solidFill>
                  <a:schemeClr val="bg1"/>
                </a:solidFill>
              </a:rPr>
              <a:t>http://www.flickr.com/photos/boltron/623602756/</a:t>
            </a:r>
            <a:endParaRPr lang="en-US" sz="1000" dirty="0" smtClean="0">
              <a:solidFill>
                <a:schemeClr val="bg1"/>
              </a:solidFill>
              <a:latin typeface="Neo Sans Intel"/>
              <a:cs typeface="Neo Sans Intel"/>
            </a:endParaRPr>
          </a:p>
        </p:txBody>
      </p:sp>
    </p:spTree>
    <p:extLst>
      <p:ext uri="{BB962C8B-B14F-4D97-AF65-F5344CB8AC3E}">
        <p14:creationId xmlns:p14="http://schemas.microsoft.com/office/powerpoint/2010/main" val="222146523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a:defRPr/>
            </a:pPr>
            <a:fld id="{B44C7BE5-B578-44C2-B697-AD60B2F34A37}" type="slidenum">
              <a:rPr lang="ja-JP" altLang="en-US" smtClean="0"/>
              <a:pPr>
                <a:defRPr/>
              </a:pPr>
              <a:t>18</a:t>
            </a:fld>
            <a:endParaRPr lang="en-US" altLang="ja-JP" dirty="0"/>
          </a:p>
        </p:txBody>
      </p:sp>
      <p:sp>
        <p:nvSpPr>
          <p:cNvPr id="15" name="Rectangle 14"/>
          <p:cNvSpPr/>
          <p:nvPr/>
        </p:nvSpPr>
        <p:spPr>
          <a:xfrm>
            <a:off x="1143000" y="2895600"/>
            <a:ext cx="1324402" cy="707886"/>
          </a:xfrm>
          <a:prstGeom prst="rect">
            <a:avLst/>
          </a:prstGeom>
        </p:spPr>
        <p:txBody>
          <a:bodyPr wrap="none">
            <a:spAutoFit/>
          </a:bodyPr>
          <a:lstStyle/>
          <a:p>
            <a:r>
              <a:rPr lang="en-US" sz="4000" b="1" dirty="0" smtClean="0">
                <a:solidFill>
                  <a:schemeClr val="bg1"/>
                </a:solidFill>
              </a:rPr>
              <a:t>Q&amp;A</a:t>
            </a:r>
            <a:endParaRPr lang="en-US" sz="4000" b="1" dirty="0">
              <a:solidFill>
                <a:schemeClr val="bg1"/>
              </a:solidFill>
            </a:endParaRPr>
          </a:p>
        </p:txBody>
      </p:sp>
      <p:pic>
        <p:nvPicPr>
          <p:cNvPr id="26" name="Picture 18" descr="C:\Users\rlhudson\AppData\Local\Microsoft\Windows\Temporary Internet Files\Content.IE5\JDQIHBC5\MP900403592[1].jpg"/>
          <p:cNvPicPr>
            <a:picLocks noChangeAspect="1" noChangeArrowheads="1"/>
          </p:cNvPicPr>
          <p:nvPr/>
        </p:nvPicPr>
        <p:blipFill>
          <a:blip r:embed="rId2" cstate="print"/>
          <a:srcRect/>
          <a:stretch>
            <a:fillRect/>
          </a:stretch>
        </p:blipFill>
        <p:spPr bwMode="auto">
          <a:xfrm>
            <a:off x="4569768" y="0"/>
            <a:ext cx="4574232" cy="6858000"/>
          </a:xfrm>
          <a:prstGeom prst="rect">
            <a:avLst/>
          </a:prstGeom>
          <a:noFill/>
        </p:spPr>
      </p:pic>
    </p:spTree>
    <p:extLst>
      <p:ext uri="{BB962C8B-B14F-4D97-AF65-F5344CB8AC3E}">
        <p14:creationId xmlns:p14="http://schemas.microsoft.com/office/powerpoint/2010/main" val="411547006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Disclaimer</a:t>
            </a:r>
            <a:endParaRPr lang="en-US" dirty="0"/>
          </a:p>
        </p:txBody>
      </p:sp>
      <p:sp>
        <p:nvSpPr>
          <p:cNvPr id="3" name="Content Placeholder 2"/>
          <p:cNvSpPr>
            <a:spLocks noGrp="1"/>
          </p:cNvSpPr>
          <p:nvPr>
            <p:ph idx="1"/>
          </p:nvPr>
        </p:nvSpPr>
        <p:spPr>
          <a:xfrm>
            <a:off x="455613" y="1206364"/>
            <a:ext cx="8228012" cy="5028181"/>
          </a:xfrm>
        </p:spPr>
        <p:txBody>
          <a:bodyPr/>
          <a:lstStyle/>
          <a:p>
            <a:pPr marL="173038" indent="-173038">
              <a:lnSpc>
                <a:spcPct val="90000"/>
              </a:lnSpc>
              <a:spcBef>
                <a:spcPct val="20000"/>
              </a:spcBef>
              <a:buFontTx/>
              <a:buChar char="•"/>
              <a:defRPr/>
            </a:pPr>
            <a:r>
              <a:rPr lang="en-US" sz="1100" dirty="0">
                <a:ea typeface="ＭＳ Ｐゴシック" charset="0"/>
              </a:rPr>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RIGHT. INTEL PRODUCTS ARE NOT INTENDED FOR USE IN MEDICAL, LIFE SAVING, OR LIFE SUSTAINING APPLICATIONS. </a:t>
            </a:r>
          </a:p>
          <a:p>
            <a:pPr marL="177800" indent="-177800">
              <a:lnSpc>
                <a:spcPts val="1600"/>
              </a:lnSpc>
              <a:spcBef>
                <a:spcPts val="0"/>
              </a:spcBef>
              <a:buFontTx/>
              <a:buChar char="•"/>
              <a:defRPr/>
            </a:pPr>
            <a:r>
              <a:rPr lang="en-US" sz="1100" dirty="0">
                <a:ea typeface="ＭＳ Ｐゴシック" charset="0"/>
              </a:rPr>
              <a:t>Intel may make changes to specifications and product descriptions at any time, without notice.</a:t>
            </a:r>
          </a:p>
          <a:p>
            <a:pPr marL="177800" indent="-177800">
              <a:spcBef>
                <a:spcPts val="0"/>
              </a:spcBef>
              <a:buFontTx/>
              <a:buChar char="•"/>
              <a:defRPr/>
            </a:pPr>
            <a:r>
              <a:rPr lang="en-US" sz="1100" dirty="0">
                <a:ea typeface="ＭＳ Ｐゴシック" charset="0"/>
              </a:rPr>
              <a:t>All products, dates, and figures specified are preliminary based on current expectations, and are subject to change without notice.</a:t>
            </a:r>
          </a:p>
          <a:p>
            <a:pPr marL="177800" indent="-177800">
              <a:spcBef>
                <a:spcPts val="0"/>
              </a:spcBef>
              <a:buFontTx/>
              <a:buChar char="•"/>
              <a:defRPr/>
            </a:pPr>
            <a:r>
              <a:rPr lang="en-US" sz="1100" dirty="0">
                <a:ea typeface="ＭＳ Ｐゴシック" charset="0"/>
              </a:rPr>
              <a:t>Intel, processors, chipsets, and desktop boards may contain design defects or errors known as errata, which may cause the product to deviate from published specifications. Current characterized errata are available on request.</a:t>
            </a:r>
          </a:p>
          <a:p>
            <a:pPr marL="177800" indent="-177800">
              <a:spcBef>
                <a:spcPts val="0"/>
              </a:spcBef>
              <a:buFontTx/>
              <a:buChar char="•"/>
              <a:defRPr/>
            </a:pPr>
            <a:r>
              <a:rPr lang="en-US" sz="1100" dirty="0">
                <a:ea typeface="ＭＳ Ｐゴシック" charset="0"/>
              </a:rPr>
              <a:t>River Trail and other code names featured are used internally within Intel to identify products that are in development and not yet publicly announced for release.  Customers, licensees and other third parties are not authorized by Intel to use code names in advertising, promotion or marketing of any product or services and any such use of Intel's internal code names is at the sole risk of the user </a:t>
            </a:r>
          </a:p>
          <a:p>
            <a:pPr marL="177800" indent="-177800">
              <a:spcBef>
                <a:spcPts val="0"/>
              </a:spcBef>
              <a:buFontTx/>
              <a:buChar char="•"/>
              <a:defRPr/>
            </a:pPr>
            <a:r>
              <a:rPr lang="en-US" sz="1100" dirty="0">
                <a:ea typeface="ＭＳ Ｐゴシック" charset="0"/>
              </a:rPr>
              <a:t>Software and workloads used in performance tests may have been optimized for performance only on Intel microprocessors.  Performance tests, such as </a:t>
            </a:r>
            <a:r>
              <a:rPr lang="en-US" sz="1100" dirty="0" err="1">
                <a:ea typeface="ＭＳ Ｐゴシック" charset="0"/>
              </a:rPr>
              <a:t>SYSmark</a:t>
            </a:r>
            <a:r>
              <a:rPr lang="en-US" sz="1100" dirty="0">
                <a:ea typeface="ＭＳ Ｐゴシック" charset="0"/>
              </a:rPr>
              <a:t>* and </a:t>
            </a:r>
            <a:r>
              <a:rPr lang="en-US" sz="1100" dirty="0" err="1">
                <a:ea typeface="ＭＳ Ｐゴシック" charset="0"/>
              </a:rPr>
              <a:t>MobileMark</a:t>
            </a:r>
            <a:r>
              <a:rPr lang="en-US" sz="1100" dirty="0">
                <a:ea typeface="ＭＳ Ｐゴシック" charset="0"/>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a:t>
            </a:r>
          </a:p>
          <a:p>
            <a:pPr marL="177800" indent="-177800">
              <a:spcBef>
                <a:spcPts val="0"/>
              </a:spcBef>
              <a:buFontTx/>
              <a:buChar char="•"/>
              <a:defRPr/>
            </a:pPr>
            <a:r>
              <a:rPr lang="en-US" sz="1100" dirty="0">
                <a:ea typeface="ＭＳ Ｐゴシック" charset="0"/>
              </a:rPr>
              <a:t>Intel processor numbers are not a measure of performance. Processor numbers differentiate features within each processor family, not across different processor families. Go to: http://</a:t>
            </a:r>
            <a:r>
              <a:rPr lang="en-US" sz="1100" dirty="0" err="1">
                <a:ea typeface="ＭＳ Ｐゴシック" charset="0"/>
              </a:rPr>
              <a:t>www.intel.com</a:t>
            </a:r>
            <a:r>
              <a:rPr lang="en-US" sz="1100" dirty="0">
                <a:ea typeface="ＭＳ Ｐゴシック" charset="0"/>
              </a:rPr>
              <a:t>/products/</a:t>
            </a:r>
            <a:r>
              <a:rPr lang="en-US" sz="1100" dirty="0" err="1">
                <a:ea typeface="ＭＳ Ｐゴシック" charset="0"/>
              </a:rPr>
              <a:t>processor_number</a:t>
            </a:r>
            <a:endParaRPr lang="en-US" sz="1100" dirty="0">
              <a:ea typeface="ＭＳ Ｐゴシック" charset="0"/>
            </a:endParaRPr>
          </a:p>
          <a:p>
            <a:pPr marL="177800" indent="-177800">
              <a:spcBef>
                <a:spcPts val="0"/>
              </a:spcBef>
              <a:buFontTx/>
              <a:buChar char="•"/>
              <a:defRPr/>
            </a:pPr>
            <a:r>
              <a:rPr lang="en-US" sz="1100" dirty="0">
                <a:ea typeface="ＭＳ Ｐゴシック" charset="0"/>
              </a:rPr>
              <a:t>Intel product plans in this presentation do not constitute Intel plan of record product roadmaps. Please contact your Intel representative to obtain Intel's current plan of record product roadmaps.</a:t>
            </a:r>
          </a:p>
          <a:p>
            <a:pPr marL="177800" indent="-177800">
              <a:spcBef>
                <a:spcPts val="0"/>
              </a:spcBef>
              <a:buFontTx/>
              <a:buChar char="•"/>
              <a:defRPr/>
            </a:pPr>
            <a:r>
              <a:rPr lang="en-US" sz="1100" dirty="0">
                <a:ea typeface="ＭＳ Ｐゴシック" charset="0"/>
              </a:rPr>
              <a:t>Intel, Core and the Intel logo are trademarks of Intel Corporation in the United States and other countries.  </a:t>
            </a:r>
          </a:p>
          <a:p>
            <a:pPr marL="177800" indent="-177800">
              <a:spcBef>
                <a:spcPts val="0"/>
              </a:spcBef>
              <a:buFontTx/>
              <a:buChar char="•"/>
              <a:defRPr/>
            </a:pPr>
            <a:r>
              <a:rPr lang="en-US" sz="1100" dirty="0">
                <a:ea typeface="ＭＳ Ｐゴシック" charset="0"/>
              </a:rPr>
              <a:t>*Other names and brands may be claimed as the property of others.</a:t>
            </a:r>
          </a:p>
          <a:p>
            <a:pPr marL="177800" indent="-177800">
              <a:spcBef>
                <a:spcPts val="0"/>
              </a:spcBef>
              <a:buFontTx/>
              <a:buChar char="•"/>
              <a:defRPr/>
            </a:pPr>
            <a:r>
              <a:rPr lang="en-US" sz="1100" dirty="0">
                <a:ea typeface="ＭＳ Ｐゴシック" charset="0"/>
              </a:rPr>
              <a:t>Copyright ©</a:t>
            </a:r>
            <a:r>
              <a:rPr lang="en-US" sz="1100" dirty="0" smtClean="0">
                <a:ea typeface="ＭＳ Ｐゴシック" charset="0"/>
              </a:rPr>
              <a:t>2012 </a:t>
            </a:r>
            <a:r>
              <a:rPr lang="en-US" sz="1100" dirty="0">
                <a:ea typeface="ＭＳ Ｐゴシック" charset="0"/>
              </a:rPr>
              <a:t>Intel Corporation.</a:t>
            </a:r>
          </a:p>
          <a:p>
            <a:endParaRPr lang="en-US" sz="1100" dirty="0"/>
          </a:p>
        </p:txBody>
      </p:sp>
    </p:spTree>
    <p:extLst>
      <p:ext uri="{BB962C8B-B14F-4D97-AF65-F5344CB8AC3E}">
        <p14:creationId xmlns:p14="http://schemas.microsoft.com/office/powerpoint/2010/main" val="2287855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Work since January</a:t>
            </a:r>
          </a:p>
          <a:p>
            <a:r>
              <a:rPr lang="en-US" dirty="0" smtClean="0"/>
              <a:t>Overview</a:t>
            </a:r>
          </a:p>
          <a:p>
            <a:r>
              <a:rPr lang="en-US" dirty="0"/>
              <a:t> </a:t>
            </a:r>
            <a:r>
              <a:rPr lang="en-US" dirty="0" smtClean="0"/>
              <a:t>   Design goals</a:t>
            </a:r>
          </a:p>
          <a:p>
            <a:r>
              <a:rPr lang="en-US" dirty="0"/>
              <a:t> </a:t>
            </a:r>
            <a:r>
              <a:rPr lang="en-US" dirty="0" smtClean="0"/>
              <a:t>   Key insight</a:t>
            </a:r>
          </a:p>
          <a:p>
            <a:r>
              <a:rPr lang="en-US" dirty="0"/>
              <a:t> </a:t>
            </a:r>
            <a:r>
              <a:rPr lang="en-US" dirty="0" smtClean="0"/>
              <a:t>   API overview and examples</a:t>
            </a:r>
          </a:p>
          <a:p>
            <a:r>
              <a:rPr lang="en-US" dirty="0" smtClean="0"/>
              <a:t>Differences with sequential methods</a:t>
            </a:r>
          </a:p>
          <a:p>
            <a:r>
              <a:rPr lang="en-US" dirty="0" smtClean="0"/>
              <a:t>Lessons learned</a:t>
            </a:r>
          </a:p>
          <a:p>
            <a:r>
              <a:rPr lang="en-US" dirty="0" smtClean="0"/>
              <a:t>Use cases</a:t>
            </a:r>
            <a:endParaRPr lang="en-US" dirty="0"/>
          </a:p>
        </p:txBody>
      </p:sp>
    </p:spTree>
    <p:extLst>
      <p:ext uri="{BB962C8B-B14F-4D97-AF65-F5344CB8AC3E}">
        <p14:creationId xmlns:p14="http://schemas.microsoft.com/office/powerpoint/2010/main" val="49988959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a:defRPr/>
            </a:pPr>
            <a:fld id="{B44C7BE5-B578-44C2-B697-AD60B2F34A37}" type="slidenum">
              <a:rPr lang="ja-JP" altLang="en-US" smtClean="0"/>
              <a:pPr>
                <a:defRPr/>
              </a:pPr>
              <a:t>20</a:t>
            </a:fld>
            <a:endParaRPr lang="en-US" altLang="ja-JP" dirty="0"/>
          </a:p>
        </p:txBody>
      </p:sp>
      <p:sp>
        <p:nvSpPr>
          <p:cNvPr id="15" name="Rectangle 14"/>
          <p:cNvSpPr/>
          <p:nvPr/>
        </p:nvSpPr>
        <p:spPr>
          <a:xfrm>
            <a:off x="1143000" y="2895600"/>
            <a:ext cx="2036135" cy="707886"/>
          </a:xfrm>
          <a:prstGeom prst="rect">
            <a:avLst/>
          </a:prstGeom>
        </p:spPr>
        <p:txBody>
          <a:bodyPr wrap="none">
            <a:spAutoFit/>
          </a:bodyPr>
          <a:lstStyle/>
          <a:p>
            <a:r>
              <a:rPr lang="en-US" sz="4000" b="1" dirty="0" smtClean="0">
                <a:solidFill>
                  <a:schemeClr val="bg1"/>
                </a:solidFill>
              </a:rPr>
              <a:t>Backup</a:t>
            </a:r>
            <a:endParaRPr lang="en-US" sz="4000" b="1" dirty="0">
              <a:solidFill>
                <a:schemeClr val="bg1"/>
              </a:solidFill>
            </a:endParaRPr>
          </a:p>
        </p:txBody>
      </p:sp>
      <p:pic>
        <p:nvPicPr>
          <p:cNvPr id="26" name="Picture 18" descr="C:\Users\rlhudson\AppData\Local\Microsoft\Windows\Temporary Internet Files\Content.IE5\JDQIHBC5\MP900403592[1].jpg"/>
          <p:cNvPicPr>
            <a:picLocks noChangeAspect="1" noChangeArrowheads="1"/>
          </p:cNvPicPr>
          <p:nvPr/>
        </p:nvPicPr>
        <p:blipFill>
          <a:blip r:embed="rId2" cstate="print"/>
          <a:srcRect/>
          <a:stretch>
            <a:fillRect/>
          </a:stretch>
        </p:blipFill>
        <p:spPr bwMode="auto">
          <a:xfrm>
            <a:off x="4569768" y="0"/>
            <a:ext cx="4574232" cy="6858000"/>
          </a:xfrm>
          <a:prstGeom prst="rect">
            <a:avLst/>
          </a:prstGeom>
          <a:noFill/>
        </p:spPr>
      </p:pic>
    </p:spTree>
    <p:extLst>
      <p:ext uri="{BB962C8B-B14F-4D97-AF65-F5344CB8AC3E}">
        <p14:creationId xmlns:p14="http://schemas.microsoft.com/office/powerpoint/2010/main" val="100032902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Since January</a:t>
            </a:r>
            <a:endParaRPr lang="en-US" dirty="0"/>
          </a:p>
        </p:txBody>
      </p:sp>
      <p:sp>
        <p:nvSpPr>
          <p:cNvPr id="3" name="Content Placeholder 2"/>
          <p:cNvSpPr>
            <a:spLocks noGrp="1"/>
          </p:cNvSpPr>
          <p:nvPr>
            <p:ph idx="1"/>
          </p:nvPr>
        </p:nvSpPr>
        <p:spPr/>
        <p:txBody>
          <a:bodyPr/>
          <a:lstStyle/>
          <a:p>
            <a:r>
              <a:rPr lang="en-US" dirty="0" smtClean="0"/>
              <a:t>Major Focus was on </a:t>
            </a:r>
            <a:r>
              <a:rPr lang="en-US" dirty="0"/>
              <a:t>implementation</a:t>
            </a:r>
          </a:p>
          <a:p>
            <a:r>
              <a:rPr lang="en-US" dirty="0"/>
              <a:t>	Use case driven performance tuning </a:t>
            </a:r>
          </a:p>
          <a:p>
            <a:r>
              <a:rPr lang="en-US" dirty="0" smtClean="0"/>
              <a:t>Harvey </a:t>
            </a:r>
            <a:r>
              <a:rPr lang="en-US" dirty="0" err="1" smtClean="0"/>
              <a:t>Mudd</a:t>
            </a:r>
            <a:r>
              <a:rPr lang="en-US" dirty="0" smtClean="0"/>
              <a:t> collaboration</a:t>
            </a:r>
          </a:p>
          <a:p>
            <a:r>
              <a:rPr lang="en-US" dirty="0"/>
              <a:t>	</a:t>
            </a:r>
            <a:r>
              <a:rPr lang="en-US" dirty="0" smtClean="0"/>
              <a:t>Project implementing OpenCV </a:t>
            </a:r>
            <a:r>
              <a:rPr lang="en-US" dirty="0" smtClean="0"/>
              <a:t>algorithms</a:t>
            </a:r>
          </a:p>
          <a:p>
            <a:r>
              <a:rPr lang="en-US" dirty="0" smtClean="0"/>
              <a:t>Demos rewritten to use typed object API</a:t>
            </a:r>
          </a:p>
          <a:p>
            <a:r>
              <a:rPr lang="en-US" dirty="0"/>
              <a:t>	</a:t>
            </a:r>
            <a:r>
              <a:rPr lang="en-US" dirty="0" smtClean="0"/>
              <a:t>Deform</a:t>
            </a:r>
            <a:r>
              <a:rPr lang="en-US" dirty="0"/>
              <a:t> </a:t>
            </a:r>
            <a:r>
              <a:rPr lang="en-US" dirty="0" smtClean="0"/>
              <a:t>and Blocks</a:t>
            </a:r>
          </a:p>
          <a:p>
            <a:r>
              <a:rPr lang="en-US" dirty="0"/>
              <a:t>S</a:t>
            </a:r>
            <a:r>
              <a:rPr lang="en-US" dirty="0" smtClean="0"/>
              <a:t>pec </a:t>
            </a:r>
            <a:r>
              <a:rPr lang="en-US" dirty="0" smtClean="0"/>
              <a:t>language draft</a:t>
            </a:r>
          </a:p>
          <a:p>
            <a:endParaRPr lang="en-US" dirty="0"/>
          </a:p>
        </p:txBody>
      </p:sp>
    </p:spTree>
    <p:extLst>
      <p:ext uri="{BB962C8B-B14F-4D97-AF65-F5344CB8AC3E}">
        <p14:creationId xmlns:p14="http://schemas.microsoft.com/office/powerpoint/2010/main" val="418132008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r>
              <a:rPr lang="en-US" dirty="0" smtClean="0"/>
              <a:t>Goals</a:t>
            </a:r>
            <a:endParaRPr lang="en-US" dirty="0"/>
          </a:p>
        </p:txBody>
      </p:sp>
      <p:sp>
        <p:nvSpPr>
          <p:cNvPr id="3" name="Content Placeholder 2"/>
          <p:cNvSpPr>
            <a:spLocks noGrp="1"/>
          </p:cNvSpPr>
          <p:nvPr>
            <p:ph idx="1"/>
          </p:nvPr>
        </p:nvSpPr>
        <p:spPr>
          <a:xfrm>
            <a:off x="455613" y="1134543"/>
            <a:ext cx="8228012" cy="5019147"/>
          </a:xfrm>
        </p:spPr>
        <p:txBody>
          <a:bodyPr/>
          <a:lstStyle/>
          <a:p>
            <a:r>
              <a:rPr lang="en-US" b="1" dirty="0"/>
              <a:t>Ease of </a:t>
            </a:r>
            <a:r>
              <a:rPr lang="en-US" b="1" dirty="0" smtClean="0"/>
              <a:t>use</a:t>
            </a:r>
            <a:endParaRPr lang="en-US" dirty="0" smtClean="0"/>
          </a:p>
          <a:p>
            <a:pPr lvl="1"/>
            <a:r>
              <a:rPr lang="en-US" dirty="0"/>
              <a:t>Deterministic where </a:t>
            </a:r>
            <a:r>
              <a:rPr lang="en-US" dirty="0" smtClean="0"/>
              <a:t>possible</a:t>
            </a:r>
          </a:p>
          <a:p>
            <a:pPr lvl="1"/>
            <a:r>
              <a:rPr lang="en-US" dirty="0" smtClean="0"/>
              <a:t>Follow current syntax, semantics, and security</a:t>
            </a:r>
            <a:endParaRPr lang="en-US" dirty="0"/>
          </a:p>
          <a:p>
            <a:r>
              <a:rPr lang="en-US" b="1" dirty="0"/>
              <a:t>Platform independent</a:t>
            </a:r>
          </a:p>
          <a:p>
            <a:pPr lvl="1"/>
            <a:r>
              <a:rPr lang="en-US" dirty="0"/>
              <a:t>Support all kinds of platforms, parallel or not</a:t>
            </a:r>
          </a:p>
          <a:p>
            <a:pPr lvl="1"/>
            <a:r>
              <a:rPr lang="en-US" dirty="0"/>
              <a:t>Perform well on different parallel architectures (multi-core, GPUs, </a:t>
            </a:r>
            <a:r>
              <a:rPr lang="en-US" dirty="0" smtClean="0"/>
              <a:t>SIMD Vectors…)</a:t>
            </a:r>
            <a:endParaRPr lang="en-US" dirty="0"/>
          </a:p>
          <a:p>
            <a:r>
              <a:rPr lang="en-US" b="1" dirty="0" smtClean="0"/>
              <a:t>Extract reasonable performance out of parallel hardware</a:t>
            </a:r>
          </a:p>
          <a:p>
            <a:pPr lvl="1"/>
            <a:r>
              <a:rPr lang="en-US" dirty="0"/>
              <a:t>E</a:t>
            </a:r>
            <a:r>
              <a:rPr lang="en-US" dirty="0" smtClean="0"/>
              <a:t>xtracting all performance a secondary </a:t>
            </a:r>
            <a:r>
              <a:rPr lang="en-US" dirty="0"/>
              <a:t>goal</a:t>
            </a:r>
          </a:p>
          <a:p>
            <a:endParaRPr lang="en-US" dirty="0"/>
          </a:p>
        </p:txBody>
      </p:sp>
      <p:sp>
        <p:nvSpPr>
          <p:cNvPr id="4" name="TextBox 3"/>
          <p:cNvSpPr txBox="1"/>
          <p:nvPr/>
        </p:nvSpPr>
        <p:spPr>
          <a:xfrm>
            <a:off x="2250219" y="6154149"/>
            <a:ext cx="4572000" cy="433965"/>
          </a:xfrm>
          <a:prstGeom prst="rect">
            <a:avLst/>
          </a:prstGeom>
          <a:solidFill>
            <a:schemeClr val="accent5"/>
          </a:solidFill>
          <a:ln w="25400" cap="rnd">
            <a:solidFill>
              <a:schemeClr val="tx1"/>
            </a:solidFill>
          </a:ln>
        </p:spPr>
        <p:txBody>
          <a:bodyPr wrap="square" lIns="64008" tIns="32004" rIns="64008" bIns="32004" rtlCol="0">
            <a:spAutoFit/>
          </a:bodyPr>
          <a:lstStyle/>
          <a:p>
            <a:pPr algn="ctr"/>
            <a:r>
              <a:rPr lang="en-US" sz="2400" b="1" dirty="0"/>
              <a:t>You Can’t Break the Web</a:t>
            </a:r>
            <a:endParaRPr lang="en-US" sz="2400" b="1" dirty="0">
              <a:solidFill>
                <a:srgbClr val="0071C5"/>
              </a:solidFill>
            </a:endParaRPr>
          </a:p>
        </p:txBody>
      </p:sp>
    </p:spTree>
    <p:extLst>
      <p:ext uri="{BB962C8B-B14F-4D97-AF65-F5344CB8AC3E}">
        <p14:creationId xmlns:p14="http://schemas.microsoft.com/office/powerpoint/2010/main" val="359564794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Insight: Temporal Immutability</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D</a:t>
            </a:r>
            <a:r>
              <a:rPr lang="en-US" dirty="0" smtClean="0"/>
              <a:t>uring concurrent execution</a:t>
            </a:r>
          </a:p>
          <a:p>
            <a:pPr marL="642938" lvl="1" indent="-457200"/>
            <a:r>
              <a:rPr lang="en-US" dirty="0" smtClean="0"/>
              <a:t>A computation can read or write its local data</a:t>
            </a:r>
          </a:p>
          <a:p>
            <a:pPr marL="642938" lvl="1" indent="-457200"/>
            <a:r>
              <a:rPr lang="en-US" dirty="0" smtClean="0"/>
              <a:t>A computation can read shared state</a:t>
            </a:r>
            <a:endParaRPr lang="en-US" dirty="0"/>
          </a:p>
          <a:p>
            <a:pPr marL="642938" lvl="1" indent="-457200"/>
            <a:r>
              <a:rPr lang="en-US" dirty="0" smtClean="0"/>
              <a:t>Parent waits patiently</a:t>
            </a:r>
          </a:p>
          <a:p>
            <a:pPr marL="642938" lvl="1" indent="-457200"/>
            <a:r>
              <a:rPr lang="en-US" dirty="0"/>
              <a:t>Whitelist </a:t>
            </a:r>
            <a:r>
              <a:rPr lang="en-US" dirty="0" smtClean="0"/>
              <a:t>thread-safe/temporally immutability </a:t>
            </a:r>
            <a:r>
              <a:rPr lang="en-US" dirty="0" smtClean="0"/>
              <a:t>primitives</a:t>
            </a:r>
          </a:p>
          <a:p>
            <a:pPr marL="642938" lvl="1" indent="-457200"/>
            <a:r>
              <a:rPr lang="en-US" dirty="0" smtClean="0"/>
              <a:t>Violations or best effort failure result in a sequential schedule</a:t>
            </a:r>
          </a:p>
          <a:p>
            <a:pPr marL="342900" indent="-342900">
              <a:buFont typeface="Arial" pitchFamily="34" charset="0"/>
              <a:buChar char="•"/>
            </a:pPr>
            <a:r>
              <a:rPr lang="en-US" dirty="0" smtClean="0"/>
              <a:t>Otherwise</a:t>
            </a:r>
          </a:p>
          <a:p>
            <a:pPr marL="528638" lvl="1" indent="-342900">
              <a:buFont typeface="Arial" pitchFamily="34" charset="0"/>
              <a:buChar char="•"/>
            </a:pPr>
            <a:r>
              <a:rPr lang="en-US" dirty="0" smtClean="0"/>
              <a:t>Nothing changes </a:t>
            </a:r>
          </a:p>
          <a:p>
            <a:pPr marL="528638" lvl="1" indent="-342900">
              <a:buFont typeface="Arial" pitchFamily="34" charset="0"/>
              <a:buChar char="•"/>
            </a:pPr>
            <a:r>
              <a:rPr lang="en-US" dirty="0" smtClean="0"/>
              <a:t>Current JavaScript programs are unaffected</a:t>
            </a:r>
          </a:p>
          <a:p>
            <a:endParaRPr lang="en-US" dirty="0" smtClean="0"/>
          </a:p>
        </p:txBody>
      </p:sp>
      <p:sp>
        <p:nvSpPr>
          <p:cNvPr id="5" name="TextBox 4"/>
          <p:cNvSpPr txBox="1"/>
          <p:nvPr/>
        </p:nvSpPr>
        <p:spPr>
          <a:xfrm>
            <a:off x="683812" y="6154790"/>
            <a:ext cx="7720717" cy="433965"/>
          </a:xfrm>
          <a:prstGeom prst="rect">
            <a:avLst/>
          </a:prstGeom>
          <a:solidFill>
            <a:schemeClr val="accent5"/>
          </a:solidFill>
          <a:ln w="25400" cap="rnd">
            <a:solidFill>
              <a:schemeClr val="tx1"/>
            </a:solidFill>
          </a:ln>
        </p:spPr>
        <p:txBody>
          <a:bodyPr wrap="square" lIns="64008" tIns="32004" rIns="64008" bIns="32004" rtlCol="0">
            <a:spAutoFit/>
          </a:bodyPr>
          <a:lstStyle/>
          <a:p>
            <a:pPr algn="ctr"/>
            <a:r>
              <a:rPr lang="en-US" sz="2400" b="1" dirty="0"/>
              <a:t>The sweet spot between Functional and OO</a:t>
            </a:r>
          </a:p>
        </p:txBody>
      </p:sp>
    </p:spTree>
    <p:extLst>
      <p:ext uri="{BB962C8B-B14F-4D97-AF65-F5344CB8AC3E}">
        <p14:creationId xmlns:p14="http://schemas.microsoft.com/office/powerpoint/2010/main" val="302139873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Parallel JavaScript </a:t>
            </a:r>
            <a:r>
              <a:rPr lang="en-US" sz="3600" dirty="0" smtClean="0">
                <a:latin typeface="Arial" panose="020B0604020202020204" pitchFamily="34" charset="0"/>
                <a:cs typeface="Arial" panose="020B0604020202020204" pitchFamily="34" charset="0"/>
              </a:rPr>
              <a:t>API (ES7)</a:t>
            </a:r>
            <a:r>
              <a:rPr lang="en-US" b="1" dirty="0">
                <a:latin typeface="Arial" pitchFamily="34" charset="0"/>
                <a:cs typeface="Arial" pitchFamily="34" charset="0"/>
              </a:rPr>
              <a:t/>
            </a:r>
            <a:br>
              <a:rPr lang="en-US" b="1" dirty="0">
                <a:latin typeface="Arial" pitchFamily="34" charset="0"/>
                <a:cs typeface="Arial" pitchFamily="34" charset="0"/>
              </a:rPr>
            </a:br>
            <a:r>
              <a:rPr lang="en-US" sz="2400" b="1" dirty="0" smtClean="0">
                <a:latin typeface="Arial" pitchFamily="34" charset="0"/>
                <a:cs typeface="Arial" pitchFamily="34" charset="0"/>
              </a:rPr>
              <a:t>(Stay </a:t>
            </a:r>
            <a:r>
              <a:rPr lang="en-US" sz="2400" b="1" dirty="0">
                <a:latin typeface="Arial" pitchFamily="34" charset="0"/>
                <a:cs typeface="Arial" pitchFamily="34" charset="0"/>
              </a:rPr>
              <a:t>within developer’s comfort zone)</a:t>
            </a:r>
            <a:endParaRPr lang="en-US" sz="2400" b="1" dirty="0">
              <a:effectLst/>
              <a:latin typeface="Arial" pitchFamily="34" charset="0"/>
              <a:cs typeface="Arial" pitchFamily="34" charset="0"/>
            </a:endParaRPr>
          </a:p>
        </p:txBody>
      </p:sp>
      <p:sp>
        <p:nvSpPr>
          <p:cNvPr id="3" name="Content Placeholder 2"/>
          <p:cNvSpPr>
            <a:spLocks noGrp="1"/>
          </p:cNvSpPr>
          <p:nvPr>
            <p:ph idx="1"/>
          </p:nvPr>
        </p:nvSpPr>
        <p:spPr>
          <a:xfrm>
            <a:off x="310718" y="1515503"/>
            <a:ext cx="8647931" cy="4333827"/>
          </a:xfrm>
        </p:spPr>
        <p:txBody>
          <a:bodyPr>
            <a:normAutofit/>
          </a:bodyPr>
          <a:lstStyle/>
          <a:p>
            <a:pPr lvl="1"/>
            <a:r>
              <a:rPr lang="en-US" sz="2400" dirty="0"/>
              <a:t>Extend JavaScript’s Array type and </a:t>
            </a:r>
            <a:r>
              <a:rPr lang="en-US" sz="2400" dirty="0" smtClean="0"/>
              <a:t>Typed </a:t>
            </a:r>
            <a:r>
              <a:rPr lang="en-US" sz="2400" dirty="0"/>
              <a:t>O</a:t>
            </a:r>
            <a:r>
              <a:rPr lang="en-US" sz="2400" dirty="0" smtClean="0"/>
              <a:t>bjects </a:t>
            </a:r>
            <a:r>
              <a:rPr lang="en-US" sz="2400" dirty="0" smtClean="0"/>
              <a:t>API</a:t>
            </a:r>
            <a:endParaRPr lang="en-US" sz="24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High-level </a:t>
            </a:r>
            <a:r>
              <a:rPr lang="en-US" sz="2400" dirty="0">
                <a:latin typeface="Arial" panose="020B0604020202020204" pitchFamily="34" charset="0"/>
                <a:cs typeface="Arial" panose="020B0604020202020204" pitchFamily="34" charset="0"/>
              </a:rPr>
              <a:t>parallel </a:t>
            </a:r>
            <a:r>
              <a:rPr lang="en-US" sz="2400" dirty="0" smtClean="0">
                <a:latin typeface="Arial" panose="020B0604020202020204" pitchFamily="34" charset="0"/>
                <a:cs typeface="Arial" panose="020B0604020202020204" pitchFamily="34" charset="0"/>
              </a:rPr>
              <a:t>methods</a:t>
            </a:r>
          </a:p>
          <a:p>
            <a:pPr lvl="2"/>
            <a:r>
              <a:rPr lang="en-US" sz="2000" i="1" dirty="0" err="1">
                <a:solidFill>
                  <a:schemeClr val="tx1">
                    <a:lumMod val="60000"/>
                    <a:lumOff val="40000"/>
                  </a:schemeClr>
                </a:solidFill>
                <a:latin typeface="Arial" panose="020B0604020202020204" pitchFamily="34" charset="0"/>
                <a:cs typeface="Arial" panose="020B0604020202020204" pitchFamily="34" charset="0"/>
              </a:rPr>
              <a:t>mapPar</a:t>
            </a:r>
            <a:r>
              <a:rPr lang="en-US" sz="2000" i="1" dirty="0">
                <a:solidFill>
                  <a:schemeClr val="tx1">
                    <a:lumMod val="60000"/>
                    <a:lumOff val="40000"/>
                  </a:schemeClr>
                </a:solidFill>
                <a:latin typeface="Arial" panose="020B0604020202020204" pitchFamily="34" charset="0"/>
                <a:cs typeface="Arial" panose="020B0604020202020204" pitchFamily="34" charset="0"/>
              </a:rPr>
              <a:t>, reducePar, </a:t>
            </a:r>
            <a:r>
              <a:rPr lang="en-US" sz="2000" i="1" dirty="0" err="1" smtClean="0">
                <a:solidFill>
                  <a:schemeClr val="tx1">
                    <a:lumMod val="60000"/>
                    <a:lumOff val="40000"/>
                  </a:schemeClr>
                </a:solidFill>
                <a:latin typeface="Arial" panose="020B0604020202020204" pitchFamily="34" charset="0"/>
                <a:cs typeface="Arial" panose="020B0604020202020204" pitchFamily="34" charset="0"/>
              </a:rPr>
              <a:t>filterPar</a:t>
            </a:r>
            <a:r>
              <a:rPr lang="en-US" sz="2000" i="1" dirty="0" smtClean="0">
                <a:solidFill>
                  <a:schemeClr val="tx1">
                    <a:lumMod val="60000"/>
                    <a:lumOff val="40000"/>
                  </a:schemeClr>
                </a:solidFill>
                <a:latin typeface="Arial" panose="020B0604020202020204" pitchFamily="34" charset="0"/>
                <a:cs typeface="Arial" panose="020B0604020202020204" pitchFamily="34" charset="0"/>
              </a:rPr>
              <a:t>, </a:t>
            </a:r>
            <a:r>
              <a:rPr lang="en-US" sz="2000" i="1" dirty="0" err="1" smtClean="0">
                <a:solidFill>
                  <a:schemeClr val="tx1">
                    <a:lumMod val="60000"/>
                    <a:lumOff val="40000"/>
                  </a:schemeClr>
                </a:solidFill>
                <a:latin typeface="Arial" panose="020B0604020202020204" pitchFamily="34" charset="0"/>
                <a:cs typeface="Arial" panose="020B0604020202020204" pitchFamily="34" charset="0"/>
              </a:rPr>
              <a:t>scatterPar</a:t>
            </a:r>
            <a:r>
              <a:rPr lang="en-US" sz="2000" i="1" dirty="0">
                <a:solidFill>
                  <a:schemeClr val="tx1">
                    <a:lumMod val="60000"/>
                    <a:lumOff val="40000"/>
                  </a:schemeClr>
                </a:solidFill>
                <a:latin typeface="Arial" panose="020B0604020202020204" pitchFamily="34" charset="0"/>
                <a:cs typeface="Arial" panose="020B0604020202020204" pitchFamily="34" charset="0"/>
              </a:rPr>
              <a:t>, </a:t>
            </a:r>
            <a:r>
              <a:rPr lang="en-US" sz="2000" i="1" dirty="0" err="1">
                <a:solidFill>
                  <a:schemeClr val="tx1">
                    <a:lumMod val="60000"/>
                    <a:lumOff val="40000"/>
                  </a:schemeClr>
                </a:solidFill>
                <a:latin typeface="Arial" panose="020B0604020202020204" pitchFamily="34" charset="0"/>
                <a:cs typeface="Arial" panose="020B0604020202020204" pitchFamily="34" charset="0"/>
              </a:rPr>
              <a:t>scanPar</a:t>
            </a:r>
            <a:r>
              <a:rPr lang="en-US" sz="2000" i="1" dirty="0">
                <a:solidFill>
                  <a:schemeClr val="tx1">
                    <a:lumMod val="60000"/>
                    <a:lumOff val="40000"/>
                  </a:schemeClr>
                </a:solidFill>
                <a:latin typeface="Arial" panose="020B0604020202020204" pitchFamily="34" charset="0"/>
                <a:cs typeface="Arial" panose="020B0604020202020204" pitchFamily="34" charset="0"/>
              </a:rPr>
              <a:t>, buildPar</a:t>
            </a:r>
          </a:p>
          <a:p>
            <a:pPr lvl="1"/>
            <a:r>
              <a:rPr lang="en-US" sz="2400" dirty="0" smtClean="0">
                <a:latin typeface="Arial" panose="020B0604020202020204" pitchFamily="34" charset="0"/>
                <a:cs typeface="Arial" panose="020B0604020202020204" pitchFamily="34" charset="0"/>
              </a:rPr>
              <a:t>Elemental Functions</a:t>
            </a:r>
          </a:p>
          <a:p>
            <a:pPr marL="187325" lvl="2" indent="0">
              <a:buNone/>
            </a:pPr>
            <a:endParaRPr lang="en-US" sz="2200" dirty="0">
              <a:latin typeface="Arial" pitchFamily="34" charset="0"/>
              <a:cs typeface="Arial" pitchFamily="34" charset="0"/>
            </a:endParaRPr>
          </a:p>
        </p:txBody>
      </p:sp>
      <p:sp>
        <p:nvSpPr>
          <p:cNvPr id="4" name="TextBox 3"/>
          <p:cNvSpPr txBox="1"/>
          <p:nvPr/>
        </p:nvSpPr>
        <p:spPr>
          <a:xfrm>
            <a:off x="1063603" y="6100295"/>
            <a:ext cx="7155053" cy="449352"/>
          </a:xfrm>
          <a:prstGeom prst="rect">
            <a:avLst/>
          </a:prstGeom>
          <a:solidFill>
            <a:schemeClr val="accent5"/>
          </a:solidFill>
          <a:ln w="25400" cap="rnd">
            <a:solidFill>
              <a:schemeClr val="tx1"/>
            </a:solidFill>
          </a:ln>
        </p:spPr>
        <p:txBody>
          <a:bodyPr wrap="square" lIns="64005" tIns="32003" rIns="64005" bIns="32003" rtlCol="0">
            <a:spAutoFit/>
          </a:bodyPr>
          <a:lstStyle/>
          <a:p>
            <a:pPr algn="ctr"/>
            <a:r>
              <a:rPr lang="en-US" sz="2500" b="1" dirty="0" smtClean="0">
                <a:latin typeface="Arial" pitchFamily="34" charset="0"/>
                <a:cs typeface="Arial" pitchFamily="34" charset="0"/>
              </a:rPr>
              <a:t>Simple Yet Powerful</a:t>
            </a:r>
            <a:endParaRPr lang="en-US" sz="2500" b="1" dirty="0">
              <a:latin typeface="Arial" pitchFamily="34" charset="0"/>
              <a:cs typeface="Arial" pitchFamily="34" charset="0"/>
            </a:endParaRPr>
          </a:p>
        </p:txBody>
      </p:sp>
      <p:sp>
        <p:nvSpPr>
          <p:cNvPr id="10" name="TextBox 9"/>
          <p:cNvSpPr txBox="1"/>
          <p:nvPr/>
        </p:nvSpPr>
        <p:spPr>
          <a:xfrm>
            <a:off x="2086209" y="3968235"/>
            <a:ext cx="4899049" cy="1323439"/>
          </a:xfrm>
          <a:prstGeom prst="rect">
            <a:avLst/>
          </a:prstGeom>
          <a:noFill/>
        </p:spPr>
        <p:txBody>
          <a:bodyPr wrap="square" rtlCol="0">
            <a:spAutoFit/>
          </a:bodyPr>
          <a:lstStyle/>
          <a:p>
            <a:r>
              <a:rPr lang="en-US" sz="2000" dirty="0" err="1" smtClean="0"/>
              <a:t>input.mapPar</a:t>
            </a:r>
            <a:r>
              <a:rPr lang="en-US" sz="2000" dirty="0" smtClean="0"/>
              <a:t>(</a:t>
            </a:r>
          </a:p>
          <a:p>
            <a:r>
              <a:rPr lang="en-US" sz="2000" dirty="0"/>
              <a:t> </a:t>
            </a:r>
            <a:r>
              <a:rPr lang="en-US" sz="2000" dirty="0" smtClean="0"/>
              <a:t>     e =&gt; { </a:t>
            </a:r>
            <a:r>
              <a:rPr lang="en-US" sz="2000" dirty="0" err="1" smtClean="0"/>
              <a:t>var</a:t>
            </a:r>
            <a:r>
              <a:rPr lang="en-US" sz="2000" dirty="0" smtClean="0"/>
              <a:t> </a:t>
            </a:r>
            <a:r>
              <a:rPr lang="en-US" sz="2000" dirty="0" err="1" smtClean="0"/>
              <a:t>avg</a:t>
            </a:r>
            <a:r>
              <a:rPr lang="en-US" sz="2000" dirty="0" smtClean="0"/>
              <a:t> = (e[0] + e[1] + e[2]) / 3;</a:t>
            </a:r>
          </a:p>
          <a:p>
            <a:r>
              <a:rPr lang="en-US" sz="2000" dirty="0" smtClean="0"/>
              <a:t>                 return [</a:t>
            </a:r>
            <a:r>
              <a:rPr lang="en-US" sz="2000" dirty="0" err="1" smtClean="0"/>
              <a:t>avg</a:t>
            </a:r>
            <a:r>
              <a:rPr lang="en-US" sz="2000" dirty="0" smtClean="0"/>
              <a:t>, </a:t>
            </a:r>
            <a:r>
              <a:rPr lang="en-US" sz="2000" dirty="0" err="1" smtClean="0"/>
              <a:t>avg</a:t>
            </a:r>
            <a:r>
              <a:rPr lang="en-US" sz="2000" dirty="0" smtClean="0"/>
              <a:t>, </a:t>
            </a:r>
            <a:r>
              <a:rPr lang="en-US" sz="2000" dirty="0" err="1" smtClean="0"/>
              <a:t>avg</a:t>
            </a:r>
            <a:r>
              <a:rPr lang="en-US" sz="2000" dirty="0" smtClean="0"/>
              <a:t>, 255];</a:t>
            </a:r>
          </a:p>
          <a:p>
            <a:r>
              <a:rPr lang="en-US" sz="2000" dirty="0" smtClean="0"/>
              <a:t>              })</a:t>
            </a:r>
          </a:p>
        </p:txBody>
      </p:sp>
      <p:pic>
        <p:nvPicPr>
          <p:cNvPr id="11" name="Picture 10"/>
          <p:cNvPicPr>
            <a:picLocks noChangeAspect="1"/>
          </p:cNvPicPr>
          <p:nvPr/>
        </p:nvPicPr>
        <p:blipFill>
          <a:blip r:embed="rId3"/>
          <a:stretch>
            <a:fillRect/>
          </a:stretch>
        </p:blipFill>
        <p:spPr>
          <a:xfrm>
            <a:off x="377950" y="4130928"/>
            <a:ext cx="1371307" cy="1227540"/>
          </a:xfrm>
          <a:prstGeom prst="rect">
            <a:avLst/>
          </a:prstGeom>
        </p:spPr>
      </p:pic>
      <p:pic>
        <p:nvPicPr>
          <p:cNvPr id="12" name="Picture 11"/>
          <p:cNvPicPr>
            <a:picLocks noChangeAspect="1"/>
          </p:cNvPicPr>
          <p:nvPr/>
        </p:nvPicPr>
        <p:blipFill>
          <a:blip r:embed="rId4"/>
          <a:stretch>
            <a:fillRect/>
          </a:stretch>
        </p:blipFill>
        <p:spPr>
          <a:xfrm>
            <a:off x="7533003" y="4130928"/>
            <a:ext cx="1371306" cy="1227540"/>
          </a:xfrm>
          <a:prstGeom prst="rect">
            <a:avLst/>
          </a:prstGeom>
        </p:spPr>
      </p:pic>
      <p:pic>
        <p:nvPicPr>
          <p:cNvPr id="13" name="Picture 12"/>
          <p:cNvPicPr>
            <a:picLocks noChangeAspect="1"/>
          </p:cNvPicPr>
          <p:nvPr/>
        </p:nvPicPr>
        <p:blipFill>
          <a:blip r:embed="rId5"/>
          <a:stretch>
            <a:fillRect/>
          </a:stretch>
        </p:blipFill>
        <p:spPr>
          <a:xfrm>
            <a:off x="1762076" y="4498531"/>
            <a:ext cx="493819" cy="432854"/>
          </a:xfrm>
          <a:prstGeom prst="rect">
            <a:avLst/>
          </a:prstGeom>
        </p:spPr>
      </p:pic>
      <p:pic>
        <p:nvPicPr>
          <p:cNvPr id="14" name="Picture 13"/>
          <p:cNvPicPr>
            <a:picLocks noChangeAspect="1"/>
          </p:cNvPicPr>
          <p:nvPr/>
        </p:nvPicPr>
        <p:blipFill>
          <a:blip r:embed="rId5"/>
          <a:stretch>
            <a:fillRect/>
          </a:stretch>
        </p:blipFill>
        <p:spPr>
          <a:xfrm>
            <a:off x="7023810" y="4536955"/>
            <a:ext cx="493819" cy="432854"/>
          </a:xfrm>
          <a:prstGeom prst="rect">
            <a:avLst/>
          </a:prstGeom>
        </p:spPr>
      </p:pic>
    </p:spTree>
    <p:extLst>
      <p:ext uri="{BB962C8B-B14F-4D97-AF65-F5344CB8AC3E}">
        <p14:creationId xmlns:p14="http://schemas.microsoft.com/office/powerpoint/2010/main" val="2708289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noFill/>
          <a:ln>
            <a:miter lim="800000"/>
            <a:headEnd/>
            <a:tailEnd/>
          </a:ln>
        </p:spPr>
        <p:txBody>
          <a:bodyPr vert="horz" wrap="square" lIns="91440" tIns="45720" rIns="91440" bIns="45720" numCol="1" anchorCtr="0" compatLnSpc="1">
            <a:prstTxWarp prst="textNoShape">
              <a:avLst/>
            </a:prstTxWarp>
          </a:bodyPr>
          <a:lstStyle/>
          <a:p>
            <a:r>
              <a:rPr lang="en-US" dirty="0" smtClean="0">
                <a:ea typeface="ＭＳ Ｐゴシック" pitchFamily="34" charset="-128"/>
              </a:rPr>
              <a:t>Sum using reducePar</a:t>
            </a:r>
          </a:p>
        </p:txBody>
      </p:sp>
      <p:sp>
        <p:nvSpPr>
          <p:cNvPr id="43012" name="Content Placeholder 3"/>
          <p:cNvSpPr>
            <a:spLocks noGrp="1"/>
          </p:cNvSpPr>
          <p:nvPr>
            <p:ph idx="1"/>
          </p:nvPr>
        </p:nvSpPr>
        <p:spPr bwMode="auto">
          <a:xfrm>
            <a:off x="76200" y="1828800"/>
            <a:ext cx="4267200" cy="2198688"/>
          </a:xfrm>
          <a:prstGeom prst="rect">
            <a:avLst/>
          </a:prstGeom>
          <a:noFill/>
          <a:ln w="38100">
            <a:miter lim="800000"/>
            <a:headEnd/>
            <a:tailEnd/>
          </a:ln>
        </p:spPr>
        <p:txBody>
          <a:bodyPr/>
          <a:lstStyle/>
          <a:p>
            <a:pPr>
              <a:spcBef>
                <a:spcPct val="0"/>
              </a:spcBef>
              <a:spcAft>
                <a:spcPct val="0"/>
              </a:spcAft>
              <a:buFontTx/>
              <a:buNone/>
            </a:pPr>
            <a:r>
              <a:rPr lang="en-US" sz="2000" dirty="0" err="1" smtClean="0">
                <a:solidFill>
                  <a:srgbClr val="FF0000"/>
                </a:solidFill>
                <a:ea typeface="ＭＳ Ｐゴシック" pitchFamily="34" charset="-128"/>
              </a:rPr>
              <a:t>var</a:t>
            </a:r>
            <a:r>
              <a:rPr lang="en-US" sz="2000" dirty="0" smtClean="0">
                <a:solidFill>
                  <a:srgbClr val="FF0000"/>
                </a:solidFill>
                <a:ea typeface="ＭＳ Ｐゴシック" pitchFamily="34" charset="-128"/>
              </a:rPr>
              <a:t> </a:t>
            </a:r>
            <a:r>
              <a:rPr lang="en-US" sz="2000" dirty="0" err="1" smtClean="0">
                <a:solidFill>
                  <a:srgbClr val="FF0000"/>
                </a:solidFill>
                <a:ea typeface="ＭＳ Ｐゴシック" pitchFamily="34" charset="-128"/>
              </a:rPr>
              <a:t>i</a:t>
            </a:r>
            <a:r>
              <a:rPr lang="en-US" sz="2000" dirty="0" smtClean="0">
                <a:solidFill>
                  <a:srgbClr val="FF0000"/>
                </a:solidFill>
                <a:ea typeface="ＭＳ Ｐゴシック" pitchFamily="34" charset="-128"/>
              </a:rPr>
              <a:t>;</a:t>
            </a:r>
          </a:p>
          <a:p>
            <a:pPr>
              <a:spcBef>
                <a:spcPct val="0"/>
              </a:spcBef>
              <a:spcAft>
                <a:spcPct val="0"/>
              </a:spcAft>
              <a:buFontTx/>
              <a:buNone/>
            </a:pPr>
            <a:r>
              <a:rPr lang="en-US" sz="2000" dirty="0" err="1" smtClean="0">
                <a:solidFill>
                  <a:schemeClr val="tx1"/>
                </a:solidFill>
                <a:ea typeface="ＭＳ Ｐゴシック" pitchFamily="34" charset="-128"/>
              </a:rPr>
              <a:t>var</a:t>
            </a:r>
            <a:r>
              <a:rPr lang="en-US" sz="2000" dirty="0" smtClean="0">
                <a:solidFill>
                  <a:schemeClr val="tx1"/>
                </a:solidFill>
                <a:ea typeface="ＭＳ Ｐゴシック" pitchFamily="34" charset="-128"/>
              </a:rPr>
              <a:t> a = [1, 2, 3, 4];</a:t>
            </a:r>
          </a:p>
          <a:p>
            <a:pPr>
              <a:spcBef>
                <a:spcPct val="0"/>
              </a:spcBef>
              <a:spcAft>
                <a:spcPct val="0"/>
              </a:spcAft>
              <a:buFontTx/>
              <a:buNone/>
            </a:pPr>
            <a:r>
              <a:rPr lang="en-US" sz="2000" dirty="0" err="1" smtClean="0">
                <a:solidFill>
                  <a:schemeClr val="tx1"/>
                </a:solidFill>
                <a:ea typeface="ＭＳ Ｐゴシック" pitchFamily="34" charset="-128"/>
              </a:rPr>
              <a:t>var</a:t>
            </a:r>
            <a:r>
              <a:rPr lang="en-US" sz="2000" dirty="0" smtClean="0">
                <a:solidFill>
                  <a:schemeClr val="tx1"/>
                </a:solidFill>
                <a:ea typeface="ＭＳ Ｐゴシック" pitchFamily="34" charset="-128"/>
              </a:rPr>
              <a:t> sum </a:t>
            </a:r>
            <a:r>
              <a:rPr lang="en-US" b="1" dirty="0" smtClean="0">
                <a:solidFill>
                  <a:srgbClr val="FF0000"/>
                </a:solidFill>
                <a:ea typeface="ＭＳ Ｐゴシック" pitchFamily="34" charset="-128"/>
              </a:rPr>
              <a:t>= 0;</a:t>
            </a:r>
            <a:r>
              <a:rPr lang="en-US" dirty="0" smtClean="0">
                <a:solidFill>
                  <a:srgbClr val="FF0000"/>
                </a:solidFill>
                <a:ea typeface="ＭＳ Ｐゴシック" pitchFamily="34" charset="-128"/>
              </a:rPr>
              <a:t> </a:t>
            </a:r>
          </a:p>
          <a:p>
            <a:pPr>
              <a:spcBef>
                <a:spcPct val="0"/>
              </a:spcBef>
              <a:spcAft>
                <a:spcPct val="0"/>
              </a:spcAft>
              <a:buFontTx/>
              <a:buNone/>
            </a:pPr>
            <a:r>
              <a:rPr lang="en-US" sz="2000" dirty="0" smtClean="0">
                <a:solidFill>
                  <a:srgbClr val="FF0000"/>
                </a:solidFill>
                <a:ea typeface="ＭＳ Ｐゴシック" pitchFamily="34" charset="-128"/>
              </a:rPr>
              <a:t>for (i=0; i&lt;</a:t>
            </a:r>
            <a:r>
              <a:rPr lang="en-US" sz="2000" dirty="0" err="1" smtClean="0">
                <a:solidFill>
                  <a:srgbClr val="FF0000"/>
                </a:solidFill>
                <a:ea typeface="ＭＳ Ｐゴシック" pitchFamily="34" charset="-128"/>
              </a:rPr>
              <a:t>a.length</a:t>
            </a:r>
            <a:r>
              <a:rPr lang="en-US" sz="2000" dirty="0" smtClean="0">
                <a:solidFill>
                  <a:srgbClr val="FF0000"/>
                </a:solidFill>
                <a:ea typeface="ＭＳ Ｐゴシック" pitchFamily="34" charset="-128"/>
              </a:rPr>
              <a:t>; </a:t>
            </a:r>
            <a:r>
              <a:rPr lang="en-US" sz="2000" dirty="0" err="1" smtClean="0">
                <a:solidFill>
                  <a:srgbClr val="FF0000"/>
                </a:solidFill>
                <a:ea typeface="ＭＳ Ｐゴシック" pitchFamily="34" charset="-128"/>
              </a:rPr>
              <a:t>i</a:t>
            </a:r>
            <a:r>
              <a:rPr lang="en-US" sz="2000" dirty="0" smtClean="0">
                <a:solidFill>
                  <a:srgbClr val="FF0000"/>
                </a:solidFill>
                <a:ea typeface="ＭＳ Ｐゴシック" pitchFamily="34" charset="-128"/>
              </a:rPr>
              <a:t>++) </a:t>
            </a:r>
            <a:r>
              <a:rPr lang="en-US" sz="2000" dirty="0" smtClean="0">
                <a:solidFill>
                  <a:schemeClr val="tx1"/>
                </a:solidFill>
                <a:ea typeface="ＭＳ Ｐゴシック" pitchFamily="34" charset="-128"/>
              </a:rPr>
              <a:t>{ </a:t>
            </a:r>
          </a:p>
          <a:p>
            <a:pPr lvl="1">
              <a:spcBef>
                <a:spcPct val="0"/>
              </a:spcBef>
              <a:spcAft>
                <a:spcPct val="0"/>
              </a:spcAft>
              <a:buFontTx/>
              <a:buNone/>
            </a:pPr>
            <a:r>
              <a:rPr lang="en-US" dirty="0" smtClean="0">
                <a:solidFill>
                  <a:schemeClr val="tx1"/>
                </a:solidFill>
              </a:rPr>
              <a:t>    sum += a[</a:t>
            </a:r>
            <a:r>
              <a:rPr lang="en-US" dirty="0" err="1" smtClean="0">
                <a:solidFill>
                  <a:schemeClr val="tx1"/>
                </a:solidFill>
              </a:rPr>
              <a:t>i</a:t>
            </a:r>
            <a:r>
              <a:rPr lang="en-US" dirty="0" smtClean="0">
                <a:solidFill>
                  <a:schemeClr val="tx1"/>
                </a:solidFill>
              </a:rPr>
              <a:t>];</a:t>
            </a:r>
          </a:p>
          <a:p>
            <a:pPr>
              <a:spcBef>
                <a:spcPct val="0"/>
              </a:spcBef>
              <a:spcAft>
                <a:spcPct val="0"/>
              </a:spcAft>
              <a:buFontTx/>
              <a:buNone/>
            </a:pPr>
            <a:r>
              <a:rPr lang="en-US" sz="2000" dirty="0" smtClean="0">
                <a:solidFill>
                  <a:schemeClr val="tx1"/>
                </a:solidFill>
                <a:ea typeface="ＭＳ Ｐゴシック" pitchFamily="34" charset="-128"/>
              </a:rPr>
              <a:t>}</a:t>
            </a:r>
          </a:p>
          <a:p>
            <a:pPr>
              <a:buFontTx/>
              <a:buNone/>
            </a:pPr>
            <a:endParaRPr lang="en-US" dirty="0" smtClean="0">
              <a:solidFill>
                <a:schemeClr val="tx1"/>
              </a:solidFill>
              <a:ea typeface="ＭＳ Ｐゴシック" pitchFamily="34" charset="-128"/>
            </a:endParaRPr>
          </a:p>
        </p:txBody>
      </p:sp>
      <p:sp>
        <p:nvSpPr>
          <p:cNvPr id="8" name="Content Placeholder 5"/>
          <p:cNvSpPr>
            <a:spLocks noGrp="1"/>
          </p:cNvSpPr>
          <p:nvPr>
            <p:ph sz="quarter" idx="4294967295"/>
          </p:nvPr>
        </p:nvSpPr>
        <p:spPr>
          <a:xfrm>
            <a:off x="4419600" y="1828800"/>
            <a:ext cx="4724400" cy="2198688"/>
          </a:xfrm>
          <a:ln w="38100"/>
        </p:spPr>
        <p:txBody>
          <a:bodyPr/>
          <a:lstStyle/>
          <a:p>
            <a:pPr>
              <a:spcBef>
                <a:spcPts val="0"/>
              </a:spcBef>
              <a:defRPr/>
            </a:pPr>
            <a:r>
              <a:rPr lang="en-US" sz="2000" kern="1200" dirty="0" err="1" smtClean="0">
                <a:solidFill>
                  <a:schemeClr val="tx1"/>
                </a:solidFill>
              </a:rPr>
              <a:t>var</a:t>
            </a:r>
            <a:r>
              <a:rPr lang="en-US" sz="2000" kern="1200" dirty="0" smtClean="0">
                <a:solidFill>
                  <a:schemeClr val="tx1"/>
                </a:solidFill>
              </a:rPr>
              <a:t> </a:t>
            </a:r>
            <a:r>
              <a:rPr lang="en-US" kern="1200" dirty="0" smtClean="0"/>
              <a:t>pa</a:t>
            </a:r>
            <a:r>
              <a:rPr lang="en-US" sz="2000" kern="1200" dirty="0" smtClean="0">
                <a:solidFill>
                  <a:schemeClr val="tx1"/>
                </a:solidFill>
              </a:rPr>
              <a:t> = </a:t>
            </a:r>
            <a:r>
              <a:rPr lang="en-US" dirty="0">
                <a:ea typeface="ＭＳ Ｐゴシック" pitchFamily="34" charset="-128"/>
              </a:rPr>
              <a:t>[1, 2, 3, 4</a:t>
            </a:r>
            <a:r>
              <a:rPr lang="en-US" dirty="0" smtClean="0">
                <a:ea typeface="ＭＳ Ｐゴシック" pitchFamily="34" charset="-128"/>
              </a:rPr>
              <a:t>]; </a:t>
            </a:r>
          </a:p>
          <a:p>
            <a:pPr>
              <a:spcBef>
                <a:spcPts val="0"/>
              </a:spcBef>
              <a:defRPr/>
            </a:pPr>
            <a:r>
              <a:rPr lang="en-US" dirty="0" err="1" smtClean="0"/>
              <a:t>var</a:t>
            </a:r>
            <a:r>
              <a:rPr lang="en-US" dirty="0" smtClean="0"/>
              <a:t> </a:t>
            </a:r>
            <a:r>
              <a:rPr lang="en-US" dirty="0"/>
              <a:t>sum = </a:t>
            </a:r>
            <a:r>
              <a:rPr lang="en-US" dirty="0" err="1" smtClean="0"/>
              <a:t>pa.reducePar</a:t>
            </a:r>
            <a:r>
              <a:rPr lang="en-US" dirty="0" smtClean="0"/>
              <a:t>(</a:t>
            </a:r>
            <a:endParaRPr lang="en-US" dirty="0"/>
          </a:p>
          <a:p>
            <a:pPr>
              <a:spcBef>
                <a:spcPts val="0"/>
              </a:spcBef>
              <a:defRPr/>
            </a:pPr>
            <a:r>
              <a:rPr lang="en-US" dirty="0"/>
              <a:t>      (a, b) =&gt; </a:t>
            </a:r>
            <a:r>
              <a:rPr lang="en-US" dirty="0" err="1"/>
              <a:t>a+b</a:t>
            </a:r>
            <a:endParaRPr lang="en-US" dirty="0"/>
          </a:p>
          <a:p>
            <a:pPr>
              <a:spcBef>
                <a:spcPts val="0"/>
              </a:spcBef>
              <a:defRPr/>
            </a:pPr>
            <a:r>
              <a:rPr lang="en-US" dirty="0"/>
              <a:t> ); </a:t>
            </a:r>
            <a:r>
              <a:rPr lang="en-US" dirty="0" smtClean="0"/>
              <a:t>// 10</a:t>
            </a:r>
            <a:endParaRPr lang="en-US" dirty="0"/>
          </a:p>
        </p:txBody>
      </p:sp>
      <p:sp>
        <p:nvSpPr>
          <p:cNvPr id="5" name="Text Placeholder 2"/>
          <p:cNvSpPr txBox="1">
            <a:spLocks/>
          </p:cNvSpPr>
          <p:nvPr/>
        </p:nvSpPr>
        <p:spPr>
          <a:xfrm>
            <a:off x="76200" y="1077913"/>
            <a:ext cx="4040188" cy="639762"/>
          </a:xfrm>
          <a:prstGeom prst="rect">
            <a:avLst/>
          </a:prstGeom>
        </p:spPr>
        <p:txBody>
          <a:bodyPr/>
          <a:lstStyle/>
          <a:p>
            <a:pPr marL="342900" indent="-342900" eaLnBrk="0" hangingPunct="0">
              <a:spcBef>
                <a:spcPts val="0"/>
              </a:spcBef>
              <a:spcAft>
                <a:spcPts val="600"/>
              </a:spcAft>
              <a:buSzPct val="90000"/>
              <a:defRPr/>
            </a:pPr>
            <a:r>
              <a:rPr lang="en-US" sz="2400" b="1" kern="0" dirty="0">
                <a:latin typeface="+mn-lt"/>
                <a:ea typeface="ＭＳ Ｐゴシック" charset="0"/>
                <a:cs typeface="+mn-cs"/>
              </a:rPr>
              <a:t>Sequential	</a:t>
            </a:r>
          </a:p>
        </p:txBody>
      </p:sp>
      <p:sp>
        <p:nvSpPr>
          <p:cNvPr id="7" name="Text Placeholder 4"/>
          <p:cNvSpPr txBox="1">
            <a:spLocks/>
          </p:cNvSpPr>
          <p:nvPr/>
        </p:nvSpPr>
        <p:spPr>
          <a:xfrm>
            <a:off x="4873625" y="1077913"/>
            <a:ext cx="4041775" cy="639762"/>
          </a:xfrm>
          <a:prstGeom prst="rect">
            <a:avLst/>
          </a:prstGeom>
        </p:spPr>
        <p:txBody>
          <a:bodyPr/>
          <a:lstStyle/>
          <a:p>
            <a:pPr marL="342900" indent="-342900" eaLnBrk="0" hangingPunct="0">
              <a:spcBef>
                <a:spcPct val="20000"/>
              </a:spcBef>
              <a:spcAft>
                <a:spcPct val="30000"/>
              </a:spcAft>
              <a:defRPr/>
            </a:pPr>
            <a:r>
              <a:rPr lang="en-US" sz="2400" b="1" kern="0" dirty="0">
                <a:latin typeface="+mn-lt"/>
                <a:ea typeface="ＭＳ Ｐゴシック" charset="0"/>
                <a:cs typeface="+mn-cs"/>
              </a:rPr>
              <a:t>Data parallel</a:t>
            </a:r>
          </a:p>
        </p:txBody>
      </p:sp>
      <p:cxnSp>
        <p:nvCxnSpPr>
          <p:cNvPr id="9" name="Straight Connector 8"/>
          <p:cNvCxnSpPr/>
          <p:nvPr/>
        </p:nvCxnSpPr>
        <p:spPr bwMode="auto">
          <a:xfrm>
            <a:off x="4267200" y="1066800"/>
            <a:ext cx="0" cy="2565163"/>
          </a:xfrm>
          <a:prstGeom prst="line">
            <a:avLst/>
          </a:prstGeom>
          <a:ln w="76200">
            <a:solidFill>
              <a:srgbClr val="00B05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4478084" y="3990855"/>
            <a:ext cx="1972015" cy="461665"/>
          </a:xfrm>
          <a:prstGeom prst="rect">
            <a:avLst/>
          </a:prstGeom>
          <a:noFill/>
        </p:spPr>
        <p:txBody>
          <a:bodyPr wrap="none" rtlCol="0">
            <a:spAutoFit/>
          </a:bodyPr>
          <a:lstStyle/>
          <a:p>
            <a:r>
              <a:rPr lang="en-US" sz="2400" b="1" dirty="0" err="1" smtClean="0">
                <a:solidFill>
                  <a:srgbClr val="0071C5"/>
                </a:solidFill>
                <a:latin typeface="+mj-lt"/>
                <a:ea typeface="ＭＳ Ｐゴシック" pitchFamily="34" charset="-128"/>
              </a:rPr>
              <a:t>PrefixSum</a:t>
            </a:r>
            <a:endParaRPr lang="en-US" sz="2400" b="1" dirty="0" smtClean="0">
              <a:solidFill>
                <a:srgbClr val="0071C5"/>
              </a:solidFill>
              <a:latin typeface="+mj-lt"/>
            </a:endParaRPr>
          </a:p>
        </p:txBody>
      </p:sp>
      <p:sp>
        <p:nvSpPr>
          <p:cNvPr id="3" name="TextBox 2"/>
          <p:cNvSpPr txBox="1"/>
          <p:nvPr/>
        </p:nvSpPr>
        <p:spPr>
          <a:xfrm>
            <a:off x="4524031" y="4683080"/>
            <a:ext cx="3911584" cy="1292662"/>
          </a:xfrm>
          <a:prstGeom prst="rect">
            <a:avLst/>
          </a:prstGeom>
          <a:noFill/>
        </p:spPr>
        <p:txBody>
          <a:bodyPr wrap="none" rtlCol="0">
            <a:spAutoFit/>
          </a:bodyPr>
          <a:lstStyle/>
          <a:p>
            <a:pPr>
              <a:spcBef>
                <a:spcPts val="0"/>
              </a:spcBef>
              <a:defRPr/>
            </a:pPr>
            <a:r>
              <a:rPr lang="en-US" sz="2000" dirty="0" err="1">
                <a:latin typeface="+mn-lt"/>
              </a:rPr>
              <a:t>var</a:t>
            </a:r>
            <a:r>
              <a:rPr lang="en-US" sz="2000" dirty="0">
                <a:latin typeface="+mn-lt"/>
              </a:rPr>
              <a:t> </a:t>
            </a:r>
            <a:r>
              <a:rPr lang="en-US" sz="2000" dirty="0" err="1">
                <a:latin typeface="+mn-lt"/>
              </a:rPr>
              <a:t>p</a:t>
            </a:r>
            <a:r>
              <a:rPr lang="en-US" sz="2000" dirty="0" err="1" smtClean="0">
                <a:latin typeface="+mn-lt"/>
              </a:rPr>
              <a:t>refixSum</a:t>
            </a:r>
            <a:r>
              <a:rPr lang="en-US" sz="2000" dirty="0" smtClean="0">
                <a:latin typeface="+mn-lt"/>
              </a:rPr>
              <a:t> </a:t>
            </a:r>
            <a:r>
              <a:rPr lang="en-US" sz="2000" dirty="0">
                <a:latin typeface="+mn-lt"/>
              </a:rPr>
              <a:t>= </a:t>
            </a:r>
            <a:r>
              <a:rPr lang="en-US" sz="2000" dirty="0" err="1">
                <a:latin typeface="+mn-lt"/>
              </a:rPr>
              <a:t>pa.</a:t>
            </a:r>
            <a:r>
              <a:rPr lang="en-US" sz="2000" dirty="0" err="1">
                <a:solidFill>
                  <a:srgbClr val="FF0000"/>
                </a:solidFill>
                <a:latin typeface="+mn-lt"/>
              </a:rPr>
              <a:t>scanPar</a:t>
            </a:r>
            <a:r>
              <a:rPr lang="en-US" sz="2000" dirty="0">
                <a:latin typeface="+mn-lt"/>
              </a:rPr>
              <a:t>(</a:t>
            </a:r>
          </a:p>
          <a:p>
            <a:pPr>
              <a:spcBef>
                <a:spcPts val="0"/>
              </a:spcBef>
              <a:defRPr/>
            </a:pPr>
            <a:r>
              <a:rPr lang="en-US" sz="2000" dirty="0">
                <a:latin typeface="+mn-lt"/>
              </a:rPr>
              <a:t>      (a, b) =&gt; </a:t>
            </a:r>
            <a:r>
              <a:rPr lang="en-US" sz="2000" dirty="0" err="1">
                <a:latin typeface="+mn-lt"/>
              </a:rPr>
              <a:t>a+b</a:t>
            </a:r>
            <a:endParaRPr lang="en-US" sz="2000" dirty="0">
              <a:latin typeface="+mn-lt"/>
            </a:endParaRPr>
          </a:p>
          <a:p>
            <a:pPr>
              <a:spcBef>
                <a:spcPts val="0"/>
              </a:spcBef>
              <a:defRPr/>
            </a:pPr>
            <a:r>
              <a:rPr lang="en-US" sz="2000" dirty="0">
                <a:latin typeface="+mn-lt"/>
              </a:rPr>
              <a:t> ); </a:t>
            </a:r>
            <a:r>
              <a:rPr lang="en-US" sz="2000" dirty="0" smtClean="0">
                <a:latin typeface="+mn-lt"/>
              </a:rPr>
              <a:t>// [1,3,6,10]</a:t>
            </a:r>
            <a:endParaRPr lang="en-US" sz="2000" dirty="0">
              <a:latin typeface="+mn-lt"/>
            </a:endParaRPr>
          </a:p>
          <a:p>
            <a:endParaRPr lang="en-US" dirty="0" err="1" smtClean="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buildPar, </a:t>
            </a:r>
            <a:r>
              <a:rPr lang="en-US" dirty="0" err="1" smtClean="0"/>
              <a:t>scatterPar</a:t>
            </a:r>
            <a:r>
              <a:rPr lang="en-US" dirty="0" smtClean="0"/>
              <a:t>, </a:t>
            </a:r>
            <a:r>
              <a:rPr lang="en-US" dirty="0" err="1" smtClean="0"/>
              <a:t>filterPar</a:t>
            </a:r>
            <a:endParaRPr lang="en-US" dirty="0"/>
          </a:p>
        </p:txBody>
      </p:sp>
      <p:sp>
        <p:nvSpPr>
          <p:cNvPr id="3" name="Content Placeholder 2"/>
          <p:cNvSpPr>
            <a:spLocks noGrp="1"/>
          </p:cNvSpPr>
          <p:nvPr>
            <p:ph idx="1"/>
          </p:nvPr>
        </p:nvSpPr>
        <p:spPr/>
        <p:txBody>
          <a:bodyPr/>
          <a:lstStyle/>
          <a:p>
            <a:pPr>
              <a:defRPr/>
            </a:pPr>
            <a:r>
              <a:rPr lang="en-US" b="1" dirty="0" smtClean="0">
                <a:solidFill>
                  <a:schemeClr val="accent1"/>
                </a:solidFill>
              </a:rPr>
              <a:t>Reverse</a:t>
            </a:r>
            <a:endParaRPr lang="en-US" b="1" dirty="0">
              <a:solidFill>
                <a:schemeClr val="accent1"/>
              </a:solidFill>
            </a:endParaRPr>
          </a:p>
          <a:p>
            <a:pPr>
              <a:defRPr/>
            </a:pPr>
            <a:r>
              <a:rPr lang="en-US" dirty="0" err="1" smtClean="0"/>
              <a:t>var</a:t>
            </a:r>
            <a:r>
              <a:rPr lang="en-US" dirty="0" smtClean="0"/>
              <a:t> </a:t>
            </a:r>
            <a:r>
              <a:rPr lang="en-US" dirty="0"/>
              <a:t>pa = </a:t>
            </a:r>
            <a:r>
              <a:rPr lang="en-US" dirty="0" err="1" smtClean="0"/>
              <a:t>Array.</a:t>
            </a:r>
            <a:r>
              <a:rPr lang="en-US" dirty="0" err="1" smtClean="0">
                <a:solidFill>
                  <a:srgbClr val="FF0000"/>
                </a:solidFill>
              </a:rPr>
              <a:t>buildPar</a:t>
            </a:r>
            <a:r>
              <a:rPr lang="en-US" dirty="0" smtClean="0"/>
              <a:t>(4, (i) =&gt; i); </a:t>
            </a:r>
            <a:r>
              <a:rPr lang="en-US" dirty="0" smtClean="0">
                <a:ea typeface="ＭＳ Ｐゴシック" pitchFamily="34" charset="-128"/>
              </a:rPr>
              <a:t>//[0,1,2,3]</a:t>
            </a:r>
            <a:endParaRPr lang="en-US" dirty="0">
              <a:ea typeface="ＭＳ Ｐゴシック" pitchFamily="34" charset="-128"/>
            </a:endParaRPr>
          </a:p>
          <a:p>
            <a:pPr>
              <a:defRPr/>
            </a:pPr>
            <a:r>
              <a:rPr lang="en-US" dirty="0" err="1"/>
              <a:t>var</a:t>
            </a:r>
            <a:r>
              <a:rPr lang="en-US" dirty="0"/>
              <a:t> </a:t>
            </a:r>
            <a:r>
              <a:rPr lang="en-US" dirty="0" err="1"/>
              <a:t>reversedPa</a:t>
            </a:r>
            <a:r>
              <a:rPr lang="en-US" dirty="0"/>
              <a:t> = </a:t>
            </a:r>
            <a:r>
              <a:rPr lang="en-US" dirty="0" err="1"/>
              <a:t>pa.</a:t>
            </a:r>
            <a:r>
              <a:rPr lang="en-US" dirty="0" err="1">
                <a:solidFill>
                  <a:srgbClr val="FF0000"/>
                </a:solidFill>
              </a:rPr>
              <a:t>scatterPar</a:t>
            </a:r>
            <a:r>
              <a:rPr lang="en-US" dirty="0"/>
              <a:t>(</a:t>
            </a:r>
          </a:p>
          <a:p>
            <a:pPr>
              <a:defRPr/>
            </a:pPr>
            <a:r>
              <a:rPr lang="en-US" dirty="0"/>
              <a:t>      (e, </a:t>
            </a:r>
            <a:r>
              <a:rPr lang="en-US" dirty="0" smtClean="0"/>
              <a:t>index, </a:t>
            </a:r>
            <a:r>
              <a:rPr lang="en-US" dirty="0"/>
              <a:t>c) =&gt; </a:t>
            </a:r>
            <a:r>
              <a:rPr lang="en-US" dirty="0" err="1" smtClean="0"/>
              <a:t>c.length</a:t>
            </a:r>
            <a:r>
              <a:rPr lang="en-US" dirty="0" smtClean="0"/>
              <a:t> </a:t>
            </a:r>
            <a:r>
              <a:rPr lang="en-US" dirty="0"/>
              <a:t>– </a:t>
            </a:r>
            <a:r>
              <a:rPr lang="en-US" dirty="0" smtClean="0"/>
              <a:t>index </a:t>
            </a:r>
            <a:r>
              <a:rPr lang="en-US" dirty="0"/>
              <a:t>– </a:t>
            </a:r>
            <a:r>
              <a:rPr lang="en-US" dirty="0" smtClean="0"/>
              <a:t>1</a:t>
            </a:r>
            <a:endParaRPr lang="en-US" dirty="0"/>
          </a:p>
          <a:p>
            <a:pPr>
              <a:defRPr/>
            </a:pPr>
            <a:r>
              <a:rPr lang="en-US" dirty="0"/>
              <a:t> </a:t>
            </a:r>
            <a:r>
              <a:rPr lang="en-US" dirty="0" smtClean="0"/>
              <a:t>);                                                  //[3,2,1,0]</a:t>
            </a:r>
          </a:p>
          <a:p>
            <a:pPr>
              <a:defRPr/>
            </a:pPr>
            <a:endParaRPr lang="en-US" sz="2600" b="1" dirty="0" smtClean="0">
              <a:solidFill>
                <a:schemeClr val="accent1"/>
              </a:solidFill>
            </a:endParaRPr>
          </a:p>
          <a:p>
            <a:pPr>
              <a:defRPr/>
            </a:pPr>
            <a:r>
              <a:rPr lang="en-US" sz="2600" b="1" dirty="0" smtClean="0">
                <a:solidFill>
                  <a:schemeClr val="accent1"/>
                </a:solidFill>
              </a:rPr>
              <a:t>Positive</a:t>
            </a:r>
          </a:p>
          <a:p>
            <a:pPr>
              <a:defRPr/>
            </a:pPr>
            <a:r>
              <a:rPr lang="en-US" dirty="0" err="1"/>
              <a:t>v</a:t>
            </a:r>
            <a:r>
              <a:rPr lang="en-US" dirty="0" err="1" smtClean="0"/>
              <a:t>ar</a:t>
            </a:r>
            <a:r>
              <a:rPr lang="en-US" dirty="0" smtClean="0"/>
              <a:t> pa = [1, -7, 3, 5]</a:t>
            </a:r>
          </a:p>
          <a:p>
            <a:pPr>
              <a:defRPr/>
            </a:pPr>
            <a:r>
              <a:rPr lang="en-US" dirty="0" err="1" smtClean="0"/>
              <a:t>var</a:t>
            </a:r>
            <a:r>
              <a:rPr lang="en-US" dirty="0" smtClean="0"/>
              <a:t> </a:t>
            </a:r>
            <a:r>
              <a:rPr lang="en-US" dirty="0" err="1"/>
              <a:t>p</a:t>
            </a:r>
            <a:r>
              <a:rPr lang="en-US" dirty="0" err="1" smtClean="0"/>
              <a:t>ositivePa</a:t>
            </a:r>
            <a:r>
              <a:rPr lang="en-US" dirty="0" smtClean="0"/>
              <a:t> </a:t>
            </a:r>
            <a:r>
              <a:rPr lang="en-US" dirty="0"/>
              <a:t>= </a:t>
            </a:r>
            <a:r>
              <a:rPr lang="en-US" dirty="0" err="1" smtClean="0"/>
              <a:t>pa.</a:t>
            </a:r>
            <a:r>
              <a:rPr lang="en-US" dirty="0" err="1" smtClean="0">
                <a:solidFill>
                  <a:srgbClr val="FF0000"/>
                </a:solidFill>
              </a:rPr>
              <a:t>filterPar</a:t>
            </a:r>
            <a:r>
              <a:rPr lang="en-US" dirty="0" smtClean="0"/>
              <a:t>(</a:t>
            </a:r>
            <a:endParaRPr lang="en-US" dirty="0"/>
          </a:p>
          <a:p>
            <a:pPr>
              <a:defRPr/>
            </a:pPr>
            <a:r>
              <a:rPr lang="en-US" dirty="0"/>
              <a:t>      (</a:t>
            </a:r>
            <a:r>
              <a:rPr lang="en-US" dirty="0" smtClean="0"/>
              <a:t>e) </a:t>
            </a:r>
            <a:r>
              <a:rPr lang="en-US" dirty="0"/>
              <a:t>=&gt; </a:t>
            </a:r>
            <a:r>
              <a:rPr lang="en-US" dirty="0" smtClean="0"/>
              <a:t>e &gt; 0; </a:t>
            </a:r>
            <a:endParaRPr lang="en-US" dirty="0"/>
          </a:p>
          <a:p>
            <a:pPr>
              <a:defRPr/>
            </a:pPr>
            <a:r>
              <a:rPr lang="en-US" dirty="0"/>
              <a:t> ); </a:t>
            </a:r>
            <a:r>
              <a:rPr lang="en-US" dirty="0" smtClean="0"/>
              <a:t>                                                 //[1,3,5]</a:t>
            </a:r>
            <a:endParaRPr lang="en-US" dirty="0"/>
          </a:p>
          <a:p>
            <a:endParaRPr lang="en-US" b="1" dirty="0">
              <a:solidFill>
                <a:schemeClr val="accent1"/>
              </a:solidFill>
            </a:endParaRPr>
          </a:p>
        </p:txBody>
      </p:sp>
    </p:spTree>
    <p:extLst>
      <p:ext uri="{BB962C8B-B14F-4D97-AF65-F5344CB8AC3E}">
        <p14:creationId xmlns:p14="http://schemas.microsoft.com/office/powerpoint/2010/main" val="3620505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6" name="Straight Connector 145"/>
          <p:cNvCxnSpPr/>
          <p:nvPr/>
        </p:nvCxnSpPr>
        <p:spPr bwMode="auto">
          <a:xfrm>
            <a:off x="1252154" y="4345473"/>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sp>
        <p:nvSpPr>
          <p:cNvPr id="143" name="Rectangle 142"/>
          <p:cNvSpPr/>
          <p:nvPr/>
        </p:nvSpPr>
        <p:spPr bwMode="auto">
          <a:xfrm>
            <a:off x="304790" y="4349595"/>
            <a:ext cx="947364" cy="667264"/>
          </a:xfrm>
          <a:prstGeom prst="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cxnSp>
        <p:nvCxnSpPr>
          <p:cNvPr id="144" name="Straight Connector 143"/>
          <p:cNvCxnSpPr/>
          <p:nvPr/>
        </p:nvCxnSpPr>
        <p:spPr bwMode="auto">
          <a:xfrm>
            <a:off x="580760" y="4349595"/>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145" name="Straight Connector 144"/>
          <p:cNvCxnSpPr/>
          <p:nvPr/>
        </p:nvCxnSpPr>
        <p:spPr bwMode="auto">
          <a:xfrm>
            <a:off x="889682" y="4353711"/>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sp>
        <p:nvSpPr>
          <p:cNvPr id="75" name="Rectangle 74"/>
          <p:cNvSpPr/>
          <p:nvPr/>
        </p:nvSpPr>
        <p:spPr bwMode="auto">
          <a:xfrm>
            <a:off x="333626" y="3406347"/>
            <a:ext cx="2232492" cy="667264"/>
          </a:xfrm>
          <a:prstGeom prst="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cxnSp>
        <p:nvCxnSpPr>
          <p:cNvPr id="76" name="Straight Connector 75"/>
          <p:cNvCxnSpPr/>
          <p:nvPr/>
        </p:nvCxnSpPr>
        <p:spPr bwMode="auto">
          <a:xfrm>
            <a:off x="609596" y="3406347"/>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77" name="Straight Connector 76"/>
          <p:cNvCxnSpPr/>
          <p:nvPr/>
        </p:nvCxnSpPr>
        <p:spPr bwMode="auto">
          <a:xfrm>
            <a:off x="918518" y="3410463"/>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78" name="Straight Connector 77"/>
          <p:cNvCxnSpPr/>
          <p:nvPr/>
        </p:nvCxnSpPr>
        <p:spPr bwMode="auto">
          <a:xfrm>
            <a:off x="1280990" y="3402225"/>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79" name="Straight Connector 78"/>
          <p:cNvCxnSpPr/>
          <p:nvPr/>
        </p:nvCxnSpPr>
        <p:spPr bwMode="auto">
          <a:xfrm>
            <a:off x="1610493" y="3404645"/>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80" name="Straight Connector 79"/>
          <p:cNvCxnSpPr/>
          <p:nvPr/>
        </p:nvCxnSpPr>
        <p:spPr bwMode="auto">
          <a:xfrm>
            <a:off x="1886480" y="3414579"/>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81" name="Straight Connector 80"/>
          <p:cNvCxnSpPr/>
          <p:nvPr/>
        </p:nvCxnSpPr>
        <p:spPr bwMode="auto">
          <a:xfrm>
            <a:off x="2248952" y="3406341"/>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82" name="Straight Connector 81"/>
          <p:cNvCxnSpPr/>
          <p:nvPr/>
        </p:nvCxnSpPr>
        <p:spPr bwMode="auto">
          <a:xfrm>
            <a:off x="2566118" y="3418701"/>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sp>
        <p:nvSpPr>
          <p:cNvPr id="2" name="Title 1"/>
          <p:cNvSpPr>
            <a:spLocks noGrp="1"/>
          </p:cNvSpPr>
          <p:nvPr>
            <p:ph type="title"/>
          </p:nvPr>
        </p:nvSpPr>
        <p:spPr/>
        <p:txBody>
          <a:bodyPr/>
          <a:lstStyle/>
          <a:p>
            <a:r>
              <a:rPr lang="en-US" dirty="0" smtClean="0"/>
              <a:t>Non-determinism</a:t>
            </a:r>
            <a:endParaRPr lang="en-US" dirty="0"/>
          </a:p>
        </p:txBody>
      </p:sp>
      <p:sp>
        <p:nvSpPr>
          <p:cNvPr id="3" name="Content Placeholder 2"/>
          <p:cNvSpPr>
            <a:spLocks noGrp="1"/>
          </p:cNvSpPr>
          <p:nvPr>
            <p:ph idx="1"/>
          </p:nvPr>
        </p:nvSpPr>
        <p:spPr/>
        <p:txBody>
          <a:bodyPr/>
          <a:lstStyle/>
          <a:p>
            <a:r>
              <a:rPr lang="en-US" dirty="0" smtClean="0"/>
              <a:t>Inherent in reduction: reducePar, scanPar, scatterPar </a:t>
            </a:r>
          </a:p>
          <a:p>
            <a:r>
              <a:rPr lang="en-US" dirty="0" smtClean="0"/>
              <a:t>“It’s all about the scheduler” Guy </a:t>
            </a:r>
            <a:r>
              <a:rPr lang="en-US" dirty="0" err="1" smtClean="0"/>
              <a:t>Blelloch</a:t>
            </a:r>
            <a:endParaRPr lang="en-US" dirty="0" smtClean="0"/>
          </a:p>
          <a:p>
            <a:endParaRPr lang="en-US" dirty="0" smtClean="0"/>
          </a:p>
        </p:txBody>
      </p:sp>
      <p:sp>
        <p:nvSpPr>
          <p:cNvPr id="9" name="Rectangle 8"/>
          <p:cNvSpPr/>
          <p:nvPr/>
        </p:nvSpPr>
        <p:spPr bwMode="auto">
          <a:xfrm>
            <a:off x="321272" y="2347767"/>
            <a:ext cx="4547286" cy="667264"/>
          </a:xfrm>
          <a:prstGeom prst="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cxnSp>
        <p:nvCxnSpPr>
          <p:cNvPr id="11" name="Straight Connector 10"/>
          <p:cNvCxnSpPr/>
          <p:nvPr/>
        </p:nvCxnSpPr>
        <p:spPr bwMode="auto">
          <a:xfrm>
            <a:off x="597242" y="2347767"/>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14" name="Straight Connector 13"/>
          <p:cNvCxnSpPr/>
          <p:nvPr/>
        </p:nvCxnSpPr>
        <p:spPr bwMode="auto">
          <a:xfrm>
            <a:off x="906164" y="2351883"/>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16" name="Straight Connector 15"/>
          <p:cNvCxnSpPr/>
          <p:nvPr/>
        </p:nvCxnSpPr>
        <p:spPr bwMode="auto">
          <a:xfrm>
            <a:off x="1268636" y="2343645"/>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18" name="Straight Connector 17"/>
          <p:cNvCxnSpPr/>
          <p:nvPr/>
        </p:nvCxnSpPr>
        <p:spPr bwMode="auto">
          <a:xfrm>
            <a:off x="1565204" y="2351883"/>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21" name="Straight Connector 20"/>
          <p:cNvCxnSpPr/>
          <p:nvPr/>
        </p:nvCxnSpPr>
        <p:spPr bwMode="auto">
          <a:xfrm>
            <a:off x="1874126" y="2355999"/>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23" name="Straight Connector 22"/>
          <p:cNvCxnSpPr/>
          <p:nvPr/>
        </p:nvCxnSpPr>
        <p:spPr bwMode="auto">
          <a:xfrm>
            <a:off x="2236598" y="2347761"/>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24" name="Straight Connector 23"/>
          <p:cNvCxnSpPr/>
          <p:nvPr/>
        </p:nvCxnSpPr>
        <p:spPr bwMode="auto">
          <a:xfrm>
            <a:off x="2553764" y="2360121"/>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27" name="Straight Connector 26"/>
          <p:cNvCxnSpPr/>
          <p:nvPr/>
        </p:nvCxnSpPr>
        <p:spPr bwMode="auto">
          <a:xfrm>
            <a:off x="2862686" y="2364237"/>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29" name="Straight Connector 28"/>
          <p:cNvCxnSpPr/>
          <p:nvPr/>
        </p:nvCxnSpPr>
        <p:spPr bwMode="auto">
          <a:xfrm>
            <a:off x="3225158" y="2355999"/>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30" name="Straight Connector 29"/>
          <p:cNvCxnSpPr/>
          <p:nvPr/>
        </p:nvCxnSpPr>
        <p:spPr bwMode="auto">
          <a:xfrm>
            <a:off x="3550562" y="2360121"/>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33" name="Straight Connector 32"/>
          <p:cNvCxnSpPr/>
          <p:nvPr/>
        </p:nvCxnSpPr>
        <p:spPr bwMode="auto">
          <a:xfrm>
            <a:off x="3859484" y="2364237"/>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35" name="Straight Connector 34"/>
          <p:cNvCxnSpPr/>
          <p:nvPr/>
        </p:nvCxnSpPr>
        <p:spPr bwMode="auto">
          <a:xfrm>
            <a:off x="4221956" y="2355999"/>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36" name="Straight Connector 35"/>
          <p:cNvCxnSpPr/>
          <p:nvPr/>
        </p:nvCxnSpPr>
        <p:spPr bwMode="auto">
          <a:xfrm>
            <a:off x="4522646" y="2351883"/>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43" name="Straight Arrow Connector 42"/>
          <p:cNvCxnSpPr/>
          <p:nvPr/>
        </p:nvCxnSpPr>
        <p:spPr bwMode="auto">
          <a:xfrm>
            <a:off x="444840" y="2776134"/>
            <a:ext cx="0" cy="980303"/>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45" name="Straight Arrow Connector 44"/>
          <p:cNvCxnSpPr/>
          <p:nvPr/>
        </p:nvCxnSpPr>
        <p:spPr bwMode="auto">
          <a:xfrm flipH="1">
            <a:off x="461314" y="2842037"/>
            <a:ext cx="1285103" cy="914400"/>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47" name="Straight Arrow Connector 46"/>
          <p:cNvCxnSpPr/>
          <p:nvPr/>
        </p:nvCxnSpPr>
        <p:spPr bwMode="auto">
          <a:xfrm flipH="1">
            <a:off x="782587" y="2697869"/>
            <a:ext cx="24714" cy="1037988"/>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49" name="Straight Arrow Connector 48"/>
          <p:cNvCxnSpPr/>
          <p:nvPr/>
        </p:nvCxnSpPr>
        <p:spPr bwMode="auto">
          <a:xfrm flipH="1">
            <a:off x="794944" y="2842037"/>
            <a:ext cx="2310718" cy="893820"/>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51" name="Straight Arrow Connector 50"/>
          <p:cNvCxnSpPr/>
          <p:nvPr/>
        </p:nvCxnSpPr>
        <p:spPr bwMode="auto">
          <a:xfrm>
            <a:off x="1070915" y="2842037"/>
            <a:ext cx="271849" cy="914400"/>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53" name="Straight Arrow Connector 52"/>
          <p:cNvCxnSpPr/>
          <p:nvPr/>
        </p:nvCxnSpPr>
        <p:spPr bwMode="auto">
          <a:xfrm flipH="1">
            <a:off x="1342764" y="2842037"/>
            <a:ext cx="1054443" cy="914400"/>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55" name="Straight Arrow Connector 54"/>
          <p:cNvCxnSpPr/>
          <p:nvPr/>
        </p:nvCxnSpPr>
        <p:spPr bwMode="auto">
          <a:xfrm flipH="1">
            <a:off x="1153293" y="2776134"/>
            <a:ext cx="255374" cy="980303"/>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57" name="Straight Arrow Connector 56"/>
          <p:cNvCxnSpPr/>
          <p:nvPr/>
        </p:nvCxnSpPr>
        <p:spPr bwMode="auto">
          <a:xfrm flipH="1">
            <a:off x="1153293" y="2842037"/>
            <a:ext cx="914401" cy="914400"/>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63" name="Straight Arrow Connector 62"/>
          <p:cNvCxnSpPr/>
          <p:nvPr/>
        </p:nvCxnSpPr>
        <p:spPr bwMode="auto">
          <a:xfrm flipH="1">
            <a:off x="1972958" y="2842037"/>
            <a:ext cx="2351903" cy="914400"/>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65" name="Straight Arrow Connector 64"/>
          <p:cNvCxnSpPr/>
          <p:nvPr/>
        </p:nvCxnSpPr>
        <p:spPr bwMode="auto">
          <a:xfrm flipH="1">
            <a:off x="1972958" y="2842037"/>
            <a:ext cx="1684638" cy="914400"/>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67" name="Straight Arrow Connector 66"/>
          <p:cNvCxnSpPr/>
          <p:nvPr/>
        </p:nvCxnSpPr>
        <p:spPr bwMode="auto">
          <a:xfrm flipH="1">
            <a:off x="1610493" y="2776134"/>
            <a:ext cx="1042087" cy="980303"/>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69" name="Straight Arrow Connector 68"/>
          <p:cNvCxnSpPr/>
          <p:nvPr/>
        </p:nvCxnSpPr>
        <p:spPr bwMode="auto">
          <a:xfrm flipH="1">
            <a:off x="1610493" y="2842037"/>
            <a:ext cx="2401330" cy="914400"/>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71" name="Straight Arrow Connector 70"/>
          <p:cNvCxnSpPr/>
          <p:nvPr/>
        </p:nvCxnSpPr>
        <p:spPr bwMode="auto">
          <a:xfrm flipH="1">
            <a:off x="2397207" y="2776134"/>
            <a:ext cx="1005016" cy="980303"/>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73" name="Straight Arrow Connector 72"/>
          <p:cNvCxnSpPr/>
          <p:nvPr/>
        </p:nvCxnSpPr>
        <p:spPr bwMode="auto">
          <a:xfrm flipH="1">
            <a:off x="2397207" y="2842037"/>
            <a:ext cx="2306595" cy="914400"/>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130" name="Straight Arrow Connector 129"/>
          <p:cNvCxnSpPr/>
          <p:nvPr/>
        </p:nvCxnSpPr>
        <p:spPr bwMode="auto">
          <a:xfrm>
            <a:off x="444840" y="3937679"/>
            <a:ext cx="16474" cy="634313"/>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132" name="Straight Arrow Connector 131"/>
          <p:cNvCxnSpPr/>
          <p:nvPr/>
        </p:nvCxnSpPr>
        <p:spPr bwMode="auto">
          <a:xfrm flipH="1">
            <a:off x="461314" y="3863538"/>
            <a:ext cx="642551" cy="708454"/>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134" name="Straight Arrow Connector 133"/>
          <p:cNvCxnSpPr/>
          <p:nvPr/>
        </p:nvCxnSpPr>
        <p:spPr bwMode="auto">
          <a:xfrm>
            <a:off x="782589" y="3863538"/>
            <a:ext cx="0" cy="708454"/>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136" name="Straight Arrow Connector 135"/>
          <p:cNvCxnSpPr/>
          <p:nvPr/>
        </p:nvCxnSpPr>
        <p:spPr bwMode="auto">
          <a:xfrm flipH="1">
            <a:off x="811423" y="3937679"/>
            <a:ext cx="630211" cy="634313"/>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140" name="Straight Arrow Connector 139"/>
          <p:cNvCxnSpPr/>
          <p:nvPr/>
        </p:nvCxnSpPr>
        <p:spPr bwMode="auto">
          <a:xfrm flipH="1">
            <a:off x="1070915" y="3937679"/>
            <a:ext cx="675502" cy="634313"/>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142" name="Straight Arrow Connector 141"/>
          <p:cNvCxnSpPr/>
          <p:nvPr/>
        </p:nvCxnSpPr>
        <p:spPr bwMode="auto">
          <a:xfrm flipH="1">
            <a:off x="1070915" y="3937679"/>
            <a:ext cx="1060621" cy="634313"/>
          </a:xfrm>
          <a:prstGeom prst="straightConnector1">
            <a:avLst/>
          </a:prstGeom>
          <a:solidFill>
            <a:schemeClr val="bg1"/>
          </a:solidFill>
          <a:ln w="12700" cap="flat" cmpd="sng" algn="ctr">
            <a:solidFill>
              <a:schemeClr val="tx1"/>
            </a:solidFill>
            <a:prstDash val="solid"/>
            <a:round/>
            <a:headEnd type="none" w="sm" len="sm"/>
            <a:tailEnd type="arrow"/>
          </a:ln>
          <a:effectLst/>
        </p:spPr>
      </p:cxnSp>
      <p:sp>
        <p:nvSpPr>
          <p:cNvPr id="159" name="Rectangle 158"/>
          <p:cNvSpPr/>
          <p:nvPr/>
        </p:nvSpPr>
        <p:spPr bwMode="auto">
          <a:xfrm>
            <a:off x="317144" y="5193987"/>
            <a:ext cx="584892" cy="667264"/>
          </a:xfrm>
          <a:prstGeom prst="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hangingPunct="0"/>
            <a:endParaRPr lang="en-US" sz="2000" b="1" smtClean="0">
              <a:latin typeface="Neo Sans Intel" pitchFamily="34" charset="0"/>
              <a:cs typeface="Arial" pitchFamily="34" charset="0"/>
            </a:endParaRPr>
          </a:p>
        </p:txBody>
      </p:sp>
      <p:cxnSp>
        <p:nvCxnSpPr>
          <p:cNvPr id="160" name="Straight Connector 159"/>
          <p:cNvCxnSpPr/>
          <p:nvPr/>
        </p:nvCxnSpPr>
        <p:spPr bwMode="auto">
          <a:xfrm>
            <a:off x="593114" y="5193987"/>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161" name="Straight Connector 160"/>
          <p:cNvCxnSpPr/>
          <p:nvPr/>
        </p:nvCxnSpPr>
        <p:spPr bwMode="auto">
          <a:xfrm>
            <a:off x="902036" y="5198103"/>
            <a:ext cx="0" cy="667264"/>
          </a:xfrm>
          <a:prstGeom prst="line">
            <a:avLst/>
          </a:prstGeom>
          <a:solidFill>
            <a:schemeClr val="bg1"/>
          </a:solidFill>
          <a:ln w="12700" cap="flat" cmpd="sng" algn="ctr">
            <a:solidFill>
              <a:schemeClr val="tx1"/>
            </a:solidFill>
            <a:prstDash val="solid"/>
            <a:round/>
            <a:headEnd type="none" w="sm" len="sm"/>
            <a:tailEnd type="none" w="sm" len="sm"/>
          </a:ln>
          <a:effectLst/>
        </p:spPr>
      </p:cxnSp>
      <p:cxnSp>
        <p:nvCxnSpPr>
          <p:cNvPr id="163" name="Straight Arrow Connector 162"/>
          <p:cNvCxnSpPr/>
          <p:nvPr/>
        </p:nvCxnSpPr>
        <p:spPr bwMode="auto">
          <a:xfrm>
            <a:off x="444840" y="4852086"/>
            <a:ext cx="0" cy="617838"/>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165" name="Straight Arrow Connector 164"/>
          <p:cNvCxnSpPr/>
          <p:nvPr/>
        </p:nvCxnSpPr>
        <p:spPr bwMode="auto">
          <a:xfrm flipH="1">
            <a:off x="444840" y="4852086"/>
            <a:ext cx="626075" cy="617838"/>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167" name="Straight Arrow Connector 166"/>
          <p:cNvCxnSpPr/>
          <p:nvPr/>
        </p:nvCxnSpPr>
        <p:spPr bwMode="auto">
          <a:xfrm>
            <a:off x="757877" y="4769708"/>
            <a:ext cx="0" cy="762027"/>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170" name="Straight Arrow Connector 169"/>
          <p:cNvCxnSpPr/>
          <p:nvPr/>
        </p:nvCxnSpPr>
        <p:spPr bwMode="auto">
          <a:xfrm flipH="1">
            <a:off x="757877" y="3937679"/>
            <a:ext cx="1639330" cy="1594056"/>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172" name="Straight Arrow Connector 171"/>
          <p:cNvCxnSpPr/>
          <p:nvPr/>
        </p:nvCxnSpPr>
        <p:spPr bwMode="auto">
          <a:xfrm>
            <a:off x="444840" y="5725297"/>
            <a:ext cx="135920" cy="420130"/>
          </a:xfrm>
          <a:prstGeom prst="straightConnector1">
            <a:avLst/>
          </a:prstGeom>
          <a:solidFill>
            <a:schemeClr val="bg1"/>
          </a:solidFill>
          <a:ln w="12700" cap="flat" cmpd="sng" algn="ctr">
            <a:solidFill>
              <a:schemeClr val="tx1"/>
            </a:solidFill>
            <a:prstDash val="solid"/>
            <a:round/>
            <a:headEnd type="none" w="sm" len="sm"/>
            <a:tailEnd type="arrow"/>
          </a:ln>
          <a:effectLst/>
        </p:spPr>
      </p:cxnSp>
      <p:cxnSp>
        <p:nvCxnSpPr>
          <p:cNvPr id="174" name="Straight Arrow Connector 173"/>
          <p:cNvCxnSpPr/>
          <p:nvPr/>
        </p:nvCxnSpPr>
        <p:spPr bwMode="auto">
          <a:xfrm flipH="1">
            <a:off x="609596" y="5725297"/>
            <a:ext cx="148281" cy="420130"/>
          </a:xfrm>
          <a:prstGeom prst="straightConnector1">
            <a:avLst/>
          </a:prstGeom>
          <a:solidFill>
            <a:schemeClr val="bg1"/>
          </a:solidFill>
          <a:ln w="12700" cap="flat" cmpd="sng" algn="ctr">
            <a:solidFill>
              <a:schemeClr val="tx1"/>
            </a:solidFill>
            <a:prstDash val="solid"/>
            <a:round/>
            <a:headEnd type="none" w="sm" len="sm"/>
            <a:tailEnd type="arrow"/>
          </a:ln>
          <a:effectLst/>
        </p:spPr>
      </p:cxnSp>
      <p:sp>
        <p:nvSpPr>
          <p:cNvPr id="177" name="TextBox 176"/>
          <p:cNvSpPr txBox="1"/>
          <p:nvPr/>
        </p:nvSpPr>
        <p:spPr>
          <a:xfrm>
            <a:off x="160628" y="6087757"/>
            <a:ext cx="898772" cy="369332"/>
          </a:xfrm>
          <a:prstGeom prst="rect">
            <a:avLst/>
          </a:prstGeom>
          <a:noFill/>
        </p:spPr>
        <p:txBody>
          <a:bodyPr wrap="none" rtlCol="0">
            <a:spAutoFit/>
          </a:bodyPr>
          <a:lstStyle/>
          <a:p>
            <a:r>
              <a:rPr lang="en-US" dirty="0" smtClean="0">
                <a:latin typeface="+mn-lt"/>
              </a:rPr>
              <a:t>Result</a:t>
            </a:r>
            <a:endParaRPr lang="en-US" dirty="0" smtClean="0">
              <a:latin typeface="+mn-lt"/>
            </a:endParaRPr>
          </a:p>
        </p:txBody>
      </p:sp>
    </p:spTree>
    <p:extLst>
      <p:ext uri="{BB962C8B-B14F-4D97-AF65-F5344CB8AC3E}">
        <p14:creationId xmlns:p14="http://schemas.microsoft.com/office/powerpoint/2010/main" val="313677133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Intel_LTtemplate_121410">
  <a:themeElements>
    <a:clrScheme name="intel2011">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Intel Verdana">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eaLnBrk="0" hangingPunct="0">
          <a:defRPr sz="2000" b="1" smtClean="0">
            <a:latin typeface="Neo Sans Intel" pitchFamily="34" charset="0"/>
            <a:cs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Neo Sans Intel" pitchFamily="34" charset="0"/>
            <a:cs typeface="Arial" pitchFamily="34" charset="0"/>
          </a:defRPr>
        </a:defPPr>
      </a:lstStyle>
    </a:lnDef>
    <a:txDef>
      <a:spPr>
        <a:noFill/>
      </a:spPr>
      <a:bodyPr wrap="none" rtlCol="0">
        <a:spAutoFit/>
      </a:bodyPr>
      <a:lstStyle>
        <a:defPPr>
          <a:defRPr dirty="0" err="1" smtClean="0">
            <a:latin typeface="+mn-lt"/>
          </a:defRPr>
        </a:defPPr>
      </a:lstStyle>
    </a:txDef>
  </a:objectDefaults>
  <a:extraClrSchemeLst>
    <a:extraClrScheme>
      <a:clrScheme name="2_intel_template_1_111605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2_intel_template_1_111605_BLUE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
      <a:clrScheme name="2_intel_template_1_111605_BLUE 3">
        <a:dk1>
          <a:srgbClr val="000000"/>
        </a:dk1>
        <a:lt1>
          <a:srgbClr val="FFFFFF"/>
        </a:lt1>
        <a:dk2>
          <a:srgbClr val="DDDDDD"/>
        </a:dk2>
        <a:lt2>
          <a:srgbClr val="5F5F5F"/>
        </a:lt2>
        <a:accent1>
          <a:srgbClr val="A6CAE1"/>
        </a:accent1>
        <a:accent2>
          <a:srgbClr val="567EB9"/>
        </a:accent2>
        <a:accent3>
          <a:srgbClr val="FFFFFF"/>
        </a:accent3>
        <a:accent4>
          <a:srgbClr val="000000"/>
        </a:accent4>
        <a:accent5>
          <a:srgbClr val="D0E1EE"/>
        </a:accent5>
        <a:accent6>
          <a:srgbClr val="4D72A7"/>
        </a:accent6>
        <a:hlink>
          <a:srgbClr val="0860A8"/>
        </a:hlink>
        <a:folHlink>
          <a:srgbClr val="0C2E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1E05BC26083824DB2546712883D286F" ma:contentTypeVersion="0" ma:contentTypeDescription="Create a new document." ma:contentTypeScope="" ma:versionID="7be4ca5ea8e93d45448cc98ca8386b0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A94C8E-3E2B-4AD9-8D67-7815198BE085}">
  <ds:schemaRefs>
    <ds:schemaRef ds:uri="http://www.w3.org/XML/1998/namespace"/>
    <ds:schemaRef ds:uri="http://schemas.microsoft.com/office/2006/metadata/properties"/>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BDD2175F-1B0C-4243-BC5D-5F5F8E5CB2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C5CC5FB6-44E0-47C0-972B-EBB94824D4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81198</TotalTime>
  <Words>1003</Words>
  <Application>Microsoft Office PowerPoint</Application>
  <PresentationFormat>On-screen Show (4:3)</PresentationFormat>
  <Paragraphs>164</Paragraphs>
  <Slides>20</Slides>
  <Notes>4</Notes>
  <HiddenSlides>1</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Intel_LTtemplate_121410</vt:lpstr>
      <vt:lpstr>Parallel JavaScript Update</vt:lpstr>
      <vt:lpstr>Agenda</vt:lpstr>
      <vt:lpstr>Summary Since January</vt:lpstr>
      <vt:lpstr>Design Goals</vt:lpstr>
      <vt:lpstr>Key Insight: Temporal Immutability</vt:lpstr>
      <vt:lpstr>Parallel JavaScript API (ES7) (Stay within developer’s comfort zone)</vt:lpstr>
      <vt:lpstr>Sum using reducePar</vt:lpstr>
      <vt:lpstr>buildPar, scatterPar, filterPar</vt:lpstr>
      <vt:lpstr>Non-determinism</vt:lpstr>
      <vt:lpstr>Non-determinism</vt:lpstr>
      <vt:lpstr>Spec wording</vt:lpstr>
      <vt:lpstr>Why parallel versions?</vt:lpstr>
      <vt:lpstr>What we have learned</vt:lpstr>
      <vt:lpstr>Pressure on Memory Management Latency</vt:lpstr>
      <vt:lpstr>Lessons from use cases</vt:lpstr>
      <vt:lpstr>Next steps </vt:lpstr>
      <vt:lpstr>PowerPoint Presentation</vt:lpstr>
      <vt:lpstr>PowerPoint Presentation</vt:lpstr>
      <vt:lpstr>Legal Disclaimer</vt:lpstr>
      <vt:lpstr>PowerPoint Presentation</vt:lpstr>
    </vt:vector>
  </TitlesOfParts>
  <Company>Red Peak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Title</dc:title>
  <dc:creator>Red Peak</dc:creator>
  <cp:lastModifiedBy>rlhudson</cp:lastModifiedBy>
  <cp:revision>5158</cp:revision>
  <cp:lastPrinted>2012-04-02T18:25:03Z</cp:lastPrinted>
  <dcterms:created xsi:type="dcterms:W3CDTF">2010-12-14T21:35:33Z</dcterms:created>
  <dcterms:modified xsi:type="dcterms:W3CDTF">2014-04-09T19:11:49Z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0x010100C1E05BC26083824DB2546712883D286F</vt:lpwstr>
  </property>
</Properties>
</file>