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9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4.svg" ContentType="image/svg+xml"/>
  <Override PartName="/ppt/media/image36.svg" ContentType="image/svg+xml"/>
  <Override PartName="/ppt/media/image3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2" r:id="rId3"/>
    <p:sldId id="264" r:id="rId4"/>
    <p:sldId id="279" r:id="rId5"/>
    <p:sldId id="280" r:id="rId6"/>
    <p:sldId id="257" r:id="rId7"/>
    <p:sldId id="258" r:id="rId8"/>
    <p:sldId id="260" r:id="rId9"/>
    <p:sldId id="262" r:id="rId10"/>
    <p:sldId id="261" r:id="rId11"/>
    <p:sldId id="259" r:id="rId12"/>
    <p:sldId id="263" r:id="rId13"/>
    <p:sldId id="265" r:id="rId14"/>
    <p:sldId id="266" r:id="rId16"/>
    <p:sldId id="268" r:id="rId17"/>
    <p:sldId id="267" r:id="rId18"/>
    <p:sldId id="269" r:id="rId19"/>
    <p:sldId id="270" r:id="rId20"/>
    <p:sldId id="277" r:id="rId21"/>
    <p:sldId id="282" r:id="rId22"/>
    <p:sldId id="281" r:id="rId23"/>
    <p:sldId id="283" r:id="rId24"/>
    <p:sldId id="285" r:id="rId25"/>
    <p:sldId id="287" r:id="rId26"/>
    <p:sldId id="288" r:id="rId27"/>
    <p:sldId id="289" r:id="rId28"/>
    <p:sldId id="286" r:id="rId29"/>
    <p:sldId id="290" r:id="rId30"/>
    <p:sldId id="291" r:id="rId31"/>
    <p:sldId id="297" r:id="rId32"/>
    <p:sldId id="294" r:id="rId33"/>
    <p:sldId id="295" r:id="rId34"/>
    <p:sldId id="29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483810881" name="WPS_1679281038" initials="W" lastIdx="1" clrIdx="2"/>
  <p:cmAuthor id="1" name="123" initials="1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customXml" Target="../customXml/item1.xml"/><Relationship Id="rId40" Type="http://schemas.openxmlformats.org/officeDocument/2006/relationships/customXmlProps" Target="../customXml/itemProps190.xml"/><Relationship Id="rId4" Type="http://schemas.openxmlformats.org/officeDocument/2006/relationships/slide" Target="slides/slide2.xml"/><Relationship Id="rId39" Type="http://schemas.openxmlformats.org/officeDocument/2006/relationships/commentAuthors" Target="commentAuthors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11.xml"/><Relationship Id="rId2" Type="http://schemas.openxmlformats.org/officeDocument/2006/relationships/image" Target="../media/image12.png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13.png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8.xml"/><Relationship Id="rId4" Type="http://schemas.openxmlformats.org/officeDocument/2006/relationships/image" Target="../media/image14.png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2.xml"/><Relationship Id="rId4" Type="http://schemas.openxmlformats.org/officeDocument/2006/relationships/image" Target="../media/image15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26.xml"/><Relationship Id="rId4" Type="http://schemas.openxmlformats.org/officeDocument/2006/relationships/image" Target="../media/image16.png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0.xml"/><Relationship Id="rId4" Type="http://schemas.openxmlformats.org/officeDocument/2006/relationships/image" Target="../media/image17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4.xml"/><Relationship Id="rId4" Type="http://schemas.openxmlformats.org/officeDocument/2006/relationships/image" Target="../media/image18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3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4.xml"/><Relationship Id="rId2" Type="http://schemas.openxmlformats.org/officeDocument/2006/relationships/image" Target="../media/image21.png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6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5.xml"/><Relationship Id="rId3" Type="http://schemas.openxmlformats.org/officeDocument/2006/relationships/image" Target="../media/image26.png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8.xml"/><Relationship Id="rId3" Type="http://schemas.openxmlformats.org/officeDocument/2006/relationships/image" Target="../media/image27.png"/><Relationship Id="rId2" Type="http://schemas.openxmlformats.org/officeDocument/2006/relationships/tags" Target="../tags/tag157.xml"/><Relationship Id="rId1" Type="http://schemas.openxmlformats.org/officeDocument/2006/relationships/tags" Target="../tags/tag156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1.xml"/><Relationship Id="rId3" Type="http://schemas.openxmlformats.org/officeDocument/2006/relationships/image" Target="../media/image28.png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4.xml"/><Relationship Id="rId3" Type="http://schemas.openxmlformats.org/officeDocument/2006/relationships/image" Target="../media/image28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0.xml"/><Relationship Id="rId3" Type="http://schemas.openxmlformats.org/officeDocument/2006/relationships/image" Target="../media/image31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2.jpeg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image" Target="../media/image1.jpeg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image" Target="../media/image3.jpeg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2.xml"/><Relationship Id="rId2" Type="http://schemas.openxmlformats.org/officeDocument/2006/relationships/image" Target="../media/image32.png"/><Relationship Id="rId1" Type="http://schemas.openxmlformats.org/officeDocument/2006/relationships/tags" Target="../tags/tag171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tags" Target="../tags/tag178.xml"/><Relationship Id="rId7" Type="http://schemas.openxmlformats.org/officeDocument/2006/relationships/image" Target="../media/image34.svg"/><Relationship Id="rId6" Type="http://schemas.openxmlformats.org/officeDocument/2006/relationships/image" Target="../media/image33.png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86.xml"/><Relationship Id="rId2" Type="http://schemas.openxmlformats.org/officeDocument/2006/relationships/tags" Target="../tags/tag174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image" Target="../media/image38.svg"/><Relationship Id="rId12" Type="http://schemas.openxmlformats.org/officeDocument/2006/relationships/image" Target="../media/image37.png"/><Relationship Id="rId11" Type="http://schemas.openxmlformats.org/officeDocument/2006/relationships/tags" Target="../tags/tag179.xml"/><Relationship Id="rId10" Type="http://schemas.openxmlformats.org/officeDocument/2006/relationships/image" Target="../media/image36.svg"/><Relationship Id="rId1" Type="http://schemas.openxmlformats.org/officeDocument/2006/relationships/tags" Target="../tags/tag17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9.xml"/><Relationship Id="rId3" Type="http://schemas.openxmlformats.org/officeDocument/2006/relationships/image" Target="../media/image39.png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image" Target="../media/image4.jpeg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98.xml"/><Relationship Id="rId2" Type="http://schemas.openxmlformats.org/officeDocument/2006/relationships/tags" Target="../tags/tag83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image" Target="../media/image6.jpeg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image" Target="../media/image5.jpeg"/><Relationship Id="rId10" Type="http://schemas.openxmlformats.org/officeDocument/2006/relationships/tags" Target="../tags/tag90.xml"/><Relationship Id="rId1" Type="http://schemas.openxmlformats.org/officeDocument/2006/relationships/tags" Target="../tags/tag8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3.xml"/><Relationship Id="rId2" Type="http://schemas.openxmlformats.org/officeDocument/2006/relationships/image" Target="../media/image7.png"/><Relationship Id="rId1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5.xml"/><Relationship Id="rId2" Type="http://schemas.openxmlformats.org/officeDocument/2006/relationships/image" Target="../media/image8.png"/><Relationship Id="rId1" Type="http://schemas.openxmlformats.org/officeDocument/2006/relationships/tags" Target="../tags/tag10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0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06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9.xml"/><Relationship Id="rId2" Type="http://schemas.openxmlformats.org/officeDocument/2006/relationships/image" Target="../media/image11.png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标题 1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AI</a:t>
            </a:r>
            <a:r>
              <a:rPr lang="zh-CN" altLang="en-US"/>
              <a:t>驱动的</a:t>
            </a:r>
            <a:r>
              <a:rPr lang="en-US" altLang="zh-CN"/>
              <a:t>PHP</a:t>
            </a:r>
            <a:r>
              <a:rPr lang="zh-CN" altLang="en-US"/>
              <a:t>代码异味检测方案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94105" y="44750"/>
            <a:ext cx="7768800" cy="76680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 sz="222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设置</a:t>
            </a:r>
            <a:endParaRPr lang="zh-CN" altLang="en-US" sz="222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1243965"/>
            <a:ext cx="10505440" cy="5297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180" y="0"/>
            <a:ext cx="9132570" cy="76708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 sz="222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  代码项目demo</a:t>
            </a:r>
            <a:endParaRPr lang="zh-CN" altLang="en-US" sz="222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75" y="1768475"/>
            <a:ext cx="10264140" cy="4423410"/>
          </a:xfrm>
          <a:prstGeom prst="rect">
            <a:avLst/>
          </a:prstGeom>
        </p:spPr>
      </p:pic>
      <p:sp>
        <p:nvSpPr>
          <p:cNvPr id="3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3575" y="952500"/>
            <a:ext cx="9132570" cy="4070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 fontScale="70000"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待提交代码，创建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pull request, 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结果前面的配置，创建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pr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即可触发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coderabbit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的自动</a:t>
            </a:r>
            <a:r>
              <a:rPr lang="en-US" altLang="zh-CN" sz="18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review</a:t>
            </a:r>
            <a:endParaRPr lang="en-US" altLang="zh-CN" sz="18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180" y="0"/>
            <a:ext cx="10547350" cy="614045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3575" y="952500"/>
            <a:ext cx="9132570" cy="4070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8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3575" y="659765"/>
            <a:ext cx="9228455" cy="6997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1.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开发分支提交代码到远端</a:t>
            </a:r>
            <a:endParaRPr lang="zh-CN" altLang="en-US" sz="1200" b="1">
              <a:solidFill>
                <a:srgbClr val="FF0000"/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2.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创建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pull request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3.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等待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ai review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给出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review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结果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" y="1317625"/>
            <a:ext cx="7261860" cy="61233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180" y="0"/>
            <a:ext cx="10547350" cy="614045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3575" y="952500"/>
            <a:ext cx="9132570" cy="4070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8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3575" y="659765"/>
            <a:ext cx="9228455" cy="6997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1.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开发分支提交代码到远端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2.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创建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pull request</a:t>
            </a:r>
            <a:endParaRPr lang="en-US" altLang="zh-CN" sz="1200" b="1">
              <a:solidFill>
                <a:srgbClr val="FF0000"/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3.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等待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ai review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给出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review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结果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" y="1466215"/>
            <a:ext cx="11065510" cy="48050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180" y="0"/>
            <a:ext cx="10547350" cy="614045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3575" y="952500"/>
            <a:ext cx="9132570" cy="4070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8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3575" y="659765"/>
            <a:ext cx="9228455" cy="6997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1.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开发分支提交代码到远端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2.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创建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pull request</a:t>
            </a:r>
            <a:endParaRPr lang="en-US" altLang="zh-CN" sz="1200" b="1">
              <a:solidFill>
                <a:srgbClr val="FF0000"/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3.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等待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ai review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给出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review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结果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060" y="1295400"/>
            <a:ext cx="8277860" cy="5373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180" y="0"/>
            <a:ext cx="10547350" cy="614045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3575" y="952500"/>
            <a:ext cx="9132570" cy="4070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8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3575" y="659765"/>
            <a:ext cx="9228455" cy="6997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1.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开发分支提交代码到远端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2.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创建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pull request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3.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等待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ai review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给出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review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结果</a:t>
            </a:r>
            <a:endParaRPr lang="zh-CN" altLang="en-US" sz="1200" b="1">
              <a:solidFill>
                <a:srgbClr val="FF0000"/>
              </a:solidFill>
              <a:uFillTx/>
              <a:latin typeface="+mn-ea"/>
              <a:ea typeface="+mn-ea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60" y="1405255"/>
            <a:ext cx="8311515" cy="54267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180" y="0"/>
            <a:ext cx="10547350" cy="614045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3575" y="952500"/>
            <a:ext cx="9132570" cy="4070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8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3575" y="659765"/>
            <a:ext cx="9228455" cy="6997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1.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开发分支提交代码到远端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2.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创建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pull request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3.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等待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ai review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给出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review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结果</a:t>
            </a:r>
            <a:endParaRPr lang="zh-CN" altLang="en-US" sz="1200" b="1">
              <a:solidFill>
                <a:srgbClr val="FF0000"/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9875" y="991235"/>
            <a:ext cx="7275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</a:rPr>
              <a:t>https://github.com/AIRsummer/AI_CR_PLAN_CodeRabbit/pull/3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939290"/>
            <a:ext cx="5404485" cy="45129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12865" y="2354580"/>
            <a:ext cx="5497195" cy="2254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总结很到位，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endParaRPr lang="en-US" altLang="zh-CN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代码文件的错误都列出来了，而且也判断到了是故意添加的语法错误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zh-CN" altLang="en-US" sz="2000">
                <a:solidFill>
                  <a:schemeClr val="bg2">
                    <a:lumMod val="25000"/>
                  </a:schemeClr>
                </a:solidFill>
              </a:rPr>
              <a:t>文档变化也列出了总结</a:t>
            </a:r>
            <a:endParaRPr lang="zh-CN" altLang="en-US" sz="2000">
              <a:solidFill>
                <a:schemeClr val="bg2">
                  <a:lumMod val="2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1180" y="0"/>
            <a:ext cx="10547350" cy="614045"/>
          </a:xfrm>
        </p:spPr>
        <p:txBody>
          <a:bodyPr>
            <a:normAutofit/>
          </a:bodyPr>
          <a:p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</a:t>
            </a:r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altLang="zh-CN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3575" y="952500"/>
            <a:ext cx="9132570" cy="40703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18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8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3575" y="659765"/>
            <a:ext cx="9228455" cy="69977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44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1.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开发分支提交代码到远端</a:t>
            </a:r>
            <a:endParaRPr lang="zh-CN" altLang="en-US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2. </a:t>
            </a:r>
            <a:r>
              <a:rPr lang="zh-CN" altLang="en-US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创建</a:t>
            </a:r>
            <a:r>
              <a:rPr lang="en-US" altLang="zh-CN" sz="1200">
                <a:solidFill>
                  <a:schemeClr val="accent1">
                    <a:lumMod val="75000"/>
                  </a:schemeClr>
                </a:solidFill>
                <a:uFillTx/>
                <a:latin typeface="+mn-ea"/>
                <a:ea typeface="+mn-ea"/>
                <a:cs typeface="+mn-ea"/>
              </a:rPr>
              <a:t>pull request</a:t>
            </a:r>
            <a:endParaRPr lang="en-US" altLang="zh-CN" sz="1200">
              <a:solidFill>
                <a:schemeClr val="accent1">
                  <a:lumMod val="75000"/>
                </a:schemeClr>
              </a:solidFill>
              <a:uFillTx/>
              <a:latin typeface="+mn-ea"/>
              <a:ea typeface="+mn-ea"/>
              <a:cs typeface="+mn-ea"/>
            </a:endParaRPr>
          </a:p>
          <a:p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3.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等待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ai review 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给出</a:t>
            </a:r>
            <a:r>
              <a:rPr lang="en-US" altLang="zh-CN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review</a:t>
            </a:r>
            <a:r>
              <a:rPr lang="zh-CN" altLang="en-US" sz="1200" b="1">
                <a:solidFill>
                  <a:srgbClr val="FF0000"/>
                </a:solidFill>
                <a:uFillTx/>
                <a:latin typeface="+mn-ea"/>
                <a:ea typeface="+mn-ea"/>
                <a:cs typeface="+mn-ea"/>
              </a:rPr>
              <a:t>结果</a:t>
            </a:r>
            <a:endParaRPr lang="zh-CN" altLang="en-US" sz="1200" b="1">
              <a:solidFill>
                <a:srgbClr val="FF0000"/>
              </a:solidFill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9875" y="991235"/>
            <a:ext cx="7275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2">
                    <a:lumMod val="90000"/>
                  </a:schemeClr>
                </a:solidFill>
              </a:rPr>
              <a:t>https://github.com/AIRsummer/AI_CR_PLAN_CodeRabbit/pull/3</a:t>
            </a:r>
            <a:endParaRPr lang="en-US" altLang="zh-CN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265" y="1938020"/>
            <a:ext cx="4500880" cy="45885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95" y="1858645"/>
            <a:ext cx="5092065" cy="47472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8550" y="11754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方案二</a:t>
            </a:r>
            <a:r>
              <a:rPr lang="en-US" altLang="zh-CN"/>
              <a:t>- php-parser + scikit-learn </a:t>
            </a:r>
            <a:r>
              <a:rPr lang="zh-CN" altLang="en-US"/>
              <a:t>（本地搭建）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00100" y="1146175"/>
            <a:ext cx="4983480" cy="576643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sz="2665" b="1">
                <a:solidFill>
                  <a:schemeClr val="accent3">
                    <a:lumMod val="60000"/>
                    <a:lumOff val="40000"/>
                  </a:schemeClr>
                </a:solidFill>
              </a:rPr>
              <a:t>💡</a:t>
            </a:r>
            <a:r>
              <a:rPr lang="en-US" altLang="zh-CN" sz="2665" b="1"/>
              <a:t> </a:t>
            </a:r>
            <a:r>
              <a:rPr lang="zh-CN" altLang="en-US" sz="2665" b="1"/>
              <a:t>解决方案</a:t>
            </a:r>
            <a:endParaRPr lang="zh-CN" altLang="en-US" sz="2665" b="1"/>
          </a:p>
          <a:p>
            <a:pPr marL="0" indent="0">
              <a:buNone/>
            </a:pPr>
            <a:r>
              <a:rPr lang="zh-CN" altLang="en-US" b="1"/>
              <a:t>核心理念：</a:t>
            </a:r>
            <a:r>
              <a:rPr lang="zh-CN" altLang="en-US"/>
              <a:t>传统静态分析</a:t>
            </a:r>
            <a:r>
              <a:rPr lang="en-US" altLang="zh-CN"/>
              <a:t> + </a:t>
            </a:r>
            <a:r>
              <a:rPr lang="zh-CN" altLang="en-US"/>
              <a:t>机器学习，实现智能代码异味检测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主要功能：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 - </a:t>
            </a:r>
            <a:r>
              <a:rPr lang="zh-CN" altLang="en-US"/>
              <a:t>自动检测多种代码问题类型，目前模型支持</a:t>
            </a:r>
            <a:r>
              <a:rPr lang="en-US" altLang="zh-CN"/>
              <a:t>24</a:t>
            </a:r>
            <a:r>
              <a:rPr lang="zh-CN" altLang="en-US"/>
              <a:t>种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可扩展的检测规则和模型训练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- </a:t>
            </a:r>
            <a:r>
              <a:rPr lang="zh-CN" altLang="en-US"/>
              <a:t>生成详细的问题定位和修复建议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- </a:t>
            </a:r>
            <a:r>
              <a:rPr lang="zh-CN" altLang="en-US"/>
              <a:t>支持批量检测和</a:t>
            </a:r>
            <a:r>
              <a:rPr lang="en-US" altLang="zh-CN"/>
              <a:t>HTML</a:t>
            </a:r>
            <a:r>
              <a:rPr lang="zh-CN" altLang="en-US"/>
              <a:t>报告导出</a:t>
            </a:r>
            <a:endParaRPr lang="zh-CN" altLang="en-US"/>
          </a:p>
          <a:p>
            <a:pPr marL="0" algn="l">
              <a:buClrTx/>
              <a:buSzTx/>
              <a:buNone/>
            </a:pPr>
            <a:endParaRPr lang="zh-CN" altLang="en-US" sz="2665" b="1"/>
          </a:p>
          <a:p>
            <a:pPr marL="0" indent="0">
              <a:buNone/>
            </a:pPr>
            <a:r>
              <a:rPr lang="zh-CN" altLang="en-US" sz="2665" b="1">
                <a:solidFill>
                  <a:srgbClr val="FF0000"/>
                </a:solidFill>
              </a:rPr>
              <a:t>🚀</a:t>
            </a:r>
            <a:r>
              <a:rPr lang="en-US" altLang="zh-CN" sz="2665" b="1">
                <a:solidFill>
                  <a:srgbClr val="FF0000"/>
                </a:solidFill>
              </a:rPr>
              <a:t> </a:t>
            </a:r>
            <a:r>
              <a:rPr lang="zh-CN" altLang="en-US" sz="2665" b="1"/>
              <a:t>方案价值：</a:t>
            </a:r>
            <a:endParaRPr lang="zh-CN" altLang="en-US" sz="2665" b="1"/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✅</a:t>
            </a:r>
            <a:r>
              <a:rPr lang="en-US" altLang="en-US"/>
              <a:t> </a:t>
            </a:r>
            <a:r>
              <a:rPr lang="zh-CN" altLang="en-US"/>
              <a:t>提升效率：自动化检测，节省</a:t>
            </a:r>
            <a:r>
              <a:rPr lang="en-US" altLang="zh-CN"/>
              <a:t>80%+ </a:t>
            </a:r>
            <a:r>
              <a:rPr lang="zh-CN" altLang="en-US"/>
              <a:t>人工审查时间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  <a:sym typeface="+mn-ea"/>
              </a:rPr>
              <a:t>✅</a:t>
            </a:r>
            <a:r>
              <a:rPr lang="en-US" altLang="zh-CN">
                <a:gradFill>
                  <a:gsLst>
                    <a:gs pos="50000">
                      <a:schemeClr val="accent4"/>
                    </a:gs>
                    <a:gs pos="0">
                      <a:schemeClr val="accent4">
                        <a:lumMod val="25000"/>
                        <a:lumOff val="75000"/>
                      </a:schemeClr>
                    </a:gs>
                    <a:gs pos="100000">
                      <a:schemeClr val="accent4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/>
              <a:t>提高质量：发现人眼容易忽略的潜在问题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  <a:sym typeface="+mn-ea"/>
              </a:rPr>
              <a:t>✅</a:t>
            </a:r>
            <a:r>
              <a:rPr lang="en-US" altLang="zh-CN">
                <a:gradFill>
                  <a:gsLst>
                    <a:gs pos="50000">
                      <a:schemeClr val="accent4"/>
                    </a:gs>
                    <a:gs pos="0">
                      <a:schemeClr val="accent4">
                        <a:lumMod val="25000"/>
                        <a:lumOff val="75000"/>
                      </a:schemeClr>
                    </a:gs>
                    <a:gs pos="100000">
                      <a:schemeClr val="accent4">
                        <a:lumMod val="8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zh-CN" altLang="en-US"/>
              <a:t>统一标准：基于</a:t>
            </a:r>
            <a:r>
              <a:rPr lang="en-US" altLang="zh-CN"/>
              <a:t>PSR</a:t>
            </a:r>
            <a:r>
              <a:rPr lang="zh-CN" altLang="en-US"/>
              <a:t>规范和最佳实践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  <a:sym typeface="+mn-ea"/>
              </a:rPr>
              <a:t>✅</a:t>
            </a:r>
            <a:r>
              <a:rPr lang="en-US" altLang="zh-CN">
                <a:gradFill>
                  <a:gsLst>
                    <a:gs pos="50000">
                      <a:schemeClr val="accent4"/>
                    </a:gs>
                    <a:gs pos="0">
                      <a:schemeClr val="accent4">
                        <a:lumMod val="25000"/>
                        <a:lumOff val="75000"/>
                      </a:schemeClr>
                    </a:gs>
                    <a:gs pos="100000">
                      <a:schemeClr val="accent4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/>
              <a:t>持续改进：可训练的</a:t>
            </a:r>
            <a:r>
              <a:rPr lang="en-US" altLang="zh-CN"/>
              <a:t>AI</a:t>
            </a:r>
            <a:r>
              <a:rPr lang="zh-CN" altLang="en-US"/>
              <a:t>模型，检测准确率持续提升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  <a:sym typeface="+mn-ea"/>
              </a:rPr>
              <a:t>✅ </a:t>
            </a:r>
            <a:r>
              <a:rPr lang="zh-CN" altLang="en-US">
                <a:sym typeface="+mn-ea"/>
              </a:rPr>
              <a:t>部署简单：可本地搭建，实现简单，计算机资源要求适中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  <a:sym typeface="+mn-ea"/>
              </a:rPr>
              <a:t>✅ </a:t>
            </a:r>
            <a:r>
              <a:rPr lang="zh-CN" altLang="en-US">
                <a:sym typeface="+mn-ea"/>
              </a:rPr>
              <a:t>易于集成：可作为一个命令行工具，可以轻松集成到CI/CD流水线中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  <a:sym typeface="+mn-ea"/>
              </a:rPr>
              <a:t>✅ </a:t>
            </a:r>
            <a:r>
              <a:rPr lang="zh-CN" altLang="en-US">
                <a:sym typeface="+mn-ea"/>
              </a:rPr>
              <a:t>友好报告：生成的报告为HTML格式，便于问题的分级和统计分析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904230" y="1030605"/>
            <a:ext cx="5385435" cy="4631690"/>
          </a:xfrm>
          <a:prstGeom prst="rect">
            <a:avLst/>
          </a:prstGeom>
        </p:spPr>
        <p:txBody>
          <a:bodyPr vert="horz" lIns="90000" tIns="46800" rIns="90000" bIns="46800" rtlCol="0">
            <a:normAutofit fontScale="5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>
              <a:buClrTx/>
              <a:buSzTx/>
              <a:buNone/>
            </a:pPr>
            <a:endParaRPr lang="zh-CN" altLang="en-US" sz="2665" b="1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algn="l">
              <a:buClrTx/>
              <a:buSzTx/>
              <a:buNone/>
            </a:pPr>
            <a:endParaRPr lang="zh-CN" altLang="en-US" sz="2665" b="1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algn="l">
              <a:buClrTx/>
              <a:buSzTx/>
              <a:buNone/>
            </a:pPr>
            <a:endParaRPr lang="zh-CN" altLang="en-US" sz="2665" b="1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algn="l">
              <a:buClrTx/>
              <a:buSzTx/>
              <a:buNone/>
            </a:pPr>
            <a:endParaRPr lang="zh-CN" altLang="en-US" sz="2665" b="1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algn="l">
              <a:buClrTx/>
              <a:buSzTx/>
              <a:buNone/>
            </a:pPr>
            <a:endParaRPr lang="zh-CN" altLang="en-US" sz="2665" b="1"/>
          </a:p>
          <a:p>
            <a:pPr marL="0" algn="l">
              <a:buClrTx/>
              <a:buSzTx/>
              <a:buNone/>
            </a:pPr>
            <a:endParaRPr lang="zh-CN" altLang="en-US" sz="2665" b="1"/>
          </a:p>
          <a:p>
            <a:pPr marL="0" algn="l">
              <a:buClrTx/>
              <a:buSzTx/>
              <a:buNone/>
            </a:pPr>
            <a:endParaRPr lang="zh-CN" altLang="en-US" sz="2665" b="1"/>
          </a:p>
          <a:p>
            <a:pPr marL="0" indent="0">
              <a:buNone/>
            </a:pPr>
            <a:r>
              <a:rPr lang="zh-CN" altLang="en-US" sz="2665" b="1">
                <a:solidFill>
                  <a:schemeClr val="bg2">
                    <a:lumMod val="50000"/>
                  </a:schemeClr>
                </a:solidFill>
              </a:rPr>
              <a:t>🚀</a:t>
            </a:r>
            <a:r>
              <a:rPr lang="en-US" altLang="zh-CN" sz="2665" b="1">
                <a:solidFill>
                  <a:srgbClr val="FF0000"/>
                </a:solidFill>
              </a:rPr>
              <a:t> </a:t>
            </a:r>
            <a:r>
              <a:rPr lang="zh-CN" altLang="en-US" sz="2665" b="1"/>
              <a:t>方案缺点：</a:t>
            </a:r>
            <a:endParaRPr lang="zh-CN" altLang="en-US" sz="2665" b="1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❌ </a:t>
            </a:r>
            <a:r>
              <a:rPr lang="zh-CN" altLang="en-US">
                <a:sym typeface="+mn-ea"/>
              </a:rPr>
              <a:t>特征工程工作量大：想要检测某错误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异味，需要实现对应规则和特征分析</a:t>
            </a:r>
            <a:endParaRPr lang="zh-CN" altLang="en-US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❌ </a:t>
            </a:r>
            <a:r>
              <a:rPr lang="zh-CN" altLang="en-US">
                <a:sym typeface="+mn-ea"/>
              </a:rPr>
              <a:t>语义理解能力有限：</a:t>
            </a:r>
            <a:r>
              <a:rPr lang="zh-CN" altLang="en-US">
                <a:sym typeface="+mn-ea"/>
              </a:rPr>
              <a:t>基于预定义模式，无法适应新情况</a:t>
            </a:r>
            <a:endParaRPr lang="zh-CN" altLang="en-US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❌</a:t>
            </a:r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无法理解业务逻辑：</a:t>
            </a:r>
            <a:r>
              <a:rPr lang="zh-CN" altLang="en-US">
                <a:sym typeface="+mn-ea"/>
              </a:rPr>
              <a:t>基于语法分析和统计特征，缺乏对代码语义含义的深度理解</a:t>
            </a:r>
            <a:endParaRPr lang="zh-CN" altLang="en-US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❌</a:t>
            </a:r>
            <a:r>
              <a:rPr lang="zh-CN" altLang="en-US">
                <a:sym typeface="+mn-ea"/>
              </a:rPr>
              <a:t> </a:t>
            </a:r>
            <a:r>
              <a:rPr lang="zh-CN">
                <a:sym typeface="+mn-ea"/>
              </a:rPr>
              <a:t>扩展性不足</a:t>
            </a:r>
            <a:r>
              <a:rPr lang="zh-CN" altLang="en-US">
                <a:sym typeface="+mn-ea"/>
              </a:rPr>
              <a:t>：目前只支持PHP语言，若需支持其他语言则需要额外开发工作</a:t>
            </a:r>
            <a:endParaRPr lang="zh-CN" altLang="en-US">
              <a:sym typeface="+mn-ea"/>
            </a:endParaRPr>
          </a:p>
          <a:p>
            <a:pPr marL="0" algn="l">
              <a:buClrTx/>
              <a:buSzTx/>
              <a:buNone/>
            </a:pP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8550" y="117545"/>
            <a:ext cx="10969200" cy="705600"/>
          </a:xfrm>
        </p:spPr>
        <p:txBody>
          <a:bodyPr>
            <a:normAutofit/>
          </a:bodyPr>
          <a:p>
            <a:r>
              <a:rPr lang="zh-CN" altLang="en-US"/>
              <a:t>方案二</a:t>
            </a:r>
            <a:r>
              <a:rPr lang="en-US" altLang="zh-CN"/>
              <a:t>- php-parser + scikit-learn </a:t>
            </a:r>
            <a:r>
              <a:rPr lang="zh-CN" altLang="en-US"/>
              <a:t>（本地搭建）</a:t>
            </a:r>
            <a:endParaRPr lang="zh-CN" altLang="en-US"/>
          </a:p>
        </p:txBody>
      </p:sp>
      <p:pic>
        <p:nvPicPr>
          <p:cNvPr id="7" name="F360BE8B-6686-4F3D-AEAF-501FE73E4058-1" descr="C:/Users/szsw1/AppData/Local/Temp/绘图1(4).png绘图1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5" y="1367790"/>
            <a:ext cx="8485632" cy="493471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016000" y="2084705"/>
            <a:ext cx="5080000" cy="3294380"/>
          </a:xfrm>
          <a:prstGeom prst="rect">
            <a:avLst/>
          </a:prstGeom>
        </p:spPr>
        <p:txBody>
          <a:bodyPr>
            <a:spAutoFit/>
          </a:bodyPr>
          <a:p>
            <a:pPr>
              <a:spcBef>
                <a:spcPts val="1000"/>
              </a:spcBef>
              <a:spcAft>
                <a:spcPts val="400"/>
              </a:spcAft>
            </a:pPr>
            <a:r>
              <a:rPr lang="zh-CN" altLang="en-US" sz="1200" b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cs typeface="+mn-ea"/>
              </a:rPr>
              <a:t>🧠</a:t>
            </a:r>
            <a:r>
              <a:rPr lang="en-US" altLang="zh-CN" sz="1200" b="0">
                <a:solidFill>
                  <a:schemeClr val="accent6">
                    <a:lumMod val="40000"/>
                    <a:lumOff val="60000"/>
                  </a:schemeClr>
                </a:solidFill>
                <a:latin typeface="+mn-ea"/>
                <a:cs typeface="+mn-ea"/>
              </a:rPr>
              <a:t> </a:t>
            </a:r>
            <a:r>
              <a:rPr lang="en-US" altLang="zh-CN" sz="1200" b="0">
                <a:latin typeface="+mn-ea"/>
                <a:cs typeface="+mn-ea"/>
              </a:rPr>
              <a:t> </a:t>
            </a:r>
            <a:r>
              <a:rPr lang="zh-CN" altLang="en-US" sz="1200" b="0">
                <a:latin typeface="+mn-ea"/>
                <a:cs typeface="+mn-ea"/>
              </a:rPr>
              <a:t> 核心技术栈</a:t>
            </a:r>
            <a:endParaRPr lang="zh-CN" altLang="en-US" sz="1200" b="0">
              <a:latin typeface="+mn-ea"/>
              <a:cs typeface="+mn-ea"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1. 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PHP代码解析</a:t>
            </a:r>
            <a:endParaRPr lang="zh-CN" altLang="en-US" sz="1200" b="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主要工具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：PHP内置token_get_all()函数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备用方案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：正则表达式解析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输出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：代码结构树（类、方法、变量等）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3. 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机器学习模型</a:t>
            </a:r>
            <a:endParaRPr lang="zh-CN" altLang="en-US" sz="1200" b="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算法选择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：随机森林、梯度提升、SVM、逻辑回归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训练策略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：网格搜索参数优化 + 交叉验证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数据处理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：特征标准化、标签编码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98920" y="2268855"/>
            <a:ext cx="5080000" cy="3267710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2. 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特征工程</a:t>
            </a: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	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，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提取维度：N个代码质量特征  (当前 N=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23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)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12192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代码度量：行数、复杂度、嵌套层次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12192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结构特征：类数量、方法数量、参数统计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12192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质量指标：注释密度、命名规范、异常处理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>
              <a:spcBef>
                <a:spcPts val="900"/>
              </a:spcBef>
              <a:spcAft>
                <a:spcPts val="400"/>
              </a:spcAft>
            </a:pP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4. 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规则引擎</a:t>
            </a:r>
            <a:endParaRPr lang="zh-CN" altLang="en-US" sz="1200" b="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安全检测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：SQL注入、XSS、密码安全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逻辑检测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：死循环、无限递归、空异常处理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</a:t>
            </a:r>
            <a:r>
              <a:rPr lang="zh-CN" altLang="en-US" sz="1200" b="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性能检测</a:t>
            </a: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：N+1查询、循环内字符串连接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8530" y="345440"/>
            <a:ext cx="9008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方案二</a:t>
            </a:r>
            <a:r>
              <a:rPr lang="en-US" altLang="zh-CN" sz="2800">
                <a:sym typeface="+mn-ea"/>
              </a:rPr>
              <a:t>- php-parser + scikit-learn </a:t>
            </a:r>
            <a:r>
              <a:rPr lang="zh-CN" altLang="en-US" sz="2800">
                <a:sym typeface="+mn-ea"/>
              </a:rPr>
              <a:t>（本地搭建）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38530" y="345440"/>
            <a:ext cx="9008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方案二</a:t>
            </a:r>
            <a:r>
              <a:rPr lang="en-US" altLang="zh-CN" sz="2800">
                <a:sym typeface="+mn-ea"/>
              </a:rPr>
              <a:t>- php-parser + scikit-learn </a:t>
            </a:r>
            <a:r>
              <a:rPr lang="zh-CN" altLang="en-US" sz="2800">
                <a:sym typeface="+mn-ea"/>
              </a:rPr>
              <a:t>（本地搭建）</a:t>
            </a:r>
            <a:endParaRPr lang="zh-CN" altLang="en-US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215" y="11785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项目结构</a:t>
            </a:r>
            <a:endParaRPr lang="zh-CN" altLang="en-US"/>
          </a:p>
          <a:p>
            <a:r>
              <a:rPr lang="en-US" altLang="zh-CN"/>
              <a:t>1. ai_ci_tools            AI</a:t>
            </a:r>
            <a:r>
              <a:rPr lang="zh-CN" altLang="en-US"/>
              <a:t>检测工具</a:t>
            </a:r>
            <a:endParaRPr lang="zh-CN" altLang="en-US"/>
          </a:p>
          <a:p>
            <a:r>
              <a:rPr lang="en-US" altLang="zh-CN"/>
              <a:t>2. main_project        </a:t>
            </a:r>
            <a:r>
              <a:rPr lang="zh-CN" altLang="en-US"/>
              <a:t>待检测</a:t>
            </a:r>
            <a:r>
              <a:rPr lang="en-US" altLang="zh-CN"/>
              <a:t>PHP</a:t>
            </a:r>
            <a:r>
              <a:rPr lang="zh-CN" altLang="en-US"/>
              <a:t>项目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740660"/>
            <a:ext cx="5958840" cy="2613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938530" y="345440"/>
            <a:ext cx="90081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ym typeface="+mn-ea"/>
              </a:rPr>
              <a:t>方案二</a:t>
            </a:r>
            <a:r>
              <a:rPr lang="en-US" altLang="zh-CN" sz="2800">
                <a:sym typeface="+mn-ea"/>
              </a:rPr>
              <a:t>- php-parser + scikit-learn </a:t>
            </a:r>
            <a:r>
              <a:rPr lang="zh-CN" altLang="en-US" sz="2800">
                <a:sym typeface="+mn-ea"/>
              </a:rPr>
              <a:t>（本地搭建）</a:t>
            </a:r>
            <a:endParaRPr lang="zh-CN" altLang="en-US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5215" y="11785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项目结构</a:t>
            </a:r>
            <a:endParaRPr lang="zh-CN" altLang="en-US"/>
          </a:p>
          <a:p>
            <a:r>
              <a:rPr lang="en-US" altLang="zh-CN"/>
              <a:t>1. ai_ci_tools            AI</a:t>
            </a:r>
            <a:r>
              <a:rPr lang="zh-CN" altLang="en-US"/>
              <a:t>检测工具</a:t>
            </a:r>
            <a:endParaRPr lang="zh-CN" altLang="en-US"/>
          </a:p>
          <a:p>
            <a:r>
              <a:rPr lang="en-US" altLang="zh-CN"/>
              <a:t>2. main_project        </a:t>
            </a:r>
            <a:r>
              <a:rPr lang="zh-CN" altLang="en-US"/>
              <a:t>待检测</a:t>
            </a:r>
            <a:r>
              <a:rPr lang="en-US" altLang="zh-CN"/>
              <a:t>PHP</a:t>
            </a:r>
            <a:r>
              <a:rPr lang="zh-CN" altLang="en-US"/>
              <a:t>项目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740660"/>
            <a:ext cx="5958840" cy="2613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8" name="标题"/>
          <p:cNvSpPr txBox="1"/>
          <p:nvPr>
            <p:custDataLst>
              <p:tags r:id="rId2"/>
            </p:custDataLst>
          </p:nvPr>
        </p:nvSpPr>
        <p:spPr>
          <a:xfrm>
            <a:off x="208280" y="1299845"/>
            <a:ext cx="2682240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endParaRPr lang="zh-CN" altLang="en-US" sz="1600" b="1" dirty="0">
              <a:solidFill>
                <a:schemeClr val="accent1"/>
              </a:solidFill>
              <a:uFillTx/>
              <a:latin typeface="+mn-ea"/>
              <a:sym typeface="+mn-ea"/>
            </a:endParaRPr>
          </a:p>
          <a:p>
            <a:pPr lvl="0" algn="l">
              <a:buClrTx/>
              <a:buSzTx/>
              <a:buFontTx/>
            </a:pPr>
            <a:endParaRPr lang="zh-CN" altLang="en-US" sz="1600" b="1" dirty="0">
              <a:solidFill>
                <a:schemeClr val="accent1"/>
              </a:solidFill>
              <a:uFillTx/>
              <a:latin typeface="+mn-ea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环境准备</a:t>
            </a:r>
            <a:endParaRPr lang="zh-CN" altLang="en-US" sz="1600" b="1" dirty="0">
              <a:solidFill>
                <a:schemeClr val="accent1"/>
              </a:solidFill>
              <a:uFillTx/>
              <a:latin typeface="+mn-ea"/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 (Ubuntu</a:t>
            </a:r>
            <a:r>
              <a:rPr lang="zh-CN" altLang="en-US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虚拟机</a:t>
            </a:r>
            <a:r>
              <a:rPr lang="en-US" altLang="zh-CN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)</a:t>
            </a:r>
            <a:endParaRPr lang="en-US" altLang="zh-CN" sz="1600" b="1" dirty="0">
              <a:solidFill>
                <a:schemeClr val="accent1"/>
              </a:solidFill>
              <a:uFillTx/>
              <a:latin typeface="+mn-ea"/>
              <a:sym typeface="+mn-ea"/>
            </a:endParaRPr>
          </a:p>
        </p:txBody>
      </p:sp>
      <p:sp>
        <p:nvSpPr>
          <p:cNvPr id="13" name="标题"/>
          <p:cNvSpPr txBox="1"/>
          <p:nvPr>
            <p:custDataLst>
              <p:tags r:id="rId3"/>
            </p:custDataLst>
          </p:nvPr>
        </p:nvSpPr>
        <p:spPr>
          <a:xfrm>
            <a:off x="1372235" y="3568700"/>
            <a:ext cx="1122680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 b="1" dirty="0">
                <a:solidFill>
                  <a:schemeClr val="accent2"/>
                </a:solidFill>
                <a:uFillTx/>
                <a:latin typeface="+mn-ea"/>
                <a:sym typeface="+mn-ea"/>
              </a:rPr>
              <a:t>训练模型</a:t>
            </a:r>
            <a:endParaRPr lang="zh-CN" altLang="en-US" sz="1600" b="1" dirty="0">
              <a:solidFill>
                <a:schemeClr val="accent2"/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080" y="2069465"/>
            <a:ext cx="7204075" cy="149923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en-US" altLang="zh-CN" sz="9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0" y="648970"/>
            <a:ext cx="519684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250" y="3261360"/>
            <a:ext cx="5455920" cy="1097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250" y="4876165"/>
            <a:ext cx="6583680" cy="1546860"/>
          </a:xfrm>
          <a:prstGeom prst="rect">
            <a:avLst/>
          </a:prstGeom>
        </p:spPr>
      </p:pic>
      <p:sp>
        <p:nvSpPr>
          <p:cNvPr id="17" name="标题"/>
          <p:cNvSpPr txBox="1"/>
          <p:nvPr>
            <p:custDataLst>
              <p:tags r:id="rId7"/>
            </p:custDataLst>
          </p:nvPr>
        </p:nvSpPr>
        <p:spPr>
          <a:xfrm>
            <a:off x="676910" y="5516245"/>
            <a:ext cx="1818005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执行检测代码异味</a:t>
            </a:r>
            <a:endParaRPr lang="zh-CN" altLang="en-US" sz="16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13" name="标题"/>
          <p:cNvSpPr txBox="1"/>
          <p:nvPr>
            <p:custDataLst>
              <p:tags r:id="rId2"/>
            </p:custDataLst>
          </p:nvPr>
        </p:nvSpPr>
        <p:spPr>
          <a:xfrm>
            <a:off x="660400" y="1007427"/>
            <a:ext cx="5184140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 b="1" dirty="0">
                <a:solidFill>
                  <a:schemeClr val="accent2"/>
                </a:solidFill>
                <a:uFillTx/>
                <a:latin typeface="+mn-ea"/>
                <a:sym typeface="+mn-ea"/>
              </a:rPr>
              <a:t>训练模型</a:t>
            </a:r>
            <a:endParaRPr lang="zh-CN" altLang="en-US" sz="1600" b="1" dirty="0">
              <a:solidFill>
                <a:schemeClr val="accent2"/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080" y="2069465"/>
            <a:ext cx="7204075" cy="149923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en-US" altLang="zh-CN" sz="9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" y="1274445"/>
            <a:ext cx="6347460" cy="46101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13" name="标题"/>
          <p:cNvSpPr txBox="1"/>
          <p:nvPr>
            <p:custDataLst>
              <p:tags r:id="rId2"/>
            </p:custDataLst>
          </p:nvPr>
        </p:nvSpPr>
        <p:spPr>
          <a:xfrm>
            <a:off x="660400" y="1007427"/>
            <a:ext cx="5184140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1600" b="1" dirty="0">
                <a:solidFill>
                  <a:schemeClr val="accent2"/>
                </a:solidFill>
                <a:uFillTx/>
                <a:latin typeface="+mn-ea"/>
                <a:sym typeface="+mn-ea"/>
              </a:rPr>
              <a:t>训练模型</a:t>
            </a:r>
            <a:endParaRPr lang="zh-CN" altLang="en-US" sz="1600" b="1" dirty="0">
              <a:solidFill>
                <a:schemeClr val="accent2"/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3080" y="2069465"/>
            <a:ext cx="7204075" cy="149923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endParaRPr lang="en-US" altLang="zh-CN" sz="9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274445"/>
            <a:ext cx="8017510" cy="5537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15" name="标题"/>
          <p:cNvSpPr txBox="1"/>
          <p:nvPr>
            <p:custDataLst>
              <p:tags r:id="rId2"/>
            </p:custDataLst>
          </p:nvPr>
        </p:nvSpPr>
        <p:spPr>
          <a:xfrm>
            <a:off x="580390" y="1038225"/>
            <a:ext cx="5233670" cy="4083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执行检测代码异味</a:t>
            </a:r>
            <a:r>
              <a:rPr lang="en-US" altLang="zh-CN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 </a:t>
            </a:r>
            <a:endParaRPr lang="en-US" altLang="zh-CN" sz="20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2138045"/>
            <a:ext cx="8740140" cy="37033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3080" y="1737995"/>
            <a:ext cx="49212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得到检测结果文件，使用浏览器可以查看详情</a:t>
            </a:r>
            <a:endParaRPr lang="zh-CN" altLang="en-US" sz="1200"/>
          </a:p>
        </p:txBody>
      </p:sp>
    </p:spTree>
    <p:custDataLst>
      <p:tags r:id="rId4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15" name="标题"/>
          <p:cNvSpPr txBox="1"/>
          <p:nvPr>
            <p:custDataLst>
              <p:tags r:id="rId2"/>
            </p:custDataLst>
          </p:nvPr>
        </p:nvSpPr>
        <p:spPr>
          <a:xfrm>
            <a:off x="580390" y="1038225"/>
            <a:ext cx="5233670" cy="4083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执行检测代码异味</a:t>
            </a:r>
            <a:r>
              <a:rPr lang="en-US" altLang="zh-CN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 </a:t>
            </a:r>
            <a:endParaRPr lang="en-US" altLang="zh-CN" sz="20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2138045"/>
            <a:ext cx="8740140" cy="370332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13080" y="1737995"/>
            <a:ext cx="49212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得到检测结果文件，使用浏览器可以查看详情</a:t>
            </a:r>
            <a:endParaRPr lang="zh-CN" altLang="en-US" sz="1200"/>
          </a:p>
        </p:txBody>
      </p:sp>
    </p:spTree>
    <p:custDataLst>
      <p:tags r:id="rId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15" name="标题"/>
          <p:cNvSpPr txBox="1"/>
          <p:nvPr>
            <p:custDataLst>
              <p:tags r:id="rId2"/>
            </p:custDataLst>
          </p:nvPr>
        </p:nvSpPr>
        <p:spPr>
          <a:xfrm>
            <a:off x="580390" y="1038225"/>
            <a:ext cx="5233670" cy="4083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执行检测代码异味</a:t>
            </a:r>
            <a:r>
              <a:rPr lang="en-US" altLang="zh-CN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 </a:t>
            </a:r>
            <a:endParaRPr lang="en-US" altLang="zh-CN" sz="20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8155" y="1137920"/>
            <a:ext cx="49212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得到检测结果文件，使用浏览器可以查看详情</a:t>
            </a:r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800225"/>
            <a:ext cx="2981960" cy="47161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25" y="1600200"/>
            <a:ext cx="4537710" cy="49295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15" name="标题"/>
          <p:cNvSpPr txBox="1"/>
          <p:nvPr>
            <p:custDataLst>
              <p:tags r:id="rId2"/>
            </p:custDataLst>
          </p:nvPr>
        </p:nvSpPr>
        <p:spPr>
          <a:xfrm>
            <a:off x="580390" y="1038225"/>
            <a:ext cx="5233670" cy="4083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执行检测代码异味</a:t>
            </a:r>
            <a:r>
              <a:rPr lang="en-US" altLang="zh-CN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 </a:t>
            </a:r>
            <a:endParaRPr lang="en-US" altLang="zh-CN" sz="20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8155" y="1137920"/>
            <a:ext cx="49212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得到检测结果文件，使用浏览器可以查看详情</a:t>
            </a:r>
            <a:endParaRPr lang="zh-CN" altLang="en-US"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60" y="1911350"/>
            <a:ext cx="9236710" cy="50761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51250" y="9849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sym typeface="+mn-ea"/>
              </a:rPr>
              <a:t>AI</a:t>
            </a:r>
            <a:r>
              <a:rPr lang="zh-CN" altLang="en-US">
                <a:sym typeface="+mn-ea"/>
              </a:rPr>
              <a:t>驱动代码异味检测</a:t>
            </a:r>
            <a:endParaRPr lang="zh-CN" altLang="en-US"/>
          </a:p>
        </p:txBody>
      </p:sp>
      <p:sp>
        <p:nvSpPr>
          <p:cNvPr id="2" name="矩形 5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代码审查的现状挑战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8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在当前的软件开发流程中，手动代码审查面临效率低下、缺乏统一标准以及容易遗漏关键问题的挑战，这些问题严重影响了代码质量的保证和开发效率的提升。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848c4699-6adc-11f0-90ca-1ec9cefb3e87.jpg@base@tag=imgScale&amp;m=1&amp;w=485&amp;h=753&amp;q=95848c4699-6adc-11f0-90ca-1ec9cefb3e8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691" r="1691"/>
          <a:stretch>
            <a:fillRect/>
          </a:stretch>
        </p:blipFill>
        <p:spPr>
          <a:xfrm>
            <a:off x="2353760" y="1663021"/>
            <a:ext cx="1747525" cy="271491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4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848c477e-6adc-11f0-90ca-1ec9cefb3e87.jpg@base@tag=imgScale&amp;m=1&amp;w=485&amp;h=753&amp;q=95848c477e-6adc-11f0-90ca-1ec9cefb3e8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7816" r="17816"/>
          <a:stretch>
            <a:fillRect/>
          </a:stretch>
        </p:blipFill>
        <p:spPr>
          <a:xfrm>
            <a:off x="5256891" y="1663021"/>
            <a:ext cx="1747525" cy="27149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accent2">
                <a:alpha val="20000"/>
              </a:schemeClr>
            </a:solidFill>
          </a:ln>
        </p:spPr>
      </p:pic>
      <p:sp>
        <p:nvSpPr>
          <p:cNvPr id="19" name="椭圆 7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2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1600" b="1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1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2"/>
                </a:solidFill>
                <a:latin typeface="+mn-ea"/>
                <a:cs typeface="+mn-ea"/>
              </a:rPr>
              <a:t>自动化代码质量检测的需求</a:t>
            </a:r>
            <a:endParaRPr lang="zh-CN" altLang="en-US" sz="1600" b="1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21" name="矩形 12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随着软件开发规模的扩大和复杂度的增加，对代码质量的要求越来越高，因此迫切需要一种自动化、智能化的代码质量检测工具来解决手动审查的局限性。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848c472d-6adc-11f0-90ca-1ec9cefb3e87.jpg@base@tag=imgScale&amp;m=1&amp;w=485&amp;h=753&amp;q=95848c472d-6adc-11f0-90ca-1ec9cefb3e8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20907" r="20907"/>
          <a:stretch>
            <a:fillRect/>
          </a:stretch>
        </p:blipFill>
        <p:spPr>
          <a:xfrm>
            <a:off x="8160022" y="1666833"/>
            <a:ext cx="1747525" cy="271491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solidFill>
              <a:schemeClr val="accent3">
                <a:alpha val="20000"/>
              </a:schemeClr>
            </a:solidFill>
          </a:ln>
        </p:spPr>
      </p:pic>
      <p:sp>
        <p:nvSpPr>
          <p:cNvPr id="28" name="椭圆 10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3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3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1600" b="1" dirty="0">
              <a:solidFill>
                <a:schemeClr val="accent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13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>
                <a:solidFill>
                  <a:schemeClr val="accent3"/>
                </a:solidFill>
                <a:latin typeface="+mn-ea"/>
                <a:cs typeface="+mn-ea"/>
              </a:rPr>
              <a:t>AI</a:t>
            </a:r>
            <a:r>
              <a:rPr lang="zh-CN" altLang="en-US" sz="1600" b="1">
                <a:solidFill>
                  <a:schemeClr val="accent3"/>
                </a:solidFill>
                <a:latin typeface="+mn-ea"/>
                <a:cs typeface="+mn-ea"/>
              </a:rPr>
              <a:t>与静态代码分析的技术趋势</a:t>
            </a:r>
            <a:endParaRPr lang="zh-CN" altLang="en-US" sz="1600" b="1">
              <a:solidFill>
                <a:schemeClr val="accent3"/>
              </a:solidFill>
              <a:latin typeface="+mn-ea"/>
              <a:cs typeface="+mn-ea"/>
            </a:endParaRPr>
          </a:p>
        </p:txBody>
      </p:sp>
      <p:sp>
        <p:nvSpPr>
          <p:cNvPr id="30" name="矩形 14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随着技术的发展，</a:t>
            </a: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与静态代码分析的结合已成为行业主流趋势，这种技术能够提供更加精准和高效的代码审查，满足现代软件开发的需求。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7865" y="8870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项目背景与问题现状</a:t>
            </a:r>
            <a:endParaRPr lang="zh-CN" altLang="en-US">
              <a:sym typeface="+mn-ea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"/>
          <p:cNvSpPr txBox="1"/>
          <p:nvPr>
            <p:custDataLst>
              <p:tags r:id="rId1"/>
            </p:custDataLst>
          </p:nvPr>
        </p:nvSpPr>
        <p:spPr>
          <a:xfrm>
            <a:off x="580390" y="1038225"/>
            <a:ext cx="5233670" cy="4083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执行检测代码异味</a:t>
            </a:r>
            <a:r>
              <a:rPr lang="en-US" altLang="zh-CN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 </a:t>
            </a:r>
            <a:endParaRPr lang="en-US" altLang="zh-CN" sz="20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88155" y="1137920"/>
            <a:ext cx="49212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得到检测结果文件，使用浏览器可以查看详情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72390"/>
            <a:ext cx="7597140" cy="6713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608330"/>
            <a:ext cx="10930255" cy="763270"/>
          </a:xfrm>
        </p:spPr>
        <p:txBody>
          <a:bodyPr/>
          <a:lstStyle/>
          <a:p>
            <a:r>
              <a:rPr lang="zh-CN" altLang="en-US"/>
              <a:t>代码异味问题的严重级别分类</a:t>
            </a:r>
            <a:endParaRPr lang="zh-CN" altLang="en-US"/>
          </a:p>
        </p:txBody>
      </p:sp>
      <p:sp>
        <p:nvSpPr>
          <p:cNvPr id="18" name="六边形 17"/>
          <p:cNvSpPr/>
          <p:nvPr>
            <p:custDataLst>
              <p:tags r:id="rId2"/>
            </p:custDataLst>
          </p:nvPr>
        </p:nvSpPr>
        <p:spPr>
          <a:xfrm rot="5400000">
            <a:off x="7801610" y="1802130"/>
            <a:ext cx="2418080" cy="2093595"/>
          </a:xfrm>
          <a:prstGeom prst="hexagon">
            <a:avLst>
              <a:gd name="adj" fmla="val 28868"/>
              <a:gd name="vf" fmla="val 115470"/>
            </a:avLst>
          </a:prstGeom>
          <a:noFill/>
          <a:ln w="152400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8"/>
          <p:cNvSpPr/>
          <p:nvPr>
            <p:custDataLst>
              <p:tags r:id="rId3"/>
            </p:custDataLst>
          </p:nvPr>
        </p:nvSpPr>
        <p:spPr>
          <a:xfrm rot="5400000">
            <a:off x="6587490" y="3902075"/>
            <a:ext cx="2418080" cy="2093595"/>
          </a:xfrm>
          <a:prstGeom prst="hexagon">
            <a:avLst>
              <a:gd name="adj" fmla="val 28868"/>
              <a:gd name="vf" fmla="val 115470"/>
            </a:avLst>
          </a:prstGeom>
          <a:noFill/>
          <a:ln w="152400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/>
          <p:cNvSpPr/>
          <p:nvPr>
            <p:custDataLst>
              <p:tags r:id="rId4"/>
            </p:custDataLst>
          </p:nvPr>
        </p:nvSpPr>
        <p:spPr>
          <a:xfrm rot="5400000">
            <a:off x="9015730" y="3902075"/>
            <a:ext cx="2418080" cy="2093595"/>
          </a:xfrm>
          <a:prstGeom prst="hexagon">
            <a:avLst>
              <a:gd name="adj" fmla="val 28868"/>
              <a:gd name="vf" fmla="val 115470"/>
            </a:avLst>
          </a:prstGeom>
          <a:noFill/>
          <a:ln w="152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3" descr="343439383331313b343532303031393bd2b5bca8b9dcc0ed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3005" y="2656840"/>
            <a:ext cx="412750" cy="412750"/>
          </a:xfrm>
          <a:prstGeom prst="rect">
            <a:avLst/>
          </a:prstGeom>
        </p:spPr>
      </p:pic>
      <p:pic>
        <p:nvPicPr>
          <p:cNvPr id="11" name="图片 4" descr="343439383331313b343532303032303bb8f6c8cbd0c5cfa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17760" y="4742180"/>
            <a:ext cx="414020" cy="414020"/>
          </a:xfrm>
          <a:prstGeom prst="rect">
            <a:avLst/>
          </a:prstGeom>
        </p:spPr>
      </p:pic>
      <p:pic>
        <p:nvPicPr>
          <p:cNvPr id="10" name="图片 7" descr="343439383331313b343532303032333bc6f3d2b5bcf2bde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88885" y="4742180"/>
            <a:ext cx="414020" cy="414020"/>
          </a:xfrm>
          <a:prstGeom prst="rect">
            <a:avLst/>
          </a:prstGeom>
        </p:spPr>
      </p:pic>
      <p:sp>
        <p:nvSpPr>
          <p:cNvPr id="7" name="正文"/>
          <p:cNvSpPr txBox="1"/>
          <p:nvPr>
            <p:custDataLst>
              <p:tags r:id="rId14"/>
            </p:custDataLst>
          </p:nvPr>
        </p:nvSpPr>
        <p:spPr>
          <a:xfrm>
            <a:off x="610235" y="1961832"/>
            <a:ext cx="5184140" cy="1136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lvl="0" indent="0" algn="just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错误级别问题包括</a:t>
            </a:r>
            <a:r>
              <a:rPr lang="en-US" altLang="zh-CN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SQL</a:t>
            </a: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注入风险、</a:t>
            </a:r>
            <a:r>
              <a:rPr lang="en-US" altLang="zh-CN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XSS</a:t>
            </a: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攻击风险、明文密码存储、死循环、无限递归、空</a:t>
            </a:r>
            <a:r>
              <a:rPr lang="en-US" altLang="zh-CN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catch</a:t>
            </a: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块、</a:t>
            </a:r>
            <a:r>
              <a:rPr lang="en-US" altLang="zh-CN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N+1</a:t>
            </a: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数据库查询以及复杂方法等，这些问题可能直接导致程序崩溃或安全漏洞，需要优先处理。</a:t>
            </a:r>
            <a:endParaRPr lang="zh-CN" altLang="en-US" sz="11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8" name="标题"/>
          <p:cNvSpPr txBox="1"/>
          <p:nvPr>
            <p:custDataLst>
              <p:tags r:id="rId15"/>
            </p:custDataLst>
          </p:nvPr>
        </p:nvSpPr>
        <p:spPr>
          <a:xfrm>
            <a:off x="610235" y="1677987"/>
            <a:ext cx="5184140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en-US" altLang="en-US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Error (</a:t>
            </a:r>
            <a:r>
              <a:rPr lang="zh-CN" altLang="en-US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错误级别</a:t>
            </a:r>
            <a:r>
              <a:rPr lang="en-US" altLang="zh-CN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) - </a:t>
            </a:r>
            <a:r>
              <a:rPr lang="zh-CN" altLang="en-US" sz="1600" b="1" dirty="0">
                <a:solidFill>
                  <a:schemeClr val="accent1"/>
                </a:solidFill>
                <a:uFillTx/>
                <a:latin typeface="+mn-ea"/>
                <a:sym typeface="+mn-ea"/>
              </a:rPr>
              <a:t>必须立即修复</a:t>
            </a:r>
            <a:endParaRPr lang="zh-CN" altLang="en-US" sz="1600" b="1" dirty="0">
              <a:solidFill>
                <a:schemeClr val="accent1"/>
              </a:solidFill>
              <a:uFillTx/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16"/>
            </p:custDataLst>
          </p:nvPr>
        </p:nvSpPr>
        <p:spPr>
          <a:xfrm>
            <a:off x="610235" y="3531552"/>
            <a:ext cx="5184140" cy="1136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lvl="0" indent="0" algn="just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警告级别问题如长方法、长参数列表、硬编码凭据、缺少错误处理、</a:t>
            </a:r>
            <a:r>
              <a:rPr lang="en-US" altLang="zh-CN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public</a:t>
            </a: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属性、缺少访问修饰符、全局变量、命名问题、内存泄漏风险、除零风险、数组越界风险和文件操作风险等，这些问题可能影响代码质量和性能，建议尽快修复。</a:t>
            </a:r>
            <a:endParaRPr lang="zh-CN" altLang="en-US" sz="11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13" name="标题"/>
          <p:cNvSpPr txBox="1"/>
          <p:nvPr>
            <p:custDataLst>
              <p:tags r:id="rId17"/>
            </p:custDataLst>
          </p:nvPr>
        </p:nvSpPr>
        <p:spPr>
          <a:xfrm>
            <a:off x="610235" y="3247707"/>
            <a:ext cx="5184140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en-US" altLang="en-US" sz="1600" b="1" dirty="0">
                <a:solidFill>
                  <a:schemeClr val="accent2"/>
                </a:solidFill>
                <a:uFillTx/>
                <a:latin typeface="+mn-ea"/>
                <a:sym typeface="+mn-ea"/>
              </a:rPr>
              <a:t>Warning (</a:t>
            </a:r>
            <a:r>
              <a:rPr lang="zh-CN" altLang="en-US" sz="1600" b="1" dirty="0">
                <a:solidFill>
                  <a:schemeClr val="accent2"/>
                </a:solidFill>
                <a:uFillTx/>
                <a:latin typeface="+mn-ea"/>
                <a:sym typeface="+mn-ea"/>
              </a:rPr>
              <a:t>警告级别</a:t>
            </a:r>
            <a:r>
              <a:rPr lang="en-US" altLang="zh-CN" sz="1600" b="1" dirty="0">
                <a:solidFill>
                  <a:schemeClr val="accent2"/>
                </a:solidFill>
                <a:uFillTx/>
                <a:latin typeface="+mn-ea"/>
                <a:sym typeface="+mn-ea"/>
              </a:rPr>
              <a:t>) - </a:t>
            </a:r>
            <a:r>
              <a:rPr lang="zh-CN" altLang="en-US" sz="1600" b="1" dirty="0">
                <a:solidFill>
                  <a:schemeClr val="accent2"/>
                </a:solidFill>
                <a:uFillTx/>
                <a:latin typeface="+mn-ea"/>
                <a:sym typeface="+mn-ea"/>
              </a:rPr>
              <a:t>建议修复</a:t>
            </a:r>
            <a:endParaRPr lang="zh-CN" altLang="en-US" sz="1600" b="1" dirty="0">
              <a:solidFill>
                <a:schemeClr val="accent2"/>
              </a:solidFill>
              <a:uFillTx/>
              <a:latin typeface="+mn-ea"/>
              <a:sym typeface="+mn-ea"/>
            </a:endParaRPr>
          </a:p>
        </p:txBody>
      </p:sp>
      <p:sp>
        <p:nvSpPr>
          <p:cNvPr id="14" name="正文"/>
          <p:cNvSpPr txBox="1"/>
          <p:nvPr>
            <p:custDataLst>
              <p:tags r:id="rId18"/>
            </p:custDataLst>
          </p:nvPr>
        </p:nvSpPr>
        <p:spPr>
          <a:xfrm>
            <a:off x="610235" y="5101273"/>
            <a:ext cx="5184140" cy="1136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lvl="0" indent="0" algn="just" fontAlgn="auto">
              <a:lnSpc>
                <a:spcPct val="130000"/>
              </a:lnSpc>
              <a:buClrTx/>
              <a:buSzTx/>
              <a:buFontTx/>
            </a:pPr>
            <a:r>
              <a:rPr lang="zh-CN" altLang="en-US" sz="11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信息级别问题包括缺少类注释、缺少类型声明、循环中正则编译、冗余函数调用等，这些问题虽不影响程序运行，但为了代码的可读性和维护性，建议在空闲时进行优化。</a:t>
            </a:r>
            <a:endParaRPr lang="zh-CN" altLang="en-US" sz="11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15" name="标题"/>
          <p:cNvSpPr txBox="1"/>
          <p:nvPr>
            <p:custDataLst>
              <p:tags r:id="rId19"/>
            </p:custDataLst>
          </p:nvPr>
        </p:nvSpPr>
        <p:spPr>
          <a:xfrm>
            <a:off x="610235" y="4817428"/>
            <a:ext cx="5184140" cy="26733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en-US" altLang="en-US" sz="16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Info (</a:t>
            </a:r>
            <a:r>
              <a:rPr lang="zh-CN" altLang="en-US" sz="16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信息级别</a:t>
            </a:r>
            <a:r>
              <a:rPr lang="en-US" altLang="zh-CN" sz="16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) - </a:t>
            </a:r>
            <a:r>
              <a:rPr lang="zh-CN" altLang="en-US" sz="16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可选修复</a:t>
            </a:r>
            <a:endParaRPr lang="zh-CN" altLang="en-US" sz="16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83820"/>
            <a:ext cx="10930255" cy="763270"/>
          </a:xfrm>
        </p:spPr>
        <p:txBody>
          <a:bodyPr/>
          <a:lstStyle/>
          <a:p>
            <a:r>
              <a:rPr lang="zh-CN" altLang="en-US" sz="2400">
                <a:sym typeface="+mn-ea"/>
              </a:rPr>
              <a:t>方案二</a:t>
            </a:r>
            <a:r>
              <a:rPr lang="en-US" altLang="zh-CN" sz="2400">
                <a:sym typeface="+mn-ea"/>
              </a:rPr>
              <a:t>- php-parser + scikit-learn   </a:t>
            </a:r>
            <a:r>
              <a:rPr lang="zh-CN" altLang="en-US" sz="2400">
                <a:sym typeface="+mn-ea"/>
              </a:rPr>
              <a:t>本地搭建</a:t>
            </a:r>
            <a:r>
              <a:rPr lang="zh-CN" altLang="en-US" sz="2400"/>
              <a:t>快速开始指南</a:t>
            </a:r>
            <a:endParaRPr lang="zh-CN" altLang="en-US" sz="2400"/>
          </a:p>
        </p:txBody>
      </p:sp>
      <p:sp>
        <p:nvSpPr>
          <p:cNvPr id="15" name="标题"/>
          <p:cNvSpPr txBox="1"/>
          <p:nvPr>
            <p:custDataLst>
              <p:tags r:id="rId2"/>
            </p:custDataLst>
          </p:nvPr>
        </p:nvSpPr>
        <p:spPr>
          <a:xfrm>
            <a:off x="580390" y="847090"/>
            <a:ext cx="5233670" cy="4083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执行检测代码异味</a:t>
            </a:r>
            <a:r>
              <a:rPr lang="en-US" altLang="zh-CN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--  </a:t>
            </a:r>
            <a:r>
              <a:rPr lang="zh-CN" altLang="en-US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置信分</a:t>
            </a:r>
            <a:r>
              <a:rPr lang="en-US" altLang="zh-CN" sz="2000" b="1" dirty="0">
                <a:solidFill>
                  <a:schemeClr val="accent3"/>
                </a:solidFill>
                <a:uFillTx/>
                <a:latin typeface="+mn-ea"/>
                <a:sym typeface="+mn-ea"/>
              </a:rPr>
              <a:t> </a:t>
            </a:r>
            <a:endParaRPr lang="en-US" altLang="zh-CN" sz="2000" b="1" dirty="0">
              <a:solidFill>
                <a:schemeClr val="accent3"/>
              </a:solidFill>
              <a:uFillTx/>
              <a:latin typeface="+mn-ea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390" y="1428750"/>
            <a:ext cx="49212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/>
              <a:t>规则引擎优先判定，</a:t>
            </a:r>
            <a:r>
              <a:rPr lang="en-US" altLang="zh-CN" sz="1200"/>
              <a:t>ML</a:t>
            </a:r>
            <a:r>
              <a:rPr lang="zh-CN" altLang="en-US" sz="1200"/>
              <a:t>模型补充</a:t>
            </a:r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2002155"/>
            <a:ext cx="7734300" cy="2750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3040" y="2002155"/>
            <a:ext cx="5551805" cy="2160905"/>
          </a:xfrm>
          <a:prstGeom prst="rect">
            <a:avLst/>
          </a:prstGeom>
        </p:spPr>
        <p:txBody>
          <a:bodyPr>
            <a:noAutofit/>
          </a:bodyPr>
          <a:p>
            <a:pPr>
              <a:spcBef>
                <a:spcPts val="1000"/>
              </a:spcBef>
              <a:spcAft>
                <a:spcPts val="400"/>
              </a:spcAft>
            </a:pP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1. 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互补性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 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🤝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规则引擎：精确检测已知模式（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SQL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注入、死循环等）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ML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模型：处理复杂的代码风格问题（方法长度、复杂度等）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>
              <a:spcBef>
                <a:spcPts val="1000"/>
              </a:spcBef>
              <a:spcAft>
                <a:spcPts val="400"/>
              </a:spcAft>
            </a:pP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2. 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可靠性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 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🛡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️</a:t>
            </a:r>
            <a:endParaRPr lang="en-US" altLang="zh-CN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规则引擎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95%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置信度：基于确定的模式匹配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ML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模型动态置信度：基于统计学习，可能不准确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>
              <a:spcBef>
                <a:spcPts val="1000"/>
              </a:spcBef>
              <a:spcAft>
                <a:spcPts val="400"/>
              </a:spcAft>
            </a:pP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3. 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优先级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 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⚡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安全问题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 &gt; 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代码风格问题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确定的问题 </a:t>
            </a:r>
            <a:r>
              <a:rPr lang="en-US" altLang="zh-CN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&gt; </a:t>
            </a:r>
            <a:r>
              <a:rPr lang="zh-CN" altLang="en-US" sz="1000" b="1">
                <a:solidFill>
                  <a:schemeClr val="bg2">
                    <a:lumMod val="50000"/>
                  </a:schemeClr>
                </a:solidFill>
                <a:cs typeface="+mn-lt"/>
              </a:rPr>
              <a:t>推测的问题</a:t>
            </a:r>
            <a:endParaRPr lang="zh-CN" altLang="en-US" sz="1000" b="1">
              <a:solidFill>
                <a:schemeClr val="bg2">
                  <a:lumMod val="50000"/>
                </a:schemeClr>
              </a:solidFill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320" y="4464685"/>
            <a:ext cx="6096000" cy="169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None/>
            </a:pP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cs typeface="+mn-lt"/>
              </a:rPr>
              <a:t>工作流程：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indent="0"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None/>
            </a:pP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cs typeface="+mn-lt"/>
              </a:rPr>
              <a:t>规则引擎扫描 → 有严重问题？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indent="0"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None/>
            </a:pP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cs typeface="+mn-lt"/>
              </a:rPr>
              <a:t>    ├─ 是 → 规则引擎判定(95%置信度) ✅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indent="0"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None/>
            </a:pP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cs typeface="+mn-lt"/>
              </a:rPr>
              <a:t>    └─ 否 → ML模型判定 → 有警告问题？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indent="0"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None/>
            </a:pP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cs typeface="+mn-lt"/>
              </a:rPr>
              <a:t>           ├─ 是 → 调整为警告类型(75%置信度) ⚠️  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cs typeface="+mn-lt"/>
            </a:endParaRPr>
          </a:p>
          <a:p>
            <a:pPr indent="0"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None/>
            </a:pPr>
            <a:r>
              <a:rPr lang="en-US" altLang="zh-CN" sz="1600" b="1">
                <a:solidFill>
                  <a:schemeClr val="bg2">
                    <a:lumMod val="50000"/>
                  </a:schemeClr>
                </a:solidFill>
                <a:cs typeface="+mn-lt"/>
              </a:rPr>
              <a:t>           └─ 否 → 保持ML预测结果 🤖</a:t>
            </a:r>
            <a:endParaRPr lang="en-US" altLang="zh-CN" sz="1600" b="1">
              <a:solidFill>
                <a:schemeClr val="bg2">
                  <a:lumMod val="50000"/>
                </a:schemeClr>
              </a:solidFill>
              <a:cs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代码审查的现代视角：从传统痛点到</a:t>
            </a:r>
            <a:r>
              <a:rPr lang="en-US" altLang="zh-CN"/>
              <a:t>AI</a:t>
            </a:r>
            <a:r>
              <a:rPr lang="zh-CN" altLang="en-US"/>
              <a:t>驱动的价值</a:t>
            </a:r>
            <a:endParaRPr lang="zh-CN" altLang="en-US"/>
          </a:p>
        </p:txBody>
      </p:sp>
      <p:sp>
        <p:nvSpPr>
          <p:cNvPr id="8" name="矩形 2"/>
          <p:cNvSpPr/>
          <p:nvPr>
            <p:custDataLst>
              <p:tags r:id="rId2"/>
            </p:custDataLst>
          </p:nvPr>
        </p:nvSpPr>
        <p:spPr>
          <a:xfrm>
            <a:off x="901097" y="3690218"/>
            <a:ext cx="2880446" cy="87609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代码异味指代码中潜在问题的不良模式，如过长函数、大类、复杂条件语句，降低可维护性、扩展性，增加错误风险。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3"/>
          <p:cNvSpPr/>
          <p:nvPr>
            <p:custDataLst>
              <p:tags r:id="rId3"/>
            </p:custDataLst>
          </p:nvPr>
        </p:nvSpPr>
        <p:spPr>
          <a:xfrm>
            <a:off x="901097" y="3009392"/>
            <a:ext cx="2880444" cy="5912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700" b="1" kern="0">
                <a:solidFill>
                  <a:schemeClr val="accent1"/>
                </a:solidFill>
                <a:latin typeface="+mn-ea"/>
                <a:cs typeface="+mn-ea"/>
              </a:rPr>
              <a:t>代码异味的定义与影响</a:t>
            </a:r>
            <a:endParaRPr lang="zh-CN" altLang="en-US" sz="17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3" name="矩形 4"/>
          <p:cNvSpPr/>
          <p:nvPr>
            <p:custDataLst>
              <p:tags r:id="rId4"/>
            </p:custDataLst>
          </p:nvPr>
        </p:nvSpPr>
        <p:spPr>
          <a:xfrm>
            <a:off x="901097" y="1811595"/>
            <a:ext cx="1325415" cy="991788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 fontScale="8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kern="0" dirty="0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en-US" altLang="zh-CN" sz="72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6" name="图片 29" descr="/data/temp/2edac85c-6add-11f0-82f1-cef2d6a94813.jpg@base@tag=imgScale&amp;m=1&amp;w=799&amp;h=422&amp;q=952edac85c-6add-11f0-82f1-cef2d6a94813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4921" b="4921"/>
          <a:stretch>
            <a:fillRect/>
          </a:stretch>
        </p:blipFill>
        <p:spPr>
          <a:xfrm>
            <a:off x="901097" y="4680337"/>
            <a:ext cx="2880449" cy="15200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矩形 5"/>
          <p:cNvSpPr/>
          <p:nvPr>
            <p:custDataLst>
              <p:tags r:id="rId7"/>
            </p:custDataLst>
          </p:nvPr>
        </p:nvSpPr>
        <p:spPr>
          <a:xfrm>
            <a:off x="4759324" y="3690218"/>
            <a:ext cx="2880446" cy="87609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传统人工审查效率低，且受限于审查者知识和经验，易遗漏问题，主观性强，可能引起团队分歧。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6"/>
          <p:cNvSpPr/>
          <p:nvPr>
            <p:custDataLst>
              <p:tags r:id="rId8"/>
            </p:custDataLst>
          </p:nvPr>
        </p:nvSpPr>
        <p:spPr>
          <a:xfrm>
            <a:off x="4759324" y="3009392"/>
            <a:ext cx="2880444" cy="5912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700" b="1" kern="0">
                <a:solidFill>
                  <a:schemeClr val="accent2"/>
                </a:solidFill>
                <a:latin typeface="+mn-ea"/>
                <a:cs typeface="+mn-ea"/>
              </a:rPr>
              <a:t>传统代码审查的痛点</a:t>
            </a:r>
            <a:endParaRPr lang="zh-CN" altLang="en-US" sz="1700" b="1" kern="0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20" name="矩形 9"/>
          <p:cNvSpPr/>
          <p:nvPr>
            <p:custDataLst>
              <p:tags r:id="rId9"/>
            </p:custDataLst>
          </p:nvPr>
        </p:nvSpPr>
        <p:spPr>
          <a:xfrm>
            <a:off x="4759324" y="1811595"/>
            <a:ext cx="1325415" cy="991788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 fontScale="8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kern="0">
                <a:solidFill>
                  <a:schemeClr val="accent2"/>
                </a:solidFill>
                <a:latin typeface="+mn-ea"/>
                <a:cs typeface="+mn-ea"/>
              </a:rPr>
              <a:t>02</a:t>
            </a:r>
            <a:endParaRPr lang="en-US" altLang="zh-CN" sz="7200" b="1" kern="0">
              <a:solidFill>
                <a:schemeClr val="accent2"/>
              </a:solidFill>
              <a:latin typeface="+mn-ea"/>
              <a:cs typeface="+mn-ea"/>
            </a:endParaRPr>
          </a:p>
        </p:txBody>
      </p:sp>
      <p:pic>
        <p:nvPicPr>
          <p:cNvPr id="21" name="图片 30" descr="/data/temp/2edac895-6add-11f0-82f1-cef2d6a94813.jpg@base@tag=imgScale&amp;m=1&amp;w=799&amp;h=422&amp;q=952edac895-6add-11f0-82f1-cef2d6a94813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7643" r="7643"/>
          <a:stretch>
            <a:fillRect/>
          </a:stretch>
        </p:blipFill>
        <p:spPr>
          <a:xfrm>
            <a:off x="4759324" y="4680337"/>
            <a:ext cx="2880449" cy="15200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alpha val="20000"/>
              </a:schemeClr>
            </a:solidFill>
          </a:ln>
        </p:spPr>
      </p:pic>
      <p:sp>
        <p:nvSpPr>
          <p:cNvPr id="22" name="矩形 10"/>
          <p:cNvSpPr/>
          <p:nvPr>
            <p:custDataLst>
              <p:tags r:id="rId12"/>
            </p:custDataLst>
          </p:nvPr>
        </p:nvSpPr>
        <p:spPr>
          <a:xfrm>
            <a:off x="8548370" y="3689985"/>
            <a:ext cx="2949575" cy="87630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 sz="1200" ker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审查利用机器学习和自然语言处理，自动化识别代码问题，提高审查效率和准确性，减少主观偏差，将成为未来审查的趋势。</a:t>
            </a:r>
            <a:endParaRPr lang="zh-CN" altLang="en-US" sz="1200" kern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4" name="矩形 11"/>
          <p:cNvSpPr/>
          <p:nvPr>
            <p:custDataLst>
              <p:tags r:id="rId13"/>
            </p:custDataLst>
          </p:nvPr>
        </p:nvSpPr>
        <p:spPr>
          <a:xfrm>
            <a:off x="8617551" y="3009392"/>
            <a:ext cx="2880443" cy="5912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 kern="0">
                <a:solidFill>
                  <a:schemeClr val="accent3"/>
                </a:solidFill>
                <a:latin typeface="+mn-ea"/>
                <a:cs typeface="+mn-ea"/>
              </a:rPr>
              <a:t>AI</a:t>
            </a:r>
            <a:r>
              <a:rPr lang="zh-CN" altLang="en-US" sz="1700" b="1" kern="0">
                <a:solidFill>
                  <a:schemeClr val="accent3"/>
                </a:solidFill>
                <a:latin typeface="+mn-ea"/>
                <a:cs typeface="+mn-ea"/>
              </a:rPr>
              <a:t>驱动代码审查的价值</a:t>
            </a:r>
            <a:endParaRPr lang="zh-CN" altLang="en-US" sz="1700" b="1" kern="0">
              <a:solidFill>
                <a:schemeClr val="accent3"/>
              </a:solidFill>
              <a:latin typeface="+mn-ea"/>
              <a:cs typeface="+mn-ea"/>
            </a:endParaRPr>
          </a:p>
        </p:txBody>
      </p:sp>
      <p:sp>
        <p:nvSpPr>
          <p:cNvPr id="25" name="矩形 13"/>
          <p:cNvSpPr/>
          <p:nvPr>
            <p:custDataLst>
              <p:tags r:id="rId14"/>
            </p:custDataLst>
          </p:nvPr>
        </p:nvSpPr>
        <p:spPr>
          <a:xfrm>
            <a:off x="8617551" y="1811595"/>
            <a:ext cx="1325415" cy="991788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 fontScale="8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7200" b="1" kern="0">
                <a:solidFill>
                  <a:schemeClr val="accent3"/>
                </a:solidFill>
                <a:latin typeface="+mn-ea"/>
                <a:cs typeface="+mn-ea"/>
              </a:rPr>
              <a:t>03</a:t>
            </a:r>
            <a:endParaRPr lang="en-US" altLang="zh-CN" sz="7200" b="1" kern="0">
              <a:solidFill>
                <a:schemeClr val="accent3"/>
              </a:solidFill>
              <a:latin typeface="+mn-ea"/>
              <a:cs typeface="+mn-ea"/>
            </a:endParaRPr>
          </a:p>
        </p:txBody>
      </p:sp>
      <p:pic>
        <p:nvPicPr>
          <p:cNvPr id="26" name="图片 31" descr="/data/temp/2edac97d-6add-11f0-82f1-cef2d6a94813.jpg@base@tag=imgScale&amp;m=1&amp;w=799&amp;h=422&amp;q=952edac97d-6add-11f0-82f1-cef2d6a94813"/>
          <p:cNvPicPr>
            <a:picLocks noChangeAspect="1"/>
          </p:cNvPicPr>
          <p:nvPr>
            <p:custDataLst>
              <p:tags r:id="rId15"/>
            </p:custDataLst>
          </p:nvPr>
        </p:nvPicPr>
        <p:blipFill rotWithShape="1">
          <a:blip r:embed="rId16"/>
          <a:srcRect l="4515" r="2631" b="1422"/>
          <a:stretch>
            <a:fillRect/>
          </a:stretch>
        </p:blipFill>
        <p:spPr>
          <a:xfrm>
            <a:off x="8617551" y="4680337"/>
            <a:ext cx="2880449" cy="152000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alpha val="20000"/>
              </a:schemeClr>
            </a:solidFill>
          </a:ln>
        </p:spPr>
      </p:pic>
      <p:cxnSp>
        <p:nvCxnSpPr>
          <p:cNvPr id="35" name="直接连接符 23"/>
          <p:cNvCxnSpPr/>
          <p:nvPr>
            <p:custDataLst>
              <p:tags r:id="rId17"/>
            </p:custDataLst>
          </p:nvPr>
        </p:nvCxnSpPr>
        <p:spPr>
          <a:xfrm>
            <a:off x="695960" y="1811595"/>
            <a:ext cx="0" cy="4407542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24"/>
          <p:cNvCxnSpPr/>
          <p:nvPr>
            <p:custDataLst>
              <p:tags r:id="rId18"/>
            </p:custDataLst>
          </p:nvPr>
        </p:nvCxnSpPr>
        <p:spPr>
          <a:xfrm>
            <a:off x="4544025" y="1811595"/>
            <a:ext cx="0" cy="4407542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25"/>
          <p:cNvCxnSpPr/>
          <p:nvPr>
            <p:custDataLst>
              <p:tags r:id="rId19"/>
            </p:custDataLst>
          </p:nvPr>
        </p:nvCxnSpPr>
        <p:spPr>
          <a:xfrm>
            <a:off x="8221912" y="1811595"/>
            <a:ext cx="0" cy="4407542"/>
          </a:xfrm>
          <a:prstGeom prst="line">
            <a:avLst/>
          </a:prstGeom>
          <a:ln w="19050">
            <a:solidFill>
              <a:schemeClr val="tx1">
                <a:lumMod val="40000"/>
                <a:lumOff val="60000"/>
                <a:alpha val="3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79165" y="51505"/>
            <a:ext cx="10969200" cy="705600"/>
          </a:xfrm>
        </p:spPr>
        <p:txBody>
          <a:bodyPr/>
          <a:p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方案一：</a:t>
            </a:r>
            <a:r>
              <a:rPr lang="en-US" altLang="zh-CN" sz="3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GitHub CodeRabbit</a:t>
            </a: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（线上使用，推荐新手）</a:t>
            </a:r>
            <a:endParaRPr lang="zh-CN" altLang="en-US" sz="3200"/>
          </a:p>
        </p:txBody>
      </p:sp>
      <p:sp>
        <p:nvSpPr>
          <p:cNvPr id="5" name="内容占位符 4"/>
          <p:cNvSpPr/>
          <p:nvPr>
            <p:ph idx="1"/>
            <p:custDataLst>
              <p:tags r:id="rId2"/>
            </p:custDataLst>
          </p:nvPr>
        </p:nvSpPr>
        <p:spPr>
          <a:xfrm>
            <a:off x="831215" y="988695"/>
            <a:ext cx="10563225" cy="57645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适用场景：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GitHub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项目，希望零配置快速体验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1.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访问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https://coderabbit.ai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2.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使用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GitHub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账号登录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3.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选择要分析的仓库配置安装应用授权即可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4.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创建一个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PR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CodeRabbit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会自动分析并评论</a:t>
            </a:r>
            <a:endParaRPr lang="en-US" altLang="zh-CN" sz="2800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优势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algn="l">
              <a:buClrTx/>
              <a:buSz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- ✅ 完全免费（开源项目）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algn="l">
              <a:buClrTx/>
              <a:buSz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- ✅ 零配置，立即可用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algn="l">
              <a:buClrTx/>
              <a:buSz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- ✅ 支持多种语言包括PHP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algn="l">
              <a:buClrTx/>
              <a:buSz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- ✅ 智能PR摘要和代码建议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0"/>
            <a:ext cx="10447020" cy="76708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设置-登陆和授权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" y="1945640"/>
            <a:ext cx="9558020" cy="46424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5010" y="11055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站点</a:t>
            </a:r>
            <a:r>
              <a:rPr lang="en-US" altLang="zh-CN">
                <a:solidFill>
                  <a:srgbClr val="FF0000"/>
                </a:solidFill>
              </a:rPr>
              <a:t>:  https://app.coderabbit.ai/login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080" y="0"/>
            <a:ext cx="11854815" cy="76708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设置添加目标仓库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1336675"/>
            <a:ext cx="9678670" cy="49199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67995" y="0"/>
            <a:ext cx="11854815" cy="76708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 sz="222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安装</a:t>
            </a:r>
            <a:r>
              <a:rPr lang="zh-CN" altLang="en-US" sz="222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CodeRabbit应用，</a:t>
            </a:r>
            <a:r>
              <a:rPr lang="zh-CN" altLang="en-US" sz="2220">
                <a:solidFill>
                  <a:schemeClr val="tx1">
                    <a:lumMod val="65000"/>
                    <a:lumOff val="35000"/>
                  </a:schemeClr>
                </a:solidFill>
              </a:rPr>
              <a:t>授权，添加目标仓库</a:t>
            </a:r>
            <a:endParaRPr lang="zh-CN" altLang="en-US" sz="222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390015"/>
            <a:ext cx="3441700" cy="3940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30" y="968375"/>
            <a:ext cx="4932680" cy="47834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13155" y="197150"/>
            <a:ext cx="7768800" cy="766800"/>
          </a:xfrm>
        </p:spPr>
        <p:txBody>
          <a:bodyPr>
            <a:normAutofit/>
          </a:bodyPr>
          <a:p>
            <a:pPr algn="l">
              <a:buClrTx/>
              <a:buSzTx/>
              <a:buFontTx/>
            </a:pPr>
            <a:r>
              <a:rPr lang="zh-CN" alt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方案-线上-CodeRabbit   设置</a:t>
            </a:r>
            <a:endParaRPr lang="zh-CN" alt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" y="1393825"/>
            <a:ext cx="9880600" cy="5260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BEAUTIFY_FLAG" val="#wm#"/>
  <p:tag name="KSO_WM_TEMPLATE_CATEGORY" val="diagram"/>
  <p:tag name="KSO_WM_TEMPLATE_INDEX" val="20233337"/>
  <p:tag name="generateSigPptEx" val="1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YPE" val="a"/>
  <p:tag name="KSO_WM_UNIT_INDEX" val="1"/>
</p:tagLst>
</file>

<file path=ppt/tags/tag144.xml><?xml version="1.0" encoding="utf-8"?>
<p:tagLst xmlns:p="http://schemas.openxmlformats.org/presentationml/2006/main">
  <p:tag name="KSO_WM_BEAUTIFY_FLAG" val="#wm#"/>
  <p:tag name="KSO_WM_TEMPLATE_CATEGORY" val="diagram"/>
  <p:tag name="KSO_WM_TEMPLATE_INDEX" val="20233337"/>
  <p:tag name="generateSigPptEx" val="1"/>
</p:tagLst>
</file>

<file path=ppt/tags/tag145.xml><?xml version="1.0" encoding="utf-8"?>
<p:tagLst xmlns:p="http://schemas.openxmlformats.org/presentationml/2006/main">
  <p:tag name="KSO_WM_BEAUTIFY_FLAG" val="#wm#"/>
  <p:tag name="KSO_WM_TEMPLATE_CATEGORY" val="diagram"/>
  <p:tag name="KSO_WM_TEMPLATE_INDEX" val="20233337"/>
</p:tagLst>
</file>

<file path=ppt/tags/tag146.xml><?xml version="1.0" encoding="utf-8"?>
<p:tagLst xmlns:p="http://schemas.openxmlformats.org/presentationml/2006/main">
  <p:tag name="KSO_WM_BEAUTIFY_FLAG" val="#wm#"/>
  <p:tag name="KSO_WM_TEMPLATE_CATEGORY" val="diagram"/>
  <p:tag name="KSO_WM_TEMPLATE_INDEX" val="20233337"/>
</p:tagLst>
</file>

<file path=ppt/tags/tag147.xml><?xml version="1.0" encoding="utf-8"?>
<p:tagLst xmlns:p="http://schemas.openxmlformats.org/presentationml/2006/main">
  <p:tag name="KSO_WM_BEAUTIFY_FLAG" val="#wm#"/>
  <p:tag name="KSO_WM_TEMPLATE_CATEGORY" val="diagram"/>
  <p:tag name="KSO_WM_TEMPLATE_INDEX" val="20233337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5438_2*l_h_a*1_1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16.4,&quot;top&quot;:67.47496062992127,&quot;width&quot;:917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5438_2*l_h_a*1_2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16.4,&quot;top&quot;:67.47496062992127,&quot;width&quot;:917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3.4,&quot;top&quot;:67.47496062992127,&quot;width&quot;:90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52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5438_2*l_h_a*1_2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0.6,&quot;top&quot;:67.47496062992127,&quot;width&quot;:903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55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5438_2*l_h_a*1_2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0.6,&quot;top&quot;:67.47496062992127,&quot;width&quot;:903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58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3.4,&quot;top&quot;:67.47496062992127,&quot;width&quot;:90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61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3.4,&quot;top&quot;:67.47496062992127,&quot;width&quot;:90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64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3.4,&quot;top&quot;:67.47496062992127,&quot;width&quot;:90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67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3.4,&quot;top&quot;:67.47496062992127,&quot;width&quot;:90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3.8250393700788,&quot;left&quot;:33.4,&quot;top&quot;:67.47496062992127,&quot;width&quot;:90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72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2_1*i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72_1*i*2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3272_1*i*3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4"/>
  <p:tag name="KSO_WM_UNIT_ID" val="custom20233272_1*i*4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DIAGRAM_COLOR_MATCH_VALUE" val="{}"/>
  <p:tag name="KSO_WM_UNIT_FILL_FORE_SCHEMECOLOR_INDEX" val="5"/>
  <p:tag name="KSO_WM_UNIT_USESOURCEFORMAT_APPLY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custom20233272_1*i*5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DIAGRAM_COLOR_MATCH_VALUE" val="{}"/>
  <p:tag name="KSO_WM_UNIT_FILL_FORE_SCHEMECOLOR_INDEX" val="5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6"/>
  <p:tag name="KSO_WM_UNIT_ID" val="custom20233272_1*i*6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DIAGRAM_COLOR_MATCH_VALUE" val="{}"/>
  <p:tag name="KSO_WM_UNIT_FILL_FORE_SCHEMECOLOR_INDEX" val="5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5438_2*l_h_f*1_1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TEXT_LAYER_COUNT" val="1"/>
  <p:tag name="KSO_WM_DIAGRAM_GROUP_CODE" val="l1-1"/>
  <p:tag name="KSO_WM_UNIT_PRESET_TEXT" val="单击此处输入你的正文，文字是您思想的提炼，为了最终演示发布的良好效果，请尽量言简意赅的阐述观点。根据需要可酌情增减文字，以便观者可以准确理解您所传达的信息。单击此处添加正文，文字是您思想的提炼，请言简意赅的阐述您的观点。文字是您思想的提炼，为了最终演示发布的良好效果，根据需要可酌情增减文字，以便观者可以准确理解您所传达的信息。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359.3,&quot;left&quot;:48.04998696229222,&quot;top&quot;:131.99999999999997,&quot;width&quot;:408.200026075415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5438_2*l_h_a*1_1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359.3,&quot;left&quot;:48.04998696229222,&quot;top&quot;:131.99999999999997,&quot;width&quot;:408.200026075415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8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5438_2*l_h_f*1_2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TEXT_LAYER_COUNT" val="1"/>
  <p:tag name="KSO_WM_DIAGRAM_GROUP_CODE" val="l1-1"/>
  <p:tag name="KSO_WM_UNIT_PRESET_TEXT" val="单击此处输入你的正文，文字是您思想的提炼，为了最终演示发布的良好效果，请尽量言简意赅的阐述观点。根据需要可酌情增减文字，以便观者可以准确理解您所传达的信息。单击此处添加正文，文字是您思想的提炼，请言简意赅的阐述您的观点。文字是您思想的提炼，为了最终演示发布的良好效果，请尽量言简意赅的阐述观点。根据需要可酌情增减文字，以便观者可以准确理解您所传达的信息。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359.3,&quot;left&quot;:48.04998696229222,&quot;top&quot;:131.99999999999997,&quot;width&quot;:408.200026075415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5438_2*l_h_a*1_2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359.3,&quot;left&quot;:48.04998696229222,&quot;top&quot;:131.99999999999997,&quot;width&quot;:408.200026075415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5438_2*l_h_f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TEXT_LAYER_COUNT" val="1"/>
  <p:tag name="KSO_WM_DIAGRAM_GROUP_CODE" val="l1-1"/>
  <p:tag name="KSO_WM_UNIT_PRESET_TEXT" val="单击此处输入你的正文，文字是您思想的提炼，为了最终演示发布的良好效果，请尽量言简意赅的阐述观点。根据需要可酌情增减文字，以便观者可以准确理解您所传达的信息。文字是您思想的提炼，请言简意赅的阐述您的观点。文字是您思想的提炼，为了最终演示发布的良好效果，请尽量言简意赅的阐述观点。根据需要可酌情增减文字，以便观者可以准确理解您所传达的信息。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359.3,&quot;left&quot;:48.04998696229222,&quot;top&quot;:131.99999999999997,&quot;width&quot;:408.200026075415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359.3,&quot;left&quot;:48.04998696229222,&quot;top&quot;:131.99999999999997,&quot;width&quot;:408.200026075415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86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72_1*a*1"/>
  <p:tag name="KSO_WM_TEMPLATE_CATEGORY" val="custom"/>
  <p:tag name="KSO_WM_TEMPLATE_INDEX" val="20233272"/>
  <p:tag name="KSO_WM_UNIT_LAYERLEVEL" val="1"/>
  <p:tag name="KSO_WM_TAG_VERSION" val="3.0"/>
  <p:tag name="KSO_WM_BEAUTIFY_FLAG" val="#wm#"/>
  <p:tag name="KSO_WM_UNIT_VALUE" val="30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5438_2*l_h_a*1_3_1"/>
  <p:tag name="KSO_WM_TEMPLATE_CATEGORY" val="diagram"/>
  <p:tag name="KSO_WM_TEMPLATE_INDEX" val="20235438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项标题内容"/>
  <p:tag name="KSO_WM_UNIT_TEXT_FILL_FORE_SCHEMECOLOR_INDEX" val="1"/>
  <p:tag name="KSO_WM_UNIT_TEXT_FILL_TYPE" val="1"/>
  <p:tag name="KSO_WM_UNIT_TEXT_TYPE" val="1"/>
  <p:tag name="KSO_WM_DIAGRAM_MAX_ITEMCNT" val="3"/>
  <p:tag name="KSO_WM_DIAGRAM_MIN_ITEMCNT" val="2"/>
  <p:tag name="KSO_WM_DIAGRAM_VIRTUALLY_FRAME" val="{&quot;height&quot;:424.6,&quot;left&quot;:33.4,&quot;top&quot;:66.7,&quot;width&quot;:900.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89.xml><?xml version="1.0" encoding="utf-8"?>
<p:tagLst xmlns:p="http://schemas.openxmlformats.org/presentationml/2006/main">
  <p:tag name="KSO_WM_SLIDE_ID" val="custom20233272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3272"/>
  <p:tag name="KSO_WM_SLIDE_TYPE" val="text"/>
  <p:tag name="KSO_WM_SLIDE_SUBTYPE" val="picTxt"/>
  <p:tag name="KSO_WM_SLIDE_SIZE" val="408.189*333.15"/>
  <p:tag name="KSO_WM_SLIDE_POSITION" val="48.05*158.15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203_2*a*1"/>
  <p:tag name="KSO_WM_TEMPLATE_CATEGORY" val="diagram"/>
  <p:tag name="KSO_WM_TEMPLATE_INDEX" val="20233203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SLIDE_ID" val="diagram20233203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3203"/>
  <p:tag name="KSO_WM_SLIDE_TYPE" val="text"/>
  <p:tag name="KSO_WM_SLIDE_SUBTYPE" val="diag"/>
  <p:tag name="KSO_WM_SLIDE_SIZE" val="835.572*361.7"/>
  <p:tag name="KSO_WM_SLIDE_POSITION" val="62.1266*132.9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883502374,&quot;left&quot;:83.13535433070865,&quot;top&quot;:130.94653392088176,&quot;width&quot;:792.28929133858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883502374,&quot;left&quot;:83.13535433070865,&quot;top&quot;:130.94653392088176,&quot;width&quot;:792.28929133858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  <p:tag name="KSO_WM_UNIT_USESOURCEFORMAT_APPLY" val="1"/>
</p:tagLst>
</file>

<file path=ppt/tags/tag71.xml><?xml version="1.0" encoding="utf-8"?>
<p:tagLst xmlns:p="http://schemas.openxmlformats.org/presentationml/2006/main">
  <p:tag name="KSO_WM_DIAGRAM_VIRTUALLY_FRAME" val="{&quot;height&quot;:387.88141883502374,&quot;left&quot;:83.13535433070865,&quot;top&quot;:130.94653392088176,&quot;width&quot;:792.28929133858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single_page&quot;,&quot;id&quot;:&quot;http://wps-cdn-docer.ks3-cn-beijing-internal.ksyuncs.com/wps_cdn_docer/storage/20241128/4d8d52bed81ab70a8ac954241f538f9f.jpg@base@tag=imgScale&amp;m=1&amp;w=485&amp;h=753&amp;q=95&quot;}*gallery__ai_v2.1.4_ONLINE*c3a51d39-229e-4999-9d6d-6a4b17520b04-slide-0"/>
  <p:tag name="KSO_WM_UNIT_LINE_FILL_TYPE" val="2"/>
  <p:tag name="KSO_WM_UNIT_USESOURCEFORMAT_APPLY" val="1"/>
</p:tagLst>
</file>

<file path=ppt/tags/tag72.xml><?xml version="1.0" encoding="utf-8"?>
<p:tagLst xmlns:p="http://schemas.openxmlformats.org/presentationml/2006/main">
  <p:tag name="KSO_WM_DIAGRAM_VIRTUALLY_FRAME" val="{&quot;height&quot;:387.88141883502374,&quot;left&quot;:83.13535433070865,&quot;top&quot;:130.94653392088176,&quot;width&quot;:792.28929133858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  <p:tag name="KSO_WM_UNIT_LINE_FILL_TYPE" val="2"/>
  <p:tag name="KSO_WM_UNIT_USESOURCEFORMAT_APPLY" val="1"/>
</p:tagLst>
</file>

<file path=ppt/tags/tag73.xml><?xml version="1.0" encoding="utf-8"?>
<p:tagLst xmlns:p="http://schemas.openxmlformats.org/presentationml/2006/main">
  <p:tag name="KSO_WM_DIAGRAM_VIRTUALLY_FRAME" val="{&quot;height&quot;:387.88141883502374,&quot;left&quot;:83.13535433070865,&quot;top&quot;:130.94653392088176,&quot;width&quot;:792.28929133858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6"/>
  <p:tag name="MH_PIC_SOURCE_TYPE" val="generate_slide_ai*{&quot;ai_type&quot;:&quot;generate_single_page&quot;,&quot;id&quot;:&quot;http://wps-cdn-docer.ks3-cn-beijing-internal.ksyuncs.com/wps_cdn_docer/storage/20220812/14c9d938d5fef2eb4bffbf542b939a5c.jpg@base@tag=imgScale&amp;m=1&amp;w=485&amp;h=753&amp;q=95&quot;}*gallery__ai_v2.1.4_ONLINE*c3a51d39-229e-4999-9d6d-6a4b17520b04-slide-0"/>
  <p:tag name="KSO_WM_UNIT_LINE_FILL_TYPE" val="2"/>
  <p:tag name="KSO_WM_UNIT_USESOURCEFORMAT_APPLY" val="1"/>
</p:tagLst>
</file>

<file path=ppt/tags/tag74.xml><?xml version="1.0" encoding="utf-8"?>
<p:tagLst xmlns:p="http://schemas.openxmlformats.org/presentationml/2006/main">
  <p:tag name="KSO_WM_DIAGRAM_VIRTUALLY_FRAME" val="{&quot;height&quot;:387.88141883502374,&quot;left&quot;:83.13535433070865,&quot;top&quot;:130.94653392088176,&quot;width&quot;:792.28929133858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6"/>
  <p:tag name="KSO_WM_UNIT_TEXT_FILL_FORE_SCHEMECOLOR_INDEX" val="1"/>
  <p:tag name="KSO_WM_UNIT_TEXT_FILL_TYPE" val="1"/>
  <p:tag name="KSO_WM_UNIT_LINE_FILL_TYPE" val="2"/>
  <p:tag name="KSO_WM_UNIT_USESOURCEFORMAT_APPLY" val="1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883502374,&quot;left&quot;:83.13535433070865,&quot;top&quot;:130.94653392088176,&quot;width&quot;:792.28929133858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883502374,&quot;left&quot;:83.13535433070865,&quot;top&quot;:130.94653392088176,&quot;width&quot;:792.28929133858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DIAGRAM_VIRTUALLY_FRAME" val="{&quot;height&quot;:387.88141883502374,&quot;left&quot;:83.13535433070865,&quot;top&quot;:130.94653392088176,&quot;width&quot;:792.28929133858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7"/>
  <p:tag name="MH_PIC_SOURCE_TYPE" val="generate_slide_ai*{&quot;ai_type&quot;:&quot;generate_single_page&quot;,&quot;id&quot;:&quot;http://wps-cdn-docer.ks3-cn-beijing-internal.ksyuncs.com/wps_cdn_docer/storage/20241129/5290a728c0191dd8cd08ad0165d4c3c7.jpg@base@tag=imgScale&amp;m=1&amp;w=485&amp;h=753&amp;q=95&quot;}*gallery__ai_v2.1.4_ONLINE*c3a51d39-229e-4999-9d6d-6a4b17520b04-slide-0"/>
  <p:tag name="KSO_WM_UNIT_LINE_FILL_TYPE" val="2"/>
  <p:tag name="KSO_WM_UNIT_USESOURCEFORMAT_APPLY" val="1"/>
</p:tagLst>
</file>

<file path=ppt/tags/tag78.xml><?xml version="1.0" encoding="utf-8"?>
<p:tagLst xmlns:p="http://schemas.openxmlformats.org/presentationml/2006/main">
  <p:tag name="KSO_WM_DIAGRAM_VIRTUALLY_FRAME" val="{&quot;height&quot;:387.88141883502374,&quot;left&quot;:83.13535433070865,&quot;top&quot;:130.94653392088176,&quot;width&quot;:792.28929133858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7"/>
  <p:tag name="KSO_WM_UNIT_TEXT_FILL_FORE_SCHEMECOLOR_INDEX" val="1"/>
  <p:tag name="KSO_WM_UNIT_TEXT_FILL_TYPE" val="1"/>
  <p:tag name="KSO_WM_UNIT_LINE_FILL_TYPE" val="2"/>
  <p:tag name="KSO_WM_UNIT_USESOURCEFORMAT_APPLY" val="1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883502374,&quot;left&quot;:83.13535433070865,&quot;top&quot;:130.94653392088176,&quot;width&quot;:792.28929133858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883502374,&quot;left&quot;:83.13535433070865,&quot;top&quot;:130.94653392088176,&quot;width&quot;:792.28929133858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  <p:tag name="KSO_WM_SLIDE_SOURCE" val="WPPAIGenerateSlide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37_2*a*1"/>
  <p:tag name="KSO_WM_TEMPLATE_CATEGORY" val="diagram"/>
  <p:tag name="KSO_WM_TEMPLATE_INDEX" val="2023333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9"/>
  <p:tag name="KSO_WM_DIAGRAM_GROUP_CODE" val="l1-1"/>
  <p:tag name="KSO_WM_UNIT_TYPE" val="a"/>
  <p:tag name="KSO_WM_UNIT_INDEX" val="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8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337_1*l_h_f*1_1_1"/>
  <p:tag name="KSO_WM_TEMPLATE_CATEGORY" val="diagram"/>
  <p:tag name="KSO_WM_TEMPLATE_INDEX" val="20233337"/>
  <p:tag name="KSO_WM_UNIT_LAYERLEVEL" val="1_1_1"/>
  <p:tag name="KSO_WM_TAG_VERSION" val="3.0"/>
  <p:tag name="KSO_WM_UNIT_TEXT_FILL_FORE_SCHEMECOLOR_INDEX_BRIGHTNESS" val="0.2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文字是您思想的提炼，简明扼要地阐述您的观点，以便观者准确地理解您传达的思想。"/>
  <p:tag name="KSO_WM_UNIT_TEXT_FILL_FORE_SCHEMECOLOR_INDEX" val="1"/>
  <p:tag name="KSO_WM_UNIT_TEXT_FILL_TYPE" val="1"/>
  <p:tag name="KSO_WM_UNIT_USESOURCEFORMAT_APPLY" val="1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337_1*l_h_a*1_1_1"/>
  <p:tag name="KSO_WM_TEMPLATE_CATEGORY" val="diagram"/>
  <p:tag name="KSO_WM_TEMPLATE_INDEX" val="2023333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37_1*l_h_i*1_1_1"/>
  <p:tag name="KSO_WM_TEMPLATE_CATEGORY" val="diagram"/>
  <p:tag name="KSO_WM_TEMPLATE_INDEX" val="2023333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37_1*l_h_d*1_1_1"/>
  <p:tag name="KSO_WM_TEMPLATE_CATEGORY" val="diagram"/>
  <p:tag name="KSO_WM_TEMPLATE_INDEX" val="2023333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422*799"/>
  <p:tag name="KSO_WM_DIAGRAM_GROUP_CODE" val="l1-1"/>
  <p:tag name="KSO_WM_UNIT_TYPE" val="l_h_d"/>
  <p:tag name="KSO_WM_UNIT_INDEX" val="1_1_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single_page&quot;,&quot;id&quot;:&quot;http://wps-cdn-docer.ks3-cn-beijing-internal.ksyuncs.com/wps_cdn_docer/storage/20241204/e41e3de1b10a7a3846f27b6d6cb4f621.jpg@base@tag=imgScale&amp;m=1&amp;w=799&amp;h=422&amp;q=95&quot;}*gallery__ai_v2.1.4_ONLINE*f2782bd3-bca5-436c-92b0-aacf6eb2b882-slide-0"/>
  <p:tag name="KSO_WM_UNIT_LINE_FILL_TYPE" val="2"/>
  <p:tag name="KSO_WM_UNIT_USESOURCEFORMAT_APPLY" val="1"/>
</p:tagLst>
</file>

<file path=ppt/tags/tag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337_1*l_h_f*1_2_1"/>
  <p:tag name="KSO_WM_TEMPLATE_CATEGORY" val="diagram"/>
  <p:tag name="KSO_WM_TEMPLATE_INDEX" val="20233337"/>
  <p:tag name="KSO_WM_UNIT_LAYERLEVEL" val="1_1_1"/>
  <p:tag name="KSO_WM_TAG_VERSION" val="3.0"/>
  <p:tag name="KSO_WM_UNIT_TEXT_FILL_FORE_SCHEMECOLOR_INDEX_BRIGHTNESS" val="0.2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文字是您思想的提炼，简明扼要地阐述您的内容观点，以便观者准确地理解您传达的思想内容。"/>
  <p:tag name="KSO_WM_UNIT_TEXT_FILL_FORE_SCHEMECOLOR_INDEX" val="1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337_1*l_h_a*1_2_1"/>
  <p:tag name="KSO_WM_TEMPLATE_CATEGORY" val="diagram"/>
  <p:tag name="KSO_WM_TEMPLATE_INDEX" val="2023333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37_1*l_h_i*1_2_1"/>
  <p:tag name="KSO_WM_TEMPLATE_CATEGORY" val="diagram"/>
  <p:tag name="KSO_WM_TEMPLATE_INDEX" val="2023333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37_1*l_h_d*1_2_1"/>
  <p:tag name="KSO_WM_TEMPLATE_CATEGORY" val="diagram"/>
  <p:tag name="KSO_WM_TEMPLATE_INDEX" val="2023333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422*799"/>
  <p:tag name="KSO_WM_DIAGRAM_GROUP_CODE" val="l1-1"/>
  <p:tag name="KSO_WM_UNIT_TYPE" val="l_h_d"/>
  <p:tag name="KSO_WM_UNIT_INDEX" val="1_2_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6"/>
  <p:tag name="MH_PIC_SOURCE_TYPE" val="generate_slide_ai*{&quot;ai_type&quot;:&quot;generate_single_page&quot;,&quot;id&quot;:&quot;http://wps-cdn-docer.ks3-cn-beijing-internal.ksyuncs.com/wps_cdn_docer/storage/20241201/6fd8b9746af5232e27a75abfa4cd240f.jpg@base@tag=imgScale&amp;m=1&amp;w=799&amp;h=422&amp;q=95&quot;}*gallery__ai_v2.1.4_ONLINE*f2782bd3-bca5-436c-92b0-aacf6eb2b882-slide-0"/>
  <p:tag name="KSO_WM_UNIT_LINE_FILL_TYPE" val="2"/>
  <p:tag name="KSO_WM_UNIT_USESOURCEFORMAT_APPLY" val="1"/>
</p:tagLst>
</file>

<file path=ppt/tags/tag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337_1*l_h_f*1_3_1"/>
  <p:tag name="KSO_WM_TEMPLATE_CATEGORY" val="diagram"/>
  <p:tag name="KSO_WM_TEMPLATE_INDEX" val="20233337"/>
  <p:tag name="KSO_WM_UNIT_LAYERLEVEL" val="1_1_1"/>
  <p:tag name="KSO_WM_TAG_VERSION" val="3.0"/>
  <p:tag name="KSO_WM_UNIT_TEXT_FILL_FORE_SCHEMECOLOR_INDEX_BRIGHTNESS" val="0.2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文字是您思想的提炼，简明扼要地阐述您的观点，以便观者准确地理解您传达的思想。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337_1*l_h_a*1_3_1"/>
  <p:tag name="KSO_WM_TEMPLATE_CATEGORY" val="diagram"/>
  <p:tag name="KSO_WM_TEMPLATE_INDEX" val="2023333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3337_1*l_h_i*1_3_1"/>
  <p:tag name="KSO_WM_TEMPLATE_CATEGORY" val="diagram"/>
  <p:tag name="KSO_WM_TEMPLATE_INDEX" val="2023333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USESOURCEFORMAT_APPLY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337_1*l_h_d*1_3_1"/>
  <p:tag name="KSO_WM_TEMPLATE_CATEGORY" val="diagram"/>
  <p:tag name="KSO_WM_TEMPLATE_INDEX" val="2023333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422*799"/>
  <p:tag name="KSO_WM_DIAGRAM_GROUP_CODE" val="l1-1"/>
  <p:tag name="KSO_WM_UNIT_TYPE" val="l_h_d"/>
  <p:tag name="KSO_WM_UNIT_INDEX" val="1_3_1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7"/>
  <p:tag name="MH_PIC_SOURCE_TYPE" val="generate_slide_ai*{&quot;ai_type&quot;:&quot;generate_single_page&quot;,&quot;id&quot;:&quot;http://wps-cdn-docer.ks3-cn-beijing-internal.ksyuncs.com/wps_cdn_docer/storage/20231222/7fcfb93757a4709f0b02ab513d355744.jpg@base@tag=imgScale&amp;m=1&amp;w=799&amp;h=422&amp;q=95&quot;}*gallery__ai_v2.1.4_ONLINE*f2782bd3-bca5-436c-92b0-aacf6eb2b882-slide-0"/>
  <p:tag name="KSO_WM_UNIT_LINE_FILL_TYPE" val="2"/>
  <p:tag name="KSO_WM_UNIT_USESOURCEFORMAT_APPLY" val="1"/>
</p:tagLst>
</file>

<file path=ppt/tags/tag9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337_1*l_h_i*1_1_2"/>
  <p:tag name="KSO_WM_TEMPLATE_CATEGORY" val="diagram"/>
  <p:tag name="KSO_WM_TEMPLATE_INDEX" val="20233337"/>
  <p:tag name="KSO_WM_UNIT_LAYERLEVEL" val="1_1_1"/>
  <p:tag name="KSO_WM_TAG_VERSION" val="3.0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13"/>
  <p:tag name="KSO_WM_UNIT_LINE_FILL_TYPE" val="2"/>
  <p:tag name="KSO_WM_UNIT_USESOURCEFORMAT_APPLY" val="1"/>
</p:tagLst>
</file>

<file path=ppt/tags/tag9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3337_1*l_h_i*1_2_2"/>
  <p:tag name="KSO_WM_TEMPLATE_CATEGORY" val="diagram"/>
  <p:tag name="KSO_WM_TEMPLATE_INDEX" val="20233337"/>
  <p:tag name="KSO_WM_UNIT_LAYERLEVEL" val="1_1_1"/>
  <p:tag name="KSO_WM_TAG_VERSION" val="3.0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13"/>
  <p:tag name="KSO_WM_UNIT_LINE_FILL_TYPE" val="2"/>
  <p:tag name="KSO_WM_UNIT_USESOURCEFORMAT_APPLY" val="1"/>
</p:tagLst>
</file>

<file path=ppt/tags/tag9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3337_1*l_h_i*1_3_2"/>
  <p:tag name="KSO_WM_TEMPLATE_CATEGORY" val="diagram"/>
  <p:tag name="KSO_WM_TEMPLATE_INDEX" val="20233337"/>
  <p:tag name="KSO_WM_UNIT_LAYERLEVEL" val="1_1_1"/>
  <p:tag name="KSO_WM_TAG_VERSION" val="3.0"/>
  <p:tag name="KSO_WM_DIAGRAM_MAX_ITEMCNT" val="4"/>
  <p:tag name="KSO_WM_DIAGRAM_MIN_ITEMCNT" val="3"/>
  <p:tag name="KSO_WM_DIAGRAM_VIRTUALLY_FRAME" val="{&quot;height&quot;:348.596623222405,&quot;left&quot;:54.8,&quot;top&quot;:141.87401122344315,&quot;width&quot;:850.5543307086613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69999998807907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13"/>
  <p:tag name="KSO_WM_UNIT_LINE_FILL_TYPE" val="2"/>
  <p:tag name="KSO_WM_UNIT_USESOURCEFORMAT_APPLY" val="1"/>
</p:tagLst>
</file>

<file path=ppt/tags/tag98.xml><?xml version="1.0" encoding="utf-8"?>
<p:tagLst xmlns:p="http://schemas.openxmlformats.org/presentationml/2006/main">
  <p:tag name="KSO_WM_SLIDE_ID" val="diagram20233337_2"/>
  <p:tag name="KSO_WM_TEMPLATE_SUBCATEGORY" val="0"/>
  <p:tag name="KSO_WM_TEMPLATE_MASTER_TYPE" val="0"/>
  <p:tag name="KSO_WM_TEMPLATE_COLOR_TYPE" val="0"/>
  <p:tag name="KSO_WM_SLIDE_ITEM_CNT" val="4"/>
  <p:tag name="KSO_WM_SLIDE_INDEX" val="2"/>
  <p:tag name="KSO_WM_TAG_VERSION" val="3.0"/>
  <p:tag name="KSO_WM_BEAUTIFY_FLAG" val="#wm#"/>
  <p:tag name="KSO_WM_TEMPLATE_CATEGORY" val="diagram"/>
  <p:tag name="KSO_WM_TEMPLATE_INDEX" val="20233337"/>
  <p:tag name="KSO_WM_SLIDE_TYPE" val="text"/>
  <p:tag name="KSO_WM_SLIDE_SUBTYPE" val="diag"/>
  <p:tag name="KSO_WM_SLIDE_SIZE" val="850.483*348.597"/>
  <p:tag name="KSO_WM_SLIDE_POSITION" val="54.8*141.874"/>
  <p:tag name="KSO_WM_SLIDE_LAYOUT" val="a_l"/>
  <p:tag name="KSO_WM_SLIDE_LAYOUT_CNT" val="1_1"/>
  <p:tag name="KSO_WM_SPECIAL_SOURCE" val="bdnull"/>
  <p:tag name="KSO_WM_DIAGRAM_GROUP_CODE" val="l1-1"/>
  <p:tag name="KSO_WM_SLIDE_DIAGTYPE" val="l"/>
  <p:tag name="KSO_WM_SLIDE_SOURCE" val="WPPAIGenerateSlide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R3VqKzFwK3FveVdyUUVBQU8wREFBQU1BQUFBWkc5amRXMWxiblF1ZUcxc2haTmJiNk13RUlYZksvVS9JTCtUR2dNbFJMQlZTbnFUMG0xVnR1MnpoUWRpeGRpVk1iMnQ5cjh2cHF0Y2FORHlnT0I4eDhlakdUczVlNitGOHdxNjRVcW15SnRnNUlBc0ZPT3lTbEZyU25lS3puNGNIeVVMVmJRMVNPTjBIMWN0WnluNlBTWGdCYVhIWEsrTUl6ZUFJSGJwYVJpN3pNZVVGTEVmVGt2L0QzTHU4aFE5YzRtY3A4MHVaSUluTWVwaW5lNngwWm1TSmEvK0NiMllLOUdhenUwOHBTakVIam9ad0Z2YXJDM0QrK1R4aFZFRDk3U0NuN1FHYTdpY0wvT0x3ZktWZXJ2U25Gbjg2K0h4QUgxb0JlaHhiQnNBZ2tzWXQ5Z1N6alhROVdITG5hN21yVkZMK3FGYWM5aFMxLzkzTEZXeHpyNmE5QjNmVkZKcFdFQ1pTWk9iRHpIV2pvM3ZVa2t6NHJrUVVCak5DeW95clpwbUU3ZHRmM0l5bkdPU20rNG9jZEhzOWVaTGMrNnBXYVdJUklQNTdXTXYySWtmcENYend2RFhmdFEza3NIN29CcXJOMWJiSHAxazhjSjdaVUxDclpnWEdrQStjMlpXRnBMd0ZBL2hOZkJxMVhmR0M0TGRQUVExcGRLMUpReWE5WlprM2VRTnNFWDM2a014Q1YwY3VTUnlDSjdoNmN6M0IxN1ZuN2JtczNuYnFmZTJ1NFlsSDRzaDBZeVFiK1pCVGorVi91SjJQMzhCVUVzREJCUUFBQUFJQUd1aisxb0p6T0tGenhBQUFEbnBBQUFQQUFBQWNHRm5aWE12Y0dGblpURXVlRzFzN1YxYmI5ekdGWDR2MFA5QWJGN3NKdWJ5dmlRZ05aQmxTWFloS1Z2dDJwSDZFdEFTSmJIZVhTNjRsR1AzS1ltYklrSHFKb1dURkE3U0lLNmJXaTkxV3JSQmtmcVNQK09WbEtmK2hjNE03OXdoT1Z3dXBaVTF6a05FbmpOenpwbmIrYzdoek96TTY3ZTZIZWFtWVE5TXF6ZGI0MW11eGhpOVRXdkw3TzNNMXE2MkZ5K290ZGQvL3RPZnpEVDFIWU81Y2dtd2NJQ2xmYnR2ek5iZ3V4cXpxbmZCM3o4KytPNENYMk4rWlZsZHdGTmpydlpNWjdiVzdkYVlwbTAwOWI1aHo5WUFBNmlLQWY5UWRVM2I2Zys4RitqbG0rYVdzOHRjQStWNVFXQmxvVmFQVWk4YjVzNnVBOGtOVFdRYkhCOG5RNEZCQlFMUGpWTERDZ1N0RVNkRGRTN2FobjRqVzRXQUxVZVhwbVU3dG00aWhzVzU1ZFpDbkR5MzUxZ3Q4emNHSkxmWHJpNmtDRmsydGxFTlhBcTliZld6eUd1K2lrbmxmSWFMbHVOWVhReEhhOU8yT3AxMVZEa3JjektPdXVGUkpTRkJYckxOcll2R2p0bGJ4eWdYRURjd3hEZnNuVXVtYld3NllDakd0WnFwSjhmTHpMSisyOXB6b3NWL3NkZnRyMWhiQnNZZ1NHbzV0enNHUmlxaWVaMmh4RW1yZTkzcnk4Wk5vNE1wMXUydTZMKzJiRFNhUmtsbXp5VWxoeUV3OFpwaFh6SUhEcTRnb0Y2MmNxaHpnd0VrcW9tNTBXOXQ2cTU1TXBja2dRbTRDZXIwV3BWalJ4aUF4S0RsdUVpang5b1l5bDgwamM0VzVPN290NW5XcnZWMmM5ZHlMSCtNTTZ0b1ZBZVBpTmkwQnJCU0JrMHMwQ0RBS3NhZFBhQzVPWTlwMmV3WlBtUGJ1T1dBTm5KTVlKQmZWYUlaa0JwSXZqZC8zSVhKWDRxR2orNE5QN25yUGwyZHJjSC8xWmpGanI3ajFtODZIUU5UTWFyOG10N1pRODBBRnJEWldxdTlGbXNxeExKbzlSeG1VZSthbmR1enRSVVRUSWFCQmVicGhnNnNxakZ1QTRCdVorYXRqZ1hXdkZjazlDL2U1SFhmQ0NMRGhNQ3d2Lzc3Nk1HbmdXSElrbE50bVJKNGp6djdQLzVwUDdEc2t0SFhiYWRyOUp4VGFKNDMrcUY5RGQrK2hhNXVkZ0x6dktmVGJKa2FqTW4vZlBQaTJaZUhuMzUzOU8yZkF3UGZCTE82TisxRE0zemhyV2pKaFc0UXJJU0xacWV6YU5sZDNmR1F6eW8wTHlCZlhGcTByVzU3MStnbW5NOU0welo3VHN0dzl2ck1vZ204Yld2WE1KeWdJVDJ3eElYTEk4UXR3ZklJVVVvRVIwRTRzS0xid0htNnRpTC9IbjBCOEVEMDBYWHZrVGVCVm1CZEI0QXYyamJvamRlalIzZCtmM0QvMjJCTnZkSzdhUTdNNjJIM01jdlc1ZzEvRmlNRC9ZYzU0THB2aG53WDljMGJPN2ExMTl2eUdWbzl2WStEUEZIeHczKytCNEdrdC9DbFNmZGRERTY4K3hTVjduRmp4Q01uRnpiR2pOdUpVTGdZTGs3dmZISDQ2WDdNQ1NFMk5OaVFNeGJqNWlEcXd2WTJnREtRTENvWU1uUnppSWloelZ1OUhpanJWaTVMRVdVUjJYOWFXUW0xbGVDQTBNM2VkVGhQT1YvemE2YWpkMHpuZG9idVVpTlRkNG5MMEIxTGJPMENzSitnenRROVhmMW5sOG1kUytodmI3Z0JJTTJnRGdtOEhsZ1Ixb0F1ZW0rbkU4WWFuLzF3OFBuM3cyZC9pZHRsNjczQk5waWx5Y1VqeFBRSlNJV29FU2lQb2M1QnVhUHdEOUdXbWg3STVWVUZUMFVvVjVEVVVTb1l4WDVwaUlMV0VKYXVNU3RKNkJwaFJwV0pjb3had0N5VkhiT1BnZDRCRFllODY3aTJtMEhROTVMdTZDUDZtTmV2YkNIREpZd01zQlNtTVlEWmhxbHpacjVwZ1drOFNOYmt2dmI2dk9ud3daTGtqaHN1NlVoUW9SVFRFWTJ3QmV1dTRCeDFoR0NOeWxVbnQ0ZEQ3VENkUnFhTzZLb2pFcWlETVBnYWFza2NiU2JWVnBLcm5EVFp0bXBFelNEU3pYOFY4MzByNW1Bekh1RENCY2x6OTcvY016ZHZyT2dENEhKa2ZnUzVqT0NDbHRVeHQ3REdCUXZ1Szl2ZVA0ekNZWDJqVTY1bllDa0I5VTBESCsvSG1PWjFsRElBdU14SloycnFqbVBZUFcrMllkbFFERDluMjliYmlJdnpNZGpvZW9EWUYzcGI1TXpJVk5BUWVVMDYwcXpBZTZnU25BQ0Jnd09kQm9UdDZsdWdIZzJPRm1NYmdrTmVsamRIVjJ5M0MzenBJMzJUMmdNenJyZE03eDJvQUxBZFJ0ajRDWjVTd1V3OU1oSmpuZzc0MzVIVkVqbmxXQnpjQm44dDNIS00zcFl2R3FkZG10c01HR0x1TTIvZFFDVmlMalZyaWdZbE10eHN3TE5FN0RCalJjZ1dzcUJJd2pFdmdtWUVEY3UyZVJhMXc4OWdGVG1GQTRtUndtNlRaSmR1MzNMY2FDc3JGRUtjV0g4ZDFnTmtYdXdBbU14Y20rdVlPd0Q4ejROSTJyRGQzSW83bk53bGpWZEVGUzdLK3ZXV1l3Rm9yR0tIQ0tvME90RU1UdFg1eEVTREVZYzMwd1RabjJuYmhyYkZOOUl0bnQvVmJYMFRxTVpjV1VjTFE0RVF6MU1pdGU0bXFIckgxdnU3ZnQydFBwekNYcnpsTlF4MFRMMnRSZE1lT0lnSFBNQXd5Lzk3elEzRVVHRjkwN2hvZ0NZM3d1ZTViUWNpMVl3eDYwWmZBOGF0VlBLQ050Y1R3Z2FYL0RBdGJUVU1PalNGaHVqOVB0TjBiWnhmVDVubU1YNm43ek0yTHpkZlBIbDQrUFc3UjgvdkRkLy9acWJ1OUxNRTFmdHBaREFrOFVxNkJEUWNSOWE5UkJIM1JjdzNMeGxXMTNCczB4aFo3anpLYlp6SVZRdjVqM1FndUlveWpoa004eDFyWUd4bE9OTlZDNlpFTWtYQWFET2poaFhycHRHMjBwcVRHS2doYmhJNGhCanJxVktSMjUyb1Bpa05VMDhWUktKQ3hsdzdPYUZFTFY5S2d3cEdBbGJxVEIwenI0S1g0VFQwb0VsdU9DK2V4bkJlRTJnNEg4cWc0WHhTSFJyTzAzQ2Vodk0wbktmaFBBM25hVGdmclpTRzh5Y2J6cysxMnN5cnpQRDlPd2VmL2VQZzdtTWF6bnNNTkp3dnJ3OE41eWVud1drTjU2V1hMNXlYNWRRSW5ZYno2QzBONXdQdGFEaFB3M2thenROdzNpWFFjRDdDUThQNWdKT0c4elNjajlESEQrZFhEeC9kUGZ6dysrSHpkdzgrL21UNDhlZkQrL3MwcFBjWWFFaGZYaDhhMGs5T2c5TWEwc3VWaHZTU3htcUNsaFhXcXdJcmpIcGRzc2hlVm5nMk03aVhlSTNsY2RWSGNFUkRZalVGQWxQaUtGL2lVYVUwMGk4VjZaTzE0c1NqZmJMdUR0VThscERmbXlaa1lmOGtHNjVBNkYrMDRkeUpUVk1BQVpXbUFHZ0tvT0lVQU9FNmdrcEZYTEJZUVJxQWZMa0l5cEd2YmtFeG5COGZPeW5naTZhSkFab1ltRVJpSU41TS9FU2JxYUtrQS9DZ0s4c0grdytHWDMwMGZxYWhwQUtEVGZPRzZWem9HTHJkbytrT2oyRkswaDFGSEF3aENrUzhKYk1laGRVNk81a1AwZzRvbC95b2JGd2NTdzVFcVRRSDBoajFwQlBLZjJUZk81QzNzMEZWV1psbVBjNUcxb09ncjBNZGp5WGxBV2JGVktjN0NyVVl6WFVrcURUWFFYTWRGZWM2Q0JZUVZDTHBhaWVmNmlCY0tvSkM1ZkljcmpTYTVJaFVTcE1jTCtQdUIyYjQ5TDNoSC85MThQQ2RnKzgrT254eTcrQ3JMMms2d0dPWWtuUUE2UnA4akttQVFpclJOTUJFbGFobVBGU1ZBdkJ1V1lUVis0bUFCaVlSRUdOenNVejBWU3lTdEhyNFdESzhEMXVRRk9SN202dnQ5WFBBRFFEbnh5Ni9NUThlenlIZEFHeGttM05yc1djdlRHRFh4ZGRHM20ySTU4K2ZIMFZ4NFIzYjhMb0NUK0JHaFFJQnFFYjJTUkxvVlRYSFJsNk9pd1RQZ1VqK3RaRjNHM3lhU005Q3pVTkVxVGFXRmdoaU5VemZrbVIvTkNWb0Q5aEdGOXloa0pVUjRqMXJvSDB1KzBabWZnanlMbDJkVzd0MGpzTzBVb0JTUlVsaWVlLzcyRGxYaTFlaFJ1ZXh3QzkyM3dYYmtDUEZObUN4alpSaUVhQ3FxVUNlbHhRa1N6RnhTQkJ4Z2lrMEhOM3ZpakUra25IS1owYkd0ZlVkMXlkQy9tRHdyNk9PeGc1QlRBRXdrakFGVXRKY3BBRy9wdVVIL0xGYmljTUdQaDNST2g0dXg2TjFLWWQ1L0doZGcvL0Zvd2FZVjBPM0MvTit5TUJ4V2I1NzJnUDFzbGcxRldrU1k5VjBLRm85VmgwWGxaVkRveG8rczVNdnRoVG9RYStEUzZUZFgzRUFRN2lEL2dqdTM5L3BnWUFSL3ZwRmVEODIvSW1NNktwYkREMnBsYU1uV2NJNGtCaldZYm5ScFNFQUo2cVNCNzdFQkJZU1IzRkM1RjB1TU1tRFhtWEZqUTFMUkVFdUFra3VjTEJkS3dBbERXQ2VQQllrNGZoeE1BbXZDSVUrZWtIRCtSUEVKSGlBQVJxTkFnd0tNRUlDQlJobkZHQ0ltT01QWkdKUEk4RFFLZ2NZOEs2SXNSR0NoSEhaVWw1NlJoWEh4d2prQW4wRWxHK2ZsQkFuaGVLRTEwYmViUWlaQ0VqbWxSenJ5b29iR3dGeFJmQ1BJRmFDZnZ6ZUtJSjlSRTFqeDBFK1JhNHg0WG1GbmNaRURCYjIrQU1PVjBDaU9JbmlwQWlCNHFRemlwUHloTUlGL3BUaXBPaE9WcjdTMDd3Q3g3RU4zS2JMMkZHaUxMK1k3Z3BsU1dEaDZaMnNvRi9MQys2QmZxTGNLTGFubGU1b0xiK2o5ZmozczVKMWRhamtjV3hwOWFjSDhiYlc0OS9VV3JUWmNrNEcwazJ0bzB4MFV5dmQxSnJRam54VEsra1Nna3BWZklDWGZLMEl5cEV1YkVFaG5QTXVzN1AxTk94cjVlaWUxck83cDdWNXVjazQxZzJqQjVyM1pBN1lBc1p6U0lPM2Rnem5MYjNUT2ZqZzg0Ty9QeHgrY1Avb3dmN1I4K2ZEcHgvLzcrbUhkS090eHpBZEcyMEwrUVVTNUlZWXk0WFV4WFU2UTd0dFNWcS9sQVlWallqak9HN0w0ejdqdkRSWGp1V2R1cVhYalFWdno4TEJXM3JkR0wxdWpHWXJrdXcwVy9FeVpDdm9kV1AwdXJGRXBWT1J0ZEJvMGdKREh6OWZjUFRvdDhNUDdnK2Zmblp3N3c4bmxyUVlQdjV3K1A1Ky9lQ2RSMGQzbnRIMGhNY3dIZWtKZWkzWTZjdFEwR3ZCOHZJVThFTDNLdk1VTWl2ZzBoQ1R5bE9Jck1KamdxQUErU2lnZXJXUmN6ZTZBQ3VSYUxMaWpDUXJpTG83VlBONGtoWHVQSm51WkVYQmhxUEppZ1NWSml0b3NxTHFaQVhaT29KS1ZYOW5HUG1LRVpRcm1hL3dCZEo4UmFSU21xOTRHZk1WMy83dDhNbnYzSHZEVGl4ZjhlTEp3OE92M3gwKy91TEZzN3QxNytISmY0OGUweDlsOXhtbUpYZFJ3QzhjWis2aXFGbzBkekZSSmFvYkY4ZDNuNW5BVjM1Z052OUtqWXdUbmp6bWhDZitTbzN3d0N6Y1h6SDJrVkp5Z2Y2QldVVlV3RENRY3U0ejB4TFhpMm1qVjZoRjNxVmZvVVptWVdseFl4K2F2U0FJR3R0b0ZMck9qS3ZpNUd4REJtQ1VGd3FmbnZYYnR0aloyUXM4TDdHcXFoYTV5bXc2anM5eXVhZGgvYUdIdThkTW84ZG42ZkhaQ0dFNkVnajArT3c0aUt3VUdvWHIvaVNSNERTZG44WEFKckZ5Mk9UQ0Nqa2JWZ2hjM00rRDV4RS9IM21YZXhXcy84VW5FMXhNUnFnUG54cGlJOGRHbmwxYWVHTmwrY3JxQW53SkhLWWlpam1YaXVUaEk3STZ4Ny9TRlc2OWJoUzdQNDBYK2FEcEp3eUZGRlZCWC9xS1FpR0ZWMWhOVk1lQVF6TEhpaW9FZ2VUWHFDa3lrRFdObDd1Q29ad1BpcUlvU3NEZUJrdEJVYVNaS1NpaW9DaFN3OHNLaW53L2NBSVpNakxSZ2RjNWZtVG00YkRKUXpPcGNtZ21BWDhxYUhrMzJHZWtZSGhNQ3FaMFZtc3lBbjFZSmpRa05nZDhja29pamFaZ2ZoWkFtVmhPcTdTNEVqa3RubWNiMnNubnRFUVY0Q3BOUGJhY0ZpZXpxbmJLYzFyNEZKVS85SEJYd2lrVXZsSDRGaUZRK0haRzRSdGM5ODlRVGd0M005d0pBQ2N1OFVzOEhPYVhlTGpjbi80SmdaTUVQQUF2NU9TMEppUFVCMCtpckxLS3hPZmt0YVJFRGtyaDVKSlpMWUlheHdkQnZOQmdGYmxRVXF2Q25KWWtDS3lrRklkQ2tpcXpuQ0tPQTRjVWtWV0ZScEZ6K1ZPVjA0cDk2TVArL3BBLzJuQkpNSHBQTGdWRlVRSUZSV2NWRlBsKzRBU1NXb1N5WDhLa1Z2VS9PNm5rZllmTGdrZ2lCaUxsZld1VTRPSTBMaVlqRjFqbU82UEFxeFAvem9pcHM4eDN4bUp3VEtqbTgySmpIQmcyMW1mRkl1QkxPYVc0aTM1THBMaUw0aTZLdStKQytaUUJreSsyN0hmRVhMUlZ5VFoyOVByNGsyRFYvMEtscEhIamIrcmlNZnVyOGhKZ2lpcU12NkdMWEdDWS9OSUtKNzZFUnZidlpJNlQrc0xVV1NMNUpmSkZkM05Way9YeXY4b1czY2MxRHR5Q2U3SUsvUlRtQ1A5VWdLN2lHN2hvc291Q3JpaUJncTR6Q3JyUU9uNGlpYTVjdWFrc1U0cTd2Q3B4WWhoNDJRNWlobmdUSmhQQU0vRHlEanI0RGg5YzBBVVBqd2RzOEFJZHkyWGk0UzlQdDYzdzZwaDZyaENOVElnWUZTSkZoVWhGaGFEOTEzZ3BVbFNLRUpVaUVFaHBrRW1CUC93VlN1RkRLUVFpVkVKRHhCUVI4TmFqWENud0tDcEpuMGlURTVMUldscVo0WVZPZythYkVoZFMyQlNKc0ZlVVVxYklaTDJTTnJySVRKSEpUQkVpZlMrSE1yalh3WC93WXplQkpKSElISGl4VzRrMkV3bk40VFBNa1JVU1NZU0xwVnpLSE1JVkpzY2NnclZNVU1mb25jS0RqWEExeXhsc0lMeU11THFJZDV1cE4vVWQ2UGIrRDFCTEF3UVVBQUFBQ0FCcm8vdGFKUERiK0RvQUFBQTZBQUFBRGdBQUFISmxiSE12WDNKbGJITXVlRzFzczdHdnlNMVJLRXN0S3M3TXo3TlZNdFF6VUZKSXpVdk9UOG5NUzdkVktpMUowN1ZRc3JmajViSUpTczFKTEFHcUtjN0lMQ2pXQjRvQUFGQkxBd1FVQUFBQUNBQnJvL3RhSlBEYitEb0FBQUE2QUFBQUV3QUFBSEpsYkhNdmNHRm5aVEZmY21Wc2N5NTRiV3l6c2EvSXpWRW9TeTBxenN6UHMxVXkxRE5RVWtqTlM4NVB5Y3hMdDFVcUxVblR0VkN5dCtQbHNnbEt6VWtzQWFvcHpzZ3NLTllIaWdBQVVFc0RCQlFBQUFBSUFHdWorMW9YSExpNXJBTUFBR01mQUFBSkFBQUFkR2hsYldVdWVHMXM3Vm5OYnROQUVMNGo4UTZyN2JtTkhjZDJMTVZVYldsRXBRYVZKaXB3TlBZNnNlcllrZVBTbGhNWEhnQUo5UUEzeElFTGhRTTNCRzlUU3Q2Qy9YTnR4K3VRaWtBSjhxN1UyTE96czdQenpjeHV4NjMxazZFUG5xSm83SVdCQ2VVMUNRSVUyS0hqQlgwVEhzWHVhaE91MzdsOXE5VWJvQ0VhNHllQUczc0RPM2ROcUdnUTNMZUd5SVNUNTY4dlg3MkhuQ1ZsMndyOU1LSzhUU1hoL1g3MmFmTDJESUx1d0hMQ1l4T3UxR1dKdHV4MEtvTE83dHAwdlEzYlJrRmN4K3l1MjlCMHgwV1EwM1JLMHcxRGR0MkVKak0rNU9pMm10QlVTbk5kMjFhVmhLWXdQbGxWYlMyaE5UaWZqblFqb1dtVTFuUnNLVjJqeWZpUTRjZzZyTTJydXlRcGh1SGtkYy9ySkhPYTF0U1V2TzU1UFJYQkhoc0MrMmlDL1RTek5zdnEzcXFsdUJYUTNNYTd0ZU1wNkFOMERPaW9YTUFQSXp4QzdUQWFXakY0Y09UWmh4MXJmR2pDMVFJbjVXNTd2cytaZTZjakxMa2IrcDRqWWswTkRBNzQ1a2lESU5VZHUzTUJFN2EvZEJuUjhLNFhvTkxSSzQ2SHlPc1BZcks0dktiaFZzUS94NzVsalFodjI3ZmkyWXg3Vmh5aktLQVdGdXRQV1RkUjN3czJvaWc4cHB3NGJMdmVNMnl3UnZtVTdjQzUzZ1JxQ0d5cWViQ2dFN0o0YUxSRHNJOWMvRzdReGdJZWkxS2xQRkJxdVJLMVJBc2hrak94YWpGbm5ZMGxTMEdnRXhLOXBCS0htU0dvVmN1NCtJMTVQNklkRzlVTFlweG9wV203LzlyWUM0K0tLaDV5Q00yUEJKMWF1ZjF5dXIxU3VmMkNFYUlpcTNDNHhoMm9TdS9nci91NVVpZTk1THBqVk5lZHhUcTZnMGhQc29yMkQrVDkrcHBDV2hVVk9aeFVuZlNTcU5DcnFGaHNWRFIwMGt1czNaekwydFV4OFdjRFlnRVFVWmxMSFJEdE1JaW5xMHRDYThrRzZlTFZsNGx2MXIxc2dldmk0QlZZbHBmekdGaUM2bXdRWURxdjBLcU5mRFgzOHZ6RHhidlBvRmpXdTVyR3lwdi9VYXFZY1lUblVrVmpqZ20vbFNvNHlQeU9JeWM1Z3hUSmMxbWl2c3hab3R5UHJxclFuS0hndVQxMGdvOUkvSWVKWm9jcXNZMzFwQnVISTVaT0R6WjhyeCtZY0FzRjJDa2dxMXNuUG43eDdmekgxNCtUTnk4bVgxNktQenh3S1BpM2lXS0JmMkJGbG8wRkE0N0ZTbEtGM25tVWNTa1pQN1d0b2VlZm1yRGoyVkU0RHQwWVBMYnVJYThvY3crTDdFZldhQUIyQW1jWHVURVZ4T1ZoVXR1THhvekd0OWFnNUgwU1Jtek5FUUdXckNyUXVHTkYyTzNIZ0xQanVUMWlLdnpMbHNJUG0yRWNoMFBSRVVnVE53TnFkeXgwbXBRQmtFZG01dWt0MDZHTVpYeXJUeFNmNTRaVEFnVHpsM1R4U3JWS3RhVlNUVTVVRS81UFVGbnRCbFhMRHVXekhqK2h5QkhFcVp5QzMvZ1QrV0QrRTFCTEF3UVVBQUFBQ0FCcm8vdGFBWnlRYnRRZEFBRHVId0FBRGdBQUFIUm9kVzFpYm1GcGJDNXFjR1ZucFhscFZCUFp1blloS29KRGxGR2dKZDFPaUNDb2dDQUUwbW9EQWdJQ0NqSklqaUlDb1pGV1NJc1FVaW95VDBlWkZJRW9vNHdCbVVRREVjTFFTQ1BLRkFoS0JsUm1xVUlJMVdTNlpkOTd6N2Z1V3VmSFhkK3RySjIxYXUrZDJ2dDU5enM4VDBVNkt1VUMyKzJzYmEwQkdSa1pJQno5QU5KeDROVDN1Ly9UOWYwaC85ZG55RWhmQXpzMkFVUWdTMVptTjdCdWg0enNEaGxwQjRBRkFKa04vemtCK0s5TFpwM3MrZzBiNVRiSksyeEdKelJzQjliSnlNcXVXeSs3WWNQNjllaG9GRG9Pck4reFFmR25JeWMyS2psZmt0dDlYZm5vbmZ0UE4rMDVXZHVtNHZJZTJtdDQrY1pkZVFWVnRaM3FHdnYyYXgvUU9XaGtmTXpFOUxqWnFWK3NyRzFPMjlxNW5qdnY1bjdCdzlQM2l0OVYvNEJBWW1nWTZmZWI0YmNpb3UvRnhNYkZKeVErU00vSXpNcCsrQ2lub0xDb3VLVDBXVm41ODdyNmhzYW1GODB2MjVrZG5WM2RmL1M4R1JnY0doNWhqWTZ4ZWZ6SlQ1Ky9URTNQek1KTDM1WlhCS3ZJWDJ2ZmNja0FzditDL205eDdVQnhyVnUvWG5hOTNIZGNNdXR1ZnArd1kvMkduNDVzVkR6aExIZnB1dEx1bzNjMktaKzgvN1MyVFg2UG9RdWtjdm5HZXdYVnZVYThmZkIzYUg4ais5OEJ1L3YvaGV4ZndQNGZMamF3UlZZR1BUelpIUUFla0VnT0ZDUUMvK3RHZTB2ZFFCbGdORFoxbWRKRCtHbDNHYzlaODAzbEltTm9xb3ZCeG5CSDdsU0tuTVdORkQwUkRuNzdLbFJvTHZvZFNZSGtPaUlrdFZ5YXZPUzFGRkFOdzJ3N1VZMlU4dkliS3Faem9ySTc4RXAvdk56d05mdVErR05qNGFFSnF2OFkyQTVLZ1EwSHBVRGhHWEdzRklBdlViV2t3Tm9GMHJqZXh0MUhyMmZVMUdaNEpSZnFVVFllVFU2dlN5NkFkYnBzcHdkdFMzSUNqUlp5S2phbWV5K1lHdzJicFJndFhNMkp5Ym5KRVQxYTNhZnlyWHUrQVc3eUZqOXAzVzREeTNWYUtneTBhb1hYblVIeVlDRVBrMFRmOHlTODZ4c2ZFMWZQVVpQMDQ3R1creW45a29NdklFNktNWGFqQ0RkRXQrRzErSGRndDVBT2hUTFhza3E1SWZLek53TFltWWxFVDFWcVJQcDQ2YnVWWHJmYzZhRXk2d0xuTXJ2UVVxTmk5WDJtdGwyMmR0dk9QbkJ4MExGMk5BaHZ6UEhyTExPeUpSYWxPL1pkTkNZVjFubUdFWGxXS3JCYUI0MnRKa2pHMXZzbjQvMXBZeXd1dnMwcHdZUzZqYUpBMWtCNkowRmxjcUM0bUU2Q0RyTE5RMUsxek1SUGNEdDREckx0TDkzdk1QeEMyRWN2UmtTWkVjWW1PelhTNGtsYmZZVHR0ZXp1cW9CajdPQ1M4cjVuZmI1aEFlZXF2NVE5aS96blZHNzUrV0xySFhFNG5XOTJ4WUh0Q3Q5eWQ5TjBtL1krVUM0cURPSzQrd1UwSDV1ZmVPOHcvNWpkczJlQnJjdWRvZWlBYmRZL050dnJTQUcvL2xFenpaN3RQYnVLR0pBem1Ici9BLzN5OGMvNi84U0xsTlQ5cnV6dy9QREc0K3l6MUltYmIwZXY2QVpiL2dTMjJYNjYyQ1BVcGpEMW0vMCtVS0d6aTJsblh0MVBOUDFEQ3R5OWREL1R6Ky9TOEFVVjB4OFRCMHp0MGhtSGZ0MVNwV08xOU1VanN2N0pRTzdGV2srN2JiYTJGcGMvNXB6WXowL1AwTFd5MWJGNmszS2xXRDE0N3dlVndaRytnSG1oZVZTZkZTVU1ZUWt5eFEydDI2eTRhY3Brb2ppTDRkZWl5NlBGUzR3bC9kU05EV0ovM3MyRk90aWZqMDBOMDZXeTkwdzJNYW0zTFg5Z0xZTWJ3dXNFY29qRGsvRFVyWnM3OFVwR0Z3bGVnNHVVbjVETDF1LzBHbXgvMWY5SzJsbGxKT3gvVDB3Y0pkYnZrZThmZTNFdU5IbWZYWXNHZk9OdWRLNzNzNkZuR1FYbEoxNzBsQVpxL3lONXFEcnpheVU3dzAvTlA5TGNWbmRlTVAvTzJVcmx6Z2tyTWdpdlRpNTJoYXdYK1NQbWtCclhvSTBUaTFmQlJjS3V2TFJ1cHlUV1RWQ3QxU3k4Z3V0K0QzZWNoN25qb3l1bTB0VXJ4c2RuSlZ2RVZFWkFsUDlGZVArclNzazdpWHEydzZBZjlEYXV4R3NtUitzVmlWUXRyaERpbmVoZnBBQVBqMW96RTN4ZlFtR0NTRTEvR2lqV001dExWYUNYRFZhUWNaZmM5TVBFSllieWRpN0pSTWYwN0xvS0g2WEVxVkxUNm9DS3BVYWE1dEZkcDBzbUYwM1UvQU1jYlkrbE4weXFOajZJWEZueS81RGgza0hZQ2dZUTJJY2w3L014NG54R0FPMDJHb0dXbWo1a2EwUUh6cDQwdUl0emhyd0VXVENyMnl2d1VLc2NNaWNBSVp2RVpZeEtvTTl4Y1NiRC8zaVkrb282R0FCdW5yWFVHakpLV2xTeElXa2wwY2FKYmptdStubkdxK01ObVVTVkE2YmxpVm9paTZKZFp2VVZKODkreWRBdnRRNk5ydWVaTnZTRjhRZFBYMytRdVJDMUt5ZXdzL1RLL05DRElPdjhqeWNURDFUYUtSd291STNmWlFtSXJpTUV5TFdOczhOU2hmd2JZaSs4UEk2d2ZoYlhNRUw2MVgvR3FRa1ZLQk1jUmJMQkxSNlloRzl5WDlnQVIvSlc0NDB3OGVCR1N3QnA0cTBtTGxPVkVFem5CQWEyaXZrU3pVKzV2UG5LME82NlYwRVduZ09TcnZFUHkrQzRnY0RqblhHejZGU1I2S2lZSHR6Z2xSVDQ2K2Y3VW9DYmk0WE9WVlE0MVRrYy9CUHFMcDZnL0ttbTRhMzd4VWExZi8vYlk2bW1oM2pKUlc1UUVWaW9mTjZ0L2RPRlpLL3VrWjZaWGczNC9CSEdoZVFhWXRFUjBwT3k0UTduM0tYWnpNQ2hUUHpIU0tlZ2c2MmQxcm5sZGtkWXhBdC92a25keGRPNXVqUCswa1VEWHowY2taV2lQbkRESld6S3pualM4V3hHTnE2QTkyWXEwUFFqTnBWUkt3WG03YUZGZmtnN3FDbzZpOFJkRjRhSXpGa1NIY2tRdFVtN1V4ZWpNRTVob2ZIR0dYTXhCMlZGdHVJR1JnQldVM1JrUkZNUUNiRzZwTUM5bkp0TWVkRjVpT1VEVVJPLzF0dW54VXAyc0w1V2s1b2JxQ296dnAxbStiWFg4VU5VYUJGem03Q01sM3pnSUhWU0FORUprUUpXVldqUVhZeG9aYmNRUDlEelI2cnM2QWtmYmRnTy9abm11a3NUck9jdE5ML2EvcDFMWFVkYS9ycGNTQkc0TWY1RS9DVzdlTkJtU1p3VUdIK01adnZ2cWZ5UUZKaHVvTVdMVEdpU1hoQnlRa2M0Z3J4MzVGRGhlZVFtMXpvZHRoZllpdU5FcDNqQklZSmhjWVhvSXF6a0RtZlY4amlKSE9oc2kxSm5oSHMwTGtUb1JpWU8wNFBLWnlpS1RReElxNnd5UE9RRUhQdzJrMWRCM1Q3NndaSmFUTjBwSDhMNDdWbEJidG1OeXdkWU1ZRURIZTlUZE1RRUpkeStnR2Y4QTVmM0hIQXZWYmV6WE5uVVpXc1FvWmpoVlJmNHdjL1VNYytPMHArZjIveWd3azVsNWxXWE0vRmN1YmE4cnUzNEk2TWNSelkyMXl4YnBPd3VrUjh2Ni9NajRVWEt2aEw1b2RYN0hyYUJ0Nkx3M2JUYnJPeDB2UVU5OXgyai9UZmhMTjlML3Z0U09qdXd2ZytKUUw5T1R1RFZoc0I1N1U5R25QRTZpZnhVMFFTYnFJcUhYUEdJZGt6TGgzWHFWNXFia0RiaFlZK1BGdlBVYXc2WHYwN01kdlA5S2dXbEhyRmZSdFJaNUlGZnNpNThLeGFlNHpOY0EyakhxbTJZRFJXREhmMGJIa2RHa1BhNEdaWjI3R1Ryc3ExSkIzWHNsTXZhYzhmelBKcER1K3grTHlvcGV1WnlkbG5IWDcxWTQveUJ3YXA3Z3ZPK1BTNUt2WWZQSzhWOCtrdXR2dFJrWitRMzcvdEUzUFBQVFFkcmtmdENmd29MWCt1L1lBQ2Rhc2NDclZqSk9GaEg3YUpxaWM2SW4rTzUrV3MrZVZ6T2JXeDkvOTNnMWtNK1NBUkxnSWdmcm9Tb2VvZHZGKzFDSGxJT1RMTVpNZlNmaXNQVE9nZVJ3VGF6a2tkOHA0MmpNKzRUZW9NclVSamhCcEs1UVQzSW04QUNqR2xRM015QS9hVUE1TUtSSkhrS2N4SlhpT2NMVnlKMkVwVXJYRXV0U1VTZjFqMXp4dnNPMWp5Vmkwak4xREhLMHRML05wV2IrempqMFplbTQwTjVucW1QTS82NlZ1YVNzbE0zRlA5N3JzVWZKWitXa3k5bkI0OUIvU0p6SmxkTmpKRUNUU1lTUFNrZ1VmQ1NBdStEYlA1OU55SFUyWHNTcnlaQzh4WXZaUDY2TUpDc2dIUzlORm5vZ1RmemJzYWpsWTdBSHVUaGsxZEdjVGFveDZLL3ZodE45TkdBRzJ2aEpNRlBNSU1ackxYTGt1VW1McUw4S0RwYUQ3dWxjSjBTVnB2TXNyS0RlRlNGOER2MGZhclU2Z252MmNQVEkwMWFMRDQ0M2k4NE9ySVNaYzVqeEl1MGhZR2w4U0tIb3ZCWFhSb0dkMWtTK1RsMGdlUHZ5YlpWNFpITU5WcjBQQzZVYjZGa05jaTRHcm4xOGlKVGdoMFJFYmlSQmtwRXMxKzNGZ2V3UzVQck53ZGJlM25SVk5nbGhXdEJoQzJpbjZWQVJwYWtoeUR3eFVObnBZQ1l3SURPS0Z5bzFMSjl5QnZlTW5qZ2FhckwweFhpYlAxdm1UcVhBL1NzenB6UllSWEh2K1pIRmR5YnRienc5c2JkNi9jeWxEem5UcW1rdHI4MWJKL1U1WDAwcTI3UnRpc20zaWowYU04emNja29HeTZaZWV0Y3FqeWxYRFJnKzZaSHl4V1NBbnpIR0pnbCtJckk4QmRqc1Jnd29BckxXMjNIakxJRVRBaWJTTGVIMHdXZTRtZWdmNHVtQTR6cDZFOEdhNDZWUVl2TWw3L1RoTllpYlNRQVI2Z015dEZ1eDhaNzNvbG0zdFFRZjQ2aHhlcFhOd3o2Q2o0ZVgyUTRIU2g0cVRzYzQrU3JjTzZ6WTZhQ3o1dGNmMk1YY25XVlo5K2I2NlYyQnB5S2ZTb2ExKzBVZEQ2V2F0ODdSenZ1NlAydFRQK1dYWitQZDIxU1JMUEZyV3ZqNmNHTnlzNVcvempyYktVTS9Lc1JFbEdYY3pKQXRMUG5aV0UxZ1l3NFZ2S2o2TVIzUXVuTDJZV3Nkb08xaS9OOWt3YWFDS2VMVUdmU0ZxS0VNTHA4REdCOFc4ajZPY28rMkIyRlZZWHNGM3JBbUFUY3FVcU96K3phbCthS2lRbGlSR1BwTFJJSWtxN2Z2SzVIRTZpSnpHVWw4c1ZTNERRa2pnVmh4VllaOEJ2akNVWUZVZUttc1EwRkdSQ3JJeTJSVFYwUUNsM0llcitJbjBtQllIeXNwd0ZUQ3NSTUFPSjduTmNUcWxESWEveTQ3Q1QxZGRxNjBZQnY1TFBpSklrMklsbjZIWEpuWHR3NDU4V0FEVkxwSnlLZnphMXFGQys3ZW94OThBcHNqS3FLYTNPS2p5aHBLa1ZDMEhSNmx5WmhyM3ArcVFncW14Z05yQ1Zib0QwaFVRWDhRZXZtWXhHWmI3Nml0NzhmM0t2S3NudDM2OEZMdmVlNm03YTg4dEp5RUJwN2kzNFZwN2FxaFpjS3JrTk5JcVU2UWRvdytTZWVFM3VQb0JuR000TkJRU1JzSUZLYS9CbHhWbXVuSnVFYmFGMXB5UnlGTUk1TXVEL2ZhU0VTNnUzUTBoZ0lBMk5iTGFEdXVHcWNZWVhvQ0RTQTNGaEM2NDMxUUtXWFU4MWdnNDQ0SDhPMkVTUTEwYjJlU29IMUsraFdZbnZWeG4yK2VzbUxJdEVPV3M3YjhFZTkrdm5qVXVCYTZNME5HY1F6QWI5V0w0U29IODlhc2wzM2g3bWgvTlRtdzNkN0N4K0Eva0p3NGpqdk9icmV2b1JrbDFLMzZzRG9DaXNtNXRaYjB1R0haZnNXRDVMS3l5NTlybGJjS1JkWERxZDNWTnJVRVJOVGZyMjR0N3o4S1BIOG5pMGI5VlYyejVuOWZpL283SmV6Wlk2dXhScUpMWlpCSFpaYWlGaG9UcWFJRXl0cFlEQ0JqWjNzdm1lSm83eVRtQ0RHay8weUlqL0ladjY2TDI4S1dvbERFNFk3T1hUUU9BWHJpcWdMRDRpVTRkWTh2b001aW5RRDdzY2ZjNUhXU1d1cTlZdVJaZkdwWDFvZUNFWm1tY3R2R0hzbHhzaXBMckFKN0tDT1lWNkRtZ3h1TGtlSmJnRVo4TndYZHZBSnlReTFiQUd0V1J4TDJTdlNHUkZaQktPOGVWQUtLTkFQRlRiZGxtaFFCam4xRzV2NEJFWHRUcWNrTElaVXBiRlpDZ0FwbXZZT0dxc2Roa0VSdno4dG5LbjlLTjRxQmJhaG91cHVJRGlBdzEraWluNmgzU2FJRm1maFZUU2pmVm1qMWE5VkNCam4xa3ExOFNPMXVOYkJXZkNsb0xWM2JHS1ZxcTE5TE90NFlCUWpMVHZ2eHJkdkV4TnZOU09kSWo2d2xscldQcUFaV2pRbHZ0UDZnOGdDT1FFclNSUk1JQ2JQNUE1T0UyTHdhTkZnc0JTUVp5T25lRk5NeHVicGZIbklKQ2E0Z2ZFOXlqRDhscXNjSmtVUkdrNTk5Q1RnTjZKRUI5N1l3ci9vdU12UXFTRlZDaERRZkhoMXhtK0lwRHYraUdHdGUzdElsMGVOeHk0OTRJenBTdjcwbHloZ3BVREZxa1QrRGlIVW5ZbmZqdis4ai9IY1hmeXdYNlNNOGwzM1JaSFN1dHVXWHdvU0R3RGZHeTFMQ2dSeVVobmJLVnQ3SWFWMmRFY1NkY1NFbjQzS0tjM0ppMU50dEUzVEtGUFVtUVBseUZ1TFBzeGcxMUZNUkpRUmtoUlFER2N4Q2ZJVWt5QUJaTVVMdVpNanVGOFN1T2JQN0hOek9FVVlDWXV2cmw2dU9oNWl2QmtzMC8xV2ltcmxKQWpWaHgxbzJUYnBXRXpTTW9kQ21KalkxbTNpSnJJSGliOFlEKzdBT1JXRTY3NmVVR2tjUVpsaVByV0pGbU1VbEtZWVh0ZlJ4TDU2NTJsYkJWTGFvWUdKcmU5cHNEZzVZaTRHdlFhTWd0eXluWWNxRjBybVhnK21lSis4VnhZWjh2R3l2d2FlTHY1c0YwNGMxams1Vkt5UWxsTzB1L25TUGgyeXpxeS84NHYybVNYaE80ZVpnb3hKZFF0WFQ2c1d6K2NmNWhuL1RnUGcvMTNuSjdvcjZxSks2TUMxOEJ4VFJReWkwejEvbjNmMXJ1YUxNNjJxS0gzMk45ZlJWZ3RTdkpXZWNxclRzeWpFdUNZbHBTaEpZNmVuQitFTGVLaXdMMG1pSUl0RzZjZFV5WnRWaVZhNjhORHB4b2dIUklkTEJndVpRbFBqR0s2SDMvMzZ1ZEc0Qk5YQXNMRlQzVXJqTmpqSFdxK08zVG43STdOZnZBM3RLNHdQSzJ3YkxuZDJMVlJKU0lidEZGTnNpMTBLU25IdHh1Y0NUbkZ5dmM5TjZWZ3JGNW8zbjZyTysySExNK3VpYnpsaHN3M09kUE5DSFR0OTdQcUxwOStGUFM1ZmVETlVwZVgvZHZJS3lZMWFIN0xneTZVbFNZRzZmdVlpVzBud216Z2ZwODdEczdYNU54TWsyNmUxOUJGam9aZklGdW5oWXpFSTQyZEVEcVlKYmplOEdNR3BUWUtqREs3V1k1UFlGUXhHdEJYZUgyZFo3RGY1aUdTKzFmLzhleTJMeldlZlA1RHd1eGR6Uks3aVovZ0EyaGhEOENmU2crSmVRbXlGQnlnVCtDMEdyWHRISmFNU1BiaXhtSThmcytkUHpjL0FTZnltMjdoZFR5UnQxTWFGa2lwK0ROVGFVa0srQ3FXVXhwRU8yYnUvSjh0V0JGR09JRkZWMDI1TENMdmJLZmxFTlRGQ0wzcHV2SDlNU1hDN3VmNWxVNXBFSVVFWWVtcGZaejNVYlNMNkVRODVGQy9sWDNpazZNMEcyeXdycTd1ei9zUWVhOHJLbGxXUC9TSi83RTNlempXZjN0bW1kdHdQczVmeWJBY2FTSDBHbGZ6QThrVFR4QWFpbFoweVQ5UG55TFZEeitadVhSL0lOc0V6RmhSejdIeStUcnpkeGtyMlZhc0lzVjhNbXZIelI0TkxDaHdZUUowaEhCeExSZ25FMnBOV0xPdkRNSktOWXAwVVoxTk01cWlRVTlxb3Z3ODZoMXRJYUhTNlcwL2JUdm1EVUFmR0c5RTJJSVEyTE9UVTI3OEZNYlJuV1dJUXZOc2dlUTl2blBhRHBGMWlCS2U4amVFbDZmNWhaTEViVkVJRHdHem9aVlRNcTFtTnFvOXR0ekJqSEtpSGdBVm50UC9tWkpxb3ROaVBMbW5mL21Lckk3Nk5VRTlicUlKVDBVSmN5S1hOTndnUHpUSzJrbytqUnhlTkdEOEp3aXVEd1dqdHdlQkNxejlJM2txQlhhMTd5REt3RnFNeVhMY2RyTUYzNXNreS94blVxb1A0VnhIWDlsUDlVUGF4cEg4bnNyZ1h2Qm44clBkbTZaaUFBRkdsUUpzZFkzb1FmNGtodXVEZnpaQms3U0lIQ2xVb1k5am5hdk56a0M1ZjdqVW5GV3pLbnAvak1sSW84dUpxUExmQTgyYkM0T1JxTi9ZMkhpTTU1TTJaUlRmT1dEQ3VuclkwaFJlWmN4ZnRlYkdQaTJjcHg5K3RSR0c3ZTRKNWFJd2h1dTNza2p6K1pndWI5b2o5NmJ3SzhjRk5MWWFPNHVjZ04rZWwzMnJjMVViVTdBOGx6Q0JmbnZpbUk4c1hGWFN4NVloRGExQ1MrY2VUYS9QaVVvbGF5Y0JhYnZacmI1dW80R2N6Z1ovTmJZcERIaDhKeWFIUGJYN293dnljcS9sRDczcFlRUVZ1T1BMd2cwRU5rMzVPeDZ5K3JMekI1MmdZTkRHNDQwQW5iMllvdTdiWXJsQXdtSzlaS0dPalQ0dXJjTlhNaTdLbSs2cFozMjNIMlRSZXkvaThkMnFEaXBXUTRPdDQwSHMxeGE0dVBicllVVVZjUGloSUVWZVNWV0JRY0F1SkVwNmt2TVhXZFVmanRJVy9pQnhoZlBzdTJVN09Sa1lRbUlCWHg1MUNnYXBOWXdHSnNlU2RhcE5HOTExUmlGQk5KRHQ0RlpwNGlnN2RhZDM3Ym1xb2toNnFYM3FwY3ZibG51Nm5SRlVYd29jTDRtK0VSTEJCYmtGRmFDSVpvNnFqNm9JZ2ovZkRqSGZ6WWxZN0htUEhzWjM1eDRib05rSWRzcmM0ei9JSTJRMlNpNjdIamhvS1B0WVAwOCsycXJIcSs1TW5kdFJEWDR2TGlHc0d0MG5CSVYxNFRFT0x3Z1JCODhJTUhHL2M1MlQxejZnVUtiQWxFMTZWUEFDRm9TQ1A4WGRKWEtickZtTHR4NkxjRUp2b3ZET0daV1p1MWMzRks3a094czQyTzl5cVRwZWR6TjBUMUhXb3MyRlhpUDVCbHk5VHErSUNWMXY3aitOamJXdzQrZkpLOEV6VVFwUmVHbHFlN0JkRnlxaVE2SCtNZ3BTOHNwZkk4OUFpeGNmTzA0UzZvaHV2a0VuMCtEVWJ2eDl3R21YTVUyOU5iU0dGMjZKNWJtaVp1bDd5T2xzakxvV2tTUjAxRWVqQXYxb2VoSC94MlMrT0o5c1hqczAxZW1JVGw1MEFyM0VFZXhyeWovTmlXcTZIRmpxN29vKzFXTklxQ09LcWZ3L285dEN5UVNxamZwNnhFYVd6aG9nVEQ3eE4xWkFDQVNFSkJHVzZKdXpFMzUvQ3cwUzdVOWVGSmVWcHYrYklrUmozV2pWZ1dvS3gySDl5RmVVcmQvSlZFemRIZ1pNM21YMkdUb05HS1pFZXJCVjVZNjlYeitwakJ1dXJUaTV4K0duS292UGk4Z2JhK0dadVNIZXZBYktmc0hBM2Z5TVNLRFNWRElGeURVSk5XaUlXY295bnU1UDQrRlJRa1hHRm9JRmNRd253NEc0eFhYdEFQOHpoSUZQd083eXJwTWxpTWQ1SU9QMTFaVUZ0WGlOcVdTZHE3dytjRHVxNjhHOENQM0VOWlNQWkRYa0ZDd1hMNGhMTEg0alU1NlVMY1ZDZUtMQkE4bWUrR3NLa2lmYkFyT1JXUFFtVG9nZTE1cFVFZ0RWcTg4NDh6bzZBU2I3cUhXaTgyeVE5aUtFb011RTdiV05xTThlRGRpazVRNExpS0ZJUUgvL3JDM0ZONjhhUDNqYTRKZ2JrYW56Njh5MUtid2lhNExpb0JSUEd4cHR2QmZ2SmE0OUtnY3N2dE1QVDV5c1V0Zk9CeE1qaTRDNit0ZGxJbHA5ZFBuWVdaK2hxWE9weXQwenZ5bldWUGVydWF3dEUxOElEVENVSDF4U3o3ZmNlbi90OFBOUW84N1A2b1pybEd0S3RDVzJqV0FYbjNJSXl1eGk3QjcrZEs3TXpkRFQ2OURoM3luVHZsd3p2cUxuOWFhR0lsOUJqdHRVVTZTOUVGV2VjVUYveURpMWdhU24wODFBM1g3dVR0cUVYampzbmZvUTc4UlJodEhNVWNPNFF0VzNDSXMyZUljNW5CR0pUVnpXdVZqd2xjalFwdTJycTRZdHBjWmVHOVZZaUg5VUh0WnhZcnJMVEpOVG9MazN4cUIwT0pwUGd3aUNFNldSZ1VMbnAwTU5sM09QVXJpNVF1WXNheU9Ja1o3NVphRS9wYjZ4QlN2bjlxQXVNbW5Sb3lidzdSRXBMNDJ5VUtIcUUxN21OMUtmRllIZm84K3FnakFnNjIrMHh6OE52Skt2all1QUFRVkxvOXVLaHFaNVJhV3k0MmZCdjd5dmkyMDJPUVNzWFBXcytVUVpJK3grWEtvVGV6TTFvL29zcnpuMlNiZlo1cW1ybitmTXo3WlZQN1o1N2wxY1pGZlk2NjFxL2NiL1dwNDJOOVN4QkpkcU5EUFFMK085R05rU1BCU1d2R1lGZ0d3NC8zd1Zlb1luUEVqQnpYNG1pTjhnZTRXRUpoMU0zMVpaMmp5QmppYVd3R0xVTFU3ZGJONUVQUTVoMmxCMGd2WUoxeUdBbDBqclhqdDFLMWlsQ0RKbnVXZ2VIbDUwUUhiV1k1V0QzanZScDlxR01sMStLaThMOW1TLzlCQ1VzZHpjTjFmdUJlcDVSakZJcDBQNDlvRkFXK1o0dFllSVJHaWFOSVRaY0EyYm8xNFZoWkJsSXJRT2pLVHJjVWlkK0tyckVSek0xdS9yK2svQWxnMmhDYmZaQ0dpd0ZtQk1xOExaWFhNNW0wY2xCbkVsbCtDVFgvM1ZJZlA2bVJuaHY2eWE0NlI3T0dSL1hILy9ZbytZOTNhSEFoNmg2ckhiV3JjUXhSS0tsRGlsSjdtSEcwNldBU3R4Ly9zY3hmWVptS2s1ZW9PalBUSHpuYjZsalNQUkY1UHFrUVlKQUNxQXBoWG1CN3NvL2hHMm5hQ05CM0VPZWwxQ0xvVnJwYnVUak9RNEdPYnJhUlZWRnMvSm9EdWRONnVDWklmSXRmcHp0dlhTSGlqK1Nhd3lHM2lGN0pvMkxCT3ljY1BaV3h4V1NjWDZVdGd1OGRWNURZV1pFa1JoY092N2pJUDJuRFIvL2JKb2pYU1V4VEhwU09ndE9oV1NtOVQybUd2OEovZVdqdlRVMjFvcDY5VWkrSm9hZ2t0UTJ6RHk0RXd5T2F4c21HazNGWkVZTVp0UWVGWVRWd05WREI0WklSQ3ZteFBKaDlSdGQ3OHM4UzRLeS9wRlRaaFlXd0wvb0ZPVG1mSVB6d05Ib2FhK2FrUDAyZDkvK1FzM0dkQjRPODkzRThHSUhaajM1OFBQdkpzYWlKazR3cTZZOUNkOW1rTXo0Ym1KSWxqbHhFTjRXdytVb2swOE9pVXdLa1VsVUg0ZkVVVFkxdzN0OU5rRk9TU0pudWJqdStHd1B4bnU2WWRWRW9NREVlYWJKR2wrais4MWM4S2tHNmEwSTc1YklQL2JqWWxUSVJ5RzVMczIwOGFETy9iMGRyWWNodWNSV0E3THgrMFZmMUlwaEVrN2RYQm1KRzZYR2QyL0RLSWMvR0ZtMFNqczNHUGJvTWhMRDh3aGJjUG5LOUtiSG5hc2YvSXJEbDYwUlJMcC92eFFWNzZMTm81NmJDQ0ZDS1RDSXA1MmtCd2h4KzRqS2N3T3AybHNxN1BKMy81WjN1bitjVlRROGFaMTI4SE94WnZ2Wkw4bC9wYWU3TmVWa0ZKclZmejRZR2xiK2tyeTgyTE8zVUsxUHJVOC9vSEU4T2IwdXlaSDFndEpEV0NLQVhOUTdCV1FPUmdxc3NBbVFrNEl3cDlWVC9OQnl2ZWdrWW16UTNhOHM4a0FlY1RtSkJFVkdBSmlTUlZDbkV5cEY1b2g3bGVnSDZOajkwRUxSSmdRcnhFK3o1V0pGU254Q0VxaTVJZ3pmRFRXOWJwRnpIMXJaaXBhSGl2MVBhWE5tOU1iR0hMZmNSalFZaGhyZS9zOFhKLyt6eWFEdW5vcS9CTjYydEVEdVRJSUpxMDNVZW55MGlBQnJueDh3bGdKYTlsQ1FvRTljS3dIQ0l6dDlmbnBIMStTQmNTLzlFNHpUWkVWYmtHL1FZcHVhNWQ2a05pMTVLQzVtQ3BhQlp1ZE0xa3hpdyt3dFRxN05XaHdic3VsRFhad3VXUWVpU1ZGNEErVDM0N25GQkxFcWFYV2Z5a2d0TXQxMUpOVkViV2Y3a1h1N2ExVXlmRGZ0MjJtdDQvZysyWGRuMXhFM1o5dTlEMDZuK1RrdUNFMHZObzUvU2htL3R0QmlIRHpMY1M5RE40enkzTzg3WG9mYzRhWWxDTnpSSFNmakNORDQrZUVWS1NEVEMyZi92V004RXRuZStoT0xyTWxQaTN0SlRUQUNaVVdoeURkWXFVMTFZbTkybTlZeEdJemh3Z0EwRjNSTXd5U2g0WldGNWRxSWhkMjByV0NEc3B0eDBBanR3SnNXWWtQeHppWHI4MFRIb3NMMW4vZHRhbTQyVnRHeDg2NndmK1BJK3ZWNjh1V3FuVjA2cnhxVUgxenJJZGdIWGNrdXNIL2liS1Z5LzRTVjhsbVovMnB5MHJIL0FGQkxBUUlVQXhRQUFBQUlBR3VqKzFwK3FveVdyUUVBQU8wREFBQU1BQWtBQUFBQUFBQUFBQUMyZ1FBQUFBQmtiMk4xYldWdWRDNTRiV3hWVkFVQUJ5b2JobWhRU3dFQ0ZBTVVBQUFBQ0FCcm8vdGFDY3ppaGM4UUFBQTU2UUFBRHdBSkFBQUFBQUFBQUFBQXRvSFhBUUFBY0dGblpYTXZjR0ZuWlRFdWVHMXNWVlFGQUFjcUc0Wm9VRXNCQWhRREZBQUFBQWdBYTZQN1dpVHcyL2c2QUFBQU9nQUFBQTRBQ1FBQUFBQUFBQUFBQUxhQjB4SUFBSEpsYkhNdlgzSmxiSE11ZUcxc1ZWUUZBQWNxRzRab1VFc0JBaFFERkFBQUFBZ0FhNlA3V2lUdzIvZzZBQUFBT2dBQUFCTUFDUUFBQUFBQUFBQUFBTGFCT1JNQUFISmxiSE12Y0dGblpURmZjbVZzY3k1NGJXeFZWQVVBQnlvYmhtaFFTd0VDRkFNVUFBQUFDQUJyby90YUZ4eTR1YXdEQUFCakh3QUFDUUFKQUFBQUFBQUFBQUFBdG9Ha0V3QUFkR2hsYldVdWVHMXNWVlFGQUFjcUc0Wm9VRXNCQWhRREZBQUFBQWdBYTZQN1dnR2NrRzdVSFFBQTdoOEFBQTRBQ1FBQUFBQUFBQUFBQUxhQmR4Y0FBSFJvZFcxaWJtRnBiQzVxY0dWblZWUUZBQWNxRzRab1VFc0ZCZ0FBQUFBR0FBWUFuUUVBQUhjMUFBQUFBQT09IiwKCSJGaWxlTmFtZSIgOiAi57uY5Zu+MS5lZGR4Igp9Cg=="/>
    </extobj>
  </extobjs>
</s:customData>
</file>

<file path=customXml/itemProps19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3871</Words>
  <Application>WPS 演示</Application>
  <PresentationFormat>宽屏</PresentationFormat>
  <Paragraphs>277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Consolas</vt:lpstr>
      <vt:lpstr>Arial</vt:lpstr>
      <vt:lpstr>BlinkMacSystemFont</vt:lpstr>
      <vt:lpstr>Segoe Print</vt:lpstr>
      <vt:lpstr>Segoe WPC</vt:lpstr>
      <vt:lpstr>WPS</vt:lpstr>
      <vt:lpstr>AI驱动的PHP代码异味检测方案</vt:lpstr>
      <vt:lpstr>PowerPoint 演示文稿</vt:lpstr>
      <vt:lpstr>PowerPoint 演示文稿</vt:lpstr>
      <vt:lpstr>PowerPoint 演示文稿</vt:lpstr>
      <vt:lpstr>方案一：GitHub CodeRabbit（线上使用，推荐新手）</vt:lpstr>
      <vt:lpstr>方案-线上-CodeRabbit   设置-登陆和授权</vt:lpstr>
      <vt:lpstr>方案-线上-CodeRabbit   设置添加目标仓库</vt:lpstr>
      <vt:lpstr>方案-线上-CodeRabbit   安装CodeRabbit应用，授权，添加目标仓库</vt:lpstr>
      <vt:lpstr>方案-线上-CodeRabbit   设置</vt:lpstr>
      <vt:lpstr>方案-线上-CodeRabbit   设置</vt:lpstr>
      <vt:lpstr>方案-线上-CodeRabbit     代码项目demo</vt:lpstr>
      <vt:lpstr>方案-线上-CodeRabbit       </vt:lpstr>
      <vt:lpstr>方案-线上-CodeRabbit           </vt:lpstr>
      <vt:lpstr>方案-线上-CodeRabbit           </vt:lpstr>
      <vt:lpstr>方案-线上-CodeRabbit       </vt:lpstr>
      <vt:lpstr>方案-线上-CodeRabbit       </vt:lpstr>
      <vt:lpstr>方案-线上-CodeRabbit       </vt:lpstr>
      <vt:lpstr>方案二-AI驱动代码异味检测</vt:lpstr>
      <vt:lpstr>方案二- php-parser + scikit-learn （本地搭建）</vt:lpstr>
      <vt:lpstr>PowerPoint 演示文稿</vt:lpstr>
      <vt:lpstr>PowerPoint 演示文稿</vt:lpstr>
      <vt:lpstr>PowerPoint 演示文稿</vt:lpstr>
      <vt:lpstr>方案二- php-parser + scikit-learn   本地搭建快速开始指南</vt:lpstr>
      <vt:lpstr>方案二- php-parser + scikit-learn   本地搭建快速开始指南</vt:lpstr>
      <vt:lpstr>方案二- php-parser + scikit-learn   本地搭建快速开始指南</vt:lpstr>
      <vt:lpstr>快速开始指南</vt:lpstr>
      <vt:lpstr>方案二- php-parser + scikit-learn   本地搭建快速开始指南</vt:lpstr>
      <vt:lpstr>方案二- php-parser + scikit-learn   本地搭建快速开始指南</vt:lpstr>
      <vt:lpstr>方案二- php-parser + scikit-learn   本地搭建快速开始指南</vt:lpstr>
      <vt:lpstr>方案二- php-parser + scikit-learn   本地搭建快速开始指南</vt:lpstr>
      <vt:lpstr>代码异味问题的严重级别分类</vt:lpstr>
      <vt:lpstr>方案二- php-parser + scikit-learn   本地搭建快速开始指南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 Y、</cp:lastModifiedBy>
  <cp:revision>171</cp:revision>
  <dcterms:created xsi:type="dcterms:W3CDTF">2019-06-19T02:08:00Z</dcterms:created>
  <dcterms:modified xsi:type="dcterms:W3CDTF">2025-07-27T13:56:27Z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8295DCF98C9B49888FAE2502635A0824_11</vt:lpwstr>
  </property>
</Properties>
</file>