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4" r:id="rId2"/>
    <p:sldId id="257" r:id="rId3"/>
    <p:sldId id="267" r:id="rId4"/>
    <p:sldId id="268" r:id="rId5"/>
    <p:sldId id="265" r:id="rId6"/>
    <p:sldId id="266" r:id="rId7"/>
    <p:sldId id="270" r:id="rId8"/>
    <p:sldId id="269" r:id="rId9"/>
    <p:sldId id="258" r:id="rId10"/>
    <p:sldId id="259" r:id="rId11"/>
    <p:sldId id="260" r:id="rId12"/>
    <p:sldId id="272"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60"/>
  </p:normalViewPr>
  <p:slideViewPr>
    <p:cSldViewPr snapToGrid="0">
      <p:cViewPr varScale="1">
        <p:scale>
          <a:sx n="87" d="100"/>
          <a:sy n="87"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9EF18BE-3827-4703-8E6A-1B12B876F201}" type="datetimeFigureOut">
              <a:rPr lang="en-US" smtClean="0"/>
              <a:t>11/21/2024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824B800-497A-4A25-90EB-493122E2F524}" type="slidenum">
              <a:rPr lang="en-US" smtClean="0"/>
              <a:t>‹N°›</a:t>
            </a:fld>
            <a:endParaRPr lang="en-US"/>
          </a:p>
        </p:txBody>
      </p:sp>
    </p:spTree>
    <p:extLst>
      <p:ext uri="{BB962C8B-B14F-4D97-AF65-F5344CB8AC3E}">
        <p14:creationId xmlns:p14="http://schemas.microsoft.com/office/powerpoint/2010/main" val="3532546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EF18BE-3827-4703-8E6A-1B12B876F201}"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4B800-497A-4A25-90EB-493122E2F524}" type="slidenum">
              <a:rPr lang="en-US" smtClean="0"/>
              <a:t>‹N°›</a:t>
            </a:fld>
            <a:endParaRPr lang="en-US"/>
          </a:p>
        </p:txBody>
      </p:sp>
    </p:spTree>
    <p:extLst>
      <p:ext uri="{BB962C8B-B14F-4D97-AF65-F5344CB8AC3E}">
        <p14:creationId xmlns:p14="http://schemas.microsoft.com/office/powerpoint/2010/main" val="2938501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EF18BE-3827-4703-8E6A-1B12B876F201}"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4B800-497A-4A25-90EB-493122E2F524}" type="slidenum">
              <a:rPr lang="en-US" smtClean="0"/>
              <a:t>‹N°›</a:t>
            </a:fld>
            <a:endParaRPr lang="en-US"/>
          </a:p>
        </p:txBody>
      </p:sp>
    </p:spTree>
    <p:extLst>
      <p:ext uri="{BB962C8B-B14F-4D97-AF65-F5344CB8AC3E}">
        <p14:creationId xmlns:p14="http://schemas.microsoft.com/office/powerpoint/2010/main" val="216513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EF18BE-3827-4703-8E6A-1B12B876F201}"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4B800-497A-4A25-90EB-493122E2F524}" type="slidenum">
              <a:rPr lang="en-US" smtClean="0"/>
              <a:t>‹N°›</a:t>
            </a:fld>
            <a:endParaRPr lang="en-US"/>
          </a:p>
        </p:txBody>
      </p:sp>
    </p:spTree>
    <p:extLst>
      <p:ext uri="{BB962C8B-B14F-4D97-AF65-F5344CB8AC3E}">
        <p14:creationId xmlns:p14="http://schemas.microsoft.com/office/powerpoint/2010/main" val="3069247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9EF18BE-3827-4703-8E6A-1B12B876F201}"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4B800-497A-4A25-90EB-493122E2F524}" type="slidenum">
              <a:rPr lang="en-US" smtClean="0"/>
              <a:t>‹N°›</a:t>
            </a:fld>
            <a:endParaRPr lang="en-US"/>
          </a:p>
        </p:txBody>
      </p:sp>
    </p:spTree>
    <p:extLst>
      <p:ext uri="{BB962C8B-B14F-4D97-AF65-F5344CB8AC3E}">
        <p14:creationId xmlns:p14="http://schemas.microsoft.com/office/powerpoint/2010/main" val="30556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9EF18BE-3827-4703-8E6A-1B12B876F201}"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4B800-497A-4A25-90EB-493122E2F524}" type="slidenum">
              <a:rPr lang="en-US" smtClean="0"/>
              <a:t>‹N°›</a:t>
            </a:fld>
            <a:endParaRPr lang="en-US"/>
          </a:p>
        </p:txBody>
      </p:sp>
    </p:spTree>
    <p:extLst>
      <p:ext uri="{BB962C8B-B14F-4D97-AF65-F5344CB8AC3E}">
        <p14:creationId xmlns:p14="http://schemas.microsoft.com/office/powerpoint/2010/main" val="815864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9EF18BE-3827-4703-8E6A-1B12B876F201}"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24B800-497A-4A25-90EB-493122E2F524}" type="slidenum">
              <a:rPr lang="en-US" smtClean="0"/>
              <a:t>‹N°›</a:t>
            </a:fld>
            <a:endParaRPr lang="en-US"/>
          </a:p>
        </p:txBody>
      </p:sp>
    </p:spTree>
    <p:extLst>
      <p:ext uri="{BB962C8B-B14F-4D97-AF65-F5344CB8AC3E}">
        <p14:creationId xmlns:p14="http://schemas.microsoft.com/office/powerpoint/2010/main" val="5229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9EF18BE-3827-4703-8E6A-1B12B876F201}"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24B800-497A-4A25-90EB-493122E2F524}" type="slidenum">
              <a:rPr lang="en-US" smtClean="0"/>
              <a:t>‹N°›</a:t>
            </a:fld>
            <a:endParaRPr lang="en-US"/>
          </a:p>
        </p:txBody>
      </p:sp>
    </p:spTree>
    <p:extLst>
      <p:ext uri="{BB962C8B-B14F-4D97-AF65-F5344CB8AC3E}">
        <p14:creationId xmlns:p14="http://schemas.microsoft.com/office/powerpoint/2010/main" val="261589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F18BE-3827-4703-8E6A-1B12B876F201}"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24B800-497A-4A25-90EB-493122E2F524}" type="slidenum">
              <a:rPr lang="en-US" smtClean="0"/>
              <a:t>‹N°›</a:t>
            </a:fld>
            <a:endParaRPr lang="en-US"/>
          </a:p>
        </p:txBody>
      </p:sp>
    </p:spTree>
    <p:extLst>
      <p:ext uri="{BB962C8B-B14F-4D97-AF65-F5344CB8AC3E}">
        <p14:creationId xmlns:p14="http://schemas.microsoft.com/office/powerpoint/2010/main" val="1977243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fr-FR"/>
              <a:t>Cliquez pour modifier les styles du texte du masque</a:t>
            </a:r>
          </a:p>
        </p:txBody>
      </p:sp>
      <p:sp>
        <p:nvSpPr>
          <p:cNvPr id="5" name="Date Placeholder 4"/>
          <p:cNvSpPr>
            <a:spLocks noGrp="1"/>
          </p:cNvSpPr>
          <p:nvPr>
            <p:ph type="dt" sz="half" idx="10"/>
          </p:nvPr>
        </p:nvSpPr>
        <p:spPr/>
        <p:txBody>
          <a:bodyPr/>
          <a:lstStyle/>
          <a:p>
            <a:fld id="{49EF18BE-3827-4703-8E6A-1B12B876F201}"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824B800-497A-4A25-90EB-493122E2F524}" type="slidenum">
              <a:rPr lang="en-US" smtClean="0"/>
              <a:t>‹N°›</a:t>
            </a:fld>
            <a:endParaRPr lang="en-US"/>
          </a:p>
        </p:txBody>
      </p:sp>
    </p:spTree>
    <p:extLst>
      <p:ext uri="{BB962C8B-B14F-4D97-AF65-F5344CB8AC3E}">
        <p14:creationId xmlns:p14="http://schemas.microsoft.com/office/powerpoint/2010/main" val="895278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9EF18BE-3827-4703-8E6A-1B12B876F201}" type="datetimeFigureOut">
              <a:rPr lang="en-US" smtClean="0"/>
              <a:t>11/21/2024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824B800-497A-4A25-90EB-493122E2F524}" type="slidenum">
              <a:rPr lang="en-US" smtClean="0"/>
              <a:t>‹N°›</a:t>
            </a:fld>
            <a:endParaRPr lang="en-US"/>
          </a:p>
        </p:txBody>
      </p:sp>
    </p:spTree>
    <p:extLst>
      <p:ext uri="{BB962C8B-B14F-4D97-AF65-F5344CB8AC3E}">
        <p14:creationId xmlns:p14="http://schemas.microsoft.com/office/powerpoint/2010/main" val="133101139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9EF18BE-3827-4703-8E6A-1B12B876F201}" type="datetimeFigureOut">
              <a:rPr lang="en-US" smtClean="0"/>
              <a:t>11/21/2024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824B800-497A-4A25-90EB-493122E2F524}" type="slidenum">
              <a:rPr lang="en-US" smtClean="0"/>
              <a:t>‹N°›</a:t>
            </a:fld>
            <a:endParaRPr lang="en-US"/>
          </a:p>
        </p:txBody>
      </p:sp>
    </p:spTree>
    <p:extLst>
      <p:ext uri="{BB962C8B-B14F-4D97-AF65-F5344CB8AC3E}">
        <p14:creationId xmlns:p14="http://schemas.microsoft.com/office/powerpoint/2010/main" val="181599669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03BA8-3215-9999-EA55-84FA26ABF3A1}"/>
            </a:ext>
          </a:extLst>
        </p:cNvPr>
        <p:cNvGrpSpPr/>
        <p:nvPr/>
      </p:nvGrpSpPr>
      <p:grpSpPr>
        <a:xfrm>
          <a:off x="0" y="0"/>
          <a:ext cx="0" cy="0"/>
          <a:chOff x="0" y="0"/>
          <a:chExt cx="0" cy="0"/>
        </a:xfrm>
      </p:grpSpPr>
      <p:pic>
        <p:nvPicPr>
          <p:cNvPr id="5" name="Image 4">
            <a:extLst>
              <a:ext uri="{FF2B5EF4-FFF2-40B4-BE49-F238E27FC236}">
                <a16:creationId xmlns:a16="http://schemas.microsoft.com/office/drawing/2014/main" id="{7BBDA7DB-D5D9-195C-9569-BF75857E7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283" y="3721099"/>
            <a:ext cx="4438357" cy="2945455"/>
          </a:xfrm>
          <a:prstGeom prst="rect">
            <a:avLst/>
          </a:prstGeom>
        </p:spPr>
      </p:pic>
      <p:sp>
        <p:nvSpPr>
          <p:cNvPr id="2" name="Title 1">
            <a:extLst>
              <a:ext uri="{FF2B5EF4-FFF2-40B4-BE49-F238E27FC236}">
                <a16:creationId xmlns:a16="http://schemas.microsoft.com/office/drawing/2014/main" id="{0ED5F62A-46E0-CCF2-60C4-546F04DFEDAB}"/>
              </a:ext>
            </a:extLst>
          </p:cNvPr>
          <p:cNvSpPr>
            <a:spLocks noGrp="1"/>
          </p:cNvSpPr>
          <p:nvPr>
            <p:ph type="ctrTitle"/>
          </p:nvPr>
        </p:nvSpPr>
        <p:spPr>
          <a:xfrm>
            <a:off x="412506" y="318446"/>
            <a:ext cx="10962540" cy="709754"/>
          </a:xfrm>
        </p:spPr>
        <p:txBody>
          <a:bodyPr>
            <a:normAutofit/>
          </a:bodyPr>
          <a:lstStyle/>
          <a:p>
            <a:pPr algn="ctr"/>
            <a:r>
              <a:rPr lang="fr-FR" sz="2400" b="1" dirty="0">
                <a:latin typeface="Arial" panose="020B0604020202020204" pitchFamily="34" charset="0"/>
                <a:cs typeface="Arial" panose="020B0604020202020204" pitchFamily="34" charset="0"/>
              </a:rPr>
              <a:t>Pourquoi les mots de passe sont-ils un sujet délicat?</a:t>
            </a:r>
            <a:endParaRPr lang="en-US" sz="24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B6211A65-C727-6807-F5D9-6F530E1CD857}"/>
              </a:ext>
            </a:extLst>
          </p:cNvPr>
          <p:cNvSpPr>
            <a:spLocks noGrp="1"/>
          </p:cNvSpPr>
          <p:nvPr>
            <p:ph type="subTitle" idx="1"/>
          </p:nvPr>
        </p:nvSpPr>
        <p:spPr>
          <a:xfrm>
            <a:off x="1321776" y="1727200"/>
            <a:ext cx="9144000" cy="3530600"/>
          </a:xfrm>
        </p:spPr>
        <p:txBody>
          <a:bodyPr>
            <a:normAutofit/>
          </a:bodyPr>
          <a:lstStyle/>
          <a:p>
            <a:endParaRPr lang="en-US" sz="2400" dirty="0">
              <a:effectLst/>
            </a:endParaRPr>
          </a:p>
          <a:p>
            <a:pPr algn="l"/>
            <a:r>
              <a:rPr lang="fr-FR" sz="2400" dirty="0">
                <a:effectLst>
                  <a:glow rad="38100">
                    <a:schemeClr val="bg1">
                      <a:lumMod val="50000"/>
                      <a:lumOff val="50000"/>
                      <a:alpha val="20000"/>
                    </a:schemeClr>
                  </a:glow>
                </a:effectLst>
                <a:latin typeface="Arial" panose="020B0604020202020204" pitchFamily="34" charset="0"/>
                <a:cs typeface="Arial" panose="020B0604020202020204" pitchFamily="34" charset="0"/>
              </a:rPr>
              <a:t>Aujourd'hui, les mots de passe sont devenus indispensables pour accéder à une multitude de services en ligne. Cependant, gérer et se souvenir de tous ces mots de passe peut être un vrai casse-tête </a:t>
            </a:r>
          </a:p>
        </p:txBody>
      </p:sp>
    </p:spTree>
    <p:extLst>
      <p:ext uri="{BB962C8B-B14F-4D97-AF65-F5344CB8AC3E}">
        <p14:creationId xmlns:p14="http://schemas.microsoft.com/office/powerpoint/2010/main" val="2984634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7E29E-3ADE-67F8-8C61-39869FB9C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2B1E28-AA59-A2D1-EA93-4B3C5CDD19C5}"/>
              </a:ext>
            </a:extLst>
          </p:cNvPr>
          <p:cNvSpPr>
            <a:spLocks noGrp="1"/>
          </p:cNvSpPr>
          <p:nvPr>
            <p:ph type="ctrTitle"/>
          </p:nvPr>
        </p:nvSpPr>
        <p:spPr>
          <a:xfrm>
            <a:off x="2201009" y="387719"/>
            <a:ext cx="9144000" cy="551630"/>
          </a:xfrm>
        </p:spPr>
        <p:txBody>
          <a:bodyPr>
            <a:normAutofit/>
          </a:bodyPr>
          <a:lstStyle/>
          <a:p>
            <a:r>
              <a:rPr lang="fr-FR" sz="2400" dirty="0"/>
              <a:t>Gestionnaire de mots de </a:t>
            </a:r>
            <a:r>
              <a:rPr lang="fr-FR" sz="2400" dirty="0" err="1"/>
              <a:t>pass</a:t>
            </a:r>
            <a:r>
              <a:rPr lang="fr-FR" sz="2400" dirty="0"/>
              <a:t> … comparative des fonctionnalité :</a:t>
            </a:r>
            <a:endParaRPr lang="en-US" sz="2400" dirty="0"/>
          </a:p>
        </p:txBody>
      </p:sp>
      <p:sp>
        <p:nvSpPr>
          <p:cNvPr id="3" name="Subtitle 2">
            <a:extLst>
              <a:ext uri="{FF2B5EF4-FFF2-40B4-BE49-F238E27FC236}">
                <a16:creationId xmlns:a16="http://schemas.microsoft.com/office/drawing/2014/main" id="{E25908B4-3901-6894-8937-FF1FA7C47D6B}"/>
              </a:ext>
            </a:extLst>
          </p:cNvPr>
          <p:cNvSpPr>
            <a:spLocks noGrp="1"/>
          </p:cNvSpPr>
          <p:nvPr>
            <p:ph type="subTitle" idx="1"/>
          </p:nvPr>
        </p:nvSpPr>
        <p:spPr>
          <a:xfrm>
            <a:off x="1805348" y="2254736"/>
            <a:ext cx="9144000" cy="3911600"/>
          </a:xfrm>
        </p:spPr>
        <p:txBody>
          <a:bodyPr/>
          <a:lstStyle/>
          <a:p>
            <a:endParaRPr lang="en-US" dirty="0"/>
          </a:p>
        </p:txBody>
      </p:sp>
      <p:graphicFrame>
        <p:nvGraphicFramePr>
          <p:cNvPr id="4" name="Table 3">
            <a:extLst>
              <a:ext uri="{FF2B5EF4-FFF2-40B4-BE49-F238E27FC236}">
                <a16:creationId xmlns:a16="http://schemas.microsoft.com/office/drawing/2014/main" id="{00608D9B-8133-F4AE-6C06-FAC68F8BEE7C}"/>
              </a:ext>
            </a:extLst>
          </p:cNvPr>
          <p:cNvGraphicFramePr>
            <a:graphicFrameLocks noGrp="1"/>
          </p:cNvGraphicFramePr>
          <p:nvPr>
            <p:extLst>
              <p:ext uri="{D42A27DB-BD31-4B8C-83A1-F6EECF244321}">
                <p14:modId xmlns:p14="http://schemas.microsoft.com/office/powerpoint/2010/main" val="1977542925"/>
              </p:ext>
            </p:extLst>
          </p:nvPr>
        </p:nvGraphicFramePr>
        <p:xfrm>
          <a:off x="1067556" y="1377811"/>
          <a:ext cx="9940407" cy="5071066"/>
        </p:xfrm>
        <a:graphic>
          <a:graphicData uri="http://schemas.openxmlformats.org/drawingml/2006/table">
            <a:tbl>
              <a:tblPr firstRow="1" bandRow="1">
                <a:tableStyleId>{5C22544A-7EE6-4342-B048-85BDC9FD1C3A}</a:tableStyleId>
              </a:tblPr>
              <a:tblGrid>
                <a:gridCol w="1770870">
                  <a:extLst>
                    <a:ext uri="{9D8B030D-6E8A-4147-A177-3AD203B41FA5}">
                      <a16:colId xmlns:a16="http://schemas.microsoft.com/office/drawing/2014/main" val="3988952218"/>
                    </a:ext>
                  </a:extLst>
                </a:gridCol>
                <a:gridCol w="1636853">
                  <a:extLst>
                    <a:ext uri="{9D8B030D-6E8A-4147-A177-3AD203B41FA5}">
                      <a16:colId xmlns:a16="http://schemas.microsoft.com/office/drawing/2014/main" val="308204792"/>
                    </a:ext>
                  </a:extLst>
                </a:gridCol>
                <a:gridCol w="1600200">
                  <a:extLst>
                    <a:ext uri="{9D8B030D-6E8A-4147-A177-3AD203B41FA5}">
                      <a16:colId xmlns:a16="http://schemas.microsoft.com/office/drawing/2014/main" val="3284324272"/>
                    </a:ext>
                  </a:extLst>
                </a:gridCol>
                <a:gridCol w="1679331">
                  <a:extLst>
                    <a:ext uri="{9D8B030D-6E8A-4147-A177-3AD203B41FA5}">
                      <a16:colId xmlns:a16="http://schemas.microsoft.com/office/drawing/2014/main" val="2933272914"/>
                    </a:ext>
                  </a:extLst>
                </a:gridCol>
                <a:gridCol w="1591407">
                  <a:extLst>
                    <a:ext uri="{9D8B030D-6E8A-4147-A177-3AD203B41FA5}">
                      <a16:colId xmlns:a16="http://schemas.microsoft.com/office/drawing/2014/main" val="2925140668"/>
                    </a:ext>
                  </a:extLst>
                </a:gridCol>
                <a:gridCol w="1661746">
                  <a:extLst>
                    <a:ext uri="{9D8B030D-6E8A-4147-A177-3AD203B41FA5}">
                      <a16:colId xmlns:a16="http://schemas.microsoft.com/office/drawing/2014/main" val="822099815"/>
                    </a:ext>
                  </a:extLst>
                </a:gridCol>
              </a:tblGrid>
              <a:tr h="573648">
                <a:tc>
                  <a:txBody>
                    <a:bodyPr/>
                    <a:lstStyle/>
                    <a:p>
                      <a:pPr algn="ctr"/>
                      <a:r>
                        <a:rPr lang="en-US" sz="1500" b="1" kern="1200" dirty="0">
                          <a:solidFill>
                            <a:schemeClr val="lt1"/>
                          </a:solidFill>
                          <a:effectLst/>
                          <a:latin typeface="+mn-lt"/>
                          <a:ea typeface="+mn-ea"/>
                          <a:cs typeface="+mn-cs"/>
                        </a:rPr>
                        <a:t>Les functionalities</a:t>
                      </a:r>
                      <a:endParaRPr lang="fr-FR" sz="1500" b="1" dirty="0"/>
                    </a:p>
                  </a:txBody>
                  <a:tcPr marL="112923" marR="112923" marT="56462" marB="56462"/>
                </a:tc>
                <a:tc>
                  <a:txBody>
                    <a:bodyPr/>
                    <a:lstStyle/>
                    <a:p>
                      <a:pPr algn="ctr"/>
                      <a:r>
                        <a:rPr lang="fr-FR" sz="1500" b="1" kern="1200" dirty="0">
                          <a:solidFill>
                            <a:schemeClr val="lt1"/>
                          </a:solidFill>
                          <a:effectLst/>
                          <a:latin typeface="+mn-lt"/>
                          <a:ea typeface="+mn-ea"/>
                          <a:cs typeface="+mn-cs"/>
                        </a:rPr>
                        <a:t>KeePass</a:t>
                      </a:r>
                      <a:endParaRPr lang="fr-FR" sz="1500" b="1" dirty="0"/>
                    </a:p>
                  </a:txBody>
                  <a:tcPr marL="112923" marR="112923" marT="56462" marB="56462"/>
                </a:tc>
                <a:tc>
                  <a:txBody>
                    <a:bodyPr/>
                    <a:lstStyle/>
                    <a:p>
                      <a:pPr algn="ctr"/>
                      <a:r>
                        <a:rPr lang="fr-FR" sz="1500" b="1" kern="1200" dirty="0">
                          <a:solidFill>
                            <a:schemeClr val="lt1"/>
                          </a:solidFill>
                          <a:effectLst/>
                          <a:latin typeface="+mn-lt"/>
                          <a:ea typeface="+mn-ea"/>
                          <a:cs typeface="+mn-cs"/>
                        </a:rPr>
                        <a:t>KeePass PHP</a:t>
                      </a:r>
                      <a:endParaRPr lang="fr-FR" sz="1500" b="1" dirty="0"/>
                    </a:p>
                  </a:txBody>
                  <a:tcPr marL="112923" marR="112923" marT="56462" marB="5646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chemeClr val="lt1"/>
                          </a:solidFill>
                          <a:effectLst/>
                          <a:latin typeface="+mn-lt"/>
                          <a:ea typeface="+mn-ea"/>
                          <a:cs typeface="+mn-cs"/>
                        </a:rPr>
                        <a:t>LastPass</a:t>
                      </a:r>
                    </a:p>
                    <a:p>
                      <a:pPr algn="ctr"/>
                      <a:endParaRPr lang="fr-FR" sz="1500" b="1" dirty="0"/>
                    </a:p>
                  </a:txBody>
                  <a:tcPr marL="112923" marR="112923" marT="56462" marB="56462"/>
                </a:tc>
                <a:tc>
                  <a:txBody>
                    <a:bodyPr/>
                    <a:lstStyle/>
                    <a:p>
                      <a:pPr algn="ctr"/>
                      <a:r>
                        <a:rPr lang="en-US" sz="1500" b="1" kern="1200" dirty="0">
                          <a:solidFill>
                            <a:schemeClr val="lt1"/>
                          </a:solidFill>
                          <a:effectLst/>
                          <a:latin typeface="+mn-lt"/>
                          <a:ea typeface="+mn-ea"/>
                          <a:cs typeface="+mn-cs"/>
                        </a:rPr>
                        <a:t>Bitwarden</a:t>
                      </a:r>
                      <a:endParaRPr lang="fr-FR" sz="1500" b="1" dirty="0"/>
                    </a:p>
                  </a:txBody>
                  <a:tcPr marL="112923" marR="112923" marT="56462" marB="5646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kern="1200" dirty="0">
                          <a:solidFill>
                            <a:schemeClr val="lt1"/>
                          </a:solidFill>
                          <a:effectLst/>
                          <a:latin typeface="+mn-lt"/>
                          <a:ea typeface="+mn-ea"/>
                          <a:cs typeface="+mn-cs"/>
                        </a:rPr>
                        <a:t>Bitwarden PHP</a:t>
                      </a:r>
                      <a:endParaRPr lang="fr-FR" sz="1500" b="1" dirty="0"/>
                    </a:p>
                    <a:p>
                      <a:pPr algn="ctr"/>
                      <a:endParaRPr lang="fr-FR" sz="1500" b="1" dirty="0"/>
                    </a:p>
                  </a:txBody>
                  <a:tcPr marL="112923" marR="112923" marT="56462" marB="56462"/>
                </a:tc>
                <a:extLst>
                  <a:ext uri="{0D108BD9-81ED-4DB2-BD59-A6C34878D82A}">
                    <a16:rowId xmlns:a16="http://schemas.microsoft.com/office/drawing/2014/main" val="1275965699"/>
                  </a:ext>
                </a:extLst>
              </a:tr>
              <a:tr h="607100">
                <a:tc>
                  <a:txBody>
                    <a:bodyPr/>
                    <a:lstStyle/>
                    <a:p>
                      <a:pPr algn="ctr"/>
                      <a:r>
                        <a:rPr lang="fr-FR" sz="1500" b="1" kern="1200" dirty="0">
                          <a:solidFill>
                            <a:schemeClr val="dk1"/>
                          </a:solidFill>
                          <a:effectLst/>
                          <a:latin typeface="+mn-lt"/>
                          <a:ea typeface="+mn-ea"/>
                          <a:cs typeface="+mn-cs"/>
                        </a:rPr>
                        <a:t>Sécurité des données</a:t>
                      </a: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extLst>
                  <a:ext uri="{0D108BD9-81ED-4DB2-BD59-A6C34878D82A}">
                    <a16:rowId xmlns:a16="http://schemas.microsoft.com/office/drawing/2014/main" val="2451880975"/>
                  </a:ext>
                </a:extLst>
              </a:tr>
              <a:tr h="553953">
                <a:tc>
                  <a:txBody>
                    <a:bodyPr/>
                    <a:lstStyle/>
                    <a:p>
                      <a:pPr algn="ctr"/>
                      <a:r>
                        <a:rPr lang="fr-FR" sz="1500" b="1" kern="1200" dirty="0">
                          <a:solidFill>
                            <a:schemeClr val="dk1"/>
                          </a:solidFill>
                          <a:effectLst/>
                          <a:latin typeface="+mn-lt"/>
                          <a:ea typeface="+mn-ea"/>
                          <a:cs typeface="+mn-cs"/>
                        </a:rPr>
                        <a:t>Facilité d'installation</a:t>
                      </a: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extLst>
                  <a:ext uri="{0D108BD9-81ED-4DB2-BD59-A6C34878D82A}">
                    <a16:rowId xmlns:a16="http://schemas.microsoft.com/office/drawing/2014/main" val="2632484264"/>
                  </a:ext>
                </a:extLst>
              </a:tr>
              <a:tr h="559142">
                <a:tc>
                  <a:txBody>
                    <a:bodyPr/>
                    <a:lstStyle/>
                    <a:p>
                      <a:pPr algn="ctr"/>
                      <a:r>
                        <a:rPr lang="fr-FR" sz="1500" b="1" kern="1200" dirty="0">
                          <a:solidFill>
                            <a:schemeClr val="dk1"/>
                          </a:solidFill>
                          <a:effectLst/>
                          <a:latin typeface="+mn-lt"/>
                          <a:ea typeface="+mn-ea"/>
                          <a:cs typeface="+mn-cs"/>
                        </a:rPr>
                        <a:t>Facilité d'utilisation</a:t>
                      </a: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extLst>
                  <a:ext uri="{0D108BD9-81ED-4DB2-BD59-A6C34878D82A}">
                    <a16:rowId xmlns:a16="http://schemas.microsoft.com/office/drawing/2014/main" val="2458108495"/>
                  </a:ext>
                </a:extLst>
              </a:tr>
              <a:tr h="548592">
                <a:tc>
                  <a:txBody>
                    <a:bodyPr/>
                    <a:lstStyle/>
                    <a:p>
                      <a:pPr algn="ctr"/>
                      <a:r>
                        <a:rPr lang="fr-FR" sz="1500" b="1" dirty="0"/>
                        <a:t>Fiabilité et Support </a:t>
                      </a:r>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extLst>
                  <a:ext uri="{0D108BD9-81ED-4DB2-BD59-A6C34878D82A}">
                    <a16:rowId xmlns:a16="http://schemas.microsoft.com/office/drawing/2014/main" val="261072982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500" b="1" kern="1200" dirty="0">
                          <a:solidFill>
                            <a:schemeClr val="dk1"/>
                          </a:solidFill>
                          <a:effectLst/>
                          <a:latin typeface="+mn-lt"/>
                          <a:ea typeface="+mn-ea"/>
                          <a:cs typeface="+mn-cs"/>
                        </a:rPr>
                        <a:t>Compatibilité</a:t>
                      </a:r>
                      <a:endParaRPr lang="fr-FR" sz="1500" b="1" dirty="0"/>
                    </a:p>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extLst>
                  <a:ext uri="{0D108BD9-81ED-4DB2-BD59-A6C34878D82A}">
                    <a16:rowId xmlns:a16="http://schemas.microsoft.com/office/drawing/2014/main" val="4113950580"/>
                  </a:ext>
                </a:extLst>
              </a:tr>
              <a:tr h="581727">
                <a:tc>
                  <a:txBody>
                    <a:bodyPr/>
                    <a:lstStyle/>
                    <a:p>
                      <a:pPr algn="ctr"/>
                      <a:r>
                        <a:rPr lang="fr-FR" sz="1500" b="1" dirty="0"/>
                        <a:t>Self - </a:t>
                      </a:r>
                      <a:r>
                        <a:rPr lang="fr-FR" sz="1500" b="1" dirty="0" err="1"/>
                        <a:t>Hosting</a:t>
                      </a: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extLst>
                  <a:ext uri="{0D108BD9-81ED-4DB2-BD59-A6C34878D82A}">
                    <a16:rowId xmlns:a16="http://schemas.microsoft.com/office/drawing/2014/main" val="2492608621"/>
                  </a:ext>
                </a:extLst>
              </a:tr>
              <a:tr h="506656">
                <a:tc>
                  <a:txBody>
                    <a:bodyPr/>
                    <a:lstStyle/>
                    <a:p>
                      <a:pPr algn="ctr"/>
                      <a:r>
                        <a:rPr lang="fr-FR" sz="1500" b="1" dirty="0"/>
                        <a:t>Equipe partage</a:t>
                      </a:r>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extLst>
                  <a:ext uri="{0D108BD9-81ED-4DB2-BD59-A6C34878D82A}">
                    <a16:rowId xmlns:a16="http://schemas.microsoft.com/office/drawing/2014/main" val="1658941402"/>
                  </a:ext>
                </a:extLst>
              </a:tr>
              <a:tr h="5477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500" b="1" dirty="0"/>
                        <a:t>Coût : Abonnement </a:t>
                      </a:r>
                    </a:p>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tc>
                  <a:txBody>
                    <a:bodyPr/>
                    <a:lstStyle/>
                    <a:p>
                      <a:pPr algn="ctr"/>
                      <a:endParaRPr lang="fr-FR" sz="1500" b="1" dirty="0"/>
                    </a:p>
                  </a:txBody>
                  <a:tcPr marL="112923" marR="112923" marT="56462" marB="56462"/>
                </a:tc>
                <a:extLst>
                  <a:ext uri="{0D108BD9-81ED-4DB2-BD59-A6C34878D82A}">
                    <a16:rowId xmlns:a16="http://schemas.microsoft.com/office/drawing/2014/main" val="1684742431"/>
                  </a:ext>
                </a:extLst>
              </a:tr>
            </a:tbl>
          </a:graphicData>
        </a:graphic>
      </p:graphicFrame>
      <p:pic>
        <p:nvPicPr>
          <p:cNvPr id="51" name="Image 1">
            <a:extLst>
              <a:ext uri="{FF2B5EF4-FFF2-40B4-BE49-F238E27FC236}">
                <a16:creationId xmlns:a16="http://schemas.microsoft.com/office/drawing/2014/main" id="{CCAA0F72-B1A1-EDA4-E28B-0D5AC110D379}"/>
              </a:ext>
            </a:extLst>
          </p:cNvPr>
          <p:cNvPicPr>
            <a:picLocks noChangeAspect="1"/>
          </p:cNvPicPr>
          <p:nvPr/>
        </p:nvPicPr>
        <p:blipFill>
          <a:blip r:embed="rId2"/>
          <a:stretch>
            <a:fillRect/>
          </a:stretch>
        </p:blipFill>
        <p:spPr>
          <a:xfrm>
            <a:off x="6117321" y="5853043"/>
            <a:ext cx="1609915" cy="528542"/>
          </a:xfrm>
          <a:prstGeom prst="rect">
            <a:avLst/>
          </a:prstGeom>
        </p:spPr>
      </p:pic>
      <p:pic>
        <p:nvPicPr>
          <p:cNvPr id="122" name="Image 1">
            <a:extLst>
              <a:ext uri="{FF2B5EF4-FFF2-40B4-BE49-F238E27FC236}">
                <a16:creationId xmlns:a16="http://schemas.microsoft.com/office/drawing/2014/main" id="{FC12246E-3BB3-7CC2-445B-790A06CF740C}"/>
              </a:ext>
            </a:extLst>
          </p:cNvPr>
          <p:cNvPicPr>
            <a:picLocks noChangeAspect="1"/>
          </p:cNvPicPr>
          <p:nvPr/>
        </p:nvPicPr>
        <p:blipFill>
          <a:blip r:embed="rId3"/>
          <a:stretch>
            <a:fillRect/>
          </a:stretch>
        </p:blipFill>
        <p:spPr>
          <a:xfrm>
            <a:off x="9379944" y="4218469"/>
            <a:ext cx="1609915" cy="528542"/>
          </a:xfrm>
          <a:prstGeom prst="rect">
            <a:avLst/>
          </a:prstGeom>
        </p:spPr>
      </p:pic>
      <p:pic>
        <p:nvPicPr>
          <p:cNvPr id="123" name="Image 1">
            <a:extLst>
              <a:ext uri="{FF2B5EF4-FFF2-40B4-BE49-F238E27FC236}">
                <a16:creationId xmlns:a16="http://schemas.microsoft.com/office/drawing/2014/main" id="{6A5EFF8C-CD47-C2FA-9464-08EE80DDB08C}"/>
              </a:ext>
            </a:extLst>
          </p:cNvPr>
          <p:cNvPicPr>
            <a:picLocks noChangeAspect="1"/>
          </p:cNvPicPr>
          <p:nvPr/>
        </p:nvPicPr>
        <p:blipFill>
          <a:blip r:embed="rId4"/>
          <a:stretch>
            <a:fillRect/>
          </a:stretch>
        </p:blipFill>
        <p:spPr>
          <a:xfrm>
            <a:off x="2834694" y="4206133"/>
            <a:ext cx="1603119" cy="528542"/>
          </a:xfrm>
          <a:prstGeom prst="rect">
            <a:avLst/>
          </a:prstGeom>
        </p:spPr>
      </p:pic>
      <p:pic>
        <p:nvPicPr>
          <p:cNvPr id="124" name="Image 1">
            <a:extLst>
              <a:ext uri="{FF2B5EF4-FFF2-40B4-BE49-F238E27FC236}">
                <a16:creationId xmlns:a16="http://schemas.microsoft.com/office/drawing/2014/main" id="{222BDC4C-C650-2930-267B-5078851CA796}"/>
              </a:ext>
            </a:extLst>
          </p:cNvPr>
          <p:cNvPicPr>
            <a:picLocks noChangeAspect="1"/>
          </p:cNvPicPr>
          <p:nvPr/>
        </p:nvPicPr>
        <p:blipFill>
          <a:blip r:embed="rId3"/>
          <a:stretch>
            <a:fillRect/>
          </a:stretch>
        </p:blipFill>
        <p:spPr>
          <a:xfrm>
            <a:off x="2854653" y="5850124"/>
            <a:ext cx="1606255" cy="528542"/>
          </a:xfrm>
          <a:prstGeom prst="rect">
            <a:avLst/>
          </a:prstGeom>
        </p:spPr>
      </p:pic>
      <p:pic>
        <p:nvPicPr>
          <p:cNvPr id="125" name="Image 1">
            <a:extLst>
              <a:ext uri="{FF2B5EF4-FFF2-40B4-BE49-F238E27FC236}">
                <a16:creationId xmlns:a16="http://schemas.microsoft.com/office/drawing/2014/main" id="{C3F72DF3-C7BA-6345-31CC-276576599445}"/>
              </a:ext>
            </a:extLst>
          </p:cNvPr>
          <p:cNvPicPr>
            <a:picLocks noChangeAspect="1"/>
          </p:cNvPicPr>
          <p:nvPr/>
        </p:nvPicPr>
        <p:blipFill>
          <a:blip r:embed="rId3"/>
          <a:stretch>
            <a:fillRect/>
          </a:stretch>
        </p:blipFill>
        <p:spPr>
          <a:xfrm>
            <a:off x="9340473" y="4760215"/>
            <a:ext cx="1609915" cy="528542"/>
          </a:xfrm>
          <a:prstGeom prst="rect">
            <a:avLst/>
          </a:prstGeom>
        </p:spPr>
      </p:pic>
      <p:pic>
        <p:nvPicPr>
          <p:cNvPr id="126" name="Image 1">
            <a:extLst>
              <a:ext uri="{FF2B5EF4-FFF2-40B4-BE49-F238E27FC236}">
                <a16:creationId xmlns:a16="http://schemas.microsoft.com/office/drawing/2014/main" id="{9B43DE8C-CDD1-DC61-23BF-1B89D1F23A74}"/>
              </a:ext>
            </a:extLst>
          </p:cNvPr>
          <p:cNvPicPr>
            <a:picLocks noChangeAspect="1"/>
          </p:cNvPicPr>
          <p:nvPr/>
        </p:nvPicPr>
        <p:blipFill>
          <a:blip r:embed="rId3"/>
          <a:stretch>
            <a:fillRect/>
          </a:stretch>
        </p:blipFill>
        <p:spPr>
          <a:xfrm>
            <a:off x="4473917" y="5861772"/>
            <a:ext cx="1606255" cy="528542"/>
          </a:xfrm>
          <a:prstGeom prst="rect">
            <a:avLst/>
          </a:prstGeom>
        </p:spPr>
      </p:pic>
      <p:pic>
        <p:nvPicPr>
          <p:cNvPr id="127" name="Image 1">
            <a:extLst>
              <a:ext uri="{FF2B5EF4-FFF2-40B4-BE49-F238E27FC236}">
                <a16:creationId xmlns:a16="http://schemas.microsoft.com/office/drawing/2014/main" id="{A595C9A0-E762-8A9F-3FED-CA33B7F7EB20}"/>
              </a:ext>
            </a:extLst>
          </p:cNvPr>
          <p:cNvPicPr>
            <a:picLocks noChangeAspect="1"/>
          </p:cNvPicPr>
          <p:nvPr/>
        </p:nvPicPr>
        <p:blipFill>
          <a:blip r:embed="rId3"/>
          <a:stretch>
            <a:fillRect/>
          </a:stretch>
        </p:blipFill>
        <p:spPr>
          <a:xfrm>
            <a:off x="7764386" y="5861263"/>
            <a:ext cx="1606255" cy="528542"/>
          </a:xfrm>
          <a:prstGeom prst="rect">
            <a:avLst/>
          </a:prstGeom>
        </p:spPr>
      </p:pic>
      <p:pic>
        <p:nvPicPr>
          <p:cNvPr id="128" name="Image 1">
            <a:extLst>
              <a:ext uri="{FF2B5EF4-FFF2-40B4-BE49-F238E27FC236}">
                <a16:creationId xmlns:a16="http://schemas.microsoft.com/office/drawing/2014/main" id="{0F1B924B-8551-D050-309B-8238FC9F5667}"/>
              </a:ext>
            </a:extLst>
          </p:cNvPr>
          <p:cNvPicPr>
            <a:picLocks noChangeAspect="1"/>
          </p:cNvPicPr>
          <p:nvPr/>
        </p:nvPicPr>
        <p:blipFill>
          <a:blip r:embed="rId3"/>
          <a:stretch>
            <a:fillRect/>
          </a:stretch>
        </p:blipFill>
        <p:spPr>
          <a:xfrm>
            <a:off x="9305305" y="5856951"/>
            <a:ext cx="1606255" cy="528542"/>
          </a:xfrm>
          <a:prstGeom prst="rect">
            <a:avLst/>
          </a:prstGeom>
        </p:spPr>
      </p:pic>
      <p:pic>
        <p:nvPicPr>
          <p:cNvPr id="129" name="Image 1">
            <a:extLst>
              <a:ext uri="{FF2B5EF4-FFF2-40B4-BE49-F238E27FC236}">
                <a16:creationId xmlns:a16="http://schemas.microsoft.com/office/drawing/2014/main" id="{E6C1BE1D-4324-FB55-4E78-6C8890EDC8A4}"/>
              </a:ext>
            </a:extLst>
          </p:cNvPr>
          <p:cNvPicPr>
            <a:picLocks noChangeAspect="1"/>
          </p:cNvPicPr>
          <p:nvPr/>
        </p:nvPicPr>
        <p:blipFill>
          <a:blip r:embed="rId5"/>
          <a:stretch>
            <a:fillRect/>
          </a:stretch>
        </p:blipFill>
        <p:spPr>
          <a:xfrm>
            <a:off x="2847726" y="5311936"/>
            <a:ext cx="1609915" cy="528542"/>
          </a:xfrm>
          <a:prstGeom prst="rect">
            <a:avLst/>
          </a:prstGeom>
        </p:spPr>
      </p:pic>
      <p:pic>
        <p:nvPicPr>
          <p:cNvPr id="130" name="Image 1">
            <a:extLst>
              <a:ext uri="{FF2B5EF4-FFF2-40B4-BE49-F238E27FC236}">
                <a16:creationId xmlns:a16="http://schemas.microsoft.com/office/drawing/2014/main" id="{953FB0BC-4982-D7CA-081B-00B139A57E23}"/>
              </a:ext>
            </a:extLst>
          </p:cNvPr>
          <p:cNvPicPr>
            <a:picLocks noChangeAspect="1"/>
          </p:cNvPicPr>
          <p:nvPr/>
        </p:nvPicPr>
        <p:blipFill>
          <a:blip r:embed="rId3"/>
          <a:stretch>
            <a:fillRect/>
          </a:stretch>
        </p:blipFill>
        <p:spPr>
          <a:xfrm>
            <a:off x="4505179" y="5290365"/>
            <a:ext cx="1606255" cy="528542"/>
          </a:xfrm>
          <a:prstGeom prst="rect">
            <a:avLst/>
          </a:prstGeom>
        </p:spPr>
      </p:pic>
      <p:pic>
        <p:nvPicPr>
          <p:cNvPr id="131" name="Image 1">
            <a:extLst>
              <a:ext uri="{FF2B5EF4-FFF2-40B4-BE49-F238E27FC236}">
                <a16:creationId xmlns:a16="http://schemas.microsoft.com/office/drawing/2014/main" id="{FBC6D616-8459-4E05-0540-93FD5B95D238}"/>
              </a:ext>
            </a:extLst>
          </p:cNvPr>
          <p:cNvPicPr>
            <a:picLocks noChangeAspect="1"/>
          </p:cNvPicPr>
          <p:nvPr/>
        </p:nvPicPr>
        <p:blipFill>
          <a:blip r:embed="rId2"/>
          <a:stretch>
            <a:fillRect/>
          </a:stretch>
        </p:blipFill>
        <p:spPr>
          <a:xfrm>
            <a:off x="6139146" y="5356590"/>
            <a:ext cx="1609915" cy="528542"/>
          </a:xfrm>
          <a:prstGeom prst="rect">
            <a:avLst/>
          </a:prstGeom>
        </p:spPr>
      </p:pic>
      <p:pic>
        <p:nvPicPr>
          <p:cNvPr id="132" name="Image 1">
            <a:extLst>
              <a:ext uri="{FF2B5EF4-FFF2-40B4-BE49-F238E27FC236}">
                <a16:creationId xmlns:a16="http://schemas.microsoft.com/office/drawing/2014/main" id="{EA6FE7BE-BF94-9D87-2C9E-E43C4D0324BE}"/>
              </a:ext>
            </a:extLst>
          </p:cNvPr>
          <p:cNvPicPr>
            <a:picLocks noChangeAspect="1"/>
          </p:cNvPicPr>
          <p:nvPr/>
        </p:nvPicPr>
        <p:blipFill>
          <a:blip r:embed="rId3"/>
          <a:stretch>
            <a:fillRect/>
          </a:stretch>
        </p:blipFill>
        <p:spPr>
          <a:xfrm>
            <a:off x="9398048" y="5298230"/>
            <a:ext cx="1609915" cy="528542"/>
          </a:xfrm>
          <a:prstGeom prst="rect">
            <a:avLst/>
          </a:prstGeom>
        </p:spPr>
      </p:pic>
      <p:pic>
        <p:nvPicPr>
          <p:cNvPr id="133" name="Image 1">
            <a:extLst>
              <a:ext uri="{FF2B5EF4-FFF2-40B4-BE49-F238E27FC236}">
                <a16:creationId xmlns:a16="http://schemas.microsoft.com/office/drawing/2014/main" id="{65D59FC9-0218-5FB5-7B66-5F40FA5FC4A5}"/>
              </a:ext>
            </a:extLst>
          </p:cNvPr>
          <p:cNvPicPr>
            <a:picLocks noChangeAspect="1"/>
          </p:cNvPicPr>
          <p:nvPr/>
        </p:nvPicPr>
        <p:blipFill>
          <a:blip r:embed="rId5"/>
          <a:stretch>
            <a:fillRect/>
          </a:stretch>
        </p:blipFill>
        <p:spPr>
          <a:xfrm>
            <a:off x="7768266" y="5367338"/>
            <a:ext cx="1609915" cy="528542"/>
          </a:xfrm>
          <a:prstGeom prst="rect">
            <a:avLst/>
          </a:prstGeom>
        </p:spPr>
      </p:pic>
      <p:pic>
        <p:nvPicPr>
          <p:cNvPr id="134" name="Image 1">
            <a:extLst>
              <a:ext uri="{FF2B5EF4-FFF2-40B4-BE49-F238E27FC236}">
                <a16:creationId xmlns:a16="http://schemas.microsoft.com/office/drawing/2014/main" id="{33F2A92B-6D4E-616E-78D5-3A0C2A7BB81E}"/>
              </a:ext>
            </a:extLst>
          </p:cNvPr>
          <p:cNvPicPr>
            <a:picLocks noChangeAspect="1"/>
          </p:cNvPicPr>
          <p:nvPr/>
        </p:nvPicPr>
        <p:blipFill>
          <a:blip r:embed="rId2"/>
          <a:stretch>
            <a:fillRect/>
          </a:stretch>
        </p:blipFill>
        <p:spPr>
          <a:xfrm>
            <a:off x="2834694" y="4838796"/>
            <a:ext cx="1609915" cy="528542"/>
          </a:xfrm>
          <a:prstGeom prst="rect">
            <a:avLst/>
          </a:prstGeom>
        </p:spPr>
      </p:pic>
      <p:pic>
        <p:nvPicPr>
          <p:cNvPr id="135" name="Image 1">
            <a:extLst>
              <a:ext uri="{FF2B5EF4-FFF2-40B4-BE49-F238E27FC236}">
                <a16:creationId xmlns:a16="http://schemas.microsoft.com/office/drawing/2014/main" id="{9EE127BF-9C98-525C-7BF8-30B6B6C06A07}"/>
              </a:ext>
            </a:extLst>
          </p:cNvPr>
          <p:cNvPicPr>
            <a:picLocks noChangeAspect="1"/>
          </p:cNvPicPr>
          <p:nvPr/>
        </p:nvPicPr>
        <p:blipFill>
          <a:blip r:embed="rId3"/>
          <a:stretch>
            <a:fillRect/>
          </a:stretch>
        </p:blipFill>
        <p:spPr>
          <a:xfrm>
            <a:off x="4530826" y="4760215"/>
            <a:ext cx="1609915" cy="528542"/>
          </a:xfrm>
          <a:prstGeom prst="rect">
            <a:avLst/>
          </a:prstGeom>
        </p:spPr>
      </p:pic>
      <p:pic>
        <p:nvPicPr>
          <p:cNvPr id="136" name="Image 1">
            <a:extLst>
              <a:ext uri="{FF2B5EF4-FFF2-40B4-BE49-F238E27FC236}">
                <a16:creationId xmlns:a16="http://schemas.microsoft.com/office/drawing/2014/main" id="{918E138A-0797-0936-6B62-29C96F9C2215}"/>
              </a:ext>
            </a:extLst>
          </p:cNvPr>
          <p:cNvPicPr>
            <a:picLocks noChangeAspect="1"/>
          </p:cNvPicPr>
          <p:nvPr/>
        </p:nvPicPr>
        <p:blipFill>
          <a:blip r:embed="rId3"/>
          <a:stretch>
            <a:fillRect/>
          </a:stretch>
        </p:blipFill>
        <p:spPr>
          <a:xfrm>
            <a:off x="7748142" y="4218469"/>
            <a:ext cx="1609915" cy="528542"/>
          </a:xfrm>
          <a:prstGeom prst="rect">
            <a:avLst/>
          </a:prstGeom>
        </p:spPr>
      </p:pic>
      <p:pic>
        <p:nvPicPr>
          <p:cNvPr id="137" name="Image 1">
            <a:extLst>
              <a:ext uri="{FF2B5EF4-FFF2-40B4-BE49-F238E27FC236}">
                <a16:creationId xmlns:a16="http://schemas.microsoft.com/office/drawing/2014/main" id="{94617EB6-D412-93A2-34AC-B97C5819430B}"/>
              </a:ext>
            </a:extLst>
          </p:cNvPr>
          <p:cNvPicPr>
            <a:picLocks noChangeAspect="1"/>
          </p:cNvPicPr>
          <p:nvPr/>
        </p:nvPicPr>
        <p:blipFill>
          <a:blip r:embed="rId4"/>
          <a:stretch>
            <a:fillRect/>
          </a:stretch>
        </p:blipFill>
        <p:spPr>
          <a:xfrm>
            <a:off x="7733425" y="4771800"/>
            <a:ext cx="1603119" cy="528542"/>
          </a:xfrm>
          <a:prstGeom prst="rect">
            <a:avLst/>
          </a:prstGeom>
        </p:spPr>
      </p:pic>
      <p:pic>
        <p:nvPicPr>
          <p:cNvPr id="138" name="Image 1">
            <a:extLst>
              <a:ext uri="{FF2B5EF4-FFF2-40B4-BE49-F238E27FC236}">
                <a16:creationId xmlns:a16="http://schemas.microsoft.com/office/drawing/2014/main" id="{B7ABFF19-3845-56F8-F7C0-D9E31C62356F}"/>
              </a:ext>
            </a:extLst>
          </p:cNvPr>
          <p:cNvPicPr>
            <a:picLocks noChangeAspect="1"/>
          </p:cNvPicPr>
          <p:nvPr/>
        </p:nvPicPr>
        <p:blipFill>
          <a:blip r:embed="rId4"/>
          <a:stretch>
            <a:fillRect/>
          </a:stretch>
        </p:blipFill>
        <p:spPr>
          <a:xfrm>
            <a:off x="4468666" y="4227427"/>
            <a:ext cx="1603119" cy="528542"/>
          </a:xfrm>
          <a:prstGeom prst="rect">
            <a:avLst/>
          </a:prstGeom>
        </p:spPr>
      </p:pic>
      <p:pic>
        <p:nvPicPr>
          <p:cNvPr id="139" name="Image 1">
            <a:extLst>
              <a:ext uri="{FF2B5EF4-FFF2-40B4-BE49-F238E27FC236}">
                <a16:creationId xmlns:a16="http://schemas.microsoft.com/office/drawing/2014/main" id="{2629739F-A95D-D976-CA82-FF32858FBF43}"/>
              </a:ext>
            </a:extLst>
          </p:cNvPr>
          <p:cNvPicPr>
            <a:picLocks noChangeAspect="1"/>
          </p:cNvPicPr>
          <p:nvPr/>
        </p:nvPicPr>
        <p:blipFill>
          <a:blip r:embed="rId2"/>
          <a:stretch>
            <a:fillRect/>
          </a:stretch>
        </p:blipFill>
        <p:spPr>
          <a:xfrm>
            <a:off x="6114542" y="4245921"/>
            <a:ext cx="1609915" cy="528542"/>
          </a:xfrm>
          <a:prstGeom prst="rect">
            <a:avLst/>
          </a:prstGeom>
        </p:spPr>
      </p:pic>
      <p:pic>
        <p:nvPicPr>
          <p:cNvPr id="140" name="Image 1">
            <a:extLst>
              <a:ext uri="{FF2B5EF4-FFF2-40B4-BE49-F238E27FC236}">
                <a16:creationId xmlns:a16="http://schemas.microsoft.com/office/drawing/2014/main" id="{1585FC8A-DF84-07BD-891F-92E3C6998142}"/>
              </a:ext>
            </a:extLst>
          </p:cNvPr>
          <p:cNvPicPr>
            <a:picLocks noChangeAspect="1"/>
          </p:cNvPicPr>
          <p:nvPr/>
        </p:nvPicPr>
        <p:blipFill>
          <a:blip r:embed="rId2"/>
          <a:stretch>
            <a:fillRect/>
          </a:stretch>
        </p:blipFill>
        <p:spPr>
          <a:xfrm>
            <a:off x="6117321" y="4838796"/>
            <a:ext cx="1609915" cy="528542"/>
          </a:xfrm>
          <a:prstGeom prst="rect">
            <a:avLst/>
          </a:prstGeom>
        </p:spPr>
      </p:pic>
      <p:pic>
        <p:nvPicPr>
          <p:cNvPr id="141" name="Image 1">
            <a:extLst>
              <a:ext uri="{FF2B5EF4-FFF2-40B4-BE49-F238E27FC236}">
                <a16:creationId xmlns:a16="http://schemas.microsoft.com/office/drawing/2014/main" id="{51F62EBD-2927-FD2C-E9E3-0AB1B83C6F1D}"/>
              </a:ext>
            </a:extLst>
          </p:cNvPr>
          <p:cNvPicPr>
            <a:picLocks noChangeAspect="1"/>
          </p:cNvPicPr>
          <p:nvPr/>
        </p:nvPicPr>
        <p:blipFill>
          <a:blip r:embed="rId3"/>
          <a:stretch>
            <a:fillRect/>
          </a:stretch>
        </p:blipFill>
        <p:spPr>
          <a:xfrm>
            <a:off x="6154471" y="3622931"/>
            <a:ext cx="1609915" cy="528542"/>
          </a:xfrm>
          <a:prstGeom prst="rect">
            <a:avLst/>
          </a:prstGeom>
        </p:spPr>
      </p:pic>
      <p:pic>
        <p:nvPicPr>
          <p:cNvPr id="142" name="Image 1">
            <a:extLst>
              <a:ext uri="{FF2B5EF4-FFF2-40B4-BE49-F238E27FC236}">
                <a16:creationId xmlns:a16="http://schemas.microsoft.com/office/drawing/2014/main" id="{001FE724-5CC3-5BFB-FC47-12CEBE489D3C}"/>
              </a:ext>
            </a:extLst>
          </p:cNvPr>
          <p:cNvPicPr>
            <a:picLocks noChangeAspect="1"/>
          </p:cNvPicPr>
          <p:nvPr/>
        </p:nvPicPr>
        <p:blipFill>
          <a:blip r:embed="rId3"/>
          <a:stretch>
            <a:fillRect/>
          </a:stretch>
        </p:blipFill>
        <p:spPr>
          <a:xfrm>
            <a:off x="2858751" y="3626729"/>
            <a:ext cx="1609915" cy="528542"/>
          </a:xfrm>
          <a:prstGeom prst="rect">
            <a:avLst/>
          </a:prstGeom>
        </p:spPr>
      </p:pic>
      <p:pic>
        <p:nvPicPr>
          <p:cNvPr id="143" name="Image 1">
            <a:extLst>
              <a:ext uri="{FF2B5EF4-FFF2-40B4-BE49-F238E27FC236}">
                <a16:creationId xmlns:a16="http://schemas.microsoft.com/office/drawing/2014/main" id="{046CB749-C630-2E16-67F4-81002103C3DB}"/>
              </a:ext>
            </a:extLst>
          </p:cNvPr>
          <p:cNvPicPr>
            <a:picLocks noChangeAspect="1"/>
          </p:cNvPicPr>
          <p:nvPr/>
        </p:nvPicPr>
        <p:blipFill>
          <a:blip r:embed="rId3"/>
          <a:stretch>
            <a:fillRect/>
          </a:stretch>
        </p:blipFill>
        <p:spPr>
          <a:xfrm>
            <a:off x="7733425" y="3646888"/>
            <a:ext cx="1609915" cy="528542"/>
          </a:xfrm>
          <a:prstGeom prst="rect">
            <a:avLst/>
          </a:prstGeom>
        </p:spPr>
      </p:pic>
      <p:pic>
        <p:nvPicPr>
          <p:cNvPr id="144" name="Image 1">
            <a:extLst>
              <a:ext uri="{FF2B5EF4-FFF2-40B4-BE49-F238E27FC236}">
                <a16:creationId xmlns:a16="http://schemas.microsoft.com/office/drawing/2014/main" id="{B2D8FE5C-1234-BB02-6E88-3E42BF7EF0E7}"/>
              </a:ext>
            </a:extLst>
          </p:cNvPr>
          <p:cNvPicPr>
            <a:picLocks noChangeAspect="1"/>
          </p:cNvPicPr>
          <p:nvPr/>
        </p:nvPicPr>
        <p:blipFill>
          <a:blip r:embed="rId4"/>
          <a:stretch>
            <a:fillRect/>
          </a:stretch>
        </p:blipFill>
        <p:spPr>
          <a:xfrm>
            <a:off x="4501519" y="3599138"/>
            <a:ext cx="1609915" cy="528542"/>
          </a:xfrm>
          <a:prstGeom prst="rect">
            <a:avLst/>
          </a:prstGeom>
        </p:spPr>
      </p:pic>
      <p:pic>
        <p:nvPicPr>
          <p:cNvPr id="145" name="Image 1">
            <a:extLst>
              <a:ext uri="{FF2B5EF4-FFF2-40B4-BE49-F238E27FC236}">
                <a16:creationId xmlns:a16="http://schemas.microsoft.com/office/drawing/2014/main" id="{DE16C9D0-702F-5934-5265-3F198307E920}"/>
              </a:ext>
            </a:extLst>
          </p:cNvPr>
          <p:cNvPicPr>
            <a:picLocks noChangeAspect="1"/>
          </p:cNvPicPr>
          <p:nvPr/>
        </p:nvPicPr>
        <p:blipFill>
          <a:blip r:embed="rId4"/>
          <a:stretch>
            <a:fillRect/>
          </a:stretch>
        </p:blipFill>
        <p:spPr>
          <a:xfrm>
            <a:off x="9355859" y="3673738"/>
            <a:ext cx="1609915" cy="528542"/>
          </a:xfrm>
          <a:prstGeom prst="rect">
            <a:avLst/>
          </a:prstGeom>
        </p:spPr>
      </p:pic>
      <p:pic>
        <p:nvPicPr>
          <p:cNvPr id="146" name="Image 1">
            <a:extLst>
              <a:ext uri="{FF2B5EF4-FFF2-40B4-BE49-F238E27FC236}">
                <a16:creationId xmlns:a16="http://schemas.microsoft.com/office/drawing/2014/main" id="{16A20A11-9A33-0EB1-18B6-62B0F1C9A5A2}"/>
              </a:ext>
            </a:extLst>
          </p:cNvPr>
          <p:cNvPicPr>
            <a:picLocks noChangeAspect="1"/>
          </p:cNvPicPr>
          <p:nvPr/>
        </p:nvPicPr>
        <p:blipFill>
          <a:blip r:embed="rId3"/>
          <a:stretch>
            <a:fillRect/>
          </a:stretch>
        </p:blipFill>
        <p:spPr>
          <a:xfrm>
            <a:off x="6111434" y="3084722"/>
            <a:ext cx="1609915" cy="528542"/>
          </a:xfrm>
          <a:prstGeom prst="rect">
            <a:avLst/>
          </a:prstGeom>
        </p:spPr>
      </p:pic>
      <p:pic>
        <p:nvPicPr>
          <p:cNvPr id="147" name="Image 1">
            <a:extLst>
              <a:ext uri="{FF2B5EF4-FFF2-40B4-BE49-F238E27FC236}">
                <a16:creationId xmlns:a16="http://schemas.microsoft.com/office/drawing/2014/main" id="{18494CC1-3B66-9130-E35F-CE2DB8E89097}"/>
              </a:ext>
            </a:extLst>
          </p:cNvPr>
          <p:cNvPicPr>
            <a:picLocks noChangeAspect="1"/>
          </p:cNvPicPr>
          <p:nvPr/>
        </p:nvPicPr>
        <p:blipFill>
          <a:blip r:embed="rId3"/>
          <a:stretch>
            <a:fillRect/>
          </a:stretch>
        </p:blipFill>
        <p:spPr>
          <a:xfrm>
            <a:off x="9355858" y="3093557"/>
            <a:ext cx="1609915" cy="528542"/>
          </a:xfrm>
          <a:prstGeom prst="rect">
            <a:avLst/>
          </a:prstGeom>
        </p:spPr>
      </p:pic>
      <p:pic>
        <p:nvPicPr>
          <p:cNvPr id="148" name="Image 1">
            <a:extLst>
              <a:ext uri="{FF2B5EF4-FFF2-40B4-BE49-F238E27FC236}">
                <a16:creationId xmlns:a16="http://schemas.microsoft.com/office/drawing/2014/main" id="{6CCCD503-E422-21E5-D01A-5E5AB7BDC485}"/>
              </a:ext>
            </a:extLst>
          </p:cNvPr>
          <p:cNvPicPr>
            <a:picLocks noChangeAspect="1"/>
          </p:cNvPicPr>
          <p:nvPr/>
        </p:nvPicPr>
        <p:blipFill>
          <a:blip r:embed="rId2"/>
          <a:stretch>
            <a:fillRect/>
          </a:stretch>
        </p:blipFill>
        <p:spPr>
          <a:xfrm>
            <a:off x="2842325" y="3115086"/>
            <a:ext cx="1609915" cy="528542"/>
          </a:xfrm>
          <a:prstGeom prst="rect">
            <a:avLst/>
          </a:prstGeom>
        </p:spPr>
      </p:pic>
      <p:pic>
        <p:nvPicPr>
          <p:cNvPr id="149" name="Image 1">
            <a:extLst>
              <a:ext uri="{FF2B5EF4-FFF2-40B4-BE49-F238E27FC236}">
                <a16:creationId xmlns:a16="http://schemas.microsoft.com/office/drawing/2014/main" id="{C3E3A78B-94D9-61CF-4807-CB642D9B2F14}"/>
              </a:ext>
            </a:extLst>
          </p:cNvPr>
          <p:cNvPicPr>
            <a:picLocks noChangeAspect="1"/>
          </p:cNvPicPr>
          <p:nvPr/>
        </p:nvPicPr>
        <p:blipFill>
          <a:blip r:embed="rId2"/>
          <a:stretch>
            <a:fillRect/>
          </a:stretch>
        </p:blipFill>
        <p:spPr>
          <a:xfrm>
            <a:off x="4472085" y="3106637"/>
            <a:ext cx="1609915" cy="528542"/>
          </a:xfrm>
          <a:prstGeom prst="rect">
            <a:avLst/>
          </a:prstGeom>
        </p:spPr>
      </p:pic>
      <p:pic>
        <p:nvPicPr>
          <p:cNvPr id="150" name="Image 1">
            <a:extLst>
              <a:ext uri="{FF2B5EF4-FFF2-40B4-BE49-F238E27FC236}">
                <a16:creationId xmlns:a16="http://schemas.microsoft.com/office/drawing/2014/main" id="{250FBE2F-85E0-46A8-3B04-3BEC6FD6601D}"/>
              </a:ext>
            </a:extLst>
          </p:cNvPr>
          <p:cNvPicPr>
            <a:picLocks noChangeAspect="1"/>
          </p:cNvPicPr>
          <p:nvPr/>
        </p:nvPicPr>
        <p:blipFill>
          <a:blip r:embed="rId4"/>
          <a:stretch>
            <a:fillRect/>
          </a:stretch>
        </p:blipFill>
        <p:spPr>
          <a:xfrm>
            <a:off x="7719702" y="3115396"/>
            <a:ext cx="1609915" cy="528542"/>
          </a:xfrm>
          <a:prstGeom prst="rect">
            <a:avLst/>
          </a:prstGeom>
        </p:spPr>
      </p:pic>
      <p:pic>
        <p:nvPicPr>
          <p:cNvPr id="151" name="Image 1">
            <a:extLst>
              <a:ext uri="{FF2B5EF4-FFF2-40B4-BE49-F238E27FC236}">
                <a16:creationId xmlns:a16="http://schemas.microsoft.com/office/drawing/2014/main" id="{F723821D-2293-3463-BD6D-9CE97036D13D}"/>
              </a:ext>
            </a:extLst>
          </p:cNvPr>
          <p:cNvPicPr>
            <a:picLocks noChangeAspect="1"/>
          </p:cNvPicPr>
          <p:nvPr/>
        </p:nvPicPr>
        <p:blipFill>
          <a:blip r:embed="rId3"/>
          <a:stretch>
            <a:fillRect/>
          </a:stretch>
        </p:blipFill>
        <p:spPr>
          <a:xfrm>
            <a:off x="2831295" y="2014392"/>
            <a:ext cx="1609915" cy="528542"/>
          </a:xfrm>
          <a:prstGeom prst="rect">
            <a:avLst/>
          </a:prstGeom>
        </p:spPr>
      </p:pic>
      <p:pic>
        <p:nvPicPr>
          <p:cNvPr id="152" name="Image 1">
            <a:extLst>
              <a:ext uri="{FF2B5EF4-FFF2-40B4-BE49-F238E27FC236}">
                <a16:creationId xmlns:a16="http://schemas.microsoft.com/office/drawing/2014/main" id="{0FC8A035-73D7-0FB0-3864-D75762055B9A}"/>
              </a:ext>
            </a:extLst>
          </p:cNvPr>
          <p:cNvPicPr>
            <a:picLocks noChangeAspect="1"/>
          </p:cNvPicPr>
          <p:nvPr/>
        </p:nvPicPr>
        <p:blipFill>
          <a:blip r:embed="rId3"/>
          <a:stretch>
            <a:fillRect/>
          </a:stretch>
        </p:blipFill>
        <p:spPr>
          <a:xfrm>
            <a:off x="6156081" y="2557588"/>
            <a:ext cx="1609915" cy="528542"/>
          </a:xfrm>
          <a:prstGeom prst="rect">
            <a:avLst/>
          </a:prstGeom>
        </p:spPr>
      </p:pic>
      <p:pic>
        <p:nvPicPr>
          <p:cNvPr id="153" name="Image 1">
            <a:extLst>
              <a:ext uri="{FF2B5EF4-FFF2-40B4-BE49-F238E27FC236}">
                <a16:creationId xmlns:a16="http://schemas.microsoft.com/office/drawing/2014/main" id="{574694C9-FCEF-9B5A-99CF-476F0BA2AEBA}"/>
              </a:ext>
            </a:extLst>
          </p:cNvPr>
          <p:cNvPicPr>
            <a:picLocks noChangeAspect="1"/>
          </p:cNvPicPr>
          <p:nvPr/>
        </p:nvPicPr>
        <p:blipFill>
          <a:blip r:embed="rId3"/>
          <a:stretch>
            <a:fillRect/>
          </a:stretch>
        </p:blipFill>
        <p:spPr>
          <a:xfrm>
            <a:off x="9357349" y="2557588"/>
            <a:ext cx="1609915" cy="528542"/>
          </a:xfrm>
          <a:prstGeom prst="rect">
            <a:avLst/>
          </a:prstGeom>
        </p:spPr>
      </p:pic>
      <p:pic>
        <p:nvPicPr>
          <p:cNvPr id="154" name="Image 1">
            <a:extLst>
              <a:ext uri="{FF2B5EF4-FFF2-40B4-BE49-F238E27FC236}">
                <a16:creationId xmlns:a16="http://schemas.microsoft.com/office/drawing/2014/main" id="{6CED229B-6832-366D-6F8F-EB13F98B1A08}"/>
              </a:ext>
            </a:extLst>
          </p:cNvPr>
          <p:cNvPicPr>
            <a:picLocks noChangeAspect="1"/>
          </p:cNvPicPr>
          <p:nvPr/>
        </p:nvPicPr>
        <p:blipFill>
          <a:blip r:embed="rId3"/>
          <a:stretch>
            <a:fillRect/>
          </a:stretch>
        </p:blipFill>
        <p:spPr>
          <a:xfrm>
            <a:off x="2871135" y="2594994"/>
            <a:ext cx="1609915" cy="528542"/>
          </a:xfrm>
          <a:prstGeom prst="rect">
            <a:avLst/>
          </a:prstGeom>
        </p:spPr>
      </p:pic>
      <p:pic>
        <p:nvPicPr>
          <p:cNvPr id="155" name="Image 1">
            <a:extLst>
              <a:ext uri="{FF2B5EF4-FFF2-40B4-BE49-F238E27FC236}">
                <a16:creationId xmlns:a16="http://schemas.microsoft.com/office/drawing/2014/main" id="{D6572ACD-4D90-A79D-544F-44E581EDC86A}"/>
              </a:ext>
            </a:extLst>
          </p:cNvPr>
          <p:cNvPicPr>
            <a:picLocks noChangeAspect="1"/>
          </p:cNvPicPr>
          <p:nvPr/>
        </p:nvPicPr>
        <p:blipFill>
          <a:blip r:embed="rId2"/>
          <a:stretch>
            <a:fillRect/>
          </a:stretch>
        </p:blipFill>
        <p:spPr>
          <a:xfrm>
            <a:off x="4473432" y="2564840"/>
            <a:ext cx="1609915" cy="528542"/>
          </a:xfrm>
          <a:prstGeom prst="rect">
            <a:avLst/>
          </a:prstGeom>
        </p:spPr>
      </p:pic>
      <p:pic>
        <p:nvPicPr>
          <p:cNvPr id="156" name="Image 1">
            <a:extLst>
              <a:ext uri="{FF2B5EF4-FFF2-40B4-BE49-F238E27FC236}">
                <a16:creationId xmlns:a16="http://schemas.microsoft.com/office/drawing/2014/main" id="{24007EF6-6697-C767-D4F2-205C38F5F34A}"/>
              </a:ext>
            </a:extLst>
          </p:cNvPr>
          <p:cNvPicPr>
            <a:picLocks noChangeAspect="1"/>
          </p:cNvPicPr>
          <p:nvPr/>
        </p:nvPicPr>
        <p:blipFill>
          <a:blip r:embed="rId4"/>
          <a:stretch>
            <a:fillRect/>
          </a:stretch>
        </p:blipFill>
        <p:spPr>
          <a:xfrm>
            <a:off x="7736992" y="2564840"/>
            <a:ext cx="1609915" cy="528542"/>
          </a:xfrm>
          <a:prstGeom prst="rect">
            <a:avLst/>
          </a:prstGeom>
        </p:spPr>
      </p:pic>
      <p:pic>
        <p:nvPicPr>
          <p:cNvPr id="157" name="Image 1">
            <a:extLst>
              <a:ext uri="{FF2B5EF4-FFF2-40B4-BE49-F238E27FC236}">
                <a16:creationId xmlns:a16="http://schemas.microsoft.com/office/drawing/2014/main" id="{03C9A4AF-4FF3-EAB7-9C41-14C1A0F75C39}"/>
              </a:ext>
            </a:extLst>
          </p:cNvPr>
          <p:cNvPicPr>
            <a:picLocks noChangeAspect="1"/>
          </p:cNvPicPr>
          <p:nvPr/>
        </p:nvPicPr>
        <p:blipFill>
          <a:blip r:embed="rId3"/>
          <a:stretch>
            <a:fillRect/>
          </a:stretch>
        </p:blipFill>
        <p:spPr>
          <a:xfrm>
            <a:off x="4481050" y="1977178"/>
            <a:ext cx="1609915" cy="528542"/>
          </a:xfrm>
          <a:prstGeom prst="rect">
            <a:avLst/>
          </a:prstGeom>
        </p:spPr>
      </p:pic>
      <p:pic>
        <p:nvPicPr>
          <p:cNvPr id="158" name="Image 1">
            <a:extLst>
              <a:ext uri="{FF2B5EF4-FFF2-40B4-BE49-F238E27FC236}">
                <a16:creationId xmlns:a16="http://schemas.microsoft.com/office/drawing/2014/main" id="{44479110-FD1A-0255-3751-04740BBD9859}"/>
              </a:ext>
            </a:extLst>
          </p:cNvPr>
          <p:cNvPicPr>
            <a:picLocks noChangeAspect="1"/>
          </p:cNvPicPr>
          <p:nvPr/>
        </p:nvPicPr>
        <p:blipFill>
          <a:blip r:embed="rId3"/>
          <a:stretch>
            <a:fillRect/>
          </a:stretch>
        </p:blipFill>
        <p:spPr>
          <a:xfrm>
            <a:off x="9355858" y="2020952"/>
            <a:ext cx="1609915" cy="528542"/>
          </a:xfrm>
          <a:prstGeom prst="rect">
            <a:avLst/>
          </a:prstGeom>
        </p:spPr>
      </p:pic>
      <p:pic>
        <p:nvPicPr>
          <p:cNvPr id="159" name="Image 1">
            <a:extLst>
              <a:ext uri="{FF2B5EF4-FFF2-40B4-BE49-F238E27FC236}">
                <a16:creationId xmlns:a16="http://schemas.microsoft.com/office/drawing/2014/main" id="{448015FB-015D-21D5-CB8E-CF74063B41B7}"/>
              </a:ext>
            </a:extLst>
          </p:cNvPr>
          <p:cNvPicPr>
            <a:picLocks noChangeAspect="1"/>
          </p:cNvPicPr>
          <p:nvPr/>
        </p:nvPicPr>
        <p:blipFill>
          <a:blip r:embed="rId4"/>
          <a:stretch>
            <a:fillRect/>
          </a:stretch>
        </p:blipFill>
        <p:spPr>
          <a:xfrm>
            <a:off x="7727652" y="2001539"/>
            <a:ext cx="1609915" cy="528542"/>
          </a:xfrm>
          <a:prstGeom prst="rect">
            <a:avLst/>
          </a:prstGeom>
        </p:spPr>
      </p:pic>
      <p:pic>
        <p:nvPicPr>
          <p:cNvPr id="160" name="Image 1">
            <a:extLst>
              <a:ext uri="{FF2B5EF4-FFF2-40B4-BE49-F238E27FC236}">
                <a16:creationId xmlns:a16="http://schemas.microsoft.com/office/drawing/2014/main" id="{12E45DFE-68E4-26F0-7068-54D4E2E6EE3F}"/>
              </a:ext>
            </a:extLst>
          </p:cNvPr>
          <p:cNvPicPr>
            <a:picLocks noChangeAspect="1"/>
          </p:cNvPicPr>
          <p:nvPr/>
        </p:nvPicPr>
        <p:blipFill>
          <a:blip r:embed="rId2"/>
          <a:stretch>
            <a:fillRect/>
          </a:stretch>
        </p:blipFill>
        <p:spPr>
          <a:xfrm>
            <a:off x="6099547" y="1978919"/>
            <a:ext cx="1609915" cy="528542"/>
          </a:xfrm>
          <a:prstGeom prst="rect">
            <a:avLst/>
          </a:prstGeom>
        </p:spPr>
      </p:pic>
    </p:spTree>
    <p:extLst>
      <p:ext uri="{BB962C8B-B14F-4D97-AF65-F5344CB8AC3E}">
        <p14:creationId xmlns:p14="http://schemas.microsoft.com/office/powerpoint/2010/main" val="269040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71D06-6254-6888-7BE4-03BC700F78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B44637-4EC4-2A3A-B285-62445330AC04}"/>
              </a:ext>
            </a:extLst>
          </p:cNvPr>
          <p:cNvSpPr>
            <a:spLocks noGrp="1"/>
          </p:cNvSpPr>
          <p:nvPr>
            <p:ph type="ctrTitle"/>
          </p:nvPr>
        </p:nvSpPr>
        <p:spPr>
          <a:xfrm>
            <a:off x="2042747" y="184638"/>
            <a:ext cx="9144000" cy="367770"/>
          </a:xfrm>
        </p:spPr>
        <p:txBody>
          <a:bodyPr>
            <a:noAutofit/>
          </a:bodyPr>
          <a:lstStyle/>
          <a:p>
            <a:r>
              <a:rPr lang="fr-FR" sz="2400" dirty="0"/>
              <a:t>Pourquoi Vaultwarden est une bonne solution pour les </a:t>
            </a:r>
            <a:r>
              <a:rPr lang="en-US" sz="2400" dirty="0"/>
              <a:t>enterprises</a:t>
            </a:r>
            <a:r>
              <a:rPr lang="fr-FR" sz="2400" dirty="0"/>
              <a:t> ?</a:t>
            </a:r>
          </a:p>
        </p:txBody>
      </p:sp>
      <p:sp>
        <p:nvSpPr>
          <p:cNvPr id="3" name="Subtitle 2">
            <a:extLst>
              <a:ext uri="{FF2B5EF4-FFF2-40B4-BE49-F238E27FC236}">
                <a16:creationId xmlns:a16="http://schemas.microsoft.com/office/drawing/2014/main" id="{15347A32-A2C9-151C-75AA-FD5C7CD5C3F5}"/>
              </a:ext>
            </a:extLst>
          </p:cNvPr>
          <p:cNvSpPr>
            <a:spLocks noGrp="1"/>
          </p:cNvSpPr>
          <p:nvPr>
            <p:ph type="subTitle" idx="1"/>
          </p:nvPr>
        </p:nvSpPr>
        <p:spPr>
          <a:xfrm>
            <a:off x="465992" y="619856"/>
            <a:ext cx="10928838" cy="6238143"/>
          </a:xfrm>
        </p:spPr>
        <p:txBody>
          <a:bodyPr>
            <a:noAutofit/>
          </a:bodyPr>
          <a:lstStyle/>
          <a:p>
            <a:pPr algn="l"/>
            <a:r>
              <a:rPr lang="fr-FR" sz="2400" dirty="0"/>
              <a:t>Vaultwarden : Solution Idéale pour les Entreprises</a:t>
            </a:r>
          </a:p>
          <a:p>
            <a:pPr algn="l"/>
            <a:r>
              <a:rPr lang="fr-FR" sz="2400" b="1" u="sng" dirty="0"/>
              <a:t>Sécurité :</a:t>
            </a:r>
            <a:r>
              <a:rPr lang="fr-FR" sz="2400" dirty="0"/>
              <a:t> Chiffrement de bout en bout </a:t>
            </a:r>
          </a:p>
          <a:p>
            <a:pPr algn="l"/>
            <a:r>
              <a:rPr lang="fr-FR" sz="2400" dirty="0"/>
              <a:t>                  Authentification multi-facteurs (MFA)</a:t>
            </a:r>
          </a:p>
          <a:p>
            <a:pPr algn="l"/>
            <a:r>
              <a:rPr lang="fr-FR" sz="2400" dirty="0"/>
              <a:t>                  Self-</a:t>
            </a:r>
            <a:r>
              <a:rPr lang="fr-FR" sz="2400" dirty="0" err="1"/>
              <a:t>Hosted</a:t>
            </a:r>
            <a:endParaRPr lang="fr-FR" sz="2400" dirty="0"/>
          </a:p>
          <a:p>
            <a:pPr algn="l"/>
            <a:r>
              <a:rPr lang="fr-FR" sz="2400" b="1" u="sng" dirty="0"/>
              <a:t>Léger et Efficace : </a:t>
            </a:r>
            <a:r>
              <a:rPr lang="fr-FR" sz="2400" dirty="0"/>
              <a:t>Utilisation de ressources limitées</a:t>
            </a:r>
          </a:p>
          <a:p>
            <a:pPr algn="l"/>
            <a:r>
              <a:rPr lang="fr-FR" sz="2400" b="1" u="sng" dirty="0"/>
              <a:t>Open Source et Gratuit :  </a:t>
            </a:r>
            <a:r>
              <a:rPr lang="fr-FR" sz="2400" dirty="0"/>
              <a:t>Code source accessible</a:t>
            </a:r>
          </a:p>
          <a:p>
            <a:pPr algn="l"/>
            <a:r>
              <a:rPr lang="fr-FR" sz="2400" b="1" u="sng" dirty="0"/>
              <a:t>Pas de coût d'abonnement </a:t>
            </a:r>
            <a:r>
              <a:rPr lang="fr-FR" sz="2400" dirty="0"/>
              <a:t>: 100% Gratuit</a:t>
            </a:r>
          </a:p>
          <a:p>
            <a:pPr algn="l"/>
            <a:r>
              <a:rPr lang="fr-FR" sz="2400" b="1" u="sng" dirty="0"/>
              <a:t>Facilité de Découverte :</a:t>
            </a:r>
            <a:r>
              <a:rPr lang="fr-FR" sz="2400" b="1" dirty="0"/>
              <a:t> </a:t>
            </a:r>
            <a:r>
              <a:rPr lang="fr-FR" sz="2400" dirty="0"/>
              <a:t>Installation simple </a:t>
            </a:r>
          </a:p>
          <a:p>
            <a:pPr algn="l"/>
            <a:r>
              <a:rPr lang="fr-FR" sz="2400" dirty="0"/>
              <a:t>                                           Personnalisable</a:t>
            </a:r>
          </a:p>
          <a:p>
            <a:pPr algn="l"/>
            <a:r>
              <a:rPr lang="fr-FR" sz="2400" dirty="0"/>
              <a:t>                                           Facile à géré</a:t>
            </a:r>
          </a:p>
          <a:p>
            <a:pPr algn="l"/>
            <a:r>
              <a:rPr lang="fr-FR" sz="2400" b="1" u="sng" dirty="0"/>
              <a:t>Soutien et Communauté :</a:t>
            </a:r>
            <a:r>
              <a:rPr lang="fr-FR" sz="2400" b="1" dirty="0"/>
              <a:t> </a:t>
            </a:r>
            <a:r>
              <a:rPr lang="fr-FR" sz="2400" dirty="0"/>
              <a:t>Communauté active</a:t>
            </a:r>
          </a:p>
          <a:p>
            <a:pPr algn="l"/>
            <a:r>
              <a:rPr lang="en-US" sz="2400" b="1" u="sng" dirty="0" err="1"/>
              <a:t>Compatibilité</a:t>
            </a:r>
            <a:r>
              <a:rPr lang="fr-FR" sz="2400" b="1" u="sng" dirty="0"/>
              <a:t> :</a:t>
            </a:r>
            <a:r>
              <a:rPr lang="fr-FR" sz="2400" b="1" dirty="0"/>
              <a:t> on peux accès depuis Windows , Mac , Linux, Android …..</a:t>
            </a:r>
          </a:p>
          <a:p>
            <a:pPr algn="l"/>
            <a:r>
              <a:rPr lang="fr-FR" sz="2400" b="1" dirty="0"/>
              <a:t>                           possibilités de se connecter à Active Directory ou à l'autre </a:t>
            </a:r>
            <a:r>
              <a:rPr lang="fr-FR" sz="2400" b="1" dirty="0" err="1"/>
              <a:t>database</a:t>
            </a:r>
            <a:endParaRPr lang="en-US" sz="2400" b="1" dirty="0"/>
          </a:p>
        </p:txBody>
      </p:sp>
    </p:spTree>
    <p:extLst>
      <p:ext uri="{BB962C8B-B14F-4D97-AF65-F5344CB8AC3E}">
        <p14:creationId xmlns:p14="http://schemas.microsoft.com/office/powerpoint/2010/main" val="158981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B0C08-1E6C-03CA-AD59-822E4B3451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6AFF57-3ED1-7D0A-24D3-8CE723158C31}"/>
              </a:ext>
            </a:extLst>
          </p:cNvPr>
          <p:cNvSpPr>
            <a:spLocks noGrp="1"/>
          </p:cNvSpPr>
          <p:nvPr>
            <p:ph type="ctrTitle"/>
          </p:nvPr>
        </p:nvSpPr>
        <p:spPr>
          <a:xfrm>
            <a:off x="1365739" y="295887"/>
            <a:ext cx="9144000" cy="367770"/>
          </a:xfrm>
        </p:spPr>
        <p:txBody>
          <a:bodyPr>
            <a:noAutofit/>
          </a:bodyPr>
          <a:lstStyle/>
          <a:p>
            <a:pPr algn="ctr"/>
            <a:r>
              <a:rPr lang="en-US" sz="2400" dirty="0" err="1"/>
              <a:t>L’installation</a:t>
            </a:r>
            <a:r>
              <a:rPr lang="en-US" sz="2400" dirty="0"/>
              <a:t> de Vaultwarden</a:t>
            </a:r>
            <a:endParaRPr lang="fr-FR" sz="2400" dirty="0"/>
          </a:p>
        </p:txBody>
      </p:sp>
      <p:sp>
        <p:nvSpPr>
          <p:cNvPr id="3" name="Subtitle 2">
            <a:extLst>
              <a:ext uri="{FF2B5EF4-FFF2-40B4-BE49-F238E27FC236}">
                <a16:creationId xmlns:a16="http://schemas.microsoft.com/office/drawing/2014/main" id="{5537300C-0119-81FD-DAF5-2027AA0A1214}"/>
              </a:ext>
            </a:extLst>
          </p:cNvPr>
          <p:cNvSpPr>
            <a:spLocks noGrp="1"/>
          </p:cNvSpPr>
          <p:nvPr>
            <p:ph type="subTitle" idx="1"/>
          </p:nvPr>
        </p:nvSpPr>
        <p:spPr>
          <a:xfrm>
            <a:off x="800100" y="1749668"/>
            <a:ext cx="10142741" cy="4631387"/>
          </a:xfrm>
        </p:spPr>
        <p:txBody>
          <a:bodyPr>
            <a:noAutofit/>
          </a:bodyPr>
          <a:lstStyle/>
          <a:p>
            <a:pPr algn="l"/>
            <a:r>
              <a:rPr lang="en-US" sz="2400" dirty="0"/>
              <a:t>Installation de Vaultwarden possible via container ( dans proxmox </a:t>
            </a:r>
            <a:r>
              <a:rPr lang="en-US" sz="2400" dirty="0" err="1"/>
              <a:t>ou</a:t>
            </a:r>
            <a:r>
              <a:rPr lang="en-US" sz="2400" dirty="0"/>
              <a:t> docker … ) </a:t>
            </a:r>
            <a:endParaRPr lang="fr-FR" sz="2400" dirty="0"/>
          </a:p>
          <a:p>
            <a:pPr algn="l"/>
            <a:r>
              <a:rPr lang="fr-FR" sz="2400" dirty="0"/>
              <a:t>Il est très simple dans docker/ linux :</a:t>
            </a:r>
          </a:p>
          <a:p>
            <a:pPr algn="l"/>
            <a:endParaRPr lang="fr-FR" sz="2400" dirty="0">
              <a:solidFill>
                <a:schemeClr val="accent6">
                  <a:lumMod val="50000"/>
                </a:schemeClr>
              </a:solidFill>
            </a:endParaRPr>
          </a:p>
          <a:p>
            <a:pPr algn="l"/>
            <a:r>
              <a:rPr lang="fr-FR" sz="2400" dirty="0">
                <a:solidFill>
                  <a:schemeClr val="accent6">
                    <a:lumMod val="50000"/>
                  </a:schemeClr>
                </a:solidFill>
              </a:rPr>
              <a:t>$ docker pull </a:t>
            </a:r>
            <a:r>
              <a:rPr lang="fr-FR" sz="2400" dirty="0" err="1">
                <a:solidFill>
                  <a:schemeClr val="accent6">
                    <a:lumMod val="50000"/>
                  </a:schemeClr>
                </a:solidFill>
              </a:rPr>
              <a:t>vaultwarden</a:t>
            </a:r>
            <a:r>
              <a:rPr lang="fr-FR" sz="2400" dirty="0">
                <a:solidFill>
                  <a:schemeClr val="accent6">
                    <a:lumMod val="50000"/>
                  </a:schemeClr>
                </a:solidFill>
              </a:rPr>
              <a:t>/</a:t>
            </a:r>
            <a:r>
              <a:rPr lang="fr-FR" sz="2400" dirty="0" err="1">
                <a:solidFill>
                  <a:schemeClr val="accent6">
                    <a:lumMod val="50000"/>
                  </a:schemeClr>
                </a:solidFill>
              </a:rPr>
              <a:t>server:latest</a:t>
            </a:r>
            <a:endParaRPr lang="fr-FR" sz="2400" dirty="0">
              <a:solidFill>
                <a:schemeClr val="accent6">
                  <a:lumMod val="50000"/>
                </a:schemeClr>
              </a:solidFill>
            </a:endParaRPr>
          </a:p>
          <a:p>
            <a:pPr algn="l"/>
            <a:r>
              <a:rPr lang="fr-FR" sz="2400" dirty="0">
                <a:solidFill>
                  <a:schemeClr val="accent6">
                    <a:lumMod val="50000"/>
                  </a:schemeClr>
                </a:solidFill>
              </a:rPr>
              <a:t>$ docker run --</a:t>
            </a:r>
            <a:r>
              <a:rPr lang="fr-FR" sz="2400" dirty="0" err="1">
                <a:solidFill>
                  <a:schemeClr val="accent6">
                    <a:lumMod val="50000"/>
                  </a:schemeClr>
                </a:solidFill>
              </a:rPr>
              <a:t>detach</a:t>
            </a:r>
            <a:r>
              <a:rPr lang="fr-FR" sz="2400" dirty="0">
                <a:solidFill>
                  <a:schemeClr val="accent6">
                    <a:lumMod val="50000"/>
                  </a:schemeClr>
                </a:solidFill>
              </a:rPr>
              <a:t> --</a:t>
            </a:r>
            <a:r>
              <a:rPr lang="fr-FR" sz="2400" dirty="0" err="1">
                <a:solidFill>
                  <a:schemeClr val="accent6">
                    <a:lumMod val="50000"/>
                  </a:schemeClr>
                </a:solidFill>
              </a:rPr>
              <a:t>name</a:t>
            </a:r>
            <a:r>
              <a:rPr lang="fr-FR" sz="2400" dirty="0">
                <a:solidFill>
                  <a:schemeClr val="accent6">
                    <a:lumMod val="50000"/>
                  </a:schemeClr>
                </a:solidFill>
              </a:rPr>
              <a:t> </a:t>
            </a:r>
            <a:r>
              <a:rPr lang="fr-FR" sz="2400" dirty="0" err="1">
                <a:solidFill>
                  <a:schemeClr val="accent6">
                    <a:lumMod val="50000"/>
                  </a:schemeClr>
                </a:solidFill>
              </a:rPr>
              <a:t>vaultwarden</a:t>
            </a:r>
            <a:r>
              <a:rPr lang="fr-FR" sz="2400" dirty="0">
                <a:solidFill>
                  <a:schemeClr val="accent6">
                    <a:lumMod val="50000"/>
                  </a:schemeClr>
                </a:solidFill>
              </a:rPr>
              <a:t> \</a:t>
            </a:r>
          </a:p>
          <a:p>
            <a:pPr algn="l"/>
            <a:r>
              <a:rPr lang="fr-FR" sz="2400" dirty="0">
                <a:solidFill>
                  <a:schemeClr val="accent6">
                    <a:lumMod val="50000"/>
                  </a:schemeClr>
                </a:solidFill>
              </a:rPr>
              <a:t>  --</a:t>
            </a:r>
            <a:r>
              <a:rPr lang="fr-FR" sz="2400" dirty="0" err="1">
                <a:solidFill>
                  <a:schemeClr val="accent6">
                    <a:lumMod val="50000"/>
                  </a:schemeClr>
                </a:solidFill>
              </a:rPr>
              <a:t>env</a:t>
            </a:r>
            <a:r>
              <a:rPr lang="fr-FR" sz="2400" dirty="0">
                <a:solidFill>
                  <a:schemeClr val="accent6">
                    <a:lumMod val="50000"/>
                  </a:schemeClr>
                </a:solidFill>
              </a:rPr>
              <a:t> DOMAIN="https://vw.domain.tld" \</a:t>
            </a:r>
          </a:p>
          <a:p>
            <a:pPr algn="l"/>
            <a:r>
              <a:rPr lang="fr-FR" sz="2400" dirty="0">
                <a:solidFill>
                  <a:schemeClr val="accent6">
                    <a:lumMod val="50000"/>
                  </a:schemeClr>
                </a:solidFill>
              </a:rPr>
              <a:t>  --volume /</a:t>
            </a:r>
            <a:r>
              <a:rPr lang="fr-FR" sz="2400" dirty="0" err="1">
                <a:solidFill>
                  <a:schemeClr val="accent6">
                    <a:lumMod val="50000"/>
                  </a:schemeClr>
                </a:solidFill>
              </a:rPr>
              <a:t>vw</a:t>
            </a:r>
            <a:r>
              <a:rPr lang="fr-FR" sz="2400" dirty="0">
                <a:solidFill>
                  <a:schemeClr val="accent6">
                    <a:lumMod val="50000"/>
                  </a:schemeClr>
                </a:solidFill>
              </a:rPr>
              <a:t>-data/:/data/ \</a:t>
            </a:r>
          </a:p>
          <a:p>
            <a:pPr algn="l"/>
            <a:r>
              <a:rPr lang="fr-FR" sz="2400" dirty="0">
                <a:solidFill>
                  <a:schemeClr val="accent6">
                    <a:lumMod val="50000"/>
                  </a:schemeClr>
                </a:solidFill>
              </a:rPr>
              <a:t>  --restart </a:t>
            </a:r>
            <a:r>
              <a:rPr lang="fr-FR" sz="2400" dirty="0" err="1">
                <a:solidFill>
                  <a:schemeClr val="accent6">
                    <a:lumMod val="50000"/>
                  </a:schemeClr>
                </a:solidFill>
              </a:rPr>
              <a:t>unless-stopped</a:t>
            </a:r>
            <a:r>
              <a:rPr lang="fr-FR" sz="2400" dirty="0">
                <a:solidFill>
                  <a:schemeClr val="accent6">
                    <a:lumMod val="50000"/>
                  </a:schemeClr>
                </a:solidFill>
              </a:rPr>
              <a:t> \</a:t>
            </a:r>
          </a:p>
          <a:p>
            <a:pPr algn="l"/>
            <a:r>
              <a:rPr lang="fr-FR" sz="2400" dirty="0">
                <a:solidFill>
                  <a:schemeClr val="accent6">
                    <a:lumMod val="50000"/>
                  </a:schemeClr>
                </a:solidFill>
              </a:rPr>
              <a:t>  --</a:t>
            </a:r>
            <a:r>
              <a:rPr lang="fr-FR" sz="2400" dirty="0" err="1">
                <a:solidFill>
                  <a:schemeClr val="accent6">
                    <a:lumMod val="50000"/>
                  </a:schemeClr>
                </a:solidFill>
              </a:rPr>
              <a:t>publish</a:t>
            </a:r>
            <a:r>
              <a:rPr lang="fr-FR" sz="2400" dirty="0">
                <a:solidFill>
                  <a:schemeClr val="accent6">
                    <a:lumMod val="50000"/>
                  </a:schemeClr>
                </a:solidFill>
              </a:rPr>
              <a:t> 80:80 \</a:t>
            </a:r>
          </a:p>
          <a:p>
            <a:pPr algn="l"/>
            <a:r>
              <a:rPr lang="fr-FR" sz="2400" dirty="0">
                <a:solidFill>
                  <a:schemeClr val="accent6">
                    <a:lumMod val="50000"/>
                  </a:schemeClr>
                </a:solidFill>
              </a:rPr>
              <a:t>  </a:t>
            </a:r>
            <a:r>
              <a:rPr lang="fr-FR" sz="2400" dirty="0" err="1">
                <a:solidFill>
                  <a:schemeClr val="accent6">
                    <a:lumMod val="50000"/>
                  </a:schemeClr>
                </a:solidFill>
              </a:rPr>
              <a:t>vaultwarden</a:t>
            </a:r>
            <a:r>
              <a:rPr lang="fr-FR" sz="2400" dirty="0">
                <a:solidFill>
                  <a:schemeClr val="accent6">
                    <a:lumMod val="50000"/>
                  </a:schemeClr>
                </a:solidFill>
              </a:rPr>
              <a:t>/</a:t>
            </a:r>
            <a:r>
              <a:rPr lang="fr-FR" sz="2400" dirty="0" err="1">
                <a:solidFill>
                  <a:schemeClr val="accent6">
                    <a:lumMod val="50000"/>
                  </a:schemeClr>
                </a:solidFill>
              </a:rPr>
              <a:t>server:latest</a:t>
            </a:r>
            <a:endParaRPr lang="fr-FR" sz="2400" dirty="0">
              <a:solidFill>
                <a:schemeClr val="accent6">
                  <a:lumMod val="50000"/>
                </a:schemeClr>
              </a:solidFill>
            </a:endParaRPr>
          </a:p>
          <a:p>
            <a:pPr algn="l"/>
            <a:endParaRPr lang="fr-FR" sz="1800" dirty="0">
              <a:solidFill>
                <a:schemeClr val="accent6">
                  <a:lumMod val="50000"/>
                </a:schemeClr>
              </a:solidFill>
            </a:endParaRPr>
          </a:p>
        </p:txBody>
      </p:sp>
    </p:spTree>
    <p:extLst>
      <p:ext uri="{BB962C8B-B14F-4D97-AF65-F5344CB8AC3E}">
        <p14:creationId xmlns:p14="http://schemas.microsoft.com/office/powerpoint/2010/main" val="3968411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BC85E-3F9C-A510-EEA6-5777A609D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9AF3F4-51EA-E6A4-1079-2536EE72314F}"/>
              </a:ext>
            </a:extLst>
          </p:cNvPr>
          <p:cNvSpPr>
            <a:spLocks noGrp="1"/>
          </p:cNvSpPr>
          <p:nvPr>
            <p:ph type="ctrTitle"/>
          </p:nvPr>
        </p:nvSpPr>
        <p:spPr>
          <a:xfrm>
            <a:off x="1524000" y="1122364"/>
            <a:ext cx="9144000" cy="367770"/>
          </a:xfrm>
        </p:spPr>
        <p:txBody>
          <a:bodyPr>
            <a:normAutofit/>
          </a:bodyPr>
          <a:lstStyle/>
          <a:p>
            <a:r>
              <a:rPr lang="en-US" sz="1800" dirty="0"/>
              <a:t>les configuration de Vaultwarden</a:t>
            </a:r>
            <a:endParaRPr lang="fr-FR" sz="1800" dirty="0"/>
          </a:p>
        </p:txBody>
      </p:sp>
      <p:sp>
        <p:nvSpPr>
          <p:cNvPr id="3" name="Subtitle 2">
            <a:extLst>
              <a:ext uri="{FF2B5EF4-FFF2-40B4-BE49-F238E27FC236}">
                <a16:creationId xmlns:a16="http://schemas.microsoft.com/office/drawing/2014/main" id="{602AE6B1-99F5-B018-A3FA-3CF674F02248}"/>
              </a:ext>
            </a:extLst>
          </p:cNvPr>
          <p:cNvSpPr>
            <a:spLocks noGrp="1"/>
          </p:cNvSpPr>
          <p:nvPr>
            <p:ph type="subTitle" idx="1"/>
          </p:nvPr>
        </p:nvSpPr>
        <p:spPr>
          <a:xfrm>
            <a:off x="1693333" y="1820333"/>
            <a:ext cx="9144000" cy="4050769"/>
          </a:xfrm>
        </p:spPr>
        <p:txBody>
          <a:bodyPr>
            <a:normAutofit/>
          </a:bodyPr>
          <a:lstStyle/>
          <a:p>
            <a:pPr algn="l"/>
            <a:r>
              <a:rPr lang="fr-029" sz="2000" dirty="0"/>
              <a:t>Après l’installation de Vaultwarden… afin d’accéder via l’interface graphique, il faut passer vers HTTPS</a:t>
            </a:r>
          </a:p>
          <a:p>
            <a:pPr algn="l"/>
            <a:r>
              <a:rPr lang="fr-029" sz="2000" dirty="0"/>
              <a:t>C’est faisable soit via proxy inversé, soit via créer un certificat SSL</a:t>
            </a:r>
          </a:p>
          <a:p>
            <a:pPr algn="l"/>
            <a:endParaRPr lang="fr-029" sz="2000" dirty="0"/>
          </a:p>
          <a:p>
            <a:pPr algn="l"/>
            <a:endParaRPr lang="fr-FR" sz="1600" dirty="0"/>
          </a:p>
        </p:txBody>
      </p:sp>
    </p:spTree>
    <p:extLst>
      <p:ext uri="{BB962C8B-B14F-4D97-AF65-F5344CB8AC3E}">
        <p14:creationId xmlns:p14="http://schemas.microsoft.com/office/powerpoint/2010/main" val="413699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C6F0C-FE8D-D4CE-8AFA-69650A6833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11361C-863A-3F44-28A4-1C7A38F3DC1C}"/>
              </a:ext>
            </a:extLst>
          </p:cNvPr>
          <p:cNvSpPr>
            <a:spLocks noGrp="1"/>
          </p:cNvSpPr>
          <p:nvPr>
            <p:ph type="ctrTitle"/>
          </p:nvPr>
        </p:nvSpPr>
        <p:spPr>
          <a:xfrm>
            <a:off x="2965939" y="580294"/>
            <a:ext cx="9144000" cy="630237"/>
          </a:xfrm>
        </p:spPr>
        <p:txBody>
          <a:bodyPr>
            <a:normAutofit/>
          </a:bodyPr>
          <a:lstStyle/>
          <a:p>
            <a:r>
              <a:rPr lang="fr-FR" sz="2400" dirty="0">
                <a:latin typeface="Arial" panose="020B0604020202020204" pitchFamily="34" charset="0"/>
                <a:cs typeface="Arial" panose="020B0604020202020204" pitchFamily="34" charset="0"/>
              </a:rPr>
              <a:t>Pourquoi les mots de passe sont-ils un sujet délicat?</a:t>
            </a:r>
            <a:endParaRPr lang="en-US" sz="24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80E5A03-FD8D-3F34-751D-9EEDE3306632}"/>
              </a:ext>
            </a:extLst>
          </p:cNvPr>
          <p:cNvSpPr>
            <a:spLocks noGrp="1"/>
          </p:cNvSpPr>
          <p:nvPr>
            <p:ph type="subTitle" idx="1"/>
          </p:nvPr>
        </p:nvSpPr>
        <p:spPr>
          <a:xfrm>
            <a:off x="800099" y="1946029"/>
            <a:ext cx="10981593" cy="4331677"/>
          </a:xfrm>
        </p:spPr>
        <p:txBody>
          <a:bodyPr>
            <a:normAutofit/>
          </a:bodyPr>
          <a:lstStyle/>
          <a:p>
            <a:pPr algn="l"/>
            <a:r>
              <a:rPr lang="fr-FR" sz="2400" b="1" dirty="0">
                <a:latin typeface="Arial" panose="020B0604020202020204" pitchFamily="34" charset="0"/>
                <a:cs typeface="Arial" panose="020B0604020202020204" pitchFamily="34" charset="0"/>
              </a:rPr>
              <a:t>Multiplicité</a:t>
            </a:r>
            <a:r>
              <a:rPr lang="en-US" sz="2400" b="1" dirty="0">
                <a:latin typeface="Arial" panose="020B0604020202020204" pitchFamily="34" charset="0"/>
                <a:cs typeface="Arial" panose="020B0604020202020204" pitchFamily="34" charset="0"/>
              </a:rPr>
              <a:t> des Competes : </a:t>
            </a:r>
            <a:r>
              <a:rPr lang="fr-FR" sz="2400" dirty="0">
                <a:latin typeface="Arial" panose="020B0604020202020204" pitchFamily="34" charset="0"/>
                <a:cs typeface="Arial" panose="020B0604020202020204" pitchFamily="34" charset="0"/>
              </a:rPr>
              <a:t>La majorité des gens utilisent une variété de services en ligne, allant des réseaux sociaux aux plateformes bancaires, chaque service nécessitant un mot de passe unique et sécurisé.</a:t>
            </a:r>
            <a:endParaRPr lang="en-US" sz="2400" b="1" dirty="0">
              <a:latin typeface="Arial" panose="020B0604020202020204" pitchFamily="34" charset="0"/>
              <a:cs typeface="Arial" panose="020B0604020202020204" pitchFamily="34" charset="0"/>
            </a:endParaRPr>
          </a:p>
          <a:p>
            <a:pPr algn="l"/>
            <a:r>
              <a:rPr lang="en-US" sz="2400" b="1" dirty="0">
                <a:latin typeface="Arial" panose="020B0604020202020204" pitchFamily="34" charset="0"/>
                <a:cs typeface="Arial" panose="020B0604020202020204" pitchFamily="34" charset="0"/>
              </a:rPr>
              <a:t>Memorization Difficile : </a:t>
            </a:r>
            <a:r>
              <a:rPr lang="fr-FR" sz="2400" dirty="0">
                <a:latin typeface="Arial" panose="020B0604020202020204" pitchFamily="34" charset="0"/>
                <a:cs typeface="Arial" panose="020B0604020202020204" pitchFamily="34" charset="0"/>
              </a:rPr>
              <a:t>Se souvenir de nombreux mots de passe complexes est un véritable défi. Utiliser des mots de passe faciles à mémoriser peut compromettre la sécurité, tandis que les mots de passe robustes et uniques sont souvent difficiles à retenir.</a:t>
            </a:r>
            <a:endParaRPr lang="en-US" sz="2400" b="1" dirty="0">
              <a:latin typeface="Arial" panose="020B0604020202020204" pitchFamily="34" charset="0"/>
              <a:cs typeface="Arial" panose="020B0604020202020204" pitchFamily="34" charset="0"/>
            </a:endParaRPr>
          </a:p>
          <a:p>
            <a:pPr algn="l"/>
            <a:r>
              <a:rPr lang="en-US" sz="2400" b="1" dirty="0">
                <a:latin typeface="Arial" panose="020B0604020202020204" pitchFamily="34" charset="0"/>
                <a:cs typeface="Arial" panose="020B0604020202020204" pitchFamily="34" charset="0"/>
              </a:rPr>
              <a:t>Risque de </a:t>
            </a:r>
            <a:r>
              <a:rPr lang="fr-FR" sz="2400" b="1" dirty="0">
                <a:latin typeface="Arial" panose="020B0604020202020204" pitchFamily="34" charset="0"/>
                <a:cs typeface="Arial" panose="020B0604020202020204" pitchFamily="34" charset="0"/>
              </a:rPr>
              <a:t>Sécurité</a:t>
            </a:r>
            <a:r>
              <a:rPr lang="en-US" sz="2400" b="1" dirty="0">
                <a:latin typeface="Arial" panose="020B0604020202020204" pitchFamily="34" charset="0"/>
                <a:cs typeface="Arial" panose="020B0604020202020204" pitchFamily="34" charset="0"/>
              </a:rPr>
              <a:t> :</a:t>
            </a:r>
            <a:r>
              <a:rPr lang="fr-FR" sz="2400" dirty="0">
                <a:latin typeface="Arial" panose="020B0604020202020204" pitchFamily="34" charset="0"/>
                <a:cs typeface="Arial" panose="020B0604020202020204" pitchFamily="34" charset="0"/>
              </a:rPr>
              <a:t>La tentation d'utiliser le même mot de passe pour plusieurs comptes est grande, mais cela augmente considérablement le risque de sécurité. Si un mot de passe est compromis, tous les autres comptes utilisant ce même mot de passe le sont aussi.</a:t>
            </a:r>
            <a:endParaRPr lang="en-US" sz="2400" b="1"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3604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F7D0D-E561-98AC-0079-DC46085CE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00A894-862E-3245-7670-CE3F137950CF}"/>
              </a:ext>
            </a:extLst>
          </p:cNvPr>
          <p:cNvSpPr>
            <a:spLocks noGrp="1"/>
          </p:cNvSpPr>
          <p:nvPr>
            <p:ph type="ctrTitle"/>
          </p:nvPr>
        </p:nvSpPr>
        <p:spPr>
          <a:xfrm>
            <a:off x="2894134" y="498109"/>
            <a:ext cx="9639300" cy="899868"/>
          </a:xfrm>
        </p:spPr>
        <p:txBody>
          <a:bodyPr>
            <a:normAutofit/>
          </a:bodyPr>
          <a:lstStyle/>
          <a:p>
            <a:r>
              <a:rPr lang="fr-FR" sz="2400" dirty="0">
                <a:latin typeface="Arial" panose="020B0604020202020204" pitchFamily="34" charset="0"/>
                <a:cs typeface="Arial" panose="020B0604020202020204" pitchFamily="34" charset="0"/>
              </a:rPr>
              <a:t>les mots de passe dans </a:t>
            </a:r>
            <a:r>
              <a:rPr lang="en-US" sz="2400" dirty="0">
                <a:latin typeface="Arial" panose="020B0604020202020204" pitchFamily="34" charset="0"/>
                <a:cs typeface="Arial" panose="020B0604020202020204" pitchFamily="34" charset="0"/>
              </a:rPr>
              <a:t>la vie </a:t>
            </a:r>
            <a:r>
              <a:rPr lang="fr-FR" sz="2400" dirty="0">
                <a:latin typeface="Arial" panose="020B0604020202020204" pitchFamily="34" charset="0"/>
                <a:cs typeface="Arial" panose="020B0604020202020204" pitchFamily="34" charset="0"/>
              </a:rPr>
              <a:t>professionnelle</a:t>
            </a:r>
          </a:p>
        </p:txBody>
      </p:sp>
      <p:sp>
        <p:nvSpPr>
          <p:cNvPr id="3" name="Subtitle 2">
            <a:extLst>
              <a:ext uri="{FF2B5EF4-FFF2-40B4-BE49-F238E27FC236}">
                <a16:creationId xmlns:a16="http://schemas.microsoft.com/office/drawing/2014/main" id="{C0F2B613-E79D-4B80-7526-FD30CB78D013}"/>
              </a:ext>
            </a:extLst>
          </p:cNvPr>
          <p:cNvSpPr>
            <a:spLocks noGrp="1"/>
          </p:cNvSpPr>
          <p:nvPr>
            <p:ph type="subTitle" idx="1"/>
          </p:nvPr>
        </p:nvSpPr>
        <p:spPr>
          <a:xfrm>
            <a:off x="1154723" y="2711938"/>
            <a:ext cx="9144000" cy="3073400"/>
          </a:xfrm>
        </p:spPr>
        <p:txBody>
          <a:bodyPr/>
          <a:lstStyle/>
          <a:p>
            <a:r>
              <a:rPr lang="fr-FR" sz="2400" dirty="0">
                <a:latin typeface="Arial" panose="020B0604020202020204" pitchFamily="34" charset="0"/>
                <a:cs typeface="Arial" panose="020B0604020202020204" pitchFamily="34" charset="0"/>
              </a:rPr>
              <a:t>Les mots de passe jouent un rôle crucial dans la vie professionnelle et au sein des entreprises pour plusieurs raisons, liées principalement à la sécurité, la confidentialité, et le contrôle des accès</a:t>
            </a:r>
          </a:p>
          <a:p>
            <a:endParaRPr lang="en-US" dirty="0"/>
          </a:p>
        </p:txBody>
      </p:sp>
    </p:spTree>
    <p:extLst>
      <p:ext uri="{BB962C8B-B14F-4D97-AF65-F5344CB8AC3E}">
        <p14:creationId xmlns:p14="http://schemas.microsoft.com/office/powerpoint/2010/main" val="263958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2F9DE-7DB6-1CD8-FB7D-B6B3C7B177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E9E6B5-A82D-2D78-27A7-AB166B37A956}"/>
              </a:ext>
            </a:extLst>
          </p:cNvPr>
          <p:cNvSpPr>
            <a:spLocks noGrp="1"/>
          </p:cNvSpPr>
          <p:nvPr>
            <p:ph type="ctrTitle"/>
          </p:nvPr>
        </p:nvSpPr>
        <p:spPr>
          <a:xfrm>
            <a:off x="1327637" y="228601"/>
            <a:ext cx="10401301" cy="767862"/>
          </a:xfrm>
        </p:spPr>
        <p:txBody>
          <a:bodyPr>
            <a:noAutofit/>
          </a:bodyPr>
          <a:lstStyle/>
          <a:p>
            <a:r>
              <a:rPr lang="fr-FR" sz="2400" b="1" dirty="0">
                <a:latin typeface="Arial" panose="020B0604020202020204" pitchFamily="34" charset="0"/>
                <a:cs typeface="Arial" panose="020B0604020202020204" pitchFamily="34" charset="0"/>
              </a:rPr>
              <a:t>Pourquoi la </a:t>
            </a:r>
            <a:r>
              <a:rPr lang="fr-FR" sz="2400" b="1" dirty="0" err="1">
                <a:latin typeface="Arial" panose="020B0604020202020204" pitchFamily="34" charset="0"/>
                <a:cs typeface="Arial" panose="020B0604020202020204" pitchFamily="34" charset="0"/>
              </a:rPr>
              <a:t>security</a:t>
            </a:r>
            <a:r>
              <a:rPr lang="fr-FR" sz="2400" b="1" dirty="0">
                <a:latin typeface="Arial" panose="020B0604020202020204" pitchFamily="34" charset="0"/>
                <a:cs typeface="Arial" panose="020B0604020202020204" pitchFamily="34" charset="0"/>
              </a:rPr>
              <a:t> de Mots de Passe est Importants en Entreprise</a:t>
            </a:r>
          </a:p>
        </p:txBody>
      </p:sp>
      <p:sp>
        <p:nvSpPr>
          <p:cNvPr id="3" name="Subtitle 2">
            <a:extLst>
              <a:ext uri="{FF2B5EF4-FFF2-40B4-BE49-F238E27FC236}">
                <a16:creationId xmlns:a16="http://schemas.microsoft.com/office/drawing/2014/main" id="{6FEF5882-EB0B-9618-9009-43BECC71A060}"/>
              </a:ext>
            </a:extLst>
          </p:cNvPr>
          <p:cNvSpPr>
            <a:spLocks noGrp="1"/>
          </p:cNvSpPr>
          <p:nvPr>
            <p:ph type="subTitle" idx="1"/>
          </p:nvPr>
        </p:nvSpPr>
        <p:spPr>
          <a:xfrm>
            <a:off x="483577" y="1758461"/>
            <a:ext cx="11394831" cy="4756639"/>
          </a:xfrm>
        </p:spPr>
        <p:txBody>
          <a:bodyPr>
            <a:normAutofit/>
          </a:bodyPr>
          <a:lstStyle/>
          <a:p>
            <a:pPr algn="l"/>
            <a:r>
              <a:rPr lang="fr-FR" sz="2200" b="1" u="sng" dirty="0">
                <a:latin typeface="Arial" panose="020B0604020202020204" pitchFamily="34" charset="0"/>
                <a:cs typeface="Arial" panose="020B0604020202020204" pitchFamily="34" charset="0"/>
              </a:rPr>
              <a:t>Protection des Données: </a:t>
            </a:r>
            <a:r>
              <a:rPr lang="fr-FR" sz="2200" b="1" dirty="0">
                <a:latin typeface="Arial" panose="020B0604020202020204" pitchFamily="34" charset="0"/>
                <a:cs typeface="Arial" panose="020B0604020202020204" pitchFamily="34" charset="0"/>
              </a:rPr>
              <a:t>Empêche l'accès non autorisé aux informations sensibles.</a:t>
            </a:r>
          </a:p>
          <a:p>
            <a:pPr algn="l"/>
            <a:endParaRPr lang="fr-FR" sz="2200" b="1" dirty="0">
              <a:latin typeface="Arial" panose="020B0604020202020204" pitchFamily="34" charset="0"/>
              <a:cs typeface="Arial" panose="020B0604020202020204" pitchFamily="34" charset="0"/>
            </a:endParaRPr>
          </a:p>
          <a:p>
            <a:pPr algn="l"/>
            <a:r>
              <a:rPr lang="fr-FR" sz="2200" b="1" u="sng" dirty="0">
                <a:latin typeface="Arial" panose="020B0604020202020204" pitchFamily="34" charset="0"/>
                <a:cs typeface="Arial" panose="020B0604020202020204" pitchFamily="34" charset="0"/>
              </a:rPr>
              <a:t>Prévention des Cyberattaques :</a:t>
            </a:r>
            <a:r>
              <a:rPr lang="fr-FR" sz="2200" b="1" dirty="0">
                <a:latin typeface="Arial" panose="020B0604020202020204" pitchFamily="34" charset="0"/>
                <a:cs typeface="Arial" panose="020B0604020202020204" pitchFamily="34" charset="0"/>
              </a:rPr>
              <a:t> Défend contre les pirates exploitant des mots de passe faibles.</a:t>
            </a:r>
          </a:p>
          <a:p>
            <a:pPr algn="l"/>
            <a:endParaRPr lang="fr-FR" sz="2200" b="1" dirty="0">
              <a:latin typeface="Arial" panose="020B0604020202020204" pitchFamily="34" charset="0"/>
              <a:cs typeface="Arial" panose="020B0604020202020204" pitchFamily="34" charset="0"/>
            </a:endParaRPr>
          </a:p>
          <a:p>
            <a:pPr algn="l"/>
            <a:r>
              <a:rPr lang="fr-FR" sz="2200" b="1" u="sng" dirty="0">
                <a:latin typeface="Arial" panose="020B0604020202020204" pitchFamily="34" charset="0"/>
                <a:cs typeface="Arial" panose="020B0604020202020204" pitchFamily="34" charset="0"/>
              </a:rPr>
              <a:t>Conformité Réglementaire :</a:t>
            </a:r>
            <a:r>
              <a:rPr lang="fr-FR" sz="2200" b="1" dirty="0">
                <a:latin typeface="Arial" panose="020B0604020202020204" pitchFamily="34" charset="0"/>
                <a:cs typeface="Arial" panose="020B0604020202020204" pitchFamily="34" charset="0"/>
              </a:rPr>
              <a:t> Respect des normes de sécurité imposées par la loi.</a:t>
            </a:r>
          </a:p>
          <a:p>
            <a:pPr algn="l"/>
            <a:endParaRPr lang="fr-FR" sz="2200" b="1" dirty="0">
              <a:latin typeface="Arial" panose="020B0604020202020204" pitchFamily="34" charset="0"/>
              <a:cs typeface="Arial" panose="020B0604020202020204" pitchFamily="34" charset="0"/>
            </a:endParaRPr>
          </a:p>
          <a:p>
            <a:pPr algn="l"/>
            <a:r>
              <a:rPr lang="fr-FR" sz="2200" b="1" u="sng" dirty="0">
                <a:latin typeface="Arial" panose="020B0604020202020204" pitchFamily="34" charset="0"/>
                <a:cs typeface="Arial" panose="020B0604020202020204" pitchFamily="34" charset="0"/>
              </a:rPr>
              <a:t>Réputation de l'Entreprise : </a:t>
            </a:r>
            <a:r>
              <a:rPr lang="fr-FR" sz="2200" b="1" dirty="0">
                <a:latin typeface="Arial" panose="020B0604020202020204" pitchFamily="34" charset="0"/>
                <a:cs typeface="Arial" panose="020B0604020202020204" pitchFamily="34" charset="0"/>
              </a:rPr>
              <a:t>Évite la perte de confiance des clients et partenaires.</a:t>
            </a:r>
          </a:p>
          <a:p>
            <a:pPr algn="l"/>
            <a:endParaRPr lang="fr-FR" sz="2200" b="1" dirty="0">
              <a:latin typeface="Arial" panose="020B0604020202020204" pitchFamily="34" charset="0"/>
              <a:cs typeface="Arial" panose="020B0604020202020204" pitchFamily="34" charset="0"/>
            </a:endParaRPr>
          </a:p>
          <a:p>
            <a:pPr algn="l"/>
            <a:r>
              <a:rPr lang="fr-FR" sz="2200" b="1" u="sng" dirty="0">
                <a:latin typeface="Arial" panose="020B0604020202020204" pitchFamily="34" charset="0"/>
                <a:cs typeface="Arial" panose="020B0604020202020204" pitchFamily="34" charset="0"/>
              </a:rPr>
              <a:t>Réduction des Pertes Financières :</a:t>
            </a:r>
            <a:r>
              <a:rPr lang="fr-FR" sz="2200" b="1" dirty="0">
                <a:latin typeface="Arial" panose="020B0604020202020204" pitchFamily="34" charset="0"/>
                <a:cs typeface="Arial" panose="020B0604020202020204" pitchFamily="34" charset="0"/>
              </a:rPr>
              <a:t> Minimise les coûts liés aux violations de données</a:t>
            </a:r>
            <a:endParaRPr lang="fr-FR" sz="2200" dirty="0">
              <a:latin typeface="Arial" panose="020B0604020202020204" pitchFamily="34" charset="0"/>
              <a:cs typeface="Arial" panose="020B0604020202020204" pitchFamily="34" charset="0"/>
            </a:endParaRPr>
          </a:p>
          <a:p>
            <a:pPr algn="l"/>
            <a:endParaRPr lang="en-US" sz="1800" dirty="0"/>
          </a:p>
        </p:txBody>
      </p:sp>
    </p:spTree>
    <p:extLst>
      <p:ext uri="{BB962C8B-B14F-4D97-AF65-F5344CB8AC3E}">
        <p14:creationId xmlns:p14="http://schemas.microsoft.com/office/powerpoint/2010/main" val="2741605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72449-B640-49F8-A28B-4FAD3CD80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D45338-04EC-5DE2-58C8-440500D89E01}"/>
              </a:ext>
            </a:extLst>
          </p:cNvPr>
          <p:cNvSpPr>
            <a:spLocks noGrp="1"/>
          </p:cNvSpPr>
          <p:nvPr>
            <p:ph type="ctrTitle"/>
          </p:nvPr>
        </p:nvSpPr>
        <p:spPr>
          <a:xfrm>
            <a:off x="580292" y="769817"/>
            <a:ext cx="10676792" cy="786422"/>
          </a:xfrm>
        </p:spPr>
        <p:txBody>
          <a:bodyPr>
            <a:noAutofit/>
          </a:bodyPr>
          <a:lstStyle/>
          <a:p>
            <a:pPr algn="ctr"/>
            <a:r>
              <a:rPr lang="fr-FR" sz="2400" b="1" dirty="0">
                <a:latin typeface="Arial" panose="020B0604020202020204" pitchFamily="34" charset="0"/>
                <a:cs typeface="Arial" panose="020B0604020202020204" pitchFamily="34" charset="0"/>
              </a:rPr>
              <a:t>Solutions pour Faciliter la Gestion la </a:t>
            </a:r>
            <a:r>
              <a:rPr lang="fr-FR" sz="2400" b="1" dirty="0" err="1">
                <a:latin typeface="Arial" panose="020B0604020202020204" pitchFamily="34" charset="0"/>
                <a:cs typeface="Arial" panose="020B0604020202020204" pitchFamily="34" charset="0"/>
              </a:rPr>
              <a:t>securite</a:t>
            </a:r>
            <a:r>
              <a:rPr lang="fr-FR" sz="2400" b="1" dirty="0">
                <a:latin typeface="Arial" panose="020B0604020202020204" pitchFamily="34" charset="0"/>
                <a:cs typeface="Arial" panose="020B0604020202020204" pitchFamily="34" charset="0"/>
              </a:rPr>
              <a:t> des Mots de Passe dans la vie personnelle et professionnelle</a:t>
            </a:r>
          </a:p>
        </p:txBody>
      </p:sp>
      <p:sp>
        <p:nvSpPr>
          <p:cNvPr id="3" name="Subtitle 2">
            <a:extLst>
              <a:ext uri="{FF2B5EF4-FFF2-40B4-BE49-F238E27FC236}">
                <a16:creationId xmlns:a16="http://schemas.microsoft.com/office/drawing/2014/main" id="{6C287F45-F404-5D7F-1D4E-0A1C2B6AB248}"/>
              </a:ext>
            </a:extLst>
          </p:cNvPr>
          <p:cNvSpPr>
            <a:spLocks noGrp="1"/>
          </p:cNvSpPr>
          <p:nvPr>
            <p:ph type="subTitle" idx="1"/>
          </p:nvPr>
        </p:nvSpPr>
        <p:spPr>
          <a:xfrm>
            <a:off x="460130" y="2444261"/>
            <a:ext cx="11482754" cy="5398477"/>
          </a:xfrm>
        </p:spPr>
        <p:txBody>
          <a:bodyPr>
            <a:noAutofit/>
          </a:bodyPr>
          <a:lstStyle/>
          <a:p>
            <a:r>
              <a:rPr lang="fr-FR" sz="2400" dirty="0">
                <a:effectLst>
                  <a:glow rad="38100">
                    <a:schemeClr val="bg1">
                      <a:lumMod val="50000"/>
                      <a:lumOff val="50000"/>
                      <a:alpha val="20000"/>
                    </a:schemeClr>
                  </a:glow>
                </a:effectLst>
              </a:rPr>
              <a:t>Stratégies de Sécurité des Mots de Passe</a:t>
            </a:r>
          </a:p>
          <a:p>
            <a:r>
              <a:rPr lang="fr-FR" sz="2400" b="1" u="sng" dirty="0">
                <a:effectLst>
                  <a:glow rad="38100">
                    <a:schemeClr val="bg1">
                      <a:lumMod val="50000"/>
                      <a:lumOff val="50000"/>
                      <a:alpha val="20000"/>
                    </a:schemeClr>
                  </a:glow>
                </a:effectLst>
              </a:rPr>
              <a:t>Gestionnaires de Mots de Passe :</a:t>
            </a:r>
            <a:r>
              <a:rPr lang="fr-FR" sz="2400" b="1" dirty="0">
                <a:effectLst>
                  <a:glow rad="38100">
                    <a:schemeClr val="bg1">
                      <a:lumMod val="50000"/>
                      <a:lumOff val="50000"/>
                      <a:alpha val="20000"/>
                    </a:schemeClr>
                  </a:glow>
                </a:effectLst>
              </a:rPr>
              <a:t>  </a:t>
            </a:r>
            <a:r>
              <a:rPr lang="fr-FR" sz="2400" dirty="0">
                <a:effectLst>
                  <a:glow rad="38100">
                    <a:schemeClr val="bg1">
                      <a:lumMod val="50000"/>
                      <a:lumOff val="50000"/>
                      <a:alpha val="20000"/>
                    </a:schemeClr>
                  </a:glow>
                </a:effectLst>
              </a:rPr>
              <a:t>Stockage sécurisé (</a:t>
            </a:r>
            <a:r>
              <a:rPr lang="fr-FR" sz="2400" dirty="0" err="1">
                <a:effectLst>
                  <a:glow rad="38100">
                    <a:schemeClr val="bg1">
                      <a:lumMod val="50000"/>
                      <a:lumOff val="50000"/>
                      <a:alpha val="20000"/>
                    </a:schemeClr>
                  </a:glow>
                </a:effectLst>
              </a:rPr>
              <a:t>LastPass</a:t>
            </a:r>
            <a:r>
              <a:rPr lang="fr-FR" sz="2400" dirty="0">
                <a:effectLst>
                  <a:glow rad="38100">
                    <a:schemeClr val="bg1">
                      <a:lumMod val="50000"/>
                      <a:lumOff val="50000"/>
                      <a:alpha val="20000"/>
                    </a:schemeClr>
                  </a:glow>
                </a:effectLst>
              </a:rPr>
              <a:t>, 1Password, Bitwarden)</a:t>
            </a:r>
          </a:p>
          <a:p>
            <a:r>
              <a:rPr lang="fr-FR" sz="2400" b="1" u="sng" dirty="0">
                <a:effectLst>
                  <a:glow rad="38100">
                    <a:schemeClr val="bg1">
                      <a:lumMod val="50000"/>
                      <a:lumOff val="50000"/>
                      <a:alpha val="20000"/>
                    </a:schemeClr>
                  </a:glow>
                </a:effectLst>
              </a:rPr>
              <a:t>Authentification à Deux Facteurs (2FA) :</a:t>
            </a:r>
            <a:r>
              <a:rPr lang="fr-FR" sz="2400" b="1" dirty="0">
                <a:effectLst>
                  <a:glow rad="38100">
                    <a:schemeClr val="bg1">
                      <a:lumMod val="50000"/>
                      <a:lumOff val="50000"/>
                      <a:alpha val="20000"/>
                    </a:schemeClr>
                  </a:glow>
                </a:effectLst>
              </a:rPr>
              <a:t> </a:t>
            </a:r>
            <a:r>
              <a:rPr lang="fr-FR" sz="2400" dirty="0">
                <a:effectLst>
                  <a:glow rad="38100">
                    <a:schemeClr val="bg1">
                      <a:lumMod val="50000"/>
                      <a:lumOff val="50000"/>
                      <a:alpha val="20000"/>
                    </a:schemeClr>
                  </a:glow>
                </a:effectLst>
              </a:rPr>
              <a:t>Vérification supplémentaire par code SMS ou application</a:t>
            </a:r>
          </a:p>
          <a:p>
            <a:r>
              <a:rPr lang="fr-FR" sz="2400" b="1" u="sng" dirty="0">
                <a:effectLst>
                  <a:glow rad="38100">
                    <a:schemeClr val="bg1">
                      <a:lumMod val="50000"/>
                      <a:lumOff val="50000"/>
                      <a:alpha val="20000"/>
                    </a:schemeClr>
                  </a:glow>
                </a:effectLst>
              </a:rPr>
              <a:t>Biométrie :</a:t>
            </a:r>
            <a:r>
              <a:rPr lang="fr-FR" sz="2400" dirty="0">
                <a:effectLst>
                  <a:glow rad="38100">
                    <a:schemeClr val="bg1">
                      <a:lumMod val="50000"/>
                      <a:lumOff val="50000"/>
                      <a:alpha val="20000"/>
                    </a:schemeClr>
                  </a:glow>
                </a:effectLst>
              </a:rPr>
              <a:t> Reconnaissance faciale, empreintes digitales</a:t>
            </a:r>
          </a:p>
          <a:p>
            <a:r>
              <a:rPr lang="fr-FR" sz="2400" b="1" u="sng" dirty="0">
                <a:effectLst>
                  <a:glow rad="38100">
                    <a:schemeClr val="bg1">
                      <a:lumMod val="50000"/>
                      <a:lumOff val="50000"/>
                      <a:alpha val="20000"/>
                    </a:schemeClr>
                  </a:glow>
                </a:effectLst>
              </a:rPr>
              <a:t>Contrôle des Accès :</a:t>
            </a:r>
            <a:r>
              <a:rPr lang="fr-FR" sz="2400" b="1" dirty="0">
                <a:effectLst>
                  <a:glow rad="38100">
                    <a:schemeClr val="bg1">
                      <a:lumMod val="50000"/>
                      <a:lumOff val="50000"/>
                      <a:alpha val="20000"/>
                    </a:schemeClr>
                  </a:glow>
                </a:effectLst>
              </a:rPr>
              <a:t> </a:t>
            </a:r>
            <a:r>
              <a:rPr lang="fr-FR" sz="2400" dirty="0">
                <a:effectLst>
                  <a:glow rad="38100">
                    <a:schemeClr val="bg1">
                      <a:lumMod val="50000"/>
                      <a:lumOff val="50000"/>
                      <a:alpha val="20000"/>
                    </a:schemeClr>
                  </a:glow>
                </a:effectLst>
              </a:rPr>
              <a:t>Accès réservé aux utilisateurs autorisés</a:t>
            </a:r>
          </a:p>
          <a:p>
            <a:r>
              <a:rPr lang="fr-FR" sz="2400" b="1" u="sng" dirty="0">
                <a:effectLst>
                  <a:glow rad="38100">
                    <a:schemeClr val="bg1">
                      <a:lumMod val="50000"/>
                      <a:lumOff val="50000"/>
                      <a:alpha val="20000"/>
                    </a:schemeClr>
                  </a:glow>
                </a:effectLst>
              </a:rPr>
              <a:t>Gestion des Risques :</a:t>
            </a:r>
            <a:r>
              <a:rPr lang="fr-FR" sz="2400" b="1" dirty="0">
                <a:effectLst>
                  <a:glow rad="38100">
                    <a:schemeClr val="bg1">
                      <a:lumMod val="50000"/>
                      <a:lumOff val="50000"/>
                      <a:alpha val="20000"/>
                    </a:schemeClr>
                  </a:glow>
                </a:effectLst>
              </a:rPr>
              <a:t> </a:t>
            </a:r>
            <a:r>
              <a:rPr lang="fr-FR" sz="2400" dirty="0">
                <a:effectLst>
                  <a:glow rad="38100">
                    <a:schemeClr val="bg1">
                      <a:lumMod val="50000"/>
                      <a:lumOff val="50000"/>
                      <a:alpha val="20000"/>
                    </a:schemeClr>
                  </a:glow>
                </a:effectLst>
              </a:rPr>
              <a:t>Utilisation de mots de passe uniques et robustes</a:t>
            </a:r>
          </a:p>
          <a:p>
            <a:r>
              <a:rPr lang="fr-FR" sz="2400" b="1" u="sng" dirty="0">
                <a:effectLst>
                  <a:glow rad="38100">
                    <a:schemeClr val="bg1">
                      <a:lumMod val="50000"/>
                      <a:lumOff val="50000"/>
                      <a:alpha val="20000"/>
                    </a:schemeClr>
                  </a:glow>
                </a:effectLst>
              </a:rPr>
              <a:t>Sensibilisation et Formation :</a:t>
            </a:r>
            <a:r>
              <a:rPr lang="fr-FR" sz="2400" b="1" dirty="0">
                <a:effectLst>
                  <a:glow rad="38100">
                    <a:schemeClr val="bg1">
                      <a:lumMod val="50000"/>
                      <a:lumOff val="50000"/>
                      <a:alpha val="20000"/>
                    </a:schemeClr>
                  </a:glow>
                </a:effectLst>
              </a:rPr>
              <a:t> </a:t>
            </a:r>
            <a:r>
              <a:rPr lang="fr-FR" sz="2400" dirty="0">
                <a:effectLst>
                  <a:glow rad="38100">
                    <a:schemeClr val="bg1">
                      <a:lumMod val="50000"/>
                      <a:lumOff val="50000"/>
                      <a:alpha val="20000"/>
                    </a:schemeClr>
                  </a:glow>
                </a:effectLst>
              </a:rPr>
              <a:t>Formation aux bonnes pratiques de gestion des mots de passe</a:t>
            </a:r>
            <a:endParaRPr lang="en-US" sz="2400" dirty="0">
              <a:effectLst>
                <a:glow rad="38100">
                  <a:schemeClr val="bg1">
                    <a:lumMod val="50000"/>
                    <a:lumOff val="50000"/>
                    <a:alpha val="20000"/>
                  </a:schemeClr>
                </a:glow>
              </a:effectLst>
            </a:endParaRPr>
          </a:p>
        </p:txBody>
      </p:sp>
    </p:spTree>
    <p:extLst>
      <p:ext uri="{BB962C8B-B14F-4D97-AF65-F5344CB8AC3E}">
        <p14:creationId xmlns:p14="http://schemas.microsoft.com/office/powerpoint/2010/main" val="316794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66132-A355-5278-4132-ECDB087FA2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3B124-BA74-1111-43A5-F37AF754913E}"/>
              </a:ext>
            </a:extLst>
          </p:cNvPr>
          <p:cNvSpPr>
            <a:spLocks noGrp="1"/>
          </p:cNvSpPr>
          <p:nvPr>
            <p:ph type="ctrTitle"/>
          </p:nvPr>
        </p:nvSpPr>
        <p:spPr>
          <a:xfrm>
            <a:off x="1966546" y="639763"/>
            <a:ext cx="9753600" cy="960437"/>
          </a:xfrm>
        </p:spPr>
        <p:txBody>
          <a:bodyPr>
            <a:noAutofit/>
          </a:bodyPr>
          <a:lstStyle/>
          <a:p>
            <a:r>
              <a:rPr lang="fr-FR" sz="2400" b="1" kern="100" dirty="0">
                <a:effectLst/>
                <a:latin typeface="Calibri" panose="020F0502020204030204" pitchFamily="34" charset="0"/>
                <a:ea typeface="Calibri" panose="020F0502020204030204" pitchFamily="34" charset="0"/>
                <a:cs typeface="Times New Roman" panose="02020603050405020304" pitchFamily="18" charset="0"/>
              </a:rPr>
              <a:t>Définition et fonctionnalités des gestionnaires de mots de passe</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3633AD1F-1B95-94D3-E40D-78E834217384}"/>
              </a:ext>
            </a:extLst>
          </p:cNvPr>
          <p:cNvSpPr>
            <a:spLocks noGrp="1"/>
          </p:cNvSpPr>
          <p:nvPr>
            <p:ph type="subTitle" idx="1"/>
          </p:nvPr>
        </p:nvSpPr>
        <p:spPr>
          <a:xfrm>
            <a:off x="1524000" y="2184400"/>
            <a:ext cx="9144000" cy="3073400"/>
          </a:xfrm>
        </p:spPr>
        <p:txBody>
          <a:bodyPr>
            <a:normAutofit/>
          </a:bodyPr>
          <a:lstStyle/>
          <a:p>
            <a:pPr algn="l"/>
            <a:r>
              <a:rPr lang="fr-FR" sz="2400" b="1" kern="100" dirty="0">
                <a:effectLst/>
                <a:latin typeface="Calibri" panose="020F0502020204030204" pitchFamily="34" charset="0"/>
                <a:ea typeface="Calibri" panose="020F0502020204030204" pitchFamily="34" charset="0"/>
                <a:cs typeface="Times New Roman" panose="02020603050405020304" pitchFamily="18" charset="0"/>
              </a:rPr>
              <a:t>Qu'est-ce qu'un gestionnaire de mots de passe ?</a:t>
            </a:r>
            <a:endParaRPr lang="fr-FR"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fr-FR" sz="2400" kern="100" dirty="0">
                <a:effectLst/>
                <a:latin typeface="Calibri" panose="020F0502020204030204" pitchFamily="34" charset="0"/>
                <a:ea typeface="Calibri" panose="020F0502020204030204" pitchFamily="34" charset="0"/>
                <a:cs typeface="Times New Roman" panose="02020603050405020304" pitchFamily="18" charset="0"/>
              </a:rPr>
              <a:t>Un gestionnaire de mots de passe est un outil numérique conçu pour stocker et sécuriser tous vos mots de passe en un seul endroit. </a:t>
            </a:r>
          </a:p>
          <a:p>
            <a:pPr algn="l"/>
            <a:r>
              <a:rPr lang="fr-FR" sz="2400" kern="100" dirty="0">
                <a:effectLst/>
                <a:latin typeface="Calibri" panose="020F0502020204030204" pitchFamily="34" charset="0"/>
                <a:ea typeface="Calibri" panose="020F0502020204030204" pitchFamily="34" charset="0"/>
                <a:cs typeface="Times New Roman" panose="02020603050405020304" pitchFamily="18" charset="0"/>
              </a:rPr>
              <a:t>Imaginez un coffre-fort virtuel où vous pouvez ranger toutes les clés de vos comptes en ligne (emails, réseaux sociaux, banques, etc.).</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292236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5B770-6E97-AD5F-F481-D05901201B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AE7BF9-8527-40E0-63BB-721081EC622C}"/>
              </a:ext>
            </a:extLst>
          </p:cNvPr>
          <p:cNvSpPr>
            <a:spLocks noGrp="1"/>
          </p:cNvSpPr>
          <p:nvPr>
            <p:ph type="ctrTitle"/>
          </p:nvPr>
        </p:nvSpPr>
        <p:spPr>
          <a:xfrm>
            <a:off x="1918188" y="527538"/>
            <a:ext cx="9762392" cy="960437"/>
          </a:xfrm>
        </p:spPr>
        <p:txBody>
          <a:bodyPr>
            <a:noAutofit/>
          </a:bodyPr>
          <a:lstStyle/>
          <a:p>
            <a:r>
              <a:rPr lang="fr-FR" sz="2400" b="1" kern="100" dirty="0">
                <a:effectLst/>
                <a:latin typeface="Calibri" panose="020F0502020204030204" pitchFamily="34" charset="0"/>
                <a:ea typeface="Calibri" panose="020F0502020204030204" pitchFamily="34" charset="0"/>
                <a:cs typeface="Times New Roman" panose="02020603050405020304" pitchFamily="18" charset="0"/>
              </a:rPr>
              <a:t>Définition et fonctionnalités des gestionnaires de mots de passe</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85C89DC1-2066-DE9B-1274-D9C86303AE75}"/>
              </a:ext>
            </a:extLst>
          </p:cNvPr>
          <p:cNvSpPr>
            <a:spLocks noGrp="1"/>
          </p:cNvSpPr>
          <p:nvPr>
            <p:ph type="subTitle" idx="1"/>
          </p:nvPr>
        </p:nvSpPr>
        <p:spPr>
          <a:xfrm>
            <a:off x="342900" y="2158999"/>
            <a:ext cx="11667392" cy="4171463"/>
          </a:xfrm>
        </p:spPr>
        <p:txBody>
          <a:bodyPr>
            <a:normAutofit fontScale="62500" lnSpcReduction="20000"/>
          </a:bodyPr>
          <a:lstStyle/>
          <a:p>
            <a:pPr algn="l">
              <a:lnSpc>
                <a:spcPct val="107000"/>
              </a:lnSpc>
              <a:spcAft>
                <a:spcPts val="800"/>
              </a:spcAft>
            </a:pPr>
            <a:r>
              <a:rPr lang="fr-FR" sz="3400" kern="100" dirty="0">
                <a:effectLst/>
                <a:latin typeface="Arial" panose="020B0604020202020204" pitchFamily="34" charset="0"/>
                <a:ea typeface="Calibri" panose="020F0502020204030204" pitchFamily="34" charset="0"/>
                <a:cs typeface="Arial" panose="020B0604020202020204" pitchFamily="34" charset="0"/>
              </a:rPr>
              <a:t>Pourquoi utiliser un gestionnaire de mots de passe ?</a:t>
            </a:r>
            <a:endParaRPr lang="en-US" sz="3400" kern="100" dirty="0">
              <a:effectLst/>
              <a:latin typeface="Arial" panose="020B0604020202020204" pitchFamily="34" charset="0"/>
              <a:ea typeface="Calibri" panose="020F0502020204030204" pitchFamily="34" charset="0"/>
              <a:cs typeface="Arial" panose="020B0604020202020204" pitchFamily="34" charset="0"/>
            </a:endParaRPr>
          </a:p>
          <a:p>
            <a:pPr lvl="0" algn="l">
              <a:lnSpc>
                <a:spcPct val="107000"/>
              </a:lnSpc>
              <a:spcAft>
                <a:spcPts val="800"/>
              </a:spcAft>
              <a:buSzPts val="1000"/>
              <a:tabLst>
                <a:tab pos="457200" algn="l"/>
              </a:tabLst>
            </a:pPr>
            <a:r>
              <a:rPr lang="fr-FR" sz="3400" b="1" u="sng" kern="100" dirty="0">
                <a:effectLst/>
                <a:latin typeface="Arial" panose="020B0604020202020204" pitchFamily="34" charset="0"/>
                <a:ea typeface="Calibri" panose="020F0502020204030204" pitchFamily="34" charset="0"/>
                <a:cs typeface="Arial" panose="020B0604020202020204" pitchFamily="34" charset="0"/>
              </a:rPr>
              <a:t>Sécurité renforcée: </a:t>
            </a:r>
            <a:r>
              <a:rPr lang="fr-FR" sz="3400" kern="100" dirty="0">
                <a:effectLst/>
                <a:latin typeface="Arial" panose="020B0604020202020204" pitchFamily="34" charset="0"/>
                <a:ea typeface="Calibri" panose="020F0502020204030204" pitchFamily="34" charset="0"/>
                <a:cs typeface="Arial" panose="020B0604020202020204" pitchFamily="34" charset="0"/>
              </a:rPr>
              <a:t>Au lieu d'utiliser le même mot de passe pour tous vos comptes (ce qui est très risqué), un gestionnaire vous permet de créer des mots de passe uniques et complexes pour chacun.</a:t>
            </a:r>
            <a:endParaRPr lang="en-US" sz="3400" kern="100" dirty="0">
              <a:effectLst/>
              <a:latin typeface="Arial" panose="020B0604020202020204" pitchFamily="34" charset="0"/>
              <a:ea typeface="Calibri" panose="020F0502020204030204" pitchFamily="34" charset="0"/>
              <a:cs typeface="Arial" panose="020B0604020202020204" pitchFamily="34" charset="0"/>
            </a:endParaRPr>
          </a:p>
          <a:p>
            <a:pPr lvl="0" algn="l">
              <a:lnSpc>
                <a:spcPct val="107000"/>
              </a:lnSpc>
              <a:spcAft>
                <a:spcPts val="800"/>
              </a:spcAft>
              <a:buSzPts val="1000"/>
              <a:tabLst>
                <a:tab pos="457200" algn="l"/>
              </a:tabLst>
            </a:pPr>
            <a:r>
              <a:rPr lang="fr-FR" sz="3400" b="1" u="sng" kern="100" dirty="0">
                <a:effectLst/>
                <a:latin typeface="Arial" panose="020B0604020202020204" pitchFamily="34" charset="0"/>
                <a:ea typeface="Calibri" panose="020F0502020204030204" pitchFamily="34" charset="0"/>
                <a:cs typeface="Arial" panose="020B0604020202020204" pitchFamily="34" charset="0"/>
              </a:rPr>
              <a:t>Facilité d’utilisation :</a:t>
            </a:r>
            <a:r>
              <a:rPr lang="fr-FR" sz="3400" b="1" kern="100" dirty="0">
                <a:effectLst/>
                <a:latin typeface="Arial" panose="020B0604020202020204" pitchFamily="34" charset="0"/>
                <a:ea typeface="Calibri" panose="020F0502020204030204" pitchFamily="34" charset="0"/>
                <a:cs typeface="Arial" panose="020B0604020202020204" pitchFamily="34" charset="0"/>
              </a:rPr>
              <a:t> </a:t>
            </a:r>
            <a:r>
              <a:rPr lang="fr-FR" sz="3400" kern="100" dirty="0">
                <a:effectLst/>
                <a:latin typeface="Arial" panose="020B0604020202020204" pitchFamily="34" charset="0"/>
                <a:ea typeface="Calibri" panose="020F0502020204030204" pitchFamily="34" charset="0"/>
                <a:cs typeface="Arial" panose="020B0604020202020204" pitchFamily="34" charset="0"/>
              </a:rPr>
              <a:t>Plus besoin de mémoriser des dizaines de mots de passe différents. Il suffit de se souvenir d'un seul mot de passe maître pour accéder à tous vos comptes.</a:t>
            </a:r>
            <a:endParaRPr lang="en-US" sz="3400" kern="100" dirty="0">
              <a:effectLst/>
              <a:latin typeface="Arial" panose="020B0604020202020204" pitchFamily="34" charset="0"/>
              <a:ea typeface="Calibri" panose="020F0502020204030204" pitchFamily="34" charset="0"/>
              <a:cs typeface="Arial" panose="020B0604020202020204" pitchFamily="34" charset="0"/>
            </a:endParaRPr>
          </a:p>
          <a:p>
            <a:pPr lvl="0" algn="l">
              <a:lnSpc>
                <a:spcPct val="107000"/>
              </a:lnSpc>
              <a:spcAft>
                <a:spcPts val="800"/>
              </a:spcAft>
              <a:buSzPts val="1000"/>
              <a:tabLst>
                <a:tab pos="457200" algn="l"/>
              </a:tabLst>
            </a:pPr>
            <a:r>
              <a:rPr lang="fr-FR" sz="3400" b="1" u="sng" kern="100" dirty="0">
                <a:effectLst/>
                <a:latin typeface="Arial" panose="020B0604020202020204" pitchFamily="34" charset="0"/>
                <a:ea typeface="Calibri" panose="020F0502020204030204" pitchFamily="34" charset="0"/>
                <a:cs typeface="Arial" panose="020B0604020202020204" pitchFamily="34" charset="0"/>
              </a:rPr>
              <a:t>Gain de temps :</a:t>
            </a:r>
            <a:r>
              <a:rPr lang="fr-FR" sz="3400" b="1" kern="100" dirty="0">
                <a:effectLst/>
                <a:latin typeface="Arial" panose="020B0604020202020204" pitchFamily="34" charset="0"/>
                <a:ea typeface="Calibri" panose="020F0502020204030204" pitchFamily="34" charset="0"/>
                <a:cs typeface="Arial" panose="020B0604020202020204" pitchFamily="34" charset="0"/>
              </a:rPr>
              <a:t> </a:t>
            </a:r>
            <a:r>
              <a:rPr lang="fr-FR" sz="3400" kern="100" dirty="0">
                <a:effectLst/>
                <a:latin typeface="Arial" panose="020B0604020202020204" pitchFamily="34" charset="0"/>
                <a:ea typeface="Calibri" panose="020F0502020204030204" pitchFamily="34" charset="0"/>
                <a:cs typeface="Arial" panose="020B0604020202020204" pitchFamily="34" charset="0"/>
              </a:rPr>
              <a:t>Le gestionnaire remplit automatiquement les champs de connexion, ce qui vous fait gagner un temps précieux.</a:t>
            </a:r>
            <a:endParaRPr lang="en-US" sz="3400" kern="100" dirty="0">
              <a:effectLst/>
              <a:latin typeface="Arial" panose="020B0604020202020204" pitchFamily="34" charset="0"/>
              <a:ea typeface="Calibri" panose="020F0502020204030204" pitchFamily="34" charset="0"/>
              <a:cs typeface="Arial" panose="020B0604020202020204" pitchFamily="34" charset="0"/>
            </a:endParaRPr>
          </a:p>
          <a:p>
            <a:pPr lvl="0" algn="l">
              <a:lnSpc>
                <a:spcPct val="107000"/>
              </a:lnSpc>
              <a:spcAft>
                <a:spcPts val="800"/>
              </a:spcAft>
              <a:buSzPts val="1000"/>
              <a:tabLst>
                <a:tab pos="457200" algn="l"/>
              </a:tabLst>
            </a:pPr>
            <a:r>
              <a:rPr lang="fr-FR" sz="3400" b="1" u="sng" kern="100" dirty="0">
                <a:effectLst/>
                <a:latin typeface="Arial" panose="020B0604020202020204" pitchFamily="34" charset="0"/>
                <a:ea typeface="Calibri" panose="020F0502020204030204" pitchFamily="34" charset="0"/>
                <a:cs typeface="Arial" panose="020B0604020202020204" pitchFamily="34" charset="0"/>
              </a:rPr>
              <a:t>Protection contre les piratages </a:t>
            </a:r>
            <a:r>
              <a:rPr lang="fr-FR" sz="3400" kern="100" dirty="0">
                <a:effectLst/>
                <a:latin typeface="Arial" panose="020B0604020202020204" pitchFamily="34" charset="0"/>
                <a:ea typeface="Calibri" panose="020F0502020204030204" pitchFamily="34" charset="0"/>
                <a:cs typeface="Arial" panose="020B0604020202020204" pitchFamily="34" charset="0"/>
              </a:rPr>
              <a:t>: Les meilleurs gestionnaires de mots de passe utilisent un chiffrement de haut niveau pour protéger vos données.</a:t>
            </a:r>
            <a:endParaRPr lang="en-US" sz="3400" kern="100" dirty="0">
              <a:effectLst/>
              <a:latin typeface="Arial" panose="020B0604020202020204" pitchFamily="34" charset="0"/>
              <a:ea typeface="Calibri" panose="020F0502020204030204" pitchFamily="34" charset="0"/>
              <a:cs typeface="Arial" panose="020B0604020202020204" pitchFamily="34" charset="0"/>
            </a:endParaRPr>
          </a:p>
          <a:p>
            <a:pPr algn="l"/>
            <a:endParaRPr lang="en-US" dirty="0"/>
          </a:p>
        </p:txBody>
      </p:sp>
    </p:spTree>
    <p:extLst>
      <p:ext uri="{BB962C8B-B14F-4D97-AF65-F5344CB8AC3E}">
        <p14:creationId xmlns:p14="http://schemas.microsoft.com/office/powerpoint/2010/main" val="4020815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715E2-158E-B6E9-A747-86E70F61B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EFBBE5-E016-4ACE-DC35-3E0CD3CE67F8}"/>
              </a:ext>
            </a:extLst>
          </p:cNvPr>
          <p:cNvSpPr>
            <a:spLocks noGrp="1"/>
          </p:cNvSpPr>
          <p:nvPr>
            <p:ph type="ctrTitle"/>
          </p:nvPr>
        </p:nvSpPr>
        <p:spPr>
          <a:xfrm>
            <a:off x="1890346" y="691540"/>
            <a:ext cx="9762392" cy="960437"/>
          </a:xfrm>
        </p:spPr>
        <p:txBody>
          <a:bodyPr>
            <a:noAutofit/>
          </a:bodyPr>
          <a:lstStyle/>
          <a:p>
            <a:r>
              <a:rPr lang="fr-FR" sz="2400" b="1" kern="100" dirty="0">
                <a:effectLst/>
                <a:latin typeface="Calibri" panose="020F0502020204030204" pitchFamily="34" charset="0"/>
                <a:ea typeface="Calibri" panose="020F0502020204030204" pitchFamily="34" charset="0"/>
                <a:cs typeface="Times New Roman" panose="02020603050405020304" pitchFamily="18" charset="0"/>
              </a:rPr>
              <a:t>Définition et fonctionnalités des gestionnaires de mots de passe</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E7A0FEC0-51E7-CBE8-3FA9-76E0137021E8}"/>
              </a:ext>
            </a:extLst>
          </p:cNvPr>
          <p:cNvSpPr>
            <a:spLocks noGrp="1"/>
          </p:cNvSpPr>
          <p:nvPr>
            <p:ph type="subTitle" idx="1"/>
          </p:nvPr>
        </p:nvSpPr>
        <p:spPr>
          <a:xfrm>
            <a:off x="193431" y="2184399"/>
            <a:ext cx="11998569" cy="4198816"/>
          </a:xfrm>
        </p:spPr>
        <p:txBody>
          <a:bodyPr>
            <a:normAutofit lnSpcReduction="10000"/>
          </a:bodyPr>
          <a:lstStyle/>
          <a:p>
            <a:pPr algn="l">
              <a:lnSpc>
                <a:spcPct val="107000"/>
              </a:lnSpc>
              <a:spcAft>
                <a:spcPts val="800"/>
              </a:spcAft>
            </a:pPr>
            <a:r>
              <a:rPr lang="en-US" sz="2400" kern="100" dirty="0">
                <a:effectLst/>
                <a:latin typeface="Arial" panose="020B0604020202020204" pitchFamily="34" charset="0"/>
                <a:ea typeface="Calibri" panose="020F0502020204030204" pitchFamily="34" charset="0"/>
                <a:cs typeface="Arial" panose="020B0604020202020204" pitchFamily="34" charset="0"/>
              </a:rPr>
              <a:t>Comment </a:t>
            </a:r>
            <a:r>
              <a:rPr lang="en-US" sz="2400" kern="100" dirty="0" err="1">
                <a:effectLst/>
                <a:latin typeface="Arial" panose="020B0604020202020204" pitchFamily="34" charset="0"/>
                <a:ea typeface="Calibri" panose="020F0502020204030204" pitchFamily="34" charset="0"/>
                <a:cs typeface="Arial" panose="020B0604020202020204" pitchFamily="34" charset="0"/>
              </a:rPr>
              <a:t>ça</a:t>
            </a:r>
            <a:r>
              <a:rPr lang="en-US" sz="2400" kern="100" dirty="0">
                <a:effectLst/>
                <a:latin typeface="Arial" panose="020B0604020202020204" pitchFamily="34" charset="0"/>
                <a:ea typeface="Calibri" panose="020F0502020204030204" pitchFamily="34" charset="0"/>
                <a:cs typeface="Arial" panose="020B0604020202020204" pitchFamily="34" charset="0"/>
              </a:rPr>
              <a:t> Marche ?</a:t>
            </a:r>
          </a:p>
          <a:p>
            <a:pPr marL="342900" lvl="0" indent="-342900" algn="l">
              <a:lnSpc>
                <a:spcPct val="107000"/>
              </a:lnSpc>
              <a:spcAft>
                <a:spcPts val="800"/>
              </a:spcAft>
              <a:buFont typeface="+mj-lt"/>
              <a:buAutoNum type="arabicPeriod"/>
              <a:tabLst>
                <a:tab pos="457200" algn="l"/>
              </a:tabLst>
            </a:pPr>
            <a:r>
              <a:rPr lang="fr-FR" sz="2400" kern="100" dirty="0">
                <a:effectLst/>
                <a:latin typeface="Arial" panose="020B0604020202020204" pitchFamily="34" charset="0"/>
                <a:ea typeface="Calibri" panose="020F0502020204030204" pitchFamily="34" charset="0"/>
                <a:cs typeface="Arial" panose="020B0604020202020204" pitchFamily="34" charset="0"/>
              </a:rPr>
              <a:t>Installation : Vous téléchargez l'application ou créez un compte en ligne.</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l">
              <a:lnSpc>
                <a:spcPct val="107000"/>
              </a:lnSpc>
              <a:spcAft>
                <a:spcPts val="800"/>
              </a:spcAft>
              <a:buFont typeface="+mj-lt"/>
              <a:buAutoNum type="arabicPeriod"/>
              <a:tabLst>
                <a:tab pos="457200" algn="l"/>
              </a:tabLst>
            </a:pPr>
            <a:r>
              <a:rPr lang="fr-FR" sz="2400" kern="100" dirty="0">
                <a:effectLst/>
                <a:latin typeface="Arial" panose="020B0604020202020204" pitchFamily="34" charset="0"/>
                <a:ea typeface="Calibri" panose="020F0502020204030204" pitchFamily="34" charset="0"/>
                <a:cs typeface="Arial" panose="020B0604020202020204" pitchFamily="34" charset="0"/>
              </a:rPr>
              <a:t>Mot de passe maître : Vous choisissez un mot de passe principal, très fort et unique, qui servira de clé pour accéder à votre coffre-fort virtuel.</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l">
              <a:lnSpc>
                <a:spcPct val="107000"/>
              </a:lnSpc>
              <a:spcAft>
                <a:spcPts val="800"/>
              </a:spcAft>
              <a:buFont typeface="+mj-lt"/>
              <a:buAutoNum type="arabicPeriod"/>
              <a:tabLst>
                <a:tab pos="457200" algn="l"/>
              </a:tabLst>
            </a:pPr>
            <a:r>
              <a:rPr lang="fr-FR" sz="2400" kern="100" dirty="0">
                <a:effectLst/>
                <a:latin typeface="Arial" panose="020B0604020202020204" pitchFamily="34" charset="0"/>
                <a:ea typeface="Calibri" panose="020F0502020204030204" pitchFamily="34" charset="0"/>
                <a:cs typeface="Arial" panose="020B0604020202020204" pitchFamily="34" charset="0"/>
              </a:rPr>
              <a:t>Stockage des mots de passe : Vous ajoutez tous vos comptes et leurs mots de passe associés dans le gestionnaire.</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l">
              <a:lnSpc>
                <a:spcPct val="107000"/>
              </a:lnSpc>
              <a:spcAft>
                <a:spcPts val="800"/>
              </a:spcAft>
              <a:buFont typeface="+mj-lt"/>
              <a:buAutoNum type="arabicPeriod"/>
              <a:tabLst>
                <a:tab pos="457200" algn="l"/>
              </a:tabLst>
            </a:pPr>
            <a:r>
              <a:rPr lang="fr-FR" sz="2400" kern="100" dirty="0">
                <a:effectLst/>
                <a:latin typeface="Arial" panose="020B0604020202020204" pitchFamily="34" charset="0"/>
                <a:ea typeface="Calibri" panose="020F0502020204030204" pitchFamily="34" charset="0"/>
                <a:cs typeface="Arial" panose="020B0604020202020204" pitchFamily="34" charset="0"/>
              </a:rPr>
              <a:t>Utilisation : Lorsque vous voulez vous connecter à un site, le gestionnaire vous propose automatiquement les identifiants correspondants.</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algn="l"/>
            <a:endParaRPr lang="en-US" sz="1400" dirty="0"/>
          </a:p>
        </p:txBody>
      </p:sp>
    </p:spTree>
    <p:extLst>
      <p:ext uri="{BB962C8B-B14F-4D97-AF65-F5344CB8AC3E}">
        <p14:creationId xmlns:p14="http://schemas.microsoft.com/office/powerpoint/2010/main" val="170631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4E4E9-0CD9-B4CF-87EC-47D44BB815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3FCB1B-CFEF-44F7-0976-A20FF3BD567B}"/>
              </a:ext>
            </a:extLst>
          </p:cNvPr>
          <p:cNvSpPr>
            <a:spLocks noGrp="1"/>
          </p:cNvSpPr>
          <p:nvPr>
            <p:ph type="ctrTitle"/>
          </p:nvPr>
        </p:nvSpPr>
        <p:spPr>
          <a:xfrm>
            <a:off x="2110154" y="711292"/>
            <a:ext cx="9832731" cy="529920"/>
          </a:xfrm>
        </p:spPr>
        <p:txBody>
          <a:bodyPr>
            <a:normAutofit/>
          </a:bodyPr>
          <a:lstStyle/>
          <a:p>
            <a:r>
              <a:rPr lang="en-US" sz="2400" b="1" dirty="0">
                <a:latin typeface="Arial" panose="020B0604020202020204" pitchFamily="34" charset="0"/>
                <a:cs typeface="Arial" panose="020B0604020202020204" pitchFamily="34" charset="0"/>
              </a:rPr>
              <a:t>Comment choosier un </a:t>
            </a:r>
            <a:r>
              <a:rPr lang="en-US" sz="2400" b="1" dirty="0" err="1">
                <a:latin typeface="Arial" panose="020B0604020202020204" pitchFamily="34" charset="0"/>
                <a:cs typeface="Arial" panose="020B0604020202020204" pitchFamily="34" charset="0"/>
              </a:rPr>
              <a:t>guestionnaire</a:t>
            </a:r>
            <a:r>
              <a:rPr lang="en-US" sz="2400" b="1" dirty="0">
                <a:latin typeface="Arial" panose="020B0604020202020204" pitchFamily="34" charset="0"/>
                <a:cs typeface="Arial" panose="020B0604020202020204" pitchFamily="34" charset="0"/>
              </a:rPr>
              <a:t> de mot de pass ?</a:t>
            </a:r>
          </a:p>
        </p:txBody>
      </p:sp>
      <p:sp>
        <p:nvSpPr>
          <p:cNvPr id="3" name="Subtitle 2">
            <a:extLst>
              <a:ext uri="{FF2B5EF4-FFF2-40B4-BE49-F238E27FC236}">
                <a16:creationId xmlns:a16="http://schemas.microsoft.com/office/drawing/2014/main" id="{4F9F331C-1ED9-0FE8-7445-8F9925C89740}"/>
              </a:ext>
            </a:extLst>
          </p:cNvPr>
          <p:cNvSpPr>
            <a:spLocks noGrp="1"/>
          </p:cNvSpPr>
          <p:nvPr>
            <p:ph type="subTitle" idx="1"/>
          </p:nvPr>
        </p:nvSpPr>
        <p:spPr>
          <a:xfrm>
            <a:off x="347296" y="2058896"/>
            <a:ext cx="11844704" cy="5950895"/>
          </a:xfrm>
        </p:spPr>
        <p:txBody>
          <a:bodyPr>
            <a:normAutofit fontScale="25000" lnSpcReduction="20000"/>
          </a:bodyPr>
          <a:lstStyle/>
          <a:p>
            <a:pPr algn="l"/>
            <a:r>
              <a:rPr lang="fr-FR" sz="9600" b="1" dirty="0"/>
              <a:t>Choisir un Gestionnaire de Mots de Passe</a:t>
            </a:r>
          </a:p>
          <a:p>
            <a:pPr algn="l"/>
            <a:r>
              <a:rPr lang="fr-FR" sz="9600" b="1" u="sng" dirty="0"/>
              <a:t>Sécurité  Chiffrement </a:t>
            </a:r>
            <a:r>
              <a:rPr lang="fr-FR" sz="9600" dirty="0"/>
              <a:t>: Assurez-vous que toutes les données sont chiffrées.</a:t>
            </a:r>
          </a:p>
          <a:p>
            <a:pPr algn="l"/>
            <a:r>
              <a:rPr lang="fr-FR" sz="9600" b="1" dirty="0"/>
              <a:t>                              MFA</a:t>
            </a:r>
            <a:r>
              <a:rPr lang="fr-FR" sz="9600" dirty="0"/>
              <a:t> : Préférez les gestionnaires qui offrent l'authentification multi-facteurs.</a:t>
            </a:r>
          </a:p>
          <a:p>
            <a:pPr algn="l"/>
            <a:r>
              <a:rPr lang="fr-FR" sz="9600" b="1" u="sng" dirty="0"/>
              <a:t>Facilité d'Utilisation </a:t>
            </a:r>
            <a:r>
              <a:rPr lang="fr-FR" sz="9600" b="1" dirty="0"/>
              <a:t>:  Interface Intuitive</a:t>
            </a:r>
            <a:r>
              <a:rPr lang="fr-FR" sz="9600" dirty="0"/>
              <a:t> : Choisissez une interface facile à utiliser.</a:t>
            </a:r>
          </a:p>
          <a:p>
            <a:pPr algn="l"/>
            <a:r>
              <a:rPr lang="fr-FR" sz="9600" b="1" dirty="0"/>
              <a:t>                                      Compatibilité</a:t>
            </a:r>
            <a:r>
              <a:rPr lang="fr-FR" sz="9600" dirty="0"/>
              <a:t> : Fonctionne sur différents appareils et systèmes.</a:t>
            </a:r>
          </a:p>
          <a:p>
            <a:pPr algn="l"/>
            <a:r>
              <a:rPr lang="fr-FR" sz="9600" b="1" u="sng" dirty="0"/>
              <a:t>Fonctionnalités :</a:t>
            </a:r>
            <a:r>
              <a:rPr lang="fr-FR" sz="9600" b="1" dirty="0"/>
              <a:t> Génération de Mots de Passe</a:t>
            </a:r>
            <a:r>
              <a:rPr lang="fr-FR" sz="9600" dirty="0"/>
              <a:t> : Génère des mots de passe forts et uniques.</a:t>
            </a:r>
          </a:p>
          <a:p>
            <a:pPr algn="l"/>
            <a:r>
              <a:rPr lang="fr-FR" sz="9600" b="1" dirty="0"/>
              <a:t>                                 Synchronisation</a:t>
            </a:r>
            <a:r>
              <a:rPr lang="fr-FR" sz="9600" dirty="0"/>
              <a:t> : Synchronise les mots de passe sur plusieurs appareils.</a:t>
            </a:r>
          </a:p>
          <a:p>
            <a:pPr algn="l"/>
            <a:r>
              <a:rPr lang="fr-FR" sz="9600" b="1" u="sng" dirty="0"/>
              <a:t>Fiabilité et Support :</a:t>
            </a:r>
            <a:r>
              <a:rPr lang="fr-FR" sz="9600" b="1" dirty="0"/>
              <a:t> Réputation</a:t>
            </a:r>
            <a:r>
              <a:rPr lang="fr-FR" sz="9600" dirty="0"/>
              <a:t> : Optez pour des gestionnaires bien notés.</a:t>
            </a:r>
          </a:p>
          <a:p>
            <a:pPr algn="l"/>
            <a:r>
              <a:rPr lang="fr-FR" sz="9600" b="1" dirty="0"/>
              <a:t>                          Support Client</a:t>
            </a:r>
            <a:r>
              <a:rPr lang="fr-FR" sz="9600" dirty="0"/>
              <a:t> : Un bon support est crucial.</a:t>
            </a:r>
          </a:p>
          <a:p>
            <a:pPr algn="l"/>
            <a:r>
              <a:rPr lang="fr-FR" sz="9600" b="1" u="sng" dirty="0"/>
              <a:t>Coût d’Abonnement :</a:t>
            </a:r>
            <a:r>
              <a:rPr lang="fr-FR" sz="9600" b="1" dirty="0"/>
              <a:t> </a:t>
            </a:r>
            <a:r>
              <a:rPr lang="fr-FR" sz="9600" dirty="0"/>
              <a:t>Comparez les versions gratuites et payantes.</a:t>
            </a:r>
          </a:p>
          <a:p>
            <a:pPr algn="l"/>
            <a:r>
              <a:rPr lang="fr-FR" sz="9600" b="1" u="sng" dirty="0"/>
              <a:t>Politique de Confidentialité (la transparence) </a:t>
            </a:r>
            <a:r>
              <a:rPr lang="fr-FR" sz="9600" dirty="0"/>
              <a:t>Vérifiez comment les données sont traitées.</a:t>
            </a:r>
          </a:p>
          <a:p>
            <a:endParaRPr lang="en-US" dirty="0"/>
          </a:p>
        </p:txBody>
      </p:sp>
    </p:spTree>
    <p:extLst>
      <p:ext uri="{BB962C8B-B14F-4D97-AF65-F5344CB8AC3E}">
        <p14:creationId xmlns:p14="http://schemas.microsoft.com/office/powerpoint/2010/main" val="532320542"/>
      </p:ext>
    </p:extLst>
  </p:cSld>
  <p:clrMapOvr>
    <a:masterClrMapping/>
  </p:clrMapOvr>
</p:sld>
</file>

<file path=ppt/theme/theme1.xml><?xml version="1.0" encoding="utf-8"?>
<a:theme xmlns:a="http://schemas.openxmlformats.org/drawingml/2006/main" name="Métropolitain">
  <a:themeElements>
    <a:clrScheme name="Métropolitai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étropolitai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étropolitai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TM03457491[[fn=Métropolitain]]</Template>
  <TotalTime>325</TotalTime>
  <Words>1090</Words>
  <Application>Microsoft Office PowerPoint</Application>
  <PresentationFormat>Grand écran</PresentationFormat>
  <Paragraphs>98</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Métropolitain</vt:lpstr>
      <vt:lpstr>Pourquoi les mots de passe sont-ils un sujet délicat?</vt:lpstr>
      <vt:lpstr>Pourquoi les mots de passe sont-ils un sujet délicat?</vt:lpstr>
      <vt:lpstr>les mots de passe dans la vie professionnelle</vt:lpstr>
      <vt:lpstr>Pourquoi la security de Mots de Passe est Importants en Entreprise</vt:lpstr>
      <vt:lpstr>Solutions pour Faciliter la Gestion la securite des Mots de Passe dans la vie personnelle et professionnelle</vt:lpstr>
      <vt:lpstr>Définition et fonctionnalités des gestionnaires de mots de passe </vt:lpstr>
      <vt:lpstr>Définition et fonctionnalités des gestionnaires de mots de passe </vt:lpstr>
      <vt:lpstr>Définition et fonctionnalités des gestionnaires de mots de passe </vt:lpstr>
      <vt:lpstr>Comment choosier un guestionnaire de mot de pass ?</vt:lpstr>
      <vt:lpstr>Gestionnaire de mots de pass … comparative des fonctionnalité :</vt:lpstr>
      <vt:lpstr>Pourquoi Vaultwarden est une bonne solution pour les enterprises ?</vt:lpstr>
      <vt:lpstr>L’installation de Vaultwarden</vt:lpstr>
      <vt:lpstr>les configuration de Vaultwarden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ahmad TAWIL</dc:creator>
  <cp:lastModifiedBy>ahmad TAWIL</cp:lastModifiedBy>
  <cp:revision>17</cp:revision>
  <dcterms:created xsi:type="dcterms:W3CDTF">2024-11-19T15:21:08Z</dcterms:created>
  <dcterms:modified xsi:type="dcterms:W3CDTF">2024-11-21T11:19:15Z</dcterms:modified>
</cp:coreProperties>
</file>