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98" r:id="rId6"/>
    <p:sldId id="260" r:id="rId7"/>
    <p:sldId id="29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6" r:id="rId26"/>
    <p:sldId id="297" r:id="rId27"/>
    <p:sldId id="278" r:id="rId28"/>
    <p:sldId id="279" r:id="rId29"/>
    <p:sldId id="280" r:id="rId30"/>
    <p:sldId id="281" r:id="rId31"/>
    <p:sldId id="282" r:id="rId32"/>
    <p:sldId id="283" r:id="rId33"/>
    <p:sldId id="300" r:id="rId34"/>
    <p:sldId id="301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5" r:id="rId46"/>
    <p:sldId id="299" r:id="rId47"/>
    <p:sldId id="302" r:id="rId48"/>
  </p:sldIdLst>
  <p:sldSz cx="10058400" cy="7772400"/>
  <p:notesSz cx="10058400" cy="7772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88" autoAdjust="0"/>
  </p:normalViewPr>
  <p:slideViewPr>
    <p:cSldViewPr>
      <p:cViewPr varScale="1">
        <p:scale>
          <a:sx n="106" d="100"/>
          <a:sy n="106" d="100"/>
        </p:scale>
        <p:origin x="242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진호" userId="13bb1ffb-c98a-46dd-8afe-e02fd3ef9ffb" providerId="ADAL" clId="{A107DE9F-7AC2-4C8E-BC26-11816904AC98}"/>
    <pc:docChg chg="custSel modSld">
      <pc:chgData name="이진호" userId="13bb1ffb-c98a-46dd-8afe-e02fd3ef9ffb" providerId="ADAL" clId="{A107DE9F-7AC2-4C8E-BC26-11816904AC98}" dt="2023-05-24T01:13:14.827" v="22" actId="1035"/>
      <pc:docMkLst>
        <pc:docMk/>
      </pc:docMkLst>
      <pc:sldChg chg="delSp modSp">
        <pc:chgData name="이진호" userId="13bb1ffb-c98a-46dd-8afe-e02fd3ef9ffb" providerId="ADAL" clId="{A107DE9F-7AC2-4C8E-BC26-11816904AC98}" dt="2023-05-24T01:13:14.827" v="22" actId="1035"/>
        <pc:sldMkLst>
          <pc:docMk/>
          <pc:sldMk cId="0" sldId="256"/>
        </pc:sldMkLst>
        <pc:spChg chg="del">
          <ac:chgData name="이진호" userId="13bb1ffb-c98a-46dd-8afe-e02fd3ef9ffb" providerId="ADAL" clId="{A107DE9F-7AC2-4C8E-BC26-11816904AC98}" dt="2023-05-24T01:12:56.333" v="15" actId="478"/>
          <ac:spMkLst>
            <pc:docMk/>
            <pc:sldMk cId="0" sldId="256"/>
            <ac:spMk id="30" creationId="{00000000-0000-0000-0000-000000000000}"/>
          </ac:spMkLst>
        </pc:spChg>
        <pc:spChg chg="mod">
          <ac:chgData name="이진호" userId="13bb1ffb-c98a-46dd-8afe-e02fd3ef9ffb" providerId="ADAL" clId="{A107DE9F-7AC2-4C8E-BC26-11816904AC98}" dt="2023-05-24T01:13:14.827" v="22" actId="1035"/>
          <ac:spMkLst>
            <pc:docMk/>
            <pc:sldMk cId="0" sldId="256"/>
            <ac:spMk id="31" creationId="{00000000-0000-0000-0000-000000000000}"/>
          </ac:spMkLst>
        </pc:spChg>
        <pc:grpChg chg="mod">
          <ac:chgData name="이진호" userId="13bb1ffb-c98a-46dd-8afe-e02fd3ef9ffb" providerId="ADAL" clId="{A107DE9F-7AC2-4C8E-BC26-11816904AC98}" dt="2023-05-24T01:13:06.618" v="18" actId="1076"/>
          <ac:grpSpMkLst>
            <pc:docMk/>
            <pc:sldMk cId="0" sldId="256"/>
            <ac:grpSpMk id="2" creationId="{00000000-0000-0000-0000-000000000000}"/>
          </ac:grpSpMkLst>
        </pc:grpChg>
        <pc:grpChg chg="del">
          <ac:chgData name="이진호" userId="13bb1ffb-c98a-46dd-8afe-e02fd3ef9ffb" providerId="ADAL" clId="{A107DE9F-7AC2-4C8E-BC26-11816904AC98}" dt="2023-05-24T01:12:56.333" v="15" actId="478"/>
          <ac:grpSpMkLst>
            <pc:docMk/>
            <pc:sldMk cId="0" sldId="256"/>
            <ac:grpSpMk id="18" creationId="{00000000-0000-0000-0000-000000000000}"/>
          </ac:grpSpMkLst>
        </pc:grpChg>
        <pc:picChg chg="del">
          <ac:chgData name="이진호" userId="13bb1ffb-c98a-46dd-8afe-e02fd3ef9ffb" providerId="ADAL" clId="{A107DE9F-7AC2-4C8E-BC26-11816904AC98}" dt="2023-05-24T01:12:56.333" v="15" actId="478"/>
          <ac:picMkLst>
            <pc:docMk/>
            <pc:sldMk cId="0" sldId="256"/>
            <ac:picMk id="16" creationId="{00000000-0000-0000-0000-000000000000}"/>
          </ac:picMkLst>
        </pc:picChg>
        <pc:picChg chg="del">
          <ac:chgData name="이진호" userId="13bb1ffb-c98a-46dd-8afe-e02fd3ef9ffb" providerId="ADAL" clId="{A107DE9F-7AC2-4C8E-BC26-11816904AC98}" dt="2023-05-24T01:12:56.333" v="15" actId="478"/>
          <ac:picMkLst>
            <pc:docMk/>
            <pc:sldMk cId="0" sldId="256"/>
            <ac:picMk id="17" creationId="{00000000-0000-0000-0000-000000000000}"/>
          </ac:picMkLst>
        </pc:picChg>
        <pc:picChg chg="del">
          <ac:chgData name="이진호" userId="13bb1ffb-c98a-46dd-8afe-e02fd3ef9ffb" providerId="ADAL" clId="{A107DE9F-7AC2-4C8E-BC26-11816904AC98}" dt="2023-05-24T01:12:56.333" v="15" actId="478"/>
          <ac:picMkLst>
            <pc:docMk/>
            <pc:sldMk cId="0" sldId="256"/>
            <ac:picMk id="22" creationId="{00000000-0000-0000-0000-000000000000}"/>
          </ac:picMkLst>
        </pc:picChg>
        <pc:picChg chg="del">
          <ac:chgData name="이진호" userId="13bb1ffb-c98a-46dd-8afe-e02fd3ef9ffb" providerId="ADAL" clId="{A107DE9F-7AC2-4C8E-BC26-11816904AC98}" dt="2023-05-24T01:12:56.333" v="15" actId="478"/>
          <ac:picMkLst>
            <pc:docMk/>
            <pc:sldMk cId="0" sldId="256"/>
            <ac:picMk id="23" creationId="{00000000-0000-0000-0000-000000000000}"/>
          </ac:picMkLst>
        </pc:picChg>
        <pc:picChg chg="del">
          <ac:chgData name="이진호" userId="13bb1ffb-c98a-46dd-8afe-e02fd3ef9ffb" providerId="ADAL" clId="{A107DE9F-7AC2-4C8E-BC26-11816904AC98}" dt="2023-05-24T01:12:56.333" v="15" actId="478"/>
          <ac:picMkLst>
            <pc:docMk/>
            <pc:sldMk cId="0" sldId="256"/>
            <ac:picMk id="24" creationId="{00000000-0000-0000-0000-000000000000}"/>
          </ac:picMkLst>
        </pc:picChg>
        <pc:picChg chg="del">
          <ac:chgData name="이진호" userId="13bb1ffb-c98a-46dd-8afe-e02fd3ef9ffb" providerId="ADAL" clId="{A107DE9F-7AC2-4C8E-BC26-11816904AC98}" dt="2023-05-24T01:12:56.333" v="15" actId="478"/>
          <ac:picMkLst>
            <pc:docMk/>
            <pc:sldMk cId="0" sldId="256"/>
            <ac:picMk id="25" creationId="{00000000-0000-0000-0000-000000000000}"/>
          </ac:picMkLst>
        </pc:picChg>
        <pc:picChg chg="del">
          <ac:chgData name="이진호" userId="13bb1ffb-c98a-46dd-8afe-e02fd3ef9ffb" providerId="ADAL" clId="{A107DE9F-7AC2-4C8E-BC26-11816904AC98}" dt="2023-05-24T01:12:56.333" v="15" actId="478"/>
          <ac:picMkLst>
            <pc:docMk/>
            <pc:sldMk cId="0" sldId="256"/>
            <ac:picMk id="26" creationId="{00000000-0000-0000-0000-000000000000}"/>
          </ac:picMkLst>
        </pc:picChg>
        <pc:picChg chg="del">
          <ac:chgData name="이진호" userId="13bb1ffb-c98a-46dd-8afe-e02fd3ef9ffb" providerId="ADAL" clId="{A107DE9F-7AC2-4C8E-BC26-11816904AC98}" dt="2023-05-24T01:12:56.333" v="15" actId="478"/>
          <ac:picMkLst>
            <pc:docMk/>
            <pc:sldMk cId="0" sldId="256"/>
            <ac:picMk id="27" creationId="{00000000-0000-0000-0000-000000000000}"/>
          </ac:picMkLst>
        </pc:picChg>
        <pc:picChg chg="del">
          <ac:chgData name="이진호" userId="13bb1ffb-c98a-46dd-8afe-e02fd3ef9ffb" providerId="ADAL" clId="{A107DE9F-7AC2-4C8E-BC26-11816904AC98}" dt="2023-05-24T01:12:56.333" v="15" actId="478"/>
          <ac:picMkLst>
            <pc:docMk/>
            <pc:sldMk cId="0" sldId="256"/>
            <ac:picMk id="28" creationId="{00000000-0000-0000-0000-000000000000}"/>
          </ac:picMkLst>
        </pc:picChg>
        <pc:picChg chg="del">
          <ac:chgData name="이진호" userId="13bb1ffb-c98a-46dd-8afe-e02fd3ef9ffb" providerId="ADAL" clId="{A107DE9F-7AC2-4C8E-BC26-11816904AC98}" dt="2023-05-24T01:12:56.333" v="15" actId="478"/>
          <ac:picMkLst>
            <pc:docMk/>
            <pc:sldMk cId="0" sldId="256"/>
            <ac:picMk id="2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86C8B-039C-41FE-8545-A6C154992E82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2BF8B-4133-4748-906F-27B4E4E01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Next year: would be better if I capture the </a:t>
            </a:r>
            <a:r>
              <a:rPr lang="en-US" altLang="ko-KR"/>
              <a:t>kernel invocation code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2BF8B-4133-4748-906F-27B4E4E019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4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nope.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seems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be</a:t>
            </a:r>
            <a:r>
              <a:rPr lang="ko-KR" altLang="en-US" dirty="0"/>
              <a:t> </a:t>
            </a:r>
            <a:r>
              <a:rPr lang="en-US" altLang="ko-KR" dirty="0"/>
              <a:t>correct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2BF8B-4133-4748-906F-27B4E4E019C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146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2BF8B-4133-4748-906F-27B4E4E019C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31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is called the most naïve version, but already makes use of shared memory.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2BF8B-4133-4748-906F-27B4E4E019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85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2BF8B-4133-4748-906F-27B4E4E019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808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2BF8B-4133-4748-906F-27B4E4E019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8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>
                <a:solidFill>
                  <a:srgbClr val="FF0000"/>
                </a:solidFill>
              </a:rPr>
              <a:t>Coalescing on the red addition!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2BF8B-4133-4748-906F-27B4E4E019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3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2BF8B-4133-4748-906F-27B4E4E019C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5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2BF8B-4133-4748-906F-27B4E4E019C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92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512 is 1024 these days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2BF8B-4133-4748-906F-27B4E4E019C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31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Brent's theorem:  T_p &lt;= T_1/p + T_inf</a:t>
            </a:r>
            <a:endParaRPr lang="ko-KR" altLang="en-U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Since </a:t>
            </a:r>
            <a:r>
              <a:rPr lang="en-US" altLang="ko-KR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T_inf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logN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, T_1 = N, we want p = N/</a:t>
            </a:r>
            <a:r>
              <a:rPr lang="en-US" altLang="ko-KR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logN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2BF8B-4133-4748-906F-27B4E4E019C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9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5B9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2B9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5B9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2B9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5B9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2B9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5B9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5B9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3" y="753865"/>
            <a:ext cx="8072133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72B9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9188" y="2336197"/>
            <a:ext cx="5480050" cy="405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4812" y="6984889"/>
            <a:ext cx="27495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5B900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110.png"/><Relationship Id="rId3" Type="http://schemas.openxmlformats.org/officeDocument/2006/relationships/image" Target="../media/image73.png"/><Relationship Id="rId7" Type="http://schemas.openxmlformats.org/officeDocument/2006/relationships/image" Target="../media/image107.png"/><Relationship Id="rId12" Type="http://schemas.openxmlformats.org/officeDocument/2006/relationships/image" Target="../media/image7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09.png"/><Relationship Id="rId5" Type="http://schemas.openxmlformats.org/officeDocument/2006/relationships/image" Target="../media/image105.png"/><Relationship Id="rId15" Type="http://schemas.openxmlformats.org/officeDocument/2006/relationships/image" Target="../media/image81.png"/><Relationship Id="rId10" Type="http://schemas.openxmlformats.org/officeDocument/2006/relationships/image" Target="../media/image108.png"/><Relationship Id="rId4" Type="http://schemas.openxmlformats.org/officeDocument/2006/relationships/image" Target="../media/image104.png"/><Relationship Id="rId9" Type="http://schemas.openxmlformats.org/officeDocument/2006/relationships/image" Target="../media/image77.png"/><Relationship Id="rId1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0.png"/><Relationship Id="rId18" Type="http://schemas.openxmlformats.org/officeDocument/2006/relationships/image" Target="../media/image80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12" Type="http://schemas.openxmlformats.org/officeDocument/2006/relationships/image" Target="../media/image119.png"/><Relationship Id="rId17" Type="http://schemas.openxmlformats.org/officeDocument/2006/relationships/image" Target="../media/image110.png"/><Relationship Id="rId2" Type="http://schemas.openxmlformats.org/officeDocument/2006/relationships/image" Target="../media/image103.png"/><Relationship Id="rId16" Type="http://schemas.openxmlformats.org/officeDocument/2006/relationships/image" Target="../media/image123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118.png"/><Relationship Id="rId5" Type="http://schemas.openxmlformats.org/officeDocument/2006/relationships/image" Target="../media/image115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4.png"/><Relationship Id="rId4" Type="http://schemas.openxmlformats.org/officeDocument/2006/relationships/image" Target="../media/image114.png"/><Relationship Id="rId9" Type="http://schemas.openxmlformats.org/officeDocument/2006/relationships/image" Target="../media/image107.png"/><Relationship Id="rId14" Type="http://schemas.openxmlformats.org/officeDocument/2006/relationships/image" Target="../media/image1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8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09.png"/><Relationship Id="rId18" Type="http://schemas.openxmlformats.org/officeDocument/2006/relationships/image" Target="../media/image80.png"/><Relationship Id="rId3" Type="http://schemas.openxmlformats.org/officeDocument/2006/relationships/image" Target="../media/image127.png"/><Relationship Id="rId7" Type="http://schemas.openxmlformats.org/officeDocument/2006/relationships/image" Target="../media/image106.png"/><Relationship Id="rId12" Type="http://schemas.openxmlformats.org/officeDocument/2006/relationships/image" Target="../media/image108.png"/><Relationship Id="rId17" Type="http://schemas.openxmlformats.org/officeDocument/2006/relationships/image" Target="../media/image110.png"/><Relationship Id="rId2" Type="http://schemas.openxmlformats.org/officeDocument/2006/relationships/image" Target="../media/image126.png"/><Relationship Id="rId16" Type="http://schemas.openxmlformats.org/officeDocument/2006/relationships/image" Target="../media/image123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0.png"/><Relationship Id="rId5" Type="http://schemas.openxmlformats.org/officeDocument/2006/relationships/image" Target="../media/image128.png"/><Relationship Id="rId15" Type="http://schemas.openxmlformats.org/officeDocument/2006/relationships/image" Target="../media/image132.png"/><Relationship Id="rId10" Type="http://schemas.openxmlformats.org/officeDocument/2006/relationships/image" Target="../media/image76.png"/><Relationship Id="rId19" Type="http://schemas.openxmlformats.org/officeDocument/2006/relationships/image" Target="../media/image77.png"/><Relationship Id="rId4" Type="http://schemas.openxmlformats.org/officeDocument/2006/relationships/image" Target="../media/image104.png"/><Relationship Id="rId9" Type="http://schemas.openxmlformats.org/officeDocument/2006/relationships/image" Target="../media/image116.png"/><Relationship Id="rId14" Type="http://schemas.openxmlformats.org/officeDocument/2006/relationships/image" Target="../media/image1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8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8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19.png"/><Relationship Id="rId18" Type="http://schemas.openxmlformats.org/officeDocument/2006/relationships/image" Target="../media/image78.png"/><Relationship Id="rId3" Type="http://schemas.openxmlformats.org/officeDocument/2006/relationships/image" Target="../media/image73.png"/><Relationship Id="rId21" Type="http://schemas.openxmlformats.org/officeDocument/2006/relationships/image" Target="../media/image124.png"/><Relationship Id="rId7" Type="http://schemas.openxmlformats.org/officeDocument/2006/relationships/image" Target="../media/image106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103.png"/><Relationship Id="rId16" Type="http://schemas.openxmlformats.org/officeDocument/2006/relationships/image" Target="../media/image122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8.png"/><Relationship Id="rId5" Type="http://schemas.openxmlformats.org/officeDocument/2006/relationships/image" Target="../media/image115.png"/><Relationship Id="rId15" Type="http://schemas.openxmlformats.org/officeDocument/2006/relationships/image" Target="../media/image121.png"/><Relationship Id="rId10" Type="http://schemas.openxmlformats.org/officeDocument/2006/relationships/image" Target="../media/image117.png"/><Relationship Id="rId19" Type="http://schemas.openxmlformats.org/officeDocument/2006/relationships/image" Target="../media/image79.png"/><Relationship Id="rId4" Type="http://schemas.openxmlformats.org/officeDocument/2006/relationships/image" Target="../media/image114.png"/><Relationship Id="rId9" Type="http://schemas.openxmlformats.org/officeDocument/2006/relationships/image" Target="../media/image137.png"/><Relationship Id="rId14" Type="http://schemas.openxmlformats.org/officeDocument/2006/relationships/image" Target="../media/image120.png"/><Relationship Id="rId22" Type="http://schemas.openxmlformats.org/officeDocument/2006/relationships/image" Target="../media/image1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09.png"/><Relationship Id="rId18" Type="http://schemas.openxmlformats.org/officeDocument/2006/relationships/image" Target="../media/image123.png"/><Relationship Id="rId3" Type="http://schemas.openxmlformats.org/officeDocument/2006/relationships/image" Target="../media/image127.png"/><Relationship Id="rId21" Type="http://schemas.openxmlformats.org/officeDocument/2006/relationships/image" Target="../media/image77.png"/><Relationship Id="rId7" Type="http://schemas.openxmlformats.org/officeDocument/2006/relationships/image" Target="../media/image106.png"/><Relationship Id="rId12" Type="http://schemas.openxmlformats.org/officeDocument/2006/relationships/image" Target="../media/image108.png"/><Relationship Id="rId17" Type="http://schemas.openxmlformats.org/officeDocument/2006/relationships/image" Target="../media/image122.png"/><Relationship Id="rId2" Type="http://schemas.openxmlformats.org/officeDocument/2006/relationships/image" Target="../media/image126.png"/><Relationship Id="rId16" Type="http://schemas.openxmlformats.org/officeDocument/2006/relationships/image" Target="../media/image121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0.png"/><Relationship Id="rId5" Type="http://schemas.openxmlformats.org/officeDocument/2006/relationships/image" Target="../media/image128.png"/><Relationship Id="rId15" Type="http://schemas.openxmlformats.org/officeDocument/2006/relationships/image" Target="../media/image120.png"/><Relationship Id="rId10" Type="http://schemas.openxmlformats.org/officeDocument/2006/relationships/image" Target="../media/image76.png"/><Relationship Id="rId19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16.png"/><Relationship Id="rId14" Type="http://schemas.openxmlformats.org/officeDocument/2006/relationships/image" Target="../media/image119.png"/><Relationship Id="rId22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18" Type="http://schemas.openxmlformats.org/officeDocument/2006/relationships/image" Target="../media/image170.png"/><Relationship Id="rId3" Type="http://schemas.openxmlformats.org/officeDocument/2006/relationships/image" Target="../media/image155.png"/><Relationship Id="rId21" Type="http://schemas.openxmlformats.org/officeDocument/2006/relationships/image" Target="../media/image173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17" Type="http://schemas.openxmlformats.org/officeDocument/2006/relationships/image" Target="../media/image169.png"/><Relationship Id="rId2" Type="http://schemas.openxmlformats.org/officeDocument/2006/relationships/image" Target="../media/image154.png"/><Relationship Id="rId16" Type="http://schemas.openxmlformats.org/officeDocument/2006/relationships/image" Target="../media/image168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24" Type="http://schemas.openxmlformats.org/officeDocument/2006/relationships/image" Target="../media/image176.png"/><Relationship Id="rId5" Type="http://schemas.openxmlformats.org/officeDocument/2006/relationships/image" Target="../media/image157.png"/><Relationship Id="rId15" Type="http://schemas.openxmlformats.org/officeDocument/2006/relationships/image" Target="../media/image167.png"/><Relationship Id="rId23" Type="http://schemas.openxmlformats.org/officeDocument/2006/relationships/image" Target="../media/image175.png"/><Relationship Id="rId10" Type="http://schemas.openxmlformats.org/officeDocument/2006/relationships/image" Target="../media/image162.png"/><Relationship Id="rId19" Type="http://schemas.openxmlformats.org/officeDocument/2006/relationships/image" Target="../media/image171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Relationship Id="rId14" Type="http://schemas.openxmlformats.org/officeDocument/2006/relationships/image" Target="../media/image166.png"/><Relationship Id="rId22" Type="http://schemas.openxmlformats.org/officeDocument/2006/relationships/image" Target="../media/image17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mailto:mharris@nvidia.com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8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21" Type="http://schemas.openxmlformats.org/officeDocument/2006/relationships/image" Target="../media/image10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13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9400" y="3888243"/>
            <a:ext cx="3794760" cy="2529840"/>
            <a:chOff x="2796539" y="1051553"/>
            <a:chExt cx="3794760" cy="2529840"/>
          </a:xfrm>
        </p:grpSpPr>
        <p:sp>
          <p:nvSpPr>
            <p:cNvPr id="3" name="object 3"/>
            <p:cNvSpPr/>
            <p:nvPr/>
          </p:nvSpPr>
          <p:spPr>
            <a:xfrm>
              <a:off x="6362699" y="1055363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A7BC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8519" y="1051553"/>
              <a:ext cx="3192780" cy="58674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98619" y="1634490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7620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6539" y="1630680"/>
              <a:ext cx="3794760" cy="14782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67200" y="310515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62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2839" y="3108959"/>
              <a:ext cx="594360" cy="1447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6700" y="3101340"/>
              <a:ext cx="2506980" cy="1600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46219" y="3257550"/>
              <a:ext cx="45720" cy="7620"/>
            </a:xfrm>
            <a:custGeom>
              <a:avLst/>
              <a:gdLst/>
              <a:ahLst/>
              <a:cxnLst/>
              <a:rect l="l" t="t" r="r" b="b"/>
              <a:pathLst>
                <a:path w="45720" h="7620">
                  <a:moveTo>
                    <a:pt x="0" y="0"/>
                  </a:moveTo>
                  <a:lnTo>
                    <a:pt x="7620" y="0"/>
                  </a:lnTo>
                </a:path>
                <a:path w="45720" h="7620">
                  <a:moveTo>
                    <a:pt x="30480" y="7619"/>
                  </a:moveTo>
                  <a:lnTo>
                    <a:pt x="45720" y="7619"/>
                  </a:lnTo>
                </a:path>
              </a:pathLst>
            </a:custGeom>
            <a:ln w="762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3261359"/>
              <a:ext cx="2461260" cy="76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30039" y="3268980"/>
              <a:ext cx="2446019" cy="76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60519" y="3280409"/>
              <a:ext cx="15240" cy="0"/>
            </a:xfrm>
            <a:custGeom>
              <a:avLst/>
              <a:gdLst/>
              <a:ahLst/>
              <a:cxnLst/>
              <a:rect l="l" t="t" r="r" b="b"/>
              <a:pathLst>
                <a:path w="15239">
                  <a:moveTo>
                    <a:pt x="0" y="0"/>
                  </a:moveTo>
                  <a:lnTo>
                    <a:pt x="15240" y="0"/>
                  </a:lnTo>
                </a:path>
              </a:pathLst>
            </a:custGeom>
            <a:ln w="762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21479" y="3276600"/>
              <a:ext cx="2354579" cy="2971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305300" y="3577590"/>
              <a:ext cx="2186940" cy="0"/>
            </a:xfrm>
            <a:custGeom>
              <a:avLst/>
              <a:gdLst/>
              <a:ahLst/>
              <a:cxnLst/>
              <a:rect l="l" t="t" r="r" b="b"/>
              <a:pathLst>
                <a:path w="2186940">
                  <a:moveTo>
                    <a:pt x="0" y="0"/>
                  </a:moveTo>
                  <a:lnTo>
                    <a:pt x="2186939" y="0"/>
                  </a:lnTo>
                </a:path>
              </a:pathLst>
            </a:custGeom>
            <a:ln w="762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43000" y="1676400"/>
            <a:ext cx="8229600" cy="1828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3200" b="1" spc="-5">
                <a:solidFill>
                  <a:srgbClr val="72B900"/>
                </a:solidFill>
                <a:latin typeface="Arial"/>
                <a:cs typeface="Arial"/>
              </a:rPr>
              <a:t>9. </a:t>
            </a:r>
            <a:r>
              <a:rPr sz="3200" b="1" spc="-5" dirty="0">
                <a:solidFill>
                  <a:srgbClr val="72B900"/>
                </a:solidFill>
                <a:latin typeface="Arial"/>
                <a:cs typeface="Arial"/>
              </a:rPr>
              <a:t>Optimizing</a:t>
            </a:r>
            <a:r>
              <a:rPr sz="3200" b="1" spc="-15" dirty="0">
                <a:solidFill>
                  <a:srgbClr val="72B9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72B900"/>
                </a:solidFill>
                <a:latin typeface="Arial"/>
                <a:cs typeface="Arial"/>
              </a:rPr>
              <a:t>Parallel</a:t>
            </a:r>
            <a:r>
              <a:rPr sz="3200" b="1" spc="-10" dirty="0">
                <a:solidFill>
                  <a:srgbClr val="72B900"/>
                </a:solidFill>
                <a:latin typeface="Arial"/>
                <a:cs typeface="Arial"/>
              </a:rPr>
              <a:t> Reduction</a:t>
            </a:r>
            <a:r>
              <a:rPr sz="3200" b="1" spc="-25" dirty="0">
                <a:solidFill>
                  <a:srgbClr val="72B9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72B900"/>
                </a:solidFill>
                <a:latin typeface="Arial"/>
                <a:cs typeface="Arial"/>
              </a:rPr>
              <a:t>in</a:t>
            </a:r>
            <a:r>
              <a:rPr sz="3200" b="1" spc="-10" dirty="0">
                <a:solidFill>
                  <a:srgbClr val="72B9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72B900"/>
                </a:solidFill>
                <a:latin typeface="Arial"/>
                <a:cs typeface="Arial"/>
              </a:rPr>
              <a:t>CUDA</a:t>
            </a:r>
            <a:endParaRPr sz="3200" dirty="0">
              <a:latin typeface="Arial"/>
              <a:cs typeface="Arial"/>
            </a:endParaRPr>
          </a:p>
          <a:p>
            <a:pPr marL="1905" algn="ctr">
              <a:lnSpc>
                <a:spcPts val="2875"/>
              </a:lnSpc>
              <a:spcBef>
                <a:spcPts val="1760"/>
              </a:spcBef>
            </a:pPr>
            <a:r>
              <a:rPr lang="en-US" sz="2400" b="1" dirty="0">
                <a:latin typeface="Arial"/>
                <a:cs typeface="Arial"/>
              </a:rPr>
              <a:t>Credit to: </a:t>
            </a:r>
            <a:r>
              <a:rPr sz="2400" b="1" dirty="0">
                <a:latin typeface="Arial"/>
                <a:cs typeface="Arial"/>
              </a:rPr>
              <a:t>Mark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Harris</a:t>
            </a:r>
            <a:endParaRPr sz="2400" dirty="0">
              <a:latin typeface="Arial"/>
              <a:cs typeface="Arial"/>
            </a:endParaRPr>
          </a:p>
          <a:p>
            <a:pPr marL="4445" algn="ctr">
              <a:lnSpc>
                <a:spcPts val="2875"/>
              </a:lnSpc>
            </a:pPr>
            <a:r>
              <a:rPr lang="en-US" altLang="ko-KR" sz="2400" b="1" spc="-5" dirty="0">
                <a:latin typeface="Arial"/>
                <a:cs typeface="Arial"/>
              </a:rPr>
              <a:t>(</a:t>
            </a:r>
            <a:r>
              <a:rPr sz="2400" b="1" spc="-5" dirty="0">
                <a:latin typeface="Arial"/>
                <a:cs typeface="Arial"/>
              </a:rPr>
              <a:t>NVIDIA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Developer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Technology</a:t>
            </a:r>
            <a:r>
              <a:rPr lang="en-US" altLang="ko-KR" sz="2400" b="1" spc="-5" dirty="0">
                <a:latin typeface="Arial"/>
                <a:cs typeface="Arial"/>
              </a:rPr>
              <a:t>)</a:t>
            </a:r>
          </a:p>
          <a:p>
            <a:pPr marL="4445" algn="ctr">
              <a:lnSpc>
                <a:spcPts val="2875"/>
              </a:lnSpc>
            </a:pPr>
            <a:r>
              <a:rPr lang="en-US" sz="2400" b="1" spc="-5" dirty="0">
                <a:latin typeface="Arial"/>
                <a:cs typeface="Arial"/>
              </a:rPr>
              <a:t>Slightly modified by Jinho Lee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6913"/>
            <a:ext cx="7285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Parallel</a:t>
            </a:r>
            <a:r>
              <a:rPr sz="2800" spc="5" dirty="0"/>
              <a:t> </a:t>
            </a:r>
            <a:r>
              <a:rPr sz="2800" spc="-5" dirty="0"/>
              <a:t>Reduction:</a:t>
            </a:r>
            <a:r>
              <a:rPr sz="2800" spc="25" dirty="0"/>
              <a:t> </a:t>
            </a:r>
            <a:r>
              <a:rPr sz="2800" spc="-5" dirty="0"/>
              <a:t>Interleaved</a:t>
            </a:r>
            <a:r>
              <a:rPr sz="2800" spc="25" dirty="0"/>
              <a:t> </a:t>
            </a:r>
            <a:r>
              <a:rPr sz="2800" spc="-5" dirty="0"/>
              <a:t>Addressing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54108" y="1933384"/>
          <a:ext cx="6229976" cy="3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29481" y="2006599"/>
            <a:ext cx="2383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(shared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memory)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12083" y="2488183"/>
            <a:ext cx="299720" cy="299720"/>
            <a:chOff x="3212083" y="2488183"/>
            <a:chExt cx="299720" cy="299720"/>
          </a:xfrm>
        </p:grpSpPr>
        <p:sp>
          <p:nvSpPr>
            <p:cNvPr id="6" name="object 6"/>
            <p:cNvSpPr/>
            <p:nvPr/>
          </p:nvSpPr>
          <p:spPr>
            <a:xfrm>
              <a:off x="3224783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19" y="137159"/>
                  </a:moveTo>
                  <a:lnTo>
                    <a:pt x="267224" y="93634"/>
                  </a:lnTo>
                  <a:lnTo>
                    <a:pt x="247546" y="55961"/>
                  </a:lnTo>
                  <a:lnTo>
                    <a:pt x="217700" y="26334"/>
                  </a:lnTo>
                  <a:lnTo>
                    <a:pt x="180100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100" y="267224"/>
                  </a:lnTo>
                  <a:lnTo>
                    <a:pt x="217700" y="247546"/>
                  </a:lnTo>
                  <a:lnTo>
                    <a:pt x="247546" y="217700"/>
                  </a:lnTo>
                  <a:lnTo>
                    <a:pt x="267224" y="180100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4783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100" y="267224"/>
                  </a:lnTo>
                  <a:lnTo>
                    <a:pt x="217700" y="247546"/>
                  </a:lnTo>
                  <a:lnTo>
                    <a:pt x="247546" y="217700"/>
                  </a:lnTo>
                  <a:lnTo>
                    <a:pt x="267224" y="180100"/>
                  </a:lnTo>
                  <a:lnTo>
                    <a:pt x="274319" y="137159"/>
                  </a:lnTo>
                  <a:lnTo>
                    <a:pt x="267224" y="93634"/>
                  </a:lnTo>
                  <a:lnTo>
                    <a:pt x="247546" y="55961"/>
                  </a:lnTo>
                  <a:lnTo>
                    <a:pt x="217700" y="26334"/>
                  </a:lnTo>
                  <a:lnTo>
                    <a:pt x="180100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92854" y="249885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9460" y="2290572"/>
            <a:ext cx="466725" cy="388620"/>
            <a:chOff x="3299460" y="2290572"/>
            <a:chExt cx="466725" cy="38862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9460" y="2290572"/>
              <a:ext cx="126492" cy="1965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11296" y="2290572"/>
              <a:ext cx="254635" cy="388620"/>
            </a:xfrm>
            <a:custGeom>
              <a:avLst/>
              <a:gdLst/>
              <a:ahLst/>
              <a:cxnLst/>
              <a:rect l="l" t="t" r="r" b="b"/>
              <a:pathLst>
                <a:path w="254635" h="388619">
                  <a:moveTo>
                    <a:pt x="69861" y="315694"/>
                  </a:moveTo>
                  <a:lnTo>
                    <a:pt x="56388" y="266700"/>
                  </a:lnTo>
                  <a:lnTo>
                    <a:pt x="0" y="347472"/>
                  </a:lnTo>
                  <a:lnTo>
                    <a:pt x="57912" y="373974"/>
                  </a:lnTo>
                  <a:lnTo>
                    <a:pt x="57912" y="320040"/>
                  </a:lnTo>
                  <a:lnTo>
                    <a:pt x="69861" y="315694"/>
                  </a:lnTo>
                  <a:close/>
                </a:path>
                <a:path w="254635" h="388619">
                  <a:moveTo>
                    <a:pt x="75888" y="337610"/>
                  </a:moveTo>
                  <a:lnTo>
                    <a:pt x="69861" y="315694"/>
                  </a:lnTo>
                  <a:lnTo>
                    <a:pt x="57912" y="320040"/>
                  </a:lnTo>
                  <a:lnTo>
                    <a:pt x="65532" y="341376"/>
                  </a:lnTo>
                  <a:lnTo>
                    <a:pt x="75888" y="337610"/>
                  </a:lnTo>
                  <a:close/>
                </a:path>
                <a:path w="254635" h="388619">
                  <a:moveTo>
                    <a:pt x="89916" y="388620"/>
                  </a:moveTo>
                  <a:lnTo>
                    <a:pt x="75888" y="337610"/>
                  </a:lnTo>
                  <a:lnTo>
                    <a:pt x="65532" y="341376"/>
                  </a:lnTo>
                  <a:lnTo>
                    <a:pt x="57912" y="320040"/>
                  </a:lnTo>
                  <a:lnTo>
                    <a:pt x="57912" y="373974"/>
                  </a:lnTo>
                  <a:lnTo>
                    <a:pt x="89916" y="388620"/>
                  </a:lnTo>
                  <a:close/>
                </a:path>
                <a:path w="254635" h="388619">
                  <a:moveTo>
                    <a:pt x="74676" y="313944"/>
                  </a:moveTo>
                  <a:lnTo>
                    <a:pt x="69861" y="315694"/>
                  </a:lnTo>
                  <a:lnTo>
                    <a:pt x="73152" y="327660"/>
                  </a:lnTo>
                  <a:lnTo>
                    <a:pt x="73152" y="315468"/>
                  </a:lnTo>
                  <a:lnTo>
                    <a:pt x="74676" y="313944"/>
                  </a:lnTo>
                  <a:close/>
                </a:path>
                <a:path w="254635" h="388619">
                  <a:moveTo>
                    <a:pt x="254508" y="16764"/>
                  </a:moveTo>
                  <a:lnTo>
                    <a:pt x="254508" y="0"/>
                  </a:lnTo>
                  <a:lnTo>
                    <a:pt x="231648" y="0"/>
                  </a:lnTo>
                  <a:lnTo>
                    <a:pt x="231648" y="16764"/>
                  </a:lnTo>
                  <a:lnTo>
                    <a:pt x="227076" y="64008"/>
                  </a:lnTo>
                  <a:lnTo>
                    <a:pt x="211836" y="124968"/>
                  </a:lnTo>
                  <a:lnTo>
                    <a:pt x="173736" y="208788"/>
                  </a:lnTo>
                  <a:lnTo>
                    <a:pt x="149352" y="245364"/>
                  </a:lnTo>
                  <a:lnTo>
                    <a:pt x="103632" y="294132"/>
                  </a:lnTo>
                  <a:lnTo>
                    <a:pt x="73152" y="315468"/>
                  </a:lnTo>
                  <a:lnTo>
                    <a:pt x="73152" y="327660"/>
                  </a:lnTo>
                  <a:lnTo>
                    <a:pt x="75888" y="337610"/>
                  </a:lnTo>
                  <a:lnTo>
                    <a:pt x="82296" y="335280"/>
                  </a:lnTo>
                  <a:lnTo>
                    <a:pt x="83820" y="335280"/>
                  </a:lnTo>
                  <a:lnTo>
                    <a:pt x="83820" y="333756"/>
                  </a:lnTo>
                  <a:lnTo>
                    <a:pt x="96012" y="327660"/>
                  </a:lnTo>
                  <a:lnTo>
                    <a:pt x="106680" y="318516"/>
                  </a:lnTo>
                  <a:lnTo>
                    <a:pt x="117348" y="310896"/>
                  </a:lnTo>
                  <a:lnTo>
                    <a:pt x="128016" y="301752"/>
                  </a:lnTo>
                  <a:lnTo>
                    <a:pt x="138684" y="291084"/>
                  </a:lnTo>
                  <a:lnTo>
                    <a:pt x="147828" y="280416"/>
                  </a:lnTo>
                  <a:lnTo>
                    <a:pt x="158496" y="269748"/>
                  </a:lnTo>
                  <a:lnTo>
                    <a:pt x="193548" y="219456"/>
                  </a:lnTo>
                  <a:lnTo>
                    <a:pt x="220980" y="161544"/>
                  </a:lnTo>
                  <a:lnTo>
                    <a:pt x="237744" y="115824"/>
                  </a:lnTo>
                  <a:lnTo>
                    <a:pt x="251460" y="50292"/>
                  </a:lnTo>
                  <a:lnTo>
                    <a:pt x="254508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989323" y="2488183"/>
            <a:ext cx="299720" cy="299720"/>
            <a:chOff x="3989323" y="2488183"/>
            <a:chExt cx="299720" cy="299720"/>
          </a:xfrm>
        </p:grpSpPr>
        <p:sp>
          <p:nvSpPr>
            <p:cNvPr id="13" name="object 13"/>
            <p:cNvSpPr/>
            <p:nvPr/>
          </p:nvSpPr>
          <p:spPr>
            <a:xfrm>
              <a:off x="4002023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19" y="137159"/>
                  </a:move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2023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63998" y="24836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78223" y="2290572"/>
            <a:ext cx="466725" cy="388620"/>
            <a:chOff x="4078223" y="2290572"/>
            <a:chExt cx="466725" cy="38862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8223" y="2290572"/>
              <a:ext cx="126492" cy="1965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90059" y="2290572"/>
              <a:ext cx="254635" cy="388620"/>
            </a:xfrm>
            <a:custGeom>
              <a:avLst/>
              <a:gdLst/>
              <a:ahLst/>
              <a:cxnLst/>
              <a:rect l="l" t="t" r="r" b="b"/>
              <a:pathLst>
                <a:path w="254635" h="388619">
                  <a:moveTo>
                    <a:pt x="69824" y="315561"/>
                  </a:moveTo>
                  <a:lnTo>
                    <a:pt x="56388" y="266700"/>
                  </a:lnTo>
                  <a:lnTo>
                    <a:pt x="0" y="347472"/>
                  </a:lnTo>
                  <a:lnTo>
                    <a:pt x="56388" y="373276"/>
                  </a:lnTo>
                  <a:lnTo>
                    <a:pt x="56388" y="320040"/>
                  </a:lnTo>
                  <a:lnTo>
                    <a:pt x="69824" y="315561"/>
                  </a:lnTo>
                  <a:close/>
                </a:path>
                <a:path w="254635" h="388619">
                  <a:moveTo>
                    <a:pt x="75839" y="337432"/>
                  </a:moveTo>
                  <a:lnTo>
                    <a:pt x="69824" y="315561"/>
                  </a:lnTo>
                  <a:lnTo>
                    <a:pt x="56388" y="320040"/>
                  </a:lnTo>
                  <a:lnTo>
                    <a:pt x="64008" y="341376"/>
                  </a:lnTo>
                  <a:lnTo>
                    <a:pt x="75839" y="337432"/>
                  </a:lnTo>
                  <a:close/>
                </a:path>
                <a:path w="254635" h="388619">
                  <a:moveTo>
                    <a:pt x="89916" y="388620"/>
                  </a:moveTo>
                  <a:lnTo>
                    <a:pt x="75839" y="337432"/>
                  </a:lnTo>
                  <a:lnTo>
                    <a:pt x="64008" y="341376"/>
                  </a:lnTo>
                  <a:lnTo>
                    <a:pt x="56388" y="320040"/>
                  </a:lnTo>
                  <a:lnTo>
                    <a:pt x="56388" y="373276"/>
                  </a:lnTo>
                  <a:lnTo>
                    <a:pt x="89916" y="388620"/>
                  </a:lnTo>
                  <a:close/>
                </a:path>
                <a:path w="254635" h="388619">
                  <a:moveTo>
                    <a:pt x="73761" y="314248"/>
                  </a:moveTo>
                  <a:lnTo>
                    <a:pt x="69824" y="315561"/>
                  </a:lnTo>
                  <a:lnTo>
                    <a:pt x="71628" y="322118"/>
                  </a:lnTo>
                  <a:lnTo>
                    <a:pt x="71628" y="315468"/>
                  </a:lnTo>
                  <a:lnTo>
                    <a:pt x="73761" y="314248"/>
                  </a:lnTo>
                  <a:close/>
                </a:path>
                <a:path w="254635" h="388619">
                  <a:moveTo>
                    <a:pt x="74676" y="313944"/>
                  </a:moveTo>
                  <a:lnTo>
                    <a:pt x="73761" y="314248"/>
                  </a:lnTo>
                  <a:lnTo>
                    <a:pt x="71628" y="315468"/>
                  </a:lnTo>
                  <a:lnTo>
                    <a:pt x="74676" y="313944"/>
                  </a:lnTo>
                  <a:close/>
                </a:path>
                <a:path w="254635" h="388619">
                  <a:moveTo>
                    <a:pt x="74676" y="333201"/>
                  </a:moveTo>
                  <a:lnTo>
                    <a:pt x="74676" y="313944"/>
                  </a:lnTo>
                  <a:lnTo>
                    <a:pt x="71628" y="315468"/>
                  </a:lnTo>
                  <a:lnTo>
                    <a:pt x="71628" y="322118"/>
                  </a:lnTo>
                  <a:lnTo>
                    <a:pt x="74676" y="333201"/>
                  </a:lnTo>
                  <a:close/>
                </a:path>
                <a:path w="254635" h="388619">
                  <a:moveTo>
                    <a:pt x="254508" y="16764"/>
                  </a:moveTo>
                  <a:lnTo>
                    <a:pt x="254508" y="0"/>
                  </a:lnTo>
                  <a:lnTo>
                    <a:pt x="233172" y="0"/>
                  </a:lnTo>
                  <a:lnTo>
                    <a:pt x="231648" y="16764"/>
                  </a:lnTo>
                  <a:lnTo>
                    <a:pt x="231648" y="32004"/>
                  </a:lnTo>
                  <a:lnTo>
                    <a:pt x="230124" y="47244"/>
                  </a:lnTo>
                  <a:lnTo>
                    <a:pt x="220980" y="94488"/>
                  </a:lnTo>
                  <a:lnTo>
                    <a:pt x="201168" y="153924"/>
                  </a:lnTo>
                  <a:lnTo>
                    <a:pt x="173736" y="208788"/>
                  </a:lnTo>
                  <a:lnTo>
                    <a:pt x="149352" y="243840"/>
                  </a:lnTo>
                  <a:lnTo>
                    <a:pt x="140208" y="256032"/>
                  </a:lnTo>
                  <a:lnTo>
                    <a:pt x="131064" y="266700"/>
                  </a:lnTo>
                  <a:lnTo>
                    <a:pt x="103632" y="294132"/>
                  </a:lnTo>
                  <a:lnTo>
                    <a:pt x="82296" y="309372"/>
                  </a:lnTo>
                  <a:lnTo>
                    <a:pt x="73761" y="314248"/>
                  </a:lnTo>
                  <a:lnTo>
                    <a:pt x="74676" y="313944"/>
                  </a:lnTo>
                  <a:lnTo>
                    <a:pt x="74676" y="333201"/>
                  </a:lnTo>
                  <a:lnTo>
                    <a:pt x="75839" y="337432"/>
                  </a:lnTo>
                  <a:lnTo>
                    <a:pt x="82296" y="335280"/>
                  </a:lnTo>
                  <a:lnTo>
                    <a:pt x="83820" y="333756"/>
                  </a:lnTo>
                  <a:lnTo>
                    <a:pt x="96012" y="327660"/>
                  </a:lnTo>
                  <a:lnTo>
                    <a:pt x="106680" y="318516"/>
                  </a:lnTo>
                  <a:lnTo>
                    <a:pt x="117348" y="310896"/>
                  </a:lnTo>
                  <a:lnTo>
                    <a:pt x="128016" y="301752"/>
                  </a:lnTo>
                  <a:lnTo>
                    <a:pt x="138684" y="291084"/>
                  </a:lnTo>
                  <a:lnTo>
                    <a:pt x="147828" y="280416"/>
                  </a:lnTo>
                  <a:lnTo>
                    <a:pt x="158496" y="269748"/>
                  </a:lnTo>
                  <a:lnTo>
                    <a:pt x="193548" y="219456"/>
                  </a:lnTo>
                  <a:lnTo>
                    <a:pt x="222504" y="161544"/>
                  </a:lnTo>
                  <a:lnTo>
                    <a:pt x="237744" y="115824"/>
                  </a:lnTo>
                  <a:lnTo>
                    <a:pt x="249936" y="67056"/>
                  </a:lnTo>
                  <a:lnTo>
                    <a:pt x="254508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768088" y="2488183"/>
            <a:ext cx="301625" cy="299720"/>
            <a:chOff x="4768088" y="2488183"/>
            <a:chExt cx="301625" cy="299720"/>
          </a:xfrm>
        </p:grpSpPr>
        <p:sp>
          <p:nvSpPr>
            <p:cNvPr id="20" name="object 20"/>
            <p:cNvSpPr/>
            <p:nvPr/>
          </p:nvSpPr>
          <p:spPr>
            <a:xfrm>
              <a:off x="4780788" y="2500883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19">
                  <a:moveTo>
                    <a:pt x="275843" y="137159"/>
                  </a:moveTo>
                  <a:lnTo>
                    <a:pt x="268748" y="93634"/>
                  </a:lnTo>
                  <a:lnTo>
                    <a:pt x="249070" y="55961"/>
                  </a:lnTo>
                  <a:lnTo>
                    <a:pt x="219224" y="26334"/>
                  </a:lnTo>
                  <a:lnTo>
                    <a:pt x="181624" y="6949"/>
                  </a:lnTo>
                  <a:lnTo>
                    <a:pt x="138683" y="0"/>
                  </a:lnTo>
                  <a:lnTo>
                    <a:pt x="95000" y="6949"/>
                  </a:lnTo>
                  <a:lnTo>
                    <a:pt x="56948" y="26334"/>
                  </a:lnTo>
                  <a:lnTo>
                    <a:pt x="26871" y="55961"/>
                  </a:lnTo>
                  <a:lnTo>
                    <a:pt x="7107" y="93634"/>
                  </a:lnTo>
                  <a:lnTo>
                    <a:pt x="0" y="137159"/>
                  </a:lnTo>
                  <a:lnTo>
                    <a:pt x="7107" y="180100"/>
                  </a:lnTo>
                  <a:lnTo>
                    <a:pt x="26871" y="217700"/>
                  </a:lnTo>
                  <a:lnTo>
                    <a:pt x="56948" y="247546"/>
                  </a:lnTo>
                  <a:lnTo>
                    <a:pt x="95000" y="267224"/>
                  </a:lnTo>
                  <a:lnTo>
                    <a:pt x="138683" y="274319"/>
                  </a:lnTo>
                  <a:lnTo>
                    <a:pt x="181624" y="267224"/>
                  </a:lnTo>
                  <a:lnTo>
                    <a:pt x="219224" y="247546"/>
                  </a:lnTo>
                  <a:lnTo>
                    <a:pt x="249070" y="217700"/>
                  </a:lnTo>
                  <a:lnTo>
                    <a:pt x="268748" y="180100"/>
                  </a:lnTo>
                  <a:lnTo>
                    <a:pt x="275843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80788" y="2500883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19">
                  <a:moveTo>
                    <a:pt x="138683" y="0"/>
                  </a:moveTo>
                  <a:lnTo>
                    <a:pt x="95000" y="6949"/>
                  </a:lnTo>
                  <a:lnTo>
                    <a:pt x="56948" y="26334"/>
                  </a:lnTo>
                  <a:lnTo>
                    <a:pt x="26871" y="55961"/>
                  </a:lnTo>
                  <a:lnTo>
                    <a:pt x="7107" y="93634"/>
                  </a:lnTo>
                  <a:lnTo>
                    <a:pt x="0" y="137159"/>
                  </a:lnTo>
                  <a:lnTo>
                    <a:pt x="7107" y="180100"/>
                  </a:lnTo>
                  <a:lnTo>
                    <a:pt x="26871" y="217700"/>
                  </a:lnTo>
                  <a:lnTo>
                    <a:pt x="56948" y="247546"/>
                  </a:lnTo>
                  <a:lnTo>
                    <a:pt x="95000" y="267224"/>
                  </a:lnTo>
                  <a:lnTo>
                    <a:pt x="138683" y="274319"/>
                  </a:lnTo>
                  <a:lnTo>
                    <a:pt x="181624" y="267224"/>
                  </a:lnTo>
                  <a:lnTo>
                    <a:pt x="219224" y="247546"/>
                  </a:lnTo>
                  <a:lnTo>
                    <a:pt x="249070" y="217700"/>
                  </a:lnTo>
                  <a:lnTo>
                    <a:pt x="268748" y="180100"/>
                  </a:lnTo>
                  <a:lnTo>
                    <a:pt x="275843" y="137159"/>
                  </a:lnTo>
                  <a:lnTo>
                    <a:pt x="268748" y="93634"/>
                  </a:lnTo>
                  <a:lnTo>
                    <a:pt x="249070" y="55961"/>
                  </a:lnTo>
                  <a:lnTo>
                    <a:pt x="219224" y="26334"/>
                  </a:lnTo>
                  <a:lnTo>
                    <a:pt x="181624" y="6949"/>
                  </a:lnTo>
                  <a:lnTo>
                    <a:pt x="138683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42762" y="24836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56988" y="2290572"/>
            <a:ext cx="467995" cy="388620"/>
            <a:chOff x="4856988" y="2290572"/>
            <a:chExt cx="467995" cy="38862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6988" y="2290572"/>
              <a:ext cx="126492" cy="19659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068824" y="2290572"/>
              <a:ext cx="256540" cy="388620"/>
            </a:xfrm>
            <a:custGeom>
              <a:avLst/>
              <a:gdLst/>
              <a:ahLst/>
              <a:cxnLst/>
              <a:rect l="l" t="t" r="r" b="b"/>
              <a:pathLst>
                <a:path w="256539" h="388619">
                  <a:moveTo>
                    <a:pt x="69861" y="315694"/>
                  </a:moveTo>
                  <a:lnTo>
                    <a:pt x="56388" y="266700"/>
                  </a:lnTo>
                  <a:lnTo>
                    <a:pt x="0" y="347472"/>
                  </a:lnTo>
                  <a:lnTo>
                    <a:pt x="57912" y="373974"/>
                  </a:lnTo>
                  <a:lnTo>
                    <a:pt x="57912" y="320040"/>
                  </a:lnTo>
                  <a:lnTo>
                    <a:pt x="69861" y="315694"/>
                  </a:lnTo>
                  <a:close/>
                </a:path>
                <a:path w="256539" h="388619">
                  <a:moveTo>
                    <a:pt x="75888" y="337610"/>
                  </a:moveTo>
                  <a:lnTo>
                    <a:pt x="69861" y="315694"/>
                  </a:lnTo>
                  <a:lnTo>
                    <a:pt x="57912" y="320040"/>
                  </a:lnTo>
                  <a:lnTo>
                    <a:pt x="65532" y="341376"/>
                  </a:lnTo>
                  <a:lnTo>
                    <a:pt x="75888" y="337610"/>
                  </a:lnTo>
                  <a:close/>
                </a:path>
                <a:path w="256539" h="388619">
                  <a:moveTo>
                    <a:pt x="89916" y="388620"/>
                  </a:moveTo>
                  <a:lnTo>
                    <a:pt x="75888" y="337610"/>
                  </a:lnTo>
                  <a:lnTo>
                    <a:pt x="65532" y="341376"/>
                  </a:lnTo>
                  <a:lnTo>
                    <a:pt x="57912" y="320040"/>
                  </a:lnTo>
                  <a:lnTo>
                    <a:pt x="57912" y="373974"/>
                  </a:lnTo>
                  <a:lnTo>
                    <a:pt x="89916" y="388620"/>
                  </a:lnTo>
                  <a:close/>
                </a:path>
                <a:path w="256539" h="388619">
                  <a:moveTo>
                    <a:pt x="74676" y="313944"/>
                  </a:moveTo>
                  <a:lnTo>
                    <a:pt x="69861" y="315694"/>
                  </a:lnTo>
                  <a:lnTo>
                    <a:pt x="73152" y="327660"/>
                  </a:lnTo>
                  <a:lnTo>
                    <a:pt x="73152" y="315468"/>
                  </a:lnTo>
                  <a:lnTo>
                    <a:pt x="74676" y="313944"/>
                  </a:lnTo>
                  <a:close/>
                </a:path>
                <a:path w="256539" h="388619">
                  <a:moveTo>
                    <a:pt x="256032" y="16764"/>
                  </a:moveTo>
                  <a:lnTo>
                    <a:pt x="256032" y="0"/>
                  </a:lnTo>
                  <a:lnTo>
                    <a:pt x="233172" y="0"/>
                  </a:lnTo>
                  <a:lnTo>
                    <a:pt x="233172" y="16764"/>
                  </a:lnTo>
                  <a:lnTo>
                    <a:pt x="228600" y="64008"/>
                  </a:lnTo>
                  <a:lnTo>
                    <a:pt x="225552" y="79248"/>
                  </a:lnTo>
                  <a:lnTo>
                    <a:pt x="220980" y="94488"/>
                  </a:lnTo>
                  <a:lnTo>
                    <a:pt x="217932" y="109728"/>
                  </a:lnTo>
                  <a:lnTo>
                    <a:pt x="202692" y="153924"/>
                  </a:lnTo>
                  <a:lnTo>
                    <a:pt x="175260" y="208788"/>
                  </a:lnTo>
                  <a:lnTo>
                    <a:pt x="150876" y="243840"/>
                  </a:lnTo>
                  <a:lnTo>
                    <a:pt x="123444" y="275844"/>
                  </a:lnTo>
                  <a:lnTo>
                    <a:pt x="112776" y="284988"/>
                  </a:lnTo>
                  <a:lnTo>
                    <a:pt x="103632" y="294132"/>
                  </a:lnTo>
                  <a:lnTo>
                    <a:pt x="92964" y="301752"/>
                  </a:lnTo>
                  <a:lnTo>
                    <a:pt x="83820" y="309372"/>
                  </a:lnTo>
                  <a:lnTo>
                    <a:pt x="73152" y="315468"/>
                  </a:lnTo>
                  <a:lnTo>
                    <a:pt x="73152" y="327660"/>
                  </a:lnTo>
                  <a:lnTo>
                    <a:pt x="75888" y="337610"/>
                  </a:lnTo>
                  <a:lnTo>
                    <a:pt x="82296" y="335280"/>
                  </a:lnTo>
                  <a:lnTo>
                    <a:pt x="83820" y="335280"/>
                  </a:lnTo>
                  <a:lnTo>
                    <a:pt x="83820" y="333756"/>
                  </a:lnTo>
                  <a:lnTo>
                    <a:pt x="85344" y="333756"/>
                  </a:lnTo>
                  <a:lnTo>
                    <a:pt x="96012" y="327660"/>
                  </a:lnTo>
                  <a:lnTo>
                    <a:pt x="106680" y="318516"/>
                  </a:lnTo>
                  <a:lnTo>
                    <a:pt x="118872" y="310896"/>
                  </a:lnTo>
                  <a:lnTo>
                    <a:pt x="129540" y="301752"/>
                  </a:lnTo>
                  <a:lnTo>
                    <a:pt x="138684" y="291084"/>
                  </a:lnTo>
                  <a:lnTo>
                    <a:pt x="149352" y="280416"/>
                  </a:lnTo>
                  <a:lnTo>
                    <a:pt x="158496" y="269748"/>
                  </a:lnTo>
                  <a:lnTo>
                    <a:pt x="193548" y="219456"/>
                  </a:lnTo>
                  <a:lnTo>
                    <a:pt x="222504" y="161544"/>
                  </a:lnTo>
                  <a:lnTo>
                    <a:pt x="239268" y="115824"/>
                  </a:lnTo>
                  <a:lnTo>
                    <a:pt x="246888" y="82296"/>
                  </a:lnTo>
                  <a:lnTo>
                    <a:pt x="249936" y="67056"/>
                  </a:lnTo>
                  <a:lnTo>
                    <a:pt x="252984" y="50292"/>
                  </a:lnTo>
                  <a:lnTo>
                    <a:pt x="256032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548376" y="2488183"/>
            <a:ext cx="299720" cy="299720"/>
            <a:chOff x="5548376" y="2488183"/>
            <a:chExt cx="299720" cy="299720"/>
          </a:xfrm>
        </p:grpSpPr>
        <p:sp>
          <p:nvSpPr>
            <p:cNvPr id="27" name="object 27"/>
            <p:cNvSpPr/>
            <p:nvPr/>
          </p:nvSpPr>
          <p:spPr>
            <a:xfrm>
              <a:off x="5561076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19" y="137159"/>
                  </a:move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61076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623049" y="24836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635752" y="2290572"/>
            <a:ext cx="467995" cy="388620"/>
            <a:chOff x="5635752" y="2290572"/>
            <a:chExt cx="467995" cy="388620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5752" y="2290572"/>
              <a:ext cx="128016" cy="19659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847588" y="2290572"/>
              <a:ext cx="256540" cy="388620"/>
            </a:xfrm>
            <a:custGeom>
              <a:avLst/>
              <a:gdLst/>
              <a:ahLst/>
              <a:cxnLst/>
              <a:rect l="l" t="t" r="r" b="b"/>
              <a:pathLst>
                <a:path w="256539" h="388619">
                  <a:moveTo>
                    <a:pt x="71348" y="315561"/>
                  </a:moveTo>
                  <a:lnTo>
                    <a:pt x="57912" y="266700"/>
                  </a:lnTo>
                  <a:lnTo>
                    <a:pt x="0" y="347472"/>
                  </a:lnTo>
                  <a:lnTo>
                    <a:pt x="57912" y="373532"/>
                  </a:lnTo>
                  <a:lnTo>
                    <a:pt x="57912" y="320040"/>
                  </a:lnTo>
                  <a:lnTo>
                    <a:pt x="71348" y="315561"/>
                  </a:lnTo>
                  <a:close/>
                </a:path>
                <a:path w="256539" h="388619">
                  <a:moveTo>
                    <a:pt x="77363" y="337432"/>
                  </a:moveTo>
                  <a:lnTo>
                    <a:pt x="71348" y="315561"/>
                  </a:lnTo>
                  <a:lnTo>
                    <a:pt x="57912" y="320040"/>
                  </a:lnTo>
                  <a:lnTo>
                    <a:pt x="65532" y="341376"/>
                  </a:lnTo>
                  <a:lnTo>
                    <a:pt x="77363" y="337432"/>
                  </a:lnTo>
                  <a:close/>
                </a:path>
                <a:path w="256539" h="388619">
                  <a:moveTo>
                    <a:pt x="91440" y="388620"/>
                  </a:moveTo>
                  <a:lnTo>
                    <a:pt x="77363" y="337432"/>
                  </a:lnTo>
                  <a:lnTo>
                    <a:pt x="65532" y="341376"/>
                  </a:lnTo>
                  <a:lnTo>
                    <a:pt x="57912" y="320040"/>
                  </a:lnTo>
                  <a:lnTo>
                    <a:pt x="57912" y="373532"/>
                  </a:lnTo>
                  <a:lnTo>
                    <a:pt x="91440" y="388620"/>
                  </a:lnTo>
                  <a:close/>
                </a:path>
                <a:path w="256539" h="388619">
                  <a:moveTo>
                    <a:pt x="75285" y="314248"/>
                  </a:moveTo>
                  <a:lnTo>
                    <a:pt x="71348" y="315561"/>
                  </a:lnTo>
                  <a:lnTo>
                    <a:pt x="73152" y="322118"/>
                  </a:lnTo>
                  <a:lnTo>
                    <a:pt x="73152" y="315468"/>
                  </a:lnTo>
                  <a:lnTo>
                    <a:pt x="75285" y="314248"/>
                  </a:lnTo>
                  <a:close/>
                </a:path>
                <a:path w="256539" h="388619">
                  <a:moveTo>
                    <a:pt x="76200" y="313944"/>
                  </a:moveTo>
                  <a:lnTo>
                    <a:pt x="75285" y="314248"/>
                  </a:lnTo>
                  <a:lnTo>
                    <a:pt x="73152" y="315468"/>
                  </a:lnTo>
                  <a:lnTo>
                    <a:pt x="76200" y="313944"/>
                  </a:lnTo>
                  <a:close/>
                </a:path>
                <a:path w="256539" h="388619">
                  <a:moveTo>
                    <a:pt x="76200" y="333201"/>
                  </a:moveTo>
                  <a:lnTo>
                    <a:pt x="76200" y="313944"/>
                  </a:lnTo>
                  <a:lnTo>
                    <a:pt x="73152" y="315468"/>
                  </a:lnTo>
                  <a:lnTo>
                    <a:pt x="73152" y="322118"/>
                  </a:lnTo>
                  <a:lnTo>
                    <a:pt x="76200" y="333201"/>
                  </a:lnTo>
                  <a:close/>
                </a:path>
                <a:path w="256539" h="388619">
                  <a:moveTo>
                    <a:pt x="256032" y="16764"/>
                  </a:moveTo>
                  <a:lnTo>
                    <a:pt x="256032" y="0"/>
                  </a:lnTo>
                  <a:lnTo>
                    <a:pt x="234696" y="0"/>
                  </a:lnTo>
                  <a:lnTo>
                    <a:pt x="233172" y="16764"/>
                  </a:lnTo>
                  <a:lnTo>
                    <a:pt x="233172" y="32004"/>
                  </a:lnTo>
                  <a:lnTo>
                    <a:pt x="231648" y="47244"/>
                  </a:lnTo>
                  <a:lnTo>
                    <a:pt x="222504" y="94488"/>
                  </a:lnTo>
                  <a:lnTo>
                    <a:pt x="202692" y="153924"/>
                  </a:lnTo>
                  <a:lnTo>
                    <a:pt x="175260" y="208788"/>
                  </a:lnTo>
                  <a:lnTo>
                    <a:pt x="150876" y="243840"/>
                  </a:lnTo>
                  <a:lnTo>
                    <a:pt x="141732" y="256032"/>
                  </a:lnTo>
                  <a:lnTo>
                    <a:pt x="114300" y="284988"/>
                  </a:lnTo>
                  <a:lnTo>
                    <a:pt x="83820" y="309372"/>
                  </a:lnTo>
                  <a:lnTo>
                    <a:pt x="75285" y="314248"/>
                  </a:lnTo>
                  <a:lnTo>
                    <a:pt x="76200" y="313944"/>
                  </a:lnTo>
                  <a:lnTo>
                    <a:pt x="76200" y="333201"/>
                  </a:lnTo>
                  <a:lnTo>
                    <a:pt x="77363" y="337432"/>
                  </a:lnTo>
                  <a:lnTo>
                    <a:pt x="83820" y="335280"/>
                  </a:lnTo>
                  <a:lnTo>
                    <a:pt x="85344" y="333756"/>
                  </a:lnTo>
                  <a:lnTo>
                    <a:pt x="97536" y="327660"/>
                  </a:lnTo>
                  <a:lnTo>
                    <a:pt x="108204" y="318516"/>
                  </a:lnTo>
                  <a:lnTo>
                    <a:pt x="118872" y="310896"/>
                  </a:lnTo>
                  <a:lnTo>
                    <a:pt x="129540" y="301752"/>
                  </a:lnTo>
                  <a:lnTo>
                    <a:pt x="140208" y="291084"/>
                  </a:lnTo>
                  <a:lnTo>
                    <a:pt x="149352" y="280416"/>
                  </a:lnTo>
                  <a:lnTo>
                    <a:pt x="160020" y="269748"/>
                  </a:lnTo>
                  <a:lnTo>
                    <a:pt x="195072" y="219456"/>
                  </a:lnTo>
                  <a:lnTo>
                    <a:pt x="224028" y="161544"/>
                  </a:lnTo>
                  <a:lnTo>
                    <a:pt x="239268" y="115824"/>
                  </a:lnTo>
                  <a:lnTo>
                    <a:pt x="249936" y="67056"/>
                  </a:lnTo>
                  <a:lnTo>
                    <a:pt x="252984" y="50292"/>
                  </a:lnTo>
                  <a:lnTo>
                    <a:pt x="256032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325615" y="2488183"/>
            <a:ext cx="301625" cy="299720"/>
            <a:chOff x="6325615" y="2488183"/>
            <a:chExt cx="301625" cy="299720"/>
          </a:xfrm>
        </p:grpSpPr>
        <p:sp>
          <p:nvSpPr>
            <p:cNvPr id="34" name="object 34"/>
            <p:cNvSpPr/>
            <p:nvPr/>
          </p:nvSpPr>
          <p:spPr>
            <a:xfrm>
              <a:off x="6338315" y="2500883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19">
                  <a:moveTo>
                    <a:pt x="275843" y="137159"/>
                  </a:moveTo>
                  <a:lnTo>
                    <a:pt x="268736" y="93634"/>
                  </a:lnTo>
                  <a:lnTo>
                    <a:pt x="248972" y="55961"/>
                  </a:lnTo>
                  <a:lnTo>
                    <a:pt x="218895" y="26334"/>
                  </a:lnTo>
                  <a:lnTo>
                    <a:pt x="180843" y="6949"/>
                  </a:lnTo>
                  <a:lnTo>
                    <a:pt x="137159" y="0"/>
                  </a:lnTo>
                  <a:lnTo>
                    <a:pt x="94219" y="6949"/>
                  </a:lnTo>
                  <a:lnTo>
                    <a:pt x="56619" y="26334"/>
                  </a:lnTo>
                  <a:lnTo>
                    <a:pt x="26773" y="55961"/>
                  </a:lnTo>
                  <a:lnTo>
                    <a:pt x="7095" y="93634"/>
                  </a:lnTo>
                  <a:lnTo>
                    <a:pt x="0" y="137159"/>
                  </a:lnTo>
                  <a:lnTo>
                    <a:pt x="7095" y="180100"/>
                  </a:lnTo>
                  <a:lnTo>
                    <a:pt x="26773" y="217700"/>
                  </a:lnTo>
                  <a:lnTo>
                    <a:pt x="56619" y="247546"/>
                  </a:lnTo>
                  <a:lnTo>
                    <a:pt x="94219" y="267224"/>
                  </a:lnTo>
                  <a:lnTo>
                    <a:pt x="137159" y="274319"/>
                  </a:lnTo>
                  <a:lnTo>
                    <a:pt x="180843" y="267224"/>
                  </a:lnTo>
                  <a:lnTo>
                    <a:pt x="218895" y="247546"/>
                  </a:lnTo>
                  <a:lnTo>
                    <a:pt x="248972" y="217700"/>
                  </a:lnTo>
                  <a:lnTo>
                    <a:pt x="268736" y="180100"/>
                  </a:lnTo>
                  <a:lnTo>
                    <a:pt x="275843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38315" y="2500883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19">
                  <a:moveTo>
                    <a:pt x="137159" y="0"/>
                  </a:moveTo>
                  <a:lnTo>
                    <a:pt x="94219" y="6949"/>
                  </a:lnTo>
                  <a:lnTo>
                    <a:pt x="56619" y="26334"/>
                  </a:lnTo>
                  <a:lnTo>
                    <a:pt x="26773" y="55961"/>
                  </a:lnTo>
                  <a:lnTo>
                    <a:pt x="7095" y="93634"/>
                  </a:lnTo>
                  <a:lnTo>
                    <a:pt x="0" y="137159"/>
                  </a:lnTo>
                  <a:lnTo>
                    <a:pt x="7095" y="180100"/>
                  </a:lnTo>
                  <a:lnTo>
                    <a:pt x="26773" y="217700"/>
                  </a:lnTo>
                  <a:lnTo>
                    <a:pt x="56619" y="247546"/>
                  </a:lnTo>
                  <a:lnTo>
                    <a:pt x="94219" y="267224"/>
                  </a:lnTo>
                  <a:lnTo>
                    <a:pt x="137159" y="274319"/>
                  </a:lnTo>
                  <a:lnTo>
                    <a:pt x="180843" y="267224"/>
                  </a:lnTo>
                  <a:lnTo>
                    <a:pt x="218895" y="247546"/>
                  </a:lnTo>
                  <a:lnTo>
                    <a:pt x="248972" y="217700"/>
                  </a:lnTo>
                  <a:lnTo>
                    <a:pt x="268736" y="180100"/>
                  </a:lnTo>
                  <a:lnTo>
                    <a:pt x="275843" y="137159"/>
                  </a:lnTo>
                  <a:lnTo>
                    <a:pt x="268736" y="93634"/>
                  </a:lnTo>
                  <a:lnTo>
                    <a:pt x="248972" y="55961"/>
                  </a:lnTo>
                  <a:lnTo>
                    <a:pt x="218895" y="26334"/>
                  </a:lnTo>
                  <a:lnTo>
                    <a:pt x="180843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400289" y="24836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414516" y="2290572"/>
            <a:ext cx="467995" cy="388620"/>
            <a:chOff x="6414516" y="2290572"/>
            <a:chExt cx="467995" cy="388620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4516" y="2290572"/>
              <a:ext cx="126492" cy="19659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626352" y="2290572"/>
              <a:ext cx="256540" cy="388620"/>
            </a:xfrm>
            <a:custGeom>
              <a:avLst/>
              <a:gdLst/>
              <a:ahLst/>
              <a:cxnLst/>
              <a:rect l="l" t="t" r="r" b="b"/>
              <a:pathLst>
                <a:path w="256540" h="388619">
                  <a:moveTo>
                    <a:pt x="69861" y="315694"/>
                  </a:moveTo>
                  <a:lnTo>
                    <a:pt x="56388" y="266700"/>
                  </a:lnTo>
                  <a:lnTo>
                    <a:pt x="0" y="347472"/>
                  </a:lnTo>
                  <a:lnTo>
                    <a:pt x="57912" y="373974"/>
                  </a:lnTo>
                  <a:lnTo>
                    <a:pt x="57912" y="320040"/>
                  </a:lnTo>
                  <a:lnTo>
                    <a:pt x="69861" y="315694"/>
                  </a:lnTo>
                  <a:close/>
                </a:path>
                <a:path w="256540" h="388619">
                  <a:moveTo>
                    <a:pt x="75888" y="337610"/>
                  </a:moveTo>
                  <a:lnTo>
                    <a:pt x="69861" y="315694"/>
                  </a:lnTo>
                  <a:lnTo>
                    <a:pt x="57912" y="320040"/>
                  </a:lnTo>
                  <a:lnTo>
                    <a:pt x="65532" y="341376"/>
                  </a:lnTo>
                  <a:lnTo>
                    <a:pt x="75888" y="337610"/>
                  </a:lnTo>
                  <a:close/>
                </a:path>
                <a:path w="256540" h="388619">
                  <a:moveTo>
                    <a:pt x="89916" y="388620"/>
                  </a:moveTo>
                  <a:lnTo>
                    <a:pt x="75888" y="337610"/>
                  </a:lnTo>
                  <a:lnTo>
                    <a:pt x="65532" y="341376"/>
                  </a:lnTo>
                  <a:lnTo>
                    <a:pt x="57912" y="320040"/>
                  </a:lnTo>
                  <a:lnTo>
                    <a:pt x="57912" y="373974"/>
                  </a:lnTo>
                  <a:lnTo>
                    <a:pt x="89916" y="388620"/>
                  </a:lnTo>
                  <a:close/>
                </a:path>
                <a:path w="256540" h="388619">
                  <a:moveTo>
                    <a:pt x="74676" y="313944"/>
                  </a:moveTo>
                  <a:lnTo>
                    <a:pt x="69861" y="315694"/>
                  </a:lnTo>
                  <a:lnTo>
                    <a:pt x="73152" y="327660"/>
                  </a:lnTo>
                  <a:lnTo>
                    <a:pt x="73152" y="315468"/>
                  </a:lnTo>
                  <a:lnTo>
                    <a:pt x="74676" y="313944"/>
                  </a:lnTo>
                  <a:close/>
                </a:path>
                <a:path w="256540" h="388619">
                  <a:moveTo>
                    <a:pt x="256032" y="0"/>
                  </a:moveTo>
                  <a:lnTo>
                    <a:pt x="233172" y="0"/>
                  </a:lnTo>
                  <a:lnTo>
                    <a:pt x="233172" y="16764"/>
                  </a:lnTo>
                  <a:lnTo>
                    <a:pt x="228600" y="64008"/>
                  </a:lnTo>
                  <a:lnTo>
                    <a:pt x="225552" y="79248"/>
                  </a:lnTo>
                  <a:lnTo>
                    <a:pt x="220980" y="94488"/>
                  </a:lnTo>
                  <a:lnTo>
                    <a:pt x="217932" y="109728"/>
                  </a:lnTo>
                  <a:lnTo>
                    <a:pt x="201168" y="153924"/>
                  </a:lnTo>
                  <a:lnTo>
                    <a:pt x="175260" y="208788"/>
                  </a:lnTo>
                  <a:lnTo>
                    <a:pt x="150876" y="243840"/>
                  </a:lnTo>
                  <a:lnTo>
                    <a:pt x="123444" y="275844"/>
                  </a:lnTo>
                  <a:lnTo>
                    <a:pt x="112776" y="284988"/>
                  </a:lnTo>
                  <a:lnTo>
                    <a:pt x="103632" y="294132"/>
                  </a:lnTo>
                  <a:lnTo>
                    <a:pt x="92964" y="301752"/>
                  </a:lnTo>
                  <a:lnTo>
                    <a:pt x="83820" y="309372"/>
                  </a:lnTo>
                  <a:lnTo>
                    <a:pt x="73152" y="315468"/>
                  </a:lnTo>
                  <a:lnTo>
                    <a:pt x="73152" y="327660"/>
                  </a:lnTo>
                  <a:lnTo>
                    <a:pt x="75888" y="337610"/>
                  </a:lnTo>
                  <a:lnTo>
                    <a:pt x="82296" y="335280"/>
                  </a:lnTo>
                  <a:lnTo>
                    <a:pt x="83820" y="335280"/>
                  </a:lnTo>
                  <a:lnTo>
                    <a:pt x="83820" y="333756"/>
                  </a:lnTo>
                  <a:lnTo>
                    <a:pt x="85344" y="333756"/>
                  </a:lnTo>
                  <a:lnTo>
                    <a:pt x="96012" y="327660"/>
                  </a:lnTo>
                  <a:lnTo>
                    <a:pt x="106680" y="318516"/>
                  </a:lnTo>
                  <a:lnTo>
                    <a:pt x="117348" y="310896"/>
                  </a:lnTo>
                  <a:lnTo>
                    <a:pt x="128016" y="301752"/>
                  </a:lnTo>
                  <a:lnTo>
                    <a:pt x="158496" y="269748"/>
                  </a:lnTo>
                  <a:lnTo>
                    <a:pt x="193548" y="219456"/>
                  </a:lnTo>
                  <a:lnTo>
                    <a:pt x="222504" y="161544"/>
                  </a:lnTo>
                  <a:lnTo>
                    <a:pt x="233172" y="131064"/>
                  </a:lnTo>
                  <a:lnTo>
                    <a:pt x="239268" y="115824"/>
                  </a:lnTo>
                  <a:lnTo>
                    <a:pt x="243840" y="99060"/>
                  </a:lnTo>
                  <a:lnTo>
                    <a:pt x="246888" y="82296"/>
                  </a:lnTo>
                  <a:lnTo>
                    <a:pt x="249936" y="67056"/>
                  </a:lnTo>
                  <a:lnTo>
                    <a:pt x="252984" y="50292"/>
                  </a:lnTo>
                  <a:lnTo>
                    <a:pt x="254508" y="33528"/>
                  </a:lnTo>
                  <a:lnTo>
                    <a:pt x="254508" y="16764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105903" y="2488183"/>
            <a:ext cx="299720" cy="299720"/>
            <a:chOff x="7105903" y="2488183"/>
            <a:chExt cx="299720" cy="299720"/>
          </a:xfrm>
        </p:grpSpPr>
        <p:sp>
          <p:nvSpPr>
            <p:cNvPr id="41" name="object 41"/>
            <p:cNvSpPr/>
            <p:nvPr/>
          </p:nvSpPr>
          <p:spPr>
            <a:xfrm>
              <a:off x="7118603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19" y="137159"/>
                  </a:move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18603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116569" y="248361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194804" y="2290572"/>
            <a:ext cx="467995" cy="388620"/>
            <a:chOff x="7194804" y="2290572"/>
            <a:chExt cx="467995" cy="388620"/>
          </a:xfrm>
        </p:grpSpPr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4804" y="2290572"/>
              <a:ext cx="126492" cy="19659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405116" y="2290572"/>
              <a:ext cx="257810" cy="388620"/>
            </a:xfrm>
            <a:custGeom>
              <a:avLst/>
              <a:gdLst/>
              <a:ahLst/>
              <a:cxnLst/>
              <a:rect l="l" t="t" r="r" b="b"/>
              <a:pathLst>
                <a:path w="257809" h="388619">
                  <a:moveTo>
                    <a:pt x="71348" y="315561"/>
                  </a:moveTo>
                  <a:lnTo>
                    <a:pt x="57912" y="266700"/>
                  </a:lnTo>
                  <a:lnTo>
                    <a:pt x="0" y="347472"/>
                  </a:lnTo>
                  <a:lnTo>
                    <a:pt x="57912" y="373532"/>
                  </a:lnTo>
                  <a:lnTo>
                    <a:pt x="57912" y="320040"/>
                  </a:lnTo>
                  <a:lnTo>
                    <a:pt x="71348" y="315561"/>
                  </a:lnTo>
                  <a:close/>
                </a:path>
                <a:path w="257809" h="388619">
                  <a:moveTo>
                    <a:pt x="77363" y="337432"/>
                  </a:moveTo>
                  <a:lnTo>
                    <a:pt x="71348" y="315561"/>
                  </a:lnTo>
                  <a:lnTo>
                    <a:pt x="57912" y="320040"/>
                  </a:lnTo>
                  <a:lnTo>
                    <a:pt x="65532" y="341376"/>
                  </a:lnTo>
                  <a:lnTo>
                    <a:pt x="77363" y="337432"/>
                  </a:lnTo>
                  <a:close/>
                </a:path>
                <a:path w="257809" h="388619">
                  <a:moveTo>
                    <a:pt x="91440" y="388620"/>
                  </a:moveTo>
                  <a:lnTo>
                    <a:pt x="77363" y="337432"/>
                  </a:lnTo>
                  <a:lnTo>
                    <a:pt x="65532" y="341376"/>
                  </a:lnTo>
                  <a:lnTo>
                    <a:pt x="57912" y="320040"/>
                  </a:lnTo>
                  <a:lnTo>
                    <a:pt x="57912" y="373532"/>
                  </a:lnTo>
                  <a:lnTo>
                    <a:pt x="91440" y="388620"/>
                  </a:lnTo>
                  <a:close/>
                </a:path>
                <a:path w="257809" h="388619">
                  <a:moveTo>
                    <a:pt x="76200" y="313944"/>
                  </a:moveTo>
                  <a:lnTo>
                    <a:pt x="71348" y="315561"/>
                  </a:lnTo>
                  <a:lnTo>
                    <a:pt x="74676" y="327660"/>
                  </a:lnTo>
                  <a:lnTo>
                    <a:pt x="74676" y="315468"/>
                  </a:lnTo>
                  <a:lnTo>
                    <a:pt x="76200" y="313944"/>
                  </a:lnTo>
                  <a:close/>
                </a:path>
                <a:path w="257809" h="388619">
                  <a:moveTo>
                    <a:pt x="257556" y="16764"/>
                  </a:moveTo>
                  <a:lnTo>
                    <a:pt x="257556" y="0"/>
                  </a:lnTo>
                  <a:lnTo>
                    <a:pt x="236220" y="0"/>
                  </a:lnTo>
                  <a:lnTo>
                    <a:pt x="234696" y="16764"/>
                  </a:lnTo>
                  <a:lnTo>
                    <a:pt x="234696" y="32004"/>
                  </a:lnTo>
                  <a:lnTo>
                    <a:pt x="233172" y="47244"/>
                  </a:lnTo>
                  <a:lnTo>
                    <a:pt x="224028" y="94488"/>
                  </a:lnTo>
                  <a:lnTo>
                    <a:pt x="204216" y="153924"/>
                  </a:lnTo>
                  <a:lnTo>
                    <a:pt x="176784" y="208788"/>
                  </a:lnTo>
                  <a:lnTo>
                    <a:pt x="152400" y="243840"/>
                  </a:lnTo>
                  <a:lnTo>
                    <a:pt x="124968" y="275844"/>
                  </a:lnTo>
                  <a:lnTo>
                    <a:pt x="114300" y="284988"/>
                  </a:lnTo>
                  <a:lnTo>
                    <a:pt x="105156" y="294132"/>
                  </a:lnTo>
                  <a:lnTo>
                    <a:pt x="83820" y="309372"/>
                  </a:lnTo>
                  <a:lnTo>
                    <a:pt x="74676" y="315468"/>
                  </a:lnTo>
                  <a:lnTo>
                    <a:pt x="74676" y="327660"/>
                  </a:lnTo>
                  <a:lnTo>
                    <a:pt x="77363" y="337432"/>
                  </a:lnTo>
                  <a:lnTo>
                    <a:pt x="83820" y="335280"/>
                  </a:lnTo>
                  <a:lnTo>
                    <a:pt x="85344" y="335280"/>
                  </a:lnTo>
                  <a:lnTo>
                    <a:pt x="85344" y="333756"/>
                  </a:lnTo>
                  <a:lnTo>
                    <a:pt x="97536" y="327660"/>
                  </a:lnTo>
                  <a:lnTo>
                    <a:pt x="108204" y="318516"/>
                  </a:lnTo>
                  <a:lnTo>
                    <a:pt x="150876" y="280416"/>
                  </a:lnTo>
                  <a:lnTo>
                    <a:pt x="178308" y="245364"/>
                  </a:lnTo>
                  <a:lnTo>
                    <a:pt x="211836" y="190500"/>
                  </a:lnTo>
                  <a:lnTo>
                    <a:pt x="236220" y="131064"/>
                  </a:lnTo>
                  <a:lnTo>
                    <a:pt x="248412" y="83820"/>
                  </a:lnTo>
                  <a:lnTo>
                    <a:pt x="254508" y="50292"/>
                  </a:lnTo>
                  <a:lnTo>
                    <a:pt x="257556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7884667" y="2488183"/>
            <a:ext cx="299720" cy="299720"/>
            <a:chOff x="7884667" y="2488183"/>
            <a:chExt cx="299720" cy="299720"/>
          </a:xfrm>
        </p:grpSpPr>
        <p:sp>
          <p:nvSpPr>
            <p:cNvPr id="48" name="object 48"/>
            <p:cNvSpPr/>
            <p:nvPr/>
          </p:nvSpPr>
          <p:spPr>
            <a:xfrm>
              <a:off x="7897367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19" y="137159"/>
                  </a:move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lnTo>
                    <a:pt x="94219" y="6949"/>
                  </a:lnTo>
                  <a:lnTo>
                    <a:pt x="56619" y="26334"/>
                  </a:lnTo>
                  <a:lnTo>
                    <a:pt x="26773" y="55961"/>
                  </a:lnTo>
                  <a:lnTo>
                    <a:pt x="7095" y="93634"/>
                  </a:lnTo>
                  <a:lnTo>
                    <a:pt x="0" y="137159"/>
                  </a:lnTo>
                  <a:lnTo>
                    <a:pt x="7095" y="180100"/>
                  </a:lnTo>
                  <a:lnTo>
                    <a:pt x="26773" y="217700"/>
                  </a:lnTo>
                  <a:lnTo>
                    <a:pt x="56619" y="247546"/>
                  </a:lnTo>
                  <a:lnTo>
                    <a:pt x="94219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97367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59" y="0"/>
                  </a:moveTo>
                  <a:lnTo>
                    <a:pt x="94219" y="6949"/>
                  </a:lnTo>
                  <a:lnTo>
                    <a:pt x="56619" y="26334"/>
                  </a:lnTo>
                  <a:lnTo>
                    <a:pt x="26773" y="55961"/>
                  </a:lnTo>
                  <a:lnTo>
                    <a:pt x="7095" y="93634"/>
                  </a:lnTo>
                  <a:lnTo>
                    <a:pt x="0" y="137159"/>
                  </a:lnTo>
                  <a:lnTo>
                    <a:pt x="7095" y="180100"/>
                  </a:lnTo>
                  <a:lnTo>
                    <a:pt x="26773" y="217700"/>
                  </a:lnTo>
                  <a:lnTo>
                    <a:pt x="56619" y="247546"/>
                  </a:lnTo>
                  <a:lnTo>
                    <a:pt x="94219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896856" y="248361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973568" y="2290572"/>
            <a:ext cx="469900" cy="388620"/>
            <a:chOff x="7973568" y="2290572"/>
            <a:chExt cx="469900" cy="388620"/>
          </a:xfrm>
        </p:grpSpPr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73568" y="2290572"/>
              <a:ext cx="126492" cy="19659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8185404" y="2290572"/>
              <a:ext cx="257810" cy="388620"/>
            </a:xfrm>
            <a:custGeom>
              <a:avLst/>
              <a:gdLst/>
              <a:ahLst/>
              <a:cxnLst/>
              <a:rect l="l" t="t" r="r" b="b"/>
              <a:pathLst>
                <a:path w="257809" h="388619">
                  <a:moveTo>
                    <a:pt x="69952" y="316026"/>
                  </a:moveTo>
                  <a:lnTo>
                    <a:pt x="56388" y="266700"/>
                  </a:lnTo>
                  <a:lnTo>
                    <a:pt x="0" y="347472"/>
                  </a:lnTo>
                  <a:lnTo>
                    <a:pt x="57912" y="373974"/>
                  </a:lnTo>
                  <a:lnTo>
                    <a:pt x="57912" y="320040"/>
                  </a:lnTo>
                  <a:lnTo>
                    <a:pt x="69952" y="316026"/>
                  </a:lnTo>
                  <a:close/>
                </a:path>
                <a:path w="257809" h="388619">
                  <a:moveTo>
                    <a:pt x="75888" y="337610"/>
                  </a:moveTo>
                  <a:lnTo>
                    <a:pt x="69952" y="316026"/>
                  </a:lnTo>
                  <a:lnTo>
                    <a:pt x="57912" y="320040"/>
                  </a:lnTo>
                  <a:lnTo>
                    <a:pt x="65532" y="341376"/>
                  </a:lnTo>
                  <a:lnTo>
                    <a:pt x="75888" y="337610"/>
                  </a:lnTo>
                  <a:close/>
                </a:path>
                <a:path w="257809" h="388619">
                  <a:moveTo>
                    <a:pt x="89916" y="388620"/>
                  </a:moveTo>
                  <a:lnTo>
                    <a:pt x="75888" y="337610"/>
                  </a:lnTo>
                  <a:lnTo>
                    <a:pt x="65532" y="341376"/>
                  </a:lnTo>
                  <a:lnTo>
                    <a:pt x="57912" y="320040"/>
                  </a:lnTo>
                  <a:lnTo>
                    <a:pt x="57912" y="373974"/>
                  </a:lnTo>
                  <a:lnTo>
                    <a:pt x="89916" y="388620"/>
                  </a:lnTo>
                  <a:close/>
                </a:path>
                <a:path w="257809" h="388619">
                  <a:moveTo>
                    <a:pt x="75285" y="314248"/>
                  </a:moveTo>
                  <a:lnTo>
                    <a:pt x="69952" y="316026"/>
                  </a:lnTo>
                  <a:lnTo>
                    <a:pt x="73152" y="327660"/>
                  </a:lnTo>
                  <a:lnTo>
                    <a:pt x="73152" y="315468"/>
                  </a:lnTo>
                  <a:lnTo>
                    <a:pt x="75285" y="314248"/>
                  </a:lnTo>
                  <a:close/>
                </a:path>
                <a:path w="257809" h="388619">
                  <a:moveTo>
                    <a:pt x="76200" y="313944"/>
                  </a:moveTo>
                  <a:lnTo>
                    <a:pt x="75285" y="314248"/>
                  </a:lnTo>
                  <a:lnTo>
                    <a:pt x="73152" y="315468"/>
                  </a:lnTo>
                  <a:lnTo>
                    <a:pt x="76200" y="313944"/>
                  </a:lnTo>
                  <a:close/>
                </a:path>
                <a:path w="257809" h="388619">
                  <a:moveTo>
                    <a:pt x="76200" y="337496"/>
                  </a:moveTo>
                  <a:lnTo>
                    <a:pt x="76200" y="313944"/>
                  </a:lnTo>
                  <a:lnTo>
                    <a:pt x="73152" y="315468"/>
                  </a:lnTo>
                  <a:lnTo>
                    <a:pt x="73152" y="327660"/>
                  </a:lnTo>
                  <a:lnTo>
                    <a:pt x="75888" y="337610"/>
                  </a:lnTo>
                  <a:lnTo>
                    <a:pt x="76200" y="337496"/>
                  </a:lnTo>
                  <a:close/>
                </a:path>
                <a:path w="257809" h="388619">
                  <a:moveTo>
                    <a:pt x="257556" y="0"/>
                  </a:moveTo>
                  <a:lnTo>
                    <a:pt x="234696" y="0"/>
                  </a:lnTo>
                  <a:lnTo>
                    <a:pt x="234696" y="16764"/>
                  </a:lnTo>
                  <a:lnTo>
                    <a:pt x="231648" y="47244"/>
                  </a:lnTo>
                  <a:lnTo>
                    <a:pt x="222504" y="94488"/>
                  </a:lnTo>
                  <a:lnTo>
                    <a:pt x="202692" y="153924"/>
                  </a:lnTo>
                  <a:lnTo>
                    <a:pt x="175260" y="208788"/>
                  </a:lnTo>
                  <a:lnTo>
                    <a:pt x="150876" y="243840"/>
                  </a:lnTo>
                  <a:lnTo>
                    <a:pt x="141732" y="256032"/>
                  </a:lnTo>
                  <a:lnTo>
                    <a:pt x="114300" y="284988"/>
                  </a:lnTo>
                  <a:lnTo>
                    <a:pt x="83820" y="309372"/>
                  </a:lnTo>
                  <a:lnTo>
                    <a:pt x="75285" y="314248"/>
                  </a:lnTo>
                  <a:lnTo>
                    <a:pt x="76200" y="313944"/>
                  </a:lnTo>
                  <a:lnTo>
                    <a:pt x="76200" y="337496"/>
                  </a:lnTo>
                  <a:lnTo>
                    <a:pt x="82296" y="335280"/>
                  </a:lnTo>
                  <a:lnTo>
                    <a:pt x="83820" y="335280"/>
                  </a:lnTo>
                  <a:lnTo>
                    <a:pt x="83820" y="333756"/>
                  </a:lnTo>
                  <a:lnTo>
                    <a:pt x="85344" y="333756"/>
                  </a:lnTo>
                  <a:lnTo>
                    <a:pt x="96012" y="327660"/>
                  </a:lnTo>
                  <a:lnTo>
                    <a:pt x="108204" y="318516"/>
                  </a:lnTo>
                  <a:lnTo>
                    <a:pt x="118872" y="310896"/>
                  </a:lnTo>
                  <a:lnTo>
                    <a:pt x="129540" y="301752"/>
                  </a:lnTo>
                  <a:lnTo>
                    <a:pt x="140208" y="291084"/>
                  </a:lnTo>
                  <a:lnTo>
                    <a:pt x="149352" y="280416"/>
                  </a:lnTo>
                  <a:lnTo>
                    <a:pt x="160020" y="269748"/>
                  </a:lnTo>
                  <a:lnTo>
                    <a:pt x="195072" y="219456"/>
                  </a:lnTo>
                  <a:lnTo>
                    <a:pt x="224028" y="161544"/>
                  </a:lnTo>
                  <a:lnTo>
                    <a:pt x="234696" y="131064"/>
                  </a:lnTo>
                  <a:lnTo>
                    <a:pt x="240792" y="115824"/>
                  </a:lnTo>
                  <a:lnTo>
                    <a:pt x="243840" y="99060"/>
                  </a:lnTo>
                  <a:lnTo>
                    <a:pt x="248412" y="83820"/>
                  </a:lnTo>
                  <a:lnTo>
                    <a:pt x="251460" y="67056"/>
                  </a:lnTo>
                  <a:lnTo>
                    <a:pt x="252984" y="50292"/>
                  </a:lnTo>
                  <a:lnTo>
                    <a:pt x="256032" y="33528"/>
                  </a:lnTo>
                  <a:lnTo>
                    <a:pt x="256032" y="16764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8664955" y="2488183"/>
            <a:ext cx="299720" cy="299720"/>
            <a:chOff x="8664955" y="2488183"/>
            <a:chExt cx="299720" cy="299720"/>
          </a:xfrm>
        </p:grpSpPr>
        <p:sp>
          <p:nvSpPr>
            <p:cNvPr id="55" name="object 55"/>
            <p:cNvSpPr/>
            <p:nvPr/>
          </p:nvSpPr>
          <p:spPr>
            <a:xfrm>
              <a:off x="8677655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19" y="137159"/>
                  </a:move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677655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675620" y="248361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752332" y="2290572"/>
            <a:ext cx="469900" cy="388620"/>
            <a:chOff x="8752332" y="2290572"/>
            <a:chExt cx="469900" cy="388620"/>
          </a:xfrm>
        </p:grpSpPr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52332" y="2290572"/>
              <a:ext cx="128016" cy="196596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964168" y="2290572"/>
              <a:ext cx="257810" cy="388620"/>
            </a:xfrm>
            <a:custGeom>
              <a:avLst/>
              <a:gdLst/>
              <a:ahLst/>
              <a:cxnLst/>
              <a:rect l="l" t="t" r="r" b="b"/>
              <a:pathLst>
                <a:path w="257809" h="388619">
                  <a:moveTo>
                    <a:pt x="70787" y="315748"/>
                  </a:moveTo>
                  <a:lnTo>
                    <a:pt x="57912" y="266700"/>
                  </a:lnTo>
                  <a:lnTo>
                    <a:pt x="0" y="347472"/>
                  </a:lnTo>
                  <a:lnTo>
                    <a:pt x="57912" y="373974"/>
                  </a:lnTo>
                  <a:lnTo>
                    <a:pt x="57912" y="320040"/>
                  </a:lnTo>
                  <a:lnTo>
                    <a:pt x="70787" y="315748"/>
                  </a:lnTo>
                  <a:close/>
                </a:path>
                <a:path w="257809" h="388619">
                  <a:moveTo>
                    <a:pt x="76550" y="337703"/>
                  </a:moveTo>
                  <a:lnTo>
                    <a:pt x="70787" y="315748"/>
                  </a:lnTo>
                  <a:lnTo>
                    <a:pt x="57912" y="320040"/>
                  </a:lnTo>
                  <a:lnTo>
                    <a:pt x="65532" y="341376"/>
                  </a:lnTo>
                  <a:lnTo>
                    <a:pt x="76550" y="337703"/>
                  </a:lnTo>
                  <a:close/>
                </a:path>
                <a:path w="257809" h="388619">
                  <a:moveTo>
                    <a:pt x="89916" y="388620"/>
                  </a:moveTo>
                  <a:lnTo>
                    <a:pt x="76550" y="337703"/>
                  </a:lnTo>
                  <a:lnTo>
                    <a:pt x="65532" y="341376"/>
                  </a:lnTo>
                  <a:lnTo>
                    <a:pt x="57912" y="320040"/>
                  </a:lnTo>
                  <a:lnTo>
                    <a:pt x="57912" y="373974"/>
                  </a:lnTo>
                  <a:lnTo>
                    <a:pt x="89916" y="388620"/>
                  </a:lnTo>
                  <a:close/>
                </a:path>
                <a:path w="257809" h="388619">
                  <a:moveTo>
                    <a:pt x="76200" y="313944"/>
                  </a:moveTo>
                  <a:lnTo>
                    <a:pt x="70787" y="315748"/>
                  </a:lnTo>
                  <a:lnTo>
                    <a:pt x="74676" y="330562"/>
                  </a:lnTo>
                  <a:lnTo>
                    <a:pt x="74676" y="315468"/>
                  </a:lnTo>
                  <a:lnTo>
                    <a:pt x="76200" y="313944"/>
                  </a:lnTo>
                  <a:close/>
                </a:path>
                <a:path w="257809" h="388619">
                  <a:moveTo>
                    <a:pt x="257556" y="16764"/>
                  </a:moveTo>
                  <a:lnTo>
                    <a:pt x="257556" y="0"/>
                  </a:lnTo>
                  <a:lnTo>
                    <a:pt x="234696" y="0"/>
                  </a:lnTo>
                  <a:lnTo>
                    <a:pt x="234696" y="32004"/>
                  </a:lnTo>
                  <a:lnTo>
                    <a:pt x="231648" y="47244"/>
                  </a:lnTo>
                  <a:lnTo>
                    <a:pt x="224028" y="94488"/>
                  </a:lnTo>
                  <a:lnTo>
                    <a:pt x="204216" y="153924"/>
                  </a:lnTo>
                  <a:lnTo>
                    <a:pt x="176784" y="208788"/>
                  </a:lnTo>
                  <a:lnTo>
                    <a:pt x="152400" y="243840"/>
                  </a:lnTo>
                  <a:lnTo>
                    <a:pt x="124968" y="275844"/>
                  </a:lnTo>
                  <a:lnTo>
                    <a:pt x="114300" y="284988"/>
                  </a:lnTo>
                  <a:lnTo>
                    <a:pt x="105156" y="294132"/>
                  </a:lnTo>
                  <a:lnTo>
                    <a:pt x="83820" y="309372"/>
                  </a:lnTo>
                  <a:lnTo>
                    <a:pt x="74676" y="315468"/>
                  </a:lnTo>
                  <a:lnTo>
                    <a:pt x="74676" y="330562"/>
                  </a:lnTo>
                  <a:lnTo>
                    <a:pt x="76550" y="337703"/>
                  </a:lnTo>
                  <a:lnTo>
                    <a:pt x="83820" y="335280"/>
                  </a:lnTo>
                  <a:lnTo>
                    <a:pt x="85344" y="335280"/>
                  </a:lnTo>
                  <a:lnTo>
                    <a:pt x="85344" y="333756"/>
                  </a:lnTo>
                  <a:lnTo>
                    <a:pt x="97536" y="327660"/>
                  </a:lnTo>
                  <a:lnTo>
                    <a:pt x="108204" y="318516"/>
                  </a:lnTo>
                  <a:lnTo>
                    <a:pt x="150876" y="280416"/>
                  </a:lnTo>
                  <a:lnTo>
                    <a:pt x="178308" y="245364"/>
                  </a:lnTo>
                  <a:lnTo>
                    <a:pt x="211836" y="190500"/>
                  </a:lnTo>
                  <a:lnTo>
                    <a:pt x="236220" y="131064"/>
                  </a:lnTo>
                  <a:lnTo>
                    <a:pt x="248412" y="83820"/>
                  </a:lnTo>
                  <a:lnTo>
                    <a:pt x="254508" y="50292"/>
                  </a:lnTo>
                  <a:lnTo>
                    <a:pt x="257556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3154108" y="2949892"/>
          <a:ext cx="6229976" cy="3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2384550" y="2373883"/>
            <a:ext cx="701675" cy="8769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600"/>
              </a:lnSpc>
              <a:spcBef>
                <a:spcPts val="85"/>
              </a:spcBef>
            </a:pPr>
            <a:r>
              <a:rPr sz="1600" b="1" spc="-10" dirty="0">
                <a:latin typeface="Arial"/>
                <a:cs typeface="Arial"/>
              </a:rPr>
              <a:t>Th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spc="-5" dirty="0">
                <a:latin typeface="Arial"/>
                <a:cs typeface="Arial"/>
              </a:rPr>
              <a:t>d  IDs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212083" y="3503167"/>
            <a:ext cx="299720" cy="299720"/>
            <a:chOff x="3212083" y="3503167"/>
            <a:chExt cx="299720" cy="299720"/>
          </a:xfrm>
        </p:grpSpPr>
        <p:sp>
          <p:nvSpPr>
            <p:cNvPr id="64" name="object 64"/>
            <p:cNvSpPr/>
            <p:nvPr/>
          </p:nvSpPr>
          <p:spPr>
            <a:xfrm>
              <a:off x="3224783" y="3515867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224" y="94219"/>
                  </a:lnTo>
                  <a:lnTo>
                    <a:pt x="247546" y="56619"/>
                  </a:lnTo>
                  <a:lnTo>
                    <a:pt x="217700" y="26773"/>
                  </a:lnTo>
                  <a:lnTo>
                    <a:pt x="180100" y="7095"/>
                  </a:lnTo>
                  <a:lnTo>
                    <a:pt x="137159" y="0"/>
                  </a:lnTo>
                  <a:lnTo>
                    <a:pt x="93634" y="7095"/>
                  </a:lnTo>
                  <a:lnTo>
                    <a:pt x="55961" y="26773"/>
                  </a:lnTo>
                  <a:lnTo>
                    <a:pt x="26334" y="56619"/>
                  </a:lnTo>
                  <a:lnTo>
                    <a:pt x="6949" y="94219"/>
                  </a:lnTo>
                  <a:lnTo>
                    <a:pt x="0" y="137159"/>
                  </a:lnTo>
                  <a:lnTo>
                    <a:pt x="6949" y="180685"/>
                  </a:lnTo>
                  <a:lnTo>
                    <a:pt x="26334" y="218358"/>
                  </a:lnTo>
                  <a:lnTo>
                    <a:pt x="55961" y="247985"/>
                  </a:lnTo>
                  <a:lnTo>
                    <a:pt x="93634" y="267370"/>
                  </a:lnTo>
                  <a:lnTo>
                    <a:pt x="137159" y="274319"/>
                  </a:lnTo>
                  <a:lnTo>
                    <a:pt x="180100" y="267370"/>
                  </a:lnTo>
                  <a:lnTo>
                    <a:pt x="217700" y="247985"/>
                  </a:lnTo>
                  <a:lnTo>
                    <a:pt x="247546" y="218358"/>
                  </a:lnTo>
                  <a:lnTo>
                    <a:pt x="267224" y="180685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24783" y="3515867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93634" y="7095"/>
                  </a:lnTo>
                  <a:lnTo>
                    <a:pt x="55961" y="26773"/>
                  </a:lnTo>
                  <a:lnTo>
                    <a:pt x="26334" y="56619"/>
                  </a:lnTo>
                  <a:lnTo>
                    <a:pt x="6949" y="94219"/>
                  </a:lnTo>
                  <a:lnTo>
                    <a:pt x="0" y="137159"/>
                  </a:lnTo>
                  <a:lnTo>
                    <a:pt x="6949" y="180685"/>
                  </a:lnTo>
                  <a:lnTo>
                    <a:pt x="26334" y="218358"/>
                  </a:lnTo>
                  <a:lnTo>
                    <a:pt x="55961" y="247985"/>
                  </a:lnTo>
                  <a:lnTo>
                    <a:pt x="93634" y="267370"/>
                  </a:lnTo>
                  <a:lnTo>
                    <a:pt x="137159" y="274319"/>
                  </a:lnTo>
                  <a:lnTo>
                    <a:pt x="180100" y="267370"/>
                  </a:lnTo>
                  <a:lnTo>
                    <a:pt x="217700" y="247985"/>
                  </a:lnTo>
                  <a:lnTo>
                    <a:pt x="247546" y="218358"/>
                  </a:lnTo>
                  <a:lnTo>
                    <a:pt x="267224" y="180685"/>
                  </a:lnTo>
                  <a:lnTo>
                    <a:pt x="274319" y="137159"/>
                  </a:lnTo>
                  <a:lnTo>
                    <a:pt x="267224" y="94219"/>
                  </a:lnTo>
                  <a:lnTo>
                    <a:pt x="247546" y="56619"/>
                  </a:lnTo>
                  <a:lnTo>
                    <a:pt x="217700" y="26773"/>
                  </a:lnTo>
                  <a:lnTo>
                    <a:pt x="180100" y="7095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292854" y="351535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299460" y="3305555"/>
            <a:ext cx="855344" cy="408940"/>
            <a:chOff x="3299460" y="3305555"/>
            <a:chExt cx="855344" cy="408940"/>
          </a:xfrm>
        </p:grpSpPr>
        <p:pic>
          <p:nvPicPr>
            <p:cNvPr id="68" name="object 6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99460" y="3307079"/>
              <a:ext cx="126492" cy="196596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511296" y="3305555"/>
              <a:ext cx="643255" cy="408940"/>
            </a:xfrm>
            <a:custGeom>
              <a:avLst/>
              <a:gdLst/>
              <a:ahLst/>
              <a:cxnLst/>
              <a:rect l="l" t="t" r="r" b="b"/>
              <a:pathLst>
                <a:path w="643254" h="408939">
                  <a:moveTo>
                    <a:pt x="75682" y="334455"/>
                  </a:moveTo>
                  <a:lnTo>
                    <a:pt x="73152" y="281940"/>
                  </a:lnTo>
                  <a:lnTo>
                    <a:pt x="0" y="348996"/>
                  </a:lnTo>
                  <a:lnTo>
                    <a:pt x="62484" y="395859"/>
                  </a:lnTo>
                  <a:lnTo>
                    <a:pt x="62484" y="335280"/>
                  </a:lnTo>
                  <a:lnTo>
                    <a:pt x="75682" y="334455"/>
                  </a:lnTo>
                  <a:close/>
                </a:path>
                <a:path w="643254" h="408939">
                  <a:moveTo>
                    <a:pt x="76714" y="355868"/>
                  </a:moveTo>
                  <a:lnTo>
                    <a:pt x="75682" y="334455"/>
                  </a:lnTo>
                  <a:lnTo>
                    <a:pt x="62484" y="335280"/>
                  </a:lnTo>
                  <a:lnTo>
                    <a:pt x="64008" y="356616"/>
                  </a:lnTo>
                  <a:lnTo>
                    <a:pt x="76714" y="355868"/>
                  </a:lnTo>
                  <a:close/>
                </a:path>
                <a:path w="643254" h="408939">
                  <a:moveTo>
                    <a:pt x="79248" y="408432"/>
                  </a:moveTo>
                  <a:lnTo>
                    <a:pt x="76714" y="355868"/>
                  </a:lnTo>
                  <a:lnTo>
                    <a:pt x="64008" y="356616"/>
                  </a:lnTo>
                  <a:lnTo>
                    <a:pt x="62484" y="335280"/>
                  </a:lnTo>
                  <a:lnTo>
                    <a:pt x="62484" y="395859"/>
                  </a:lnTo>
                  <a:lnTo>
                    <a:pt x="79248" y="408432"/>
                  </a:lnTo>
                  <a:close/>
                </a:path>
                <a:path w="643254" h="408939">
                  <a:moveTo>
                    <a:pt x="643128" y="1524"/>
                  </a:moveTo>
                  <a:lnTo>
                    <a:pt x="620268" y="0"/>
                  </a:lnTo>
                  <a:lnTo>
                    <a:pt x="620268" y="16764"/>
                  </a:lnTo>
                  <a:lnTo>
                    <a:pt x="617220" y="32004"/>
                  </a:lnTo>
                  <a:lnTo>
                    <a:pt x="600456" y="77724"/>
                  </a:lnTo>
                  <a:lnTo>
                    <a:pt x="556260" y="137160"/>
                  </a:lnTo>
                  <a:lnTo>
                    <a:pt x="525780" y="164592"/>
                  </a:lnTo>
                  <a:lnTo>
                    <a:pt x="490728" y="192024"/>
                  </a:lnTo>
                  <a:lnTo>
                    <a:pt x="451104" y="217932"/>
                  </a:lnTo>
                  <a:lnTo>
                    <a:pt x="406908" y="242316"/>
                  </a:lnTo>
                  <a:lnTo>
                    <a:pt x="335280" y="274320"/>
                  </a:lnTo>
                  <a:lnTo>
                    <a:pt x="283464" y="292608"/>
                  </a:lnTo>
                  <a:lnTo>
                    <a:pt x="201168" y="315468"/>
                  </a:lnTo>
                  <a:lnTo>
                    <a:pt x="173736" y="320040"/>
                  </a:lnTo>
                  <a:lnTo>
                    <a:pt x="144780" y="326136"/>
                  </a:lnTo>
                  <a:lnTo>
                    <a:pt x="115824" y="330708"/>
                  </a:lnTo>
                  <a:lnTo>
                    <a:pt x="86868" y="333756"/>
                  </a:lnTo>
                  <a:lnTo>
                    <a:pt x="75682" y="334455"/>
                  </a:lnTo>
                  <a:lnTo>
                    <a:pt x="76714" y="355868"/>
                  </a:lnTo>
                  <a:lnTo>
                    <a:pt x="120396" y="352044"/>
                  </a:lnTo>
                  <a:lnTo>
                    <a:pt x="178308" y="342900"/>
                  </a:lnTo>
                  <a:lnTo>
                    <a:pt x="234696" y="329184"/>
                  </a:lnTo>
                  <a:lnTo>
                    <a:pt x="263652" y="321564"/>
                  </a:lnTo>
                  <a:lnTo>
                    <a:pt x="316992" y="304800"/>
                  </a:lnTo>
                  <a:lnTo>
                    <a:pt x="368808" y="284988"/>
                  </a:lnTo>
                  <a:lnTo>
                    <a:pt x="417576" y="262128"/>
                  </a:lnTo>
                  <a:lnTo>
                    <a:pt x="461772" y="237744"/>
                  </a:lnTo>
                  <a:lnTo>
                    <a:pt x="522732" y="196596"/>
                  </a:lnTo>
                  <a:lnTo>
                    <a:pt x="556260" y="166116"/>
                  </a:lnTo>
                  <a:lnTo>
                    <a:pt x="573024" y="150876"/>
                  </a:lnTo>
                  <a:lnTo>
                    <a:pt x="598932" y="120396"/>
                  </a:lnTo>
                  <a:lnTo>
                    <a:pt x="620268" y="86868"/>
                  </a:lnTo>
                  <a:lnTo>
                    <a:pt x="640080" y="35052"/>
                  </a:lnTo>
                  <a:lnTo>
                    <a:pt x="64312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4768088" y="3503167"/>
            <a:ext cx="301625" cy="299720"/>
            <a:chOff x="4768088" y="3503167"/>
            <a:chExt cx="301625" cy="299720"/>
          </a:xfrm>
        </p:grpSpPr>
        <p:sp>
          <p:nvSpPr>
            <p:cNvPr id="71" name="object 71"/>
            <p:cNvSpPr/>
            <p:nvPr/>
          </p:nvSpPr>
          <p:spPr>
            <a:xfrm>
              <a:off x="4780788" y="3515867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20">
                  <a:moveTo>
                    <a:pt x="275843" y="137159"/>
                  </a:moveTo>
                  <a:lnTo>
                    <a:pt x="268748" y="94219"/>
                  </a:lnTo>
                  <a:lnTo>
                    <a:pt x="249070" y="56619"/>
                  </a:lnTo>
                  <a:lnTo>
                    <a:pt x="219224" y="26773"/>
                  </a:lnTo>
                  <a:lnTo>
                    <a:pt x="181624" y="7095"/>
                  </a:lnTo>
                  <a:lnTo>
                    <a:pt x="138683" y="0"/>
                  </a:lnTo>
                  <a:lnTo>
                    <a:pt x="95000" y="7095"/>
                  </a:lnTo>
                  <a:lnTo>
                    <a:pt x="56948" y="26773"/>
                  </a:lnTo>
                  <a:lnTo>
                    <a:pt x="26871" y="56619"/>
                  </a:lnTo>
                  <a:lnTo>
                    <a:pt x="7107" y="94219"/>
                  </a:lnTo>
                  <a:lnTo>
                    <a:pt x="0" y="137159"/>
                  </a:lnTo>
                  <a:lnTo>
                    <a:pt x="7107" y="180685"/>
                  </a:lnTo>
                  <a:lnTo>
                    <a:pt x="26871" y="218358"/>
                  </a:lnTo>
                  <a:lnTo>
                    <a:pt x="56948" y="247985"/>
                  </a:lnTo>
                  <a:lnTo>
                    <a:pt x="95000" y="267370"/>
                  </a:lnTo>
                  <a:lnTo>
                    <a:pt x="138683" y="274319"/>
                  </a:lnTo>
                  <a:lnTo>
                    <a:pt x="181624" y="267370"/>
                  </a:lnTo>
                  <a:lnTo>
                    <a:pt x="219224" y="247985"/>
                  </a:lnTo>
                  <a:lnTo>
                    <a:pt x="249070" y="218358"/>
                  </a:lnTo>
                  <a:lnTo>
                    <a:pt x="268748" y="180685"/>
                  </a:lnTo>
                  <a:lnTo>
                    <a:pt x="275843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80788" y="3515867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20">
                  <a:moveTo>
                    <a:pt x="138683" y="0"/>
                  </a:moveTo>
                  <a:lnTo>
                    <a:pt x="95000" y="7095"/>
                  </a:lnTo>
                  <a:lnTo>
                    <a:pt x="56948" y="26773"/>
                  </a:lnTo>
                  <a:lnTo>
                    <a:pt x="26871" y="56619"/>
                  </a:lnTo>
                  <a:lnTo>
                    <a:pt x="7107" y="94219"/>
                  </a:lnTo>
                  <a:lnTo>
                    <a:pt x="0" y="137159"/>
                  </a:lnTo>
                  <a:lnTo>
                    <a:pt x="7107" y="180685"/>
                  </a:lnTo>
                  <a:lnTo>
                    <a:pt x="26871" y="218358"/>
                  </a:lnTo>
                  <a:lnTo>
                    <a:pt x="56948" y="247985"/>
                  </a:lnTo>
                  <a:lnTo>
                    <a:pt x="95000" y="267370"/>
                  </a:lnTo>
                  <a:lnTo>
                    <a:pt x="138683" y="274319"/>
                  </a:lnTo>
                  <a:lnTo>
                    <a:pt x="181624" y="267370"/>
                  </a:lnTo>
                  <a:lnTo>
                    <a:pt x="219224" y="247985"/>
                  </a:lnTo>
                  <a:lnTo>
                    <a:pt x="249070" y="218358"/>
                  </a:lnTo>
                  <a:lnTo>
                    <a:pt x="268748" y="180685"/>
                  </a:lnTo>
                  <a:lnTo>
                    <a:pt x="275843" y="137159"/>
                  </a:lnTo>
                  <a:lnTo>
                    <a:pt x="268748" y="94219"/>
                  </a:lnTo>
                  <a:lnTo>
                    <a:pt x="249070" y="56619"/>
                  </a:lnTo>
                  <a:lnTo>
                    <a:pt x="219224" y="26773"/>
                  </a:lnTo>
                  <a:lnTo>
                    <a:pt x="181624" y="7095"/>
                  </a:lnTo>
                  <a:lnTo>
                    <a:pt x="138683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842762" y="35001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856988" y="3305555"/>
            <a:ext cx="856615" cy="408940"/>
            <a:chOff x="4856988" y="3305555"/>
            <a:chExt cx="856615" cy="408940"/>
          </a:xfrm>
        </p:grpSpPr>
        <p:pic>
          <p:nvPicPr>
            <p:cNvPr id="75" name="object 7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56988" y="3307079"/>
              <a:ext cx="126492" cy="19659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068824" y="3305555"/>
              <a:ext cx="645160" cy="408940"/>
            </a:xfrm>
            <a:custGeom>
              <a:avLst/>
              <a:gdLst/>
              <a:ahLst/>
              <a:cxnLst/>
              <a:rect l="l" t="t" r="r" b="b"/>
              <a:pathLst>
                <a:path w="645160" h="408939">
                  <a:moveTo>
                    <a:pt x="75682" y="334455"/>
                  </a:moveTo>
                  <a:lnTo>
                    <a:pt x="73152" y="281940"/>
                  </a:lnTo>
                  <a:lnTo>
                    <a:pt x="0" y="348996"/>
                  </a:lnTo>
                  <a:lnTo>
                    <a:pt x="62484" y="395859"/>
                  </a:lnTo>
                  <a:lnTo>
                    <a:pt x="62484" y="335280"/>
                  </a:lnTo>
                  <a:lnTo>
                    <a:pt x="75682" y="334455"/>
                  </a:lnTo>
                  <a:close/>
                </a:path>
                <a:path w="645160" h="408939">
                  <a:moveTo>
                    <a:pt x="76714" y="355868"/>
                  </a:moveTo>
                  <a:lnTo>
                    <a:pt x="75682" y="334455"/>
                  </a:lnTo>
                  <a:lnTo>
                    <a:pt x="62484" y="335280"/>
                  </a:lnTo>
                  <a:lnTo>
                    <a:pt x="64008" y="356616"/>
                  </a:lnTo>
                  <a:lnTo>
                    <a:pt x="76714" y="355868"/>
                  </a:lnTo>
                  <a:close/>
                </a:path>
                <a:path w="645160" h="408939">
                  <a:moveTo>
                    <a:pt x="79248" y="408432"/>
                  </a:moveTo>
                  <a:lnTo>
                    <a:pt x="76714" y="355868"/>
                  </a:lnTo>
                  <a:lnTo>
                    <a:pt x="64008" y="356616"/>
                  </a:lnTo>
                  <a:lnTo>
                    <a:pt x="62484" y="335280"/>
                  </a:lnTo>
                  <a:lnTo>
                    <a:pt x="62484" y="395859"/>
                  </a:lnTo>
                  <a:lnTo>
                    <a:pt x="79248" y="408432"/>
                  </a:lnTo>
                  <a:close/>
                </a:path>
                <a:path w="645160" h="408939">
                  <a:moveTo>
                    <a:pt x="644652" y="1524"/>
                  </a:moveTo>
                  <a:lnTo>
                    <a:pt x="621792" y="0"/>
                  </a:lnTo>
                  <a:lnTo>
                    <a:pt x="621792" y="16764"/>
                  </a:lnTo>
                  <a:lnTo>
                    <a:pt x="618744" y="32004"/>
                  </a:lnTo>
                  <a:lnTo>
                    <a:pt x="601980" y="77724"/>
                  </a:lnTo>
                  <a:lnTo>
                    <a:pt x="557784" y="137160"/>
                  </a:lnTo>
                  <a:lnTo>
                    <a:pt x="527304" y="164592"/>
                  </a:lnTo>
                  <a:lnTo>
                    <a:pt x="472440" y="205740"/>
                  </a:lnTo>
                  <a:lnTo>
                    <a:pt x="429768" y="230124"/>
                  </a:lnTo>
                  <a:lnTo>
                    <a:pt x="384048" y="252984"/>
                  </a:lnTo>
                  <a:lnTo>
                    <a:pt x="335280" y="274320"/>
                  </a:lnTo>
                  <a:lnTo>
                    <a:pt x="283464" y="292608"/>
                  </a:lnTo>
                  <a:lnTo>
                    <a:pt x="202692" y="315468"/>
                  </a:lnTo>
                  <a:lnTo>
                    <a:pt x="173736" y="320040"/>
                  </a:lnTo>
                  <a:lnTo>
                    <a:pt x="144780" y="326136"/>
                  </a:lnTo>
                  <a:lnTo>
                    <a:pt x="115824" y="330708"/>
                  </a:lnTo>
                  <a:lnTo>
                    <a:pt x="86868" y="333756"/>
                  </a:lnTo>
                  <a:lnTo>
                    <a:pt x="75682" y="334455"/>
                  </a:lnTo>
                  <a:lnTo>
                    <a:pt x="76714" y="355868"/>
                  </a:lnTo>
                  <a:lnTo>
                    <a:pt x="120396" y="352044"/>
                  </a:lnTo>
                  <a:lnTo>
                    <a:pt x="178308" y="342900"/>
                  </a:lnTo>
                  <a:lnTo>
                    <a:pt x="236220" y="329184"/>
                  </a:lnTo>
                  <a:lnTo>
                    <a:pt x="291084" y="313944"/>
                  </a:lnTo>
                  <a:lnTo>
                    <a:pt x="316992" y="304800"/>
                  </a:lnTo>
                  <a:lnTo>
                    <a:pt x="344424" y="295656"/>
                  </a:lnTo>
                  <a:lnTo>
                    <a:pt x="368808" y="284988"/>
                  </a:lnTo>
                  <a:lnTo>
                    <a:pt x="394716" y="274320"/>
                  </a:lnTo>
                  <a:lnTo>
                    <a:pt x="463296" y="237744"/>
                  </a:lnTo>
                  <a:lnTo>
                    <a:pt x="524256" y="196596"/>
                  </a:lnTo>
                  <a:lnTo>
                    <a:pt x="557784" y="166116"/>
                  </a:lnTo>
                  <a:lnTo>
                    <a:pt x="588264" y="135636"/>
                  </a:lnTo>
                  <a:lnTo>
                    <a:pt x="621792" y="86868"/>
                  </a:lnTo>
                  <a:lnTo>
                    <a:pt x="640080" y="35052"/>
                  </a:lnTo>
                  <a:lnTo>
                    <a:pt x="643128" y="18288"/>
                  </a:lnTo>
                  <a:lnTo>
                    <a:pt x="64465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6325615" y="3503167"/>
            <a:ext cx="301625" cy="299720"/>
            <a:chOff x="6325615" y="3503167"/>
            <a:chExt cx="301625" cy="299720"/>
          </a:xfrm>
        </p:grpSpPr>
        <p:sp>
          <p:nvSpPr>
            <p:cNvPr id="78" name="object 78"/>
            <p:cNvSpPr/>
            <p:nvPr/>
          </p:nvSpPr>
          <p:spPr>
            <a:xfrm>
              <a:off x="6338315" y="3515867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20">
                  <a:moveTo>
                    <a:pt x="275843" y="137159"/>
                  </a:moveTo>
                  <a:lnTo>
                    <a:pt x="268736" y="94219"/>
                  </a:lnTo>
                  <a:lnTo>
                    <a:pt x="248972" y="56619"/>
                  </a:lnTo>
                  <a:lnTo>
                    <a:pt x="218895" y="26773"/>
                  </a:lnTo>
                  <a:lnTo>
                    <a:pt x="180843" y="7095"/>
                  </a:lnTo>
                  <a:lnTo>
                    <a:pt x="137159" y="0"/>
                  </a:lnTo>
                  <a:lnTo>
                    <a:pt x="94219" y="7095"/>
                  </a:lnTo>
                  <a:lnTo>
                    <a:pt x="56619" y="26773"/>
                  </a:lnTo>
                  <a:lnTo>
                    <a:pt x="26773" y="56619"/>
                  </a:lnTo>
                  <a:lnTo>
                    <a:pt x="7095" y="94219"/>
                  </a:lnTo>
                  <a:lnTo>
                    <a:pt x="0" y="137159"/>
                  </a:lnTo>
                  <a:lnTo>
                    <a:pt x="7095" y="180685"/>
                  </a:lnTo>
                  <a:lnTo>
                    <a:pt x="26773" y="218358"/>
                  </a:lnTo>
                  <a:lnTo>
                    <a:pt x="56619" y="247985"/>
                  </a:lnTo>
                  <a:lnTo>
                    <a:pt x="94219" y="267370"/>
                  </a:lnTo>
                  <a:lnTo>
                    <a:pt x="137159" y="274319"/>
                  </a:lnTo>
                  <a:lnTo>
                    <a:pt x="180843" y="267370"/>
                  </a:lnTo>
                  <a:lnTo>
                    <a:pt x="218895" y="247985"/>
                  </a:lnTo>
                  <a:lnTo>
                    <a:pt x="248972" y="218358"/>
                  </a:lnTo>
                  <a:lnTo>
                    <a:pt x="268736" y="180685"/>
                  </a:lnTo>
                  <a:lnTo>
                    <a:pt x="275843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338315" y="3515867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20">
                  <a:moveTo>
                    <a:pt x="137159" y="0"/>
                  </a:moveTo>
                  <a:lnTo>
                    <a:pt x="94219" y="7095"/>
                  </a:lnTo>
                  <a:lnTo>
                    <a:pt x="56619" y="26773"/>
                  </a:lnTo>
                  <a:lnTo>
                    <a:pt x="26773" y="56619"/>
                  </a:lnTo>
                  <a:lnTo>
                    <a:pt x="7095" y="94219"/>
                  </a:lnTo>
                  <a:lnTo>
                    <a:pt x="0" y="137159"/>
                  </a:lnTo>
                  <a:lnTo>
                    <a:pt x="7095" y="180685"/>
                  </a:lnTo>
                  <a:lnTo>
                    <a:pt x="26773" y="218358"/>
                  </a:lnTo>
                  <a:lnTo>
                    <a:pt x="56619" y="247985"/>
                  </a:lnTo>
                  <a:lnTo>
                    <a:pt x="94219" y="267370"/>
                  </a:lnTo>
                  <a:lnTo>
                    <a:pt x="137159" y="274319"/>
                  </a:lnTo>
                  <a:lnTo>
                    <a:pt x="180843" y="267370"/>
                  </a:lnTo>
                  <a:lnTo>
                    <a:pt x="218895" y="247985"/>
                  </a:lnTo>
                  <a:lnTo>
                    <a:pt x="248972" y="218358"/>
                  </a:lnTo>
                  <a:lnTo>
                    <a:pt x="268736" y="180685"/>
                  </a:lnTo>
                  <a:lnTo>
                    <a:pt x="275843" y="137159"/>
                  </a:lnTo>
                  <a:lnTo>
                    <a:pt x="268736" y="94219"/>
                  </a:lnTo>
                  <a:lnTo>
                    <a:pt x="248972" y="56619"/>
                  </a:lnTo>
                  <a:lnTo>
                    <a:pt x="218895" y="26773"/>
                  </a:lnTo>
                  <a:lnTo>
                    <a:pt x="180843" y="7095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400289" y="35001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414516" y="3305555"/>
            <a:ext cx="858519" cy="408940"/>
            <a:chOff x="6414516" y="3305555"/>
            <a:chExt cx="858519" cy="408940"/>
          </a:xfrm>
        </p:grpSpPr>
        <p:pic>
          <p:nvPicPr>
            <p:cNvPr id="82" name="object 8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4516" y="3307079"/>
              <a:ext cx="126492" cy="19659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6626352" y="3305555"/>
              <a:ext cx="646430" cy="408940"/>
            </a:xfrm>
            <a:custGeom>
              <a:avLst/>
              <a:gdLst/>
              <a:ahLst/>
              <a:cxnLst/>
              <a:rect l="l" t="t" r="r" b="b"/>
              <a:pathLst>
                <a:path w="646429" h="408939">
                  <a:moveTo>
                    <a:pt x="75682" y="334455"/>
                  </a:moveTo>
                  <a:lnTo>
                    <a:pt x="73152" y="281940"/>
                  </a:lnTo>
                  <a:lnTo>
                    <a:pt x="0" y="348996"/>
                  </a:lnTo>
                  <a:lnTo>
                    <a:pt x="62484" y="395859"/>
                  </a:lnTo>
                  <a:lnTo>
                    <a:pt x="62484" y="335280"/>
                  </a:lnTo>
                  <a:lnTo>
                    <a:pt x="75682" y="334455"/>
                  </a:lnTo>
                  <a:close/>
                </a:path>
                <a:path w="646429" h="408939">
                  <a:moveTo>
                    <a:pt x="76714" y="355868"/>
                  </a:moveTo>
                  <a:lnTo>
                    <a:pt x="75682" y="334455"/>
                  </a:lnTo>
                  <a:lnTo>
                    <a:pt x="62484" y="335280"/>
                  </a:lnTo>
                  <a:lnTo>
                    <a:pt x="64008" y="356616"/>
                  </a:lnTo>
                  <a:lnTo>
                    <a:pt x="76714" y="355868"/>
                  </a:lnTo>
                  <a:close/>
                </a:path>
                <a:path w="646429" h="408939">
                  <a:moveTo>
                    <a:pt x="79248" y="408432"/>
                  </a:moveTo>
                  <a:lnTo>
                    <a:pt x="76714" y="355868"/>
                  </a:lnTo>
                  <a:lnTo>
                    <a:pt x="64008" y="356616"/>
                  </a:lnTo>
                  <a:lnTo>
                    <a:pt x="62484" y="335280"/>
                  </a:lnTo>
                  <a:lnTo>
                    <a:pt x="62484" y="395859"/>
                  </a:lnTo>
                  <a:lnTo>
                    <a:pt x="79248" y="408432"/>
                  </a:lnTo>
                  <a:close/>
                </a:path>
                <a:path w="646429" h="408939">
                  <a:moveTo>
                    <a:pt x="646176" y="1524"/>
                  </a:moveTo>
                  <a:lnTo>
                    <a:pt x="623316" y="0"/>
                  </a:lnTo>
                  <a:lnTo>
                    <a:pt x="623316" y="16764"/>
                  </a:lnTo>
                  <a:lnTo>
                    <a:pt x="620268" y="32004"/>
                  </a:lnTo>
                  <a:lnTo>
                    <a:pt x="603504" y="77724"/>
                  </a:lnTo>
                  <a:lnTo>
                    <a:pt x="571500" y="121920"/>
                  </a:lnTo>
                  <a:lnTo>
                    <a:pt x="544068" y="150876"/>
                  </a:lnTo>
                  <a:lnTo>
                    <a:pt x="510540" y="178308"/>
                  </a:lnTo>
                  <a:lnTo>
                    <a:pt x="472440" y="205740"/>
                  </a:lnTo>
                  <a:lnTo>
                    <a:pt x="431292" y="230124"/>
                  </a:lnTo>
                  <a:lnTo>
                    <a:pt x="385572" y="252984"/>
                  </a:lnTo>
                  <a:lnTo>
                    <a:pt x="336804" y="274320"/>
                  </a:lnTo>
                  <a:lnTo>
                    <a:pt x="284988" y="292608"/>
                  </a:lnTo>
                  <a:lnTo>
                    <a:pt x="202692" y="315468"/>
                  </a:lnTo>
                  <a:lnTo>
                    <a:pt x="173736" y="320040"/>
                  </a:lnTo>
                  <a:lnTo>
                    <a:pt x="144780" y="326136"/>
                  </a:lnTo>
                  <a:lnTo>
                    <a:pt x="117348" y="330708"/>
                  </a:lnTo>
                  <a:lnTo>
                    <a:pt x="86868" y="333756"/>
                  </a:lnTo>
                  <a:lnTo>
                    <a:pt x="75682" y="334455"/>
                  </a:lnTo>
                  <a:lnTo>
                    <a:pt x="76714" y="355868"/>
                  </a:lnTo>
                  <a:lnTo>
                    <a:pt x="120396" y="352044"/>
                  </a:lnTo>
                  <a:lnTo>
                    <a:pt x="178308" y="342900"/>
                  </a:lnTo>
                  <a:lnTo>
                    <a:pt x="236220" y="329184"/>
                  </a:lnTo>
                  <a:lnTo>
                    <a:pt x="291084" y="313944"/>
                  </a:lnTo>
                  <a:lnTo>
                    <a:pt x="344424" y="295656"/>
                  </a:lnTo>
                  <a:lnTo>
                    <a:pt x="394716" y="274320"/>
                  </a:lnTo>
                  <a:lnTo>
                    <a:pt x="464820" y="237744"/>
                  </a:lnTo>
                  <a:lnTo>
                    <a:pt x="484632" y="224028"/>
                  </a:lnTo>
                  <a:lnTo>
                    <a:pt x="505968" y="210312"/>
                  </a:lnTo>
                  <a:lnTo>
                    <a:pt x="542544" y="181356"/>
                  </a:lnTo>
                  <a:lnTo>
                    <a:pt x="574548" y="150876"/>
                  </a:lnTo>
                  <a:lnTo>
                    <a:pt x="601980" y="120396"/>
                  </a:lnTo>
                  <a:lnTo>
                    <a:pt x="623316" y="86868"/>
                  </a:lnTo>
                  <a:lnTo>
                    <a:pt x="641604" y="35052"/>
                  </a:lnTo>
                  <a:lnTo>
                    <a:pt x="644652" y="18288"/>
                  </a:lnTo>
                  <a:lnTo>
                    <a:pt x="64617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7884667" y="3503167"/>
            <a:ext cx="299720" cy="299720"/>
            <a:chOff x="7884667" y="3503167"/>
            <a:chExt cx="299720" cy="299720"/>
          </a:xfrm>
        </p:grpSpPr>
        <p:sp>
          <p:nvSpPr>
            <p:cNvPr id="85" name="object 85"/>
            <p:cNvSpPr/>
            <p:nvPr/>
          </p:nvSpPr>
          <p:spPr>
            <a:xfrm>
              <a:off x="7897367" y="3515867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70" y="94219"/>
                  </a:lnTo>
                  <a:lnTo>
                    <a:pt x="247985" y="56619"/>
                  </a:lnTo>
                  <a:lnTo>
                    <a:pt x="218358" y="26773"/>
                  </a:lnTo>
                  <a:lnTo>
                    <a:pt x="180685" y="7095"/>
                  </a:lnTo>
                  <a:lnTo>
                    <a:pt x="137159" y="0"/>
                  </a:lnTo>
                  <a:lnTo>
                    <a:pt x="94219" y="7095"/>
                  </a:lnTo>
                  <a:lnTo>
                    <a:pt x="56619" y="26773"/>
                  </a:lnTo>
                  <a:lnTo>
                    <a:pt x="26773" y="56619"/>
                  </a:lnTo>
                  <a:lnTo>
                    <a:pt x="7095" y="94219"/>
                  </a:lnTo>
                  <a:lnTo>
                    <a:pt x="0" y="137159"/>
                  </a:lnTo>
                  <a:lnTo>
                    <a:pt x="7095" y="180685"/>
                  </a:lnTo>
                  <a:lnTo>
                    <a:pt x="26773" y="218358"/>
                  </a:lnTo>
                  <a:lnTo>
                    <a:pt x="56619" y="247985"/>
                  </a:lnTo>
                  <a:lnTo>
                    <a:pt x="94219" y="267370"/>
                  </a:lnTo>
                  <a:lnTo>
                    <a:pt x="137159" y="274319"/>
                  </a:lnTo>
                  <a:lnTo>
                    <a:pt x="180685" y="267370"/>
                  </a:lnTo>
                  <a:lnTo>
                    <a:pt x="218358" y="247985"/>
                  </a:lnTo>
                  <a:lnTo>
                    <a:pt x="247985" y="218358"/>
                  </a:lnTo>
                  <a:lnTo>
                    <a:pt x="267370" y="180685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897367" y="3515867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94219" y="7095"/>
                  </a:lnTo>
                  <a:lnTo>
                    <a:pt x="56619" y="26773"/>
                  </a:lnTo>
                  <a:lnTo>
                    <a:pt x="26773" y="56619"/>
                  </a:lnTo>
                  <a:lnTo>
                    <a:pt x="7095" y="94219"/>
                  </a:lnTo>
                  <a:lnTo>
                    <a:pt x="0" y="137159"/>
                  </a:lnTo>
                  <a:lnTo>
                    <a:pt x="7095" y="180685"/>
                  </a:lnTo>
                  <a:lnTo>
                    <a:pt x="26773" y="218358"/>
                  </a:lnTo>
                  <a:lnTo>
                    <a:pt x="56619" y="247985"/>
                  </a:lnTo>
                  <a:lnTo>
                    <a:pt x="94219" y="267370"/>
                  </a:lnTo>
                  <a:lnTo>
                    <a:pt x="137159" y="274319"/>
                  </a:lnTo>
                  <a:lnTo>
                    <a:pt x="180685" y="267370"/>
                  </a:lnTo>
                  <a:lnTo>
                    <a:pt x="218358" y="247985"/>
                  </a:lnTo>
                  <a:lnTo>
                    <a:pt x="247985" y="218358"/>
                  </a:lnTo>
                  <a:lnTo>
                    <a:pt x="267370" y="180685"/>
                  </a:lnTo>
                  <a:lnTo>
                    <a:pt x="274319" y="137159"/>
                  </a:lnTo>
                  <a:lnTo>
                    <a:pt x="267370" y="94219"/>
                  </a:lnTo>
                  <a:lnTo>
                    <a:pt x="247985" y="56619"/>
                  </a:lnTo>
                  <a:lnTo>
                    <a:pt x="218358" y="26773"/>
                  </a:lnTo>
                  <a:lnTo>
                    <a:pt x="180685" y="7095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896856" y="3500118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7973568" y="3305555"/>
            <a:ext cx="858519" cy="408940"/>
            <a:chOff x="7973568" y="3305555"/>
            <a:chExt cx="858519" cy="408940"/>
          </a:xfrm>
        </p:grpSpPr>
        <p:pic>
          <p:nvPicPr>
            <p:cNvPr id="89" name="object 8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73568" y="3307079"/>
              <a:ext cx="126492" cy="196596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185404" y="3305555"/>
              <a:ext cx="646430" cy="408940"/>
            </a:xfrm>
            <a:custGeom>
              <a:avLst/>
              <a:gdLst/>
              <a:ahLst/>
              <a:cxnLst/>
              <a:rect l="l" t="t" r="r" b="b"/>
              <a:pathLst>
                <a:path w="646429" h="408939">
                  <a:moveTo>
                    <a:pt x="75682" y="334455"/>
                  </a:moveTo>
                  <a:lnTo>
                    <a:pt x="73152" y="281940"/>
                  </a:lnTo>
                  <a:lnTo>
                    <a:pt x="0" y="348996"/>
                  </a:lnTo>
                  <a:lnTo>
                    <a:pt x="62484" y="395859"/>
                  </a:lnTo>
                  <a:lnTo>
                    <a:pt x="62484" y="335280"/>
                  </a:lnTo>
                  <a:lnTo>
                    <a:pt x="75682" y="334455"/>
                  </a:lnTo>
                  <a:close/>
                </a:path>
                <a:path w="646429" h="408939">
                  <a:moveTo>
                    <a:pt x="76714" y="355868"/>
                  </a:moveTo>
                  <a:lnTo>
                    <a:pt x="75682" y="334455"/>
                  </a:lnTo>
                  <a:lnTo>
                    <a:pt x="62484" y="335280"/>
                  </a:lnTo>
                  <a:lnTo>
                    <a:pt x="64008" y="356616"/>
                  </a:lnTo>
                  <a:lnTo>
                    <a:pt x="76714" y="355868"/>
                  </a:lnTo>
                  <a:close/>
                </a:path>
                <a:path w="646429" h="408939">
                  <a:moveTo>
                    <a:pt x="79248" y="408432"/>
                  </a:moveTo>
                  <a:lnTo>
                    <a:pt x="76714" y="355868"/>
                  </a:lnTo>
                  <a:lnTo>
                    <a:pt x="64008" y="356616"/>
                  </a:lnTo>
                  <a:lnTo>
                    <a:pt x="62484" y="335280"/>
                  </a:lnTo>
                  <a:lnTo>
                    <a:pt x="62484" y="395859"/>
                  </a:lnTo>
                  <a:lnTo>
                    <a:pt x="79248" y="408432"/>
                  </a:lnTo>
                  <a:close/>
                </a:path>
                <a:path w="646429" h="408939">
                  <a:moveTo>
                    <a:pt x="646176" y="1524"/>
                  </a:moveTo>
                  <a:lnTo>
                    <a:pt x="623316" y="0"/>
                  </a:lnTo>
                  <a:lnTo>
                    <a:pt x="623316" y="16764"/>
                  </a:lnTo>
                  <a:lnTo>
                    <a:pt x="620268" y="32004"/>
                  </a:lnTo>
                  <a:lnTo>
                    <a:pt x="601980" y="77724"/>
                  </a:lnTo>
                  <a:lnTo>
                    <a:pt x="571500" y="121920"/>
                  </a:lnTo>
                  <a:lnTo>
                    <a:pt x="544068" y="150876"/>
                  </a:lnTo>
                  <a:lnTo>
                    <a:pt x="510540" y="178308"/>
                  </a:lnTo>
                  <a:lnTo>
                    <a:pt x="472440" y="205740"/>
                  </a:lnTo>
                  <a:lnTo>
                    <a:pt x="431292" y="230124"/>
                  </a:lnTo>
                  <a:lnTo>
                    <a:pt x="385572" y="252984"/>
                  </a:lnTo>
                  <a:lnTo>
                    <a:pt x="335280" y="274320"/>
                  </a:lnTo>
                  <a:lnTo>
                    <a:pt x="283464" y="292608"/>
                  </a:lnTo>
                  <a:lnTo>
                    <a:pt x="202692" y="315468"/>
                  </a:lnTo>
                  <a:lnTo>
                    <a:pt x="173736" y="320040"/>
                  </a:lnTo>
                  <a:lnTo>
                    <a:pt x="144780" y="326136"/>
                  </a:lnTo>
                  <a:lnTo>
                    <a:pt x="115824" y="330708"/>
                  </a:lnTo>
                  <a:lnTo>
                    <a:pt x="86868" y="333756"/>
                  </a:lnTo>
                  <a:lnTo>
                    <a:pt x="75682" y="334455"/>
                  </a:lnTo>
                  <a:lnTo>
                    <a:pt x="76714" y="355868"/>
                  </a:lnTo>
                  <a:lnTo>
                    <a:pt x="120396" y="352044"/>
                  </a:lnTo>
                  <a:lnTo>
                    <a:pt x="178308" y="342900"/>
                  </a:lnTo>
                  <a:lnTo>
                    <a:pt x="236220" y="329184"/>
                  </a:lnTo>
                  <a:lnTo>
                    <a:pt x="291084" y="313944"/>
                  </a:lnTo>
                  <a:lnTo>
                    <a:pt x="344424" y="295656"/>
                  </a:lnTo>
                  <a:lnTo>
                    <a:pt x="394716" y="274320"/>
                  </a:lnTo>
                  <a:lnTo>
                    <a:pt x="441960" y="249936"/>
                  </a:lnTo>
                  <a:lnTo>
                    <a:pt x="505968" y="210312"/>
                  </a:lnTo>
                  <a:lnTo>
                    <a:pt x="542544" y="181356"/>
                  </a:lnTo>
                  <a:lnTo>
                    <a:pt x="574548" y="150876"/>
                  </a:lnTo>
                  <a:lnTo>
                    <a:pt x="601980" y="120396"/>
                  </a:lnTo>
                  <a:lnTo>
                    <a:pt x="623316" y="86868"/>
                  </a:lnTo>
                  <a:lnTo>
                    <a:pt x="641604" y="35052"/>
                  </a:lnTo>
                  <a:lnTo>
                    <a:pt x="644652" y="18288"/>
                  </a:lnTo>
                  <a:lnTo>
                    <a:pt x="64617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1" name="object 91"/>
          <p:cNvGraphicFramePr>
            <a:graphicFrameLocks noGrp="1"/>
          </p:cNvGraphicFramePr>
          <p:nvPr/>
        </p:nvGraphicFramePr>
        <p:xfrm>
          <a:off x="3154108" y="3964876"/>
          <a:ext cx="6229976" cy="3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object 92"/>
          <p:cNvSpPr txBox="1"/>
          <p:nvPr/>
        </p:nvSpPr>
        <p:spPr>
          <a:xfrm>
            <a:off x="2384552" y="3379722"/>
            <a:ext cx="701675" cy="88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Th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spc="-5" dirty="0">
                <a:latin typeface="Arial"/>
                <a:cs typeface="Arial"/>
              </a:rPr>
              <a:t>d  IDs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3212083" y="4519676"/>
            <a:ext cx="299720" cy="299720"/>
            <a:chOff x="3212083" y="4519676"/>
            <a:chExt cx="299720" cy="299720"/>
          </a:xfrm>
        </p:grpSpPr>
        <p:sp>
          <p:nvSpPr>
            <p:cNvPr id="94" name="object 94"/>
            <p:cNvSpPr/>
            <p:nvPr/>
          </p:nvSpPr>
          <p:spPr>
            <a:xfrm>
              <a:off x="3224783" y="453237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224" y="93634"/>
                  </a:lnTo>
                  <a:lnTo>
                    <a:pt x="247546" y="55961"/>
                  </a:lnTo>
                  <a:lnTo>
                    <a:pt x="217700" y="26334"/>
                  </a:lnTo>
                  <a:lnTo>
                    <a:pt x="180100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685"/>
                  </a:lnTo>
                  <a:lnTo>
                    <a:pt x="26334" y="218358"/>
                  </a:lnTo>
                  <a:lnTo>
                    <a:pt x="55961" y="247985"/>
                  </a:lnTo>
                  <a:lnTo>
                    <a:pt x="93634" y="267370"/>
                  </a:lnTo>
                  <a:lnTo>
                    <a:pt x="137159" y="274319"/>
                  </a:lnTo>
                  <a:lnTo>
                    <a:pt x="180100" y="267370"/>
                  </a:lnTo>
                  <a:lnTo>
                    <a:pt x="217700" y="247985"/>
                  </a:lnTo>
                  <a:lnTo>
                    <a:pt x="247546" y="218358"/>
                  </a:lnTo>
                  <a:lnTo>
                    <a:pt x="267224" y="180685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224783" y="453237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685"/>
                  </a:lnTo>
                  <a:lnTo>
                    <a:pt x="26334" y="218358"/>
                  </a:lnTo>
                  <a:lnTo>
                    <a:pt x="55961" y="247985"/>
                  </a:lnTo>
                  <a:lnTo>
                    <a:pt x="93634" y="267370"/>
                  </a:lnTo>
                  <a:lnTo>
                    <a:pt x="137159" y="274319"/>
                  </a:lnTo>
                  <a:lnTo>
                    <a:pt x="180100" y="267370"/>
                  </a:lnTo>
                  <a:lnTo>
                    <a:pt x="217700" y="247985"/>
                  </a:lnTo>
                  <a:lnTo>
                    <a:pt x="247546" y="218358"/>
                  </a:lnTo>
                  <a:lnTo>
                    <a:pt x="267224" y="180685"/>
                  </a:lnTo>
                  <a:lnTo>
                    <a:pt x="274319" y="137159"/>
                  </a:lnTo>
                  <a:lnTo>
                    <a:pt x="267224" y="93634"/>
                  </a:lnTo>
                  <a:lnTo>
                    <a:pt x="247546" y="55961"/>
                  </a:lnTo>
                  <a:lnTo>
                    <a:pt x="217700" y="26334"/>
                  </a:lnTo>
                  <a:lnTo>
                    <a:pt x="180100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292854" y="453186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3299460" y="4322064"/>
            <a:ext cx="1633855" cy="411480"/>
            <a:chOff x="3299460" y="4322064"/>
            <a:chExt cx="1633855" cy="411480"/>
          </a:xfrm>
        </p:grpSpPr>
        <p:pic>
          <p:nvPicPr>
            <p:cNvPr id="98" name="object 9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99460" y="4322064"/>
              <a:ext cx="126492" cy="198120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3511296" y="4322064"/>
              <a:ext cx="1422400" cy="411480"/>
            </a:xfrm>
            <a:custGeom>
              <a:avLst/>
              <a:gdLst/>
              <a:ahLst/>
              <a:cxnLst/>
              <a:rect l="l" t="t" r="r" b="b"/>
              <a:pathLst>
                <a:path w="1422400" h="411479">
                  <a:moveTo>
                    <a:pt x="76200" y="336533"/>
                  </a:moveTo>
                  <a:lnTo>
                    <a:pt x="76200" y="283464"/>
                  </a:lnTo>
                  <a:lnTo>
                    <a:pt x="0" y="347472"/>
                  </a:lnTo>
                  <a:lnTo>
                    <a:pt x="64008" y="401238"/>
                  </a:lnTo>
                  <a:lnTo>
                    <a:pt x="64008" y="336804"/>
                  </a:lnTo>
                  <a:lnTo>
                    <a:pt x="76200" y="336533"/>
                  </a:lnTo>
                  <a:close/>
                </a:path>
                <a:path w="1422400" h="411479">
                  <a:moveTo>
                    <a:pt x="1421892" y="9144"/>
                  </a:moveTo>
                  <a:lnTo>
                    <a:pt x="1421892" y="1524"/>
                  </a:lnTo>
                  <a:lnTo>
                    <a:pt x="1400556" y="0"/>
                  </a:lnTo>
                  <a:lnTo>
                    <a:pt x="1400556" y="7620"/>
                  </a:lnTo>
                  <a:lnTo>
                    <a:pt x="1399032" y="15240"/>
                  </a:lnTo>
                  <a:lnTo>
                    <a:pt x="1395984" y="21336"/>
                  </a:lnTo>
                  <a:lnTo>
                    <a:pt x="1389888" y="36576"/>
                  </a:lnTo>
                  <a:lnTo>
                    <a:pt x="1383792" y="42672"/>
                  </a:lnTo>
                  <a:lnTo>
                    <a:pt x="1345692" y="80772"/>
                  </a:lnTo>
                  <a:lnTo>
                    <a:pt x="1312164" y="103632"/>
                  </a:lnTo>
                  <a:lnTo>
                    <a:pt x="1271016" y="126492"/>
                  </a:lnTo>
                  <a:lnTo>
                    <a:pt x="1239012" y="140208"/>
                  </a:lnTo>
                  <a:lnTo>
                    <a:pt x="1222248" y="147828"/>
                  </a:lnTo>
                  <a:lnTo>
                    <a:pt x="1185672" y="163068"/>
                  </a:lnTo>
                  <a:lnTo>
                    <a:pt x="1167384" y="169164"/>
                  </a:lnTo>
                  <a:lnTo>
                    <a:pt x="1147572" y="176784"/>
                  </a:lnTo>
                  <a:lnTo>
                    <a:pt x="1126236" y="182880"/>
                  </a:lnTo>
                  <a:lnTo>
                    <a:pt x="1106424" y="190500"/>
                  </a:lnTo>
                  <a:lnTo>
                    <a:pt x="1085088" y="196596"/>
                  </a:lnTo>
                  <a:lnTo>
                    <a:pt x="1016508" y="216408"/>
                  </a:lnTo>
                  <a:lnTo>
                    <a:pt x="967740" y="228600"/>
                  </a:lnTo>
                  <a:lnTo>
                    <a:pt x="917448" y="240792"/>
                  </a:lnTo>
                  <a:lnTo>
                    <a:pt x="865632" y="251460"/>
                  </a:lnTo>
                  <a:lnTo>
                    <a:pt x="810768" y="263652"/>
                  </a:lnTo>
                  <a:lnTo>
                    <a:pt x="754380" y="272796"/>
                  </a:lnTo>
                  <a:lnTo>
                    <a:pt x="697992" y="283464"/>
                  </a:lnTo>
                  <a:lnTo>
                    <a:pt x="638556" y="291084"/>
                  </a:lnTo>
                  <a:lnTo>
                    <a:pt x="577596" y="300228"/>
                  </a:lnTo>
                  <a:lnTo>
                    <a:pt x="516636" y="307848"/>
                  </a:lnTo>
                  <a:lnTo>
                    <a:pt x="391668" y="320040"/>
                  </a:lnTo>
                  <a:lnTo>
                    <a:pt x="327660" y="324612"/>
                  </a:lnTo>
                  <a:lnTo>
                    <a:pt x="262128" y="329184"/>
                  </a:lnTo>
                  <a:lnTo>
                    <a:pt x="198120" y="332232"/>
                  </a:lnTo>
                  <a:lnTo>
                    <a:pt x="132588" y="335280"/>
                  </a:lnTo>
                  <a:lnTo>
                    <a:pt x="64008" y="336804"/>
                  </a:lnTo>
                  <a:lnTo>
                    <a:pt x="64008" y="358140"/>
                  </a:lnTo>
                  <a:lnTo>
                    <a:pt x="132588" y="356616"/>
                  </a:lnTo>
                  <a:lnTo>
                    <a:pt x="198120" y="355092"/>
                  </a:lnTo>
                  <a:lnTo>
                    <a:pt x="263652" y="352044"/>
                  </a:lnTo>
                  <a:lnTo>
                    <a:pt x="329184" y="347472"/>
                  </a:lnTo>
                  <a:lnTo>
                    <a:pt x="393192" y="341376"/>
                  </a:lnTo>
                  <a:lnTo>
                    <a:pt x="457200" y="336804"/>
                  </a:lnTo>
                  <a:lnTo>
                    <a:pt x="519684" y="329184"/>
                  </a:lnTo>
                  <a:lnTo>
                    <a:pt x="641604" y="313944"/>
                  </a:lnTo>
                  <a:lnTo>
                    <a:pt x="701040" y="304800"/>
                  </a:lnTo>
                  <a:lnTo>
                    <a:pt x="758952" y="295656"/>
                  </a:lnTo>
                  <a:lnTo>
                    <a:pt x="815340" y="284988"/>
                  </a:lnTo>
                  <a:lnTo>
                    <a:pt x="870204" y="274320"/>
                  </a:lnTo>
                  <a:lnTo>
                    <a:pt x="973836" y="249936"/>
                  </a:lnTo>
                  <a:lnTo>
                    <a:pt x="1022604" y="237744"/>
                  </a:lnTo>
                  <a:lnTo>
                    <a:pt x="1068324" y="225552"/>
                  </a:lnTo>
                  <a:lnTo>
                    <a:pt x="1091184" y="217932"/>
                  </a:lnTo>
                  <a:lnTo>
                    <a:pt x="1112520" y="211836"/>
                  </a:lnTo>
                  <a:lnTo>
                    <a:pt x="1133856" y="204216"/>
                  </a:lnTo>
                  <a:lnTo>
                    <a:pt x="1155192" y="198120"/>
                  </a:lnTo>
                  <a:lnTo>
                    <a:pt x="1175004" y="190500"/>
                  </a:lnTo>
                  <a:lnTo>
                    <a:pt x="1193292" y="182880"/>
                  </a:lnTo>
                  <a:lnTo>
                    <a:pt x="1213104" y="175260"/>
                  </a:lnTo>
                  <a:lnTo>
                    <a:pt x="1231392" y="169164"/>
                  </a:lnTo>
                  <a:lnTo>
                    <a:pt x="1264920" y="153924"/>
                  </a:lnTo>
                  <a:lnTo>
                    <a:pt x="1295400" y="138684"/>
                  </a:lnTo>
                  <a:lnTo>
                    <a:pt x="1309116" y="131064"/>
                  </a:lnTo>
                  <a:lnTo>
                    <a:pt x="1322832" y="121920"/>
                  </a:lnTo>
                  <a:lnTo>
                    <a:pt x="1336548" y="114300"/>
                  </a:lnTo>
                  <a:lnTo>
                    <a:pt x="1348740" y="106680"/>
                  </a:lnTo>
                  <a:lnTo>
                    <a:pt x="1359408" y="97536"/>
                  </a:lnTo>
                  <a:lnTo>
                    <a:pt x="1370076" y="89916"/>
                  </a:lnTo>
                  <a:lnTo>
                    <a:pt x="1379220" y="80772"/>
                  </a:lnTo>
                  <a:lnTo>
                    <a:pt x="1388364" y="73152"/>
                  </a:lnTo>
                  <a:lnTo>
                    <a:pt x="1395984" y="64008"/>
                  </a:lnTo>
                  <a:lnTo>
                    <a:pt x="1402080" y="56388"/>
                  </a:lnTo>
                  <a:lnTo>
                    <a:pt x="1414272" y="38100"/>
                  </a:lnTo>
                  <a:lnTo>
                    <a:pt x="1420368" y="19812"/>
                  </a:lnTo>
                  <a:lnTo>
                    <a:pt x="1421892" y="9144"/>
                  </a:lnTo>
                  <a:close/>
                </a:path>
                <a:path w="1422400" h="411479">
                  <a:moveTo>
                    <a:pt x="76200" y="411480"/>
                  </a:moveTo>
                  <a:lnTo>
                    <a:pt x="76200" y="357869"/>
                  </a:lnTo>
                  <a:lnTo>
                    <a:pt x="64008" y="358140"/>
                  </a:lnTo>
                  <a:lnTo>
                    <a:pt x="64008" y="401238"/>
                  </a:lnTo>
                  <a:lnTo>
                    <a:pt x="76200" y="411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0" name="object 100"/>
          <p:cNvGrpSpPr/>
          <p:nvPr/>
        </p:nvGrpSpPr>
        <p:grpSpPr>
          <a:xfrm>
            <a:off x="6325615" y="4519676"/>
            <a:ext cx="301625" cy="299720"/>
            <a:chOff x="6325615" y="4519676"/>
            <a:chExt cx="301625" cy="299720"/>
          </a:xfrm>
        </p:grpSpPr>
        <p:sp>
          <p:nvSpPr>
            <p:cNvPr id="101" name="object 101"/>
            <p:cNvSpPr/>
            <p:nvPr/>
          </p:nvSpPr>
          <p:spPr>
            <a:xfrm>
              <a:off x="6338315" y="4532376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20">
                  <a:moveTo>
                    <a:pt x="275843" y="137159"/>
                  </a:moveTo>
                  <a:lnTo>
                    <a:pt x="268736" y="93634"/>
                  </a:lnTo>
                  <a:lnTo>
                    <a:pt x="248972" y="55961"/>
                  </a:lnTo>
                  <a:lnTo>
                    <a:pt x="218895" y="26334"/>
                  </a:lnTo>
                  <a:lnTo>
                    <a:pt x="180843" y="6949"/>
                  </a:lnTo>
                  <a:lnTo>
                    <a:pt x="137159" y="0"/>
                  </a:lnTo>
                  <a:lnTo>
                    <a:pt x="94219" y="6949"/>
                  </a:lnTo>
                  <a:lnTo>
                    <a:pt x="56619" y="26334"/>
                  </a:lnTo>
                  <a:lnTo>
                    <a:pt x="26773" y="55961"/>
                  </a:lnTo>
                  <a:lnTo>
                    <a:pt x="7095" y="93634"/>
                  </a:lnTo>
                  <a:lnTo>
                    <a:pt x="0" y="137159"/>
                  </a:lnTo>
                  <a:lnTo>
                    <a:pt x="7095" y="180685"/>
                  </a:lnTo>
                  <a:lnTo>
                    <a:pt x="26773" y="218358"/>
                  </a:lnTo>
                  <a:lnTo>
                    <a:pt x="56619" y="247985"/>
                  </a:lnTo>
                  <a:lnTo>
                    <a:pt x="94219" y="267370"/>
                  </a:lnTo>
                  <a:lnTo>
                    <a:pt x="137159" y="274319"/>
                  </a:lnTo>
                  <a:lnTo>
                    <a:pt x="180843" y="267370"/>
                  </a:lnTo>
                  <a:lnTo>
                    <a:pt x="218895" y="247985"/>
                  </a:lnTo>
                  <a:lnTo>
                    <a:pt x="248972" y="218358"/>
                  </a:lnTo>
                  <a:lnTo>
                    <a:pt x="268736" y="180685"/>
                  </a:lnTo>
                  <a:lnTo>
                    <a:pt x="275843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338315" y="4532376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20">
                  <a:moveTo>
                    <a:pt x="137159" y="0"/>
                  </a:moveTo>
                  <a:lnTo>
                    <a:pt x="94219" y="6949"/>
                  </a:lnTo>
                  <a:lnTo>
                    <a:pt x="56619" y="26334"/>
                  </a:lnTo>
                  <a:lnTo>
                    <a:pt x="26773" y="55961"/>
                  </a:lnTo>
                  <a:lnTo>
                    <a:pt x="7095" y="93634"/>
                  </a:lnTo>
                  <a:lnTo>
                    <a:pt x="0" y="137159"/>
                  </a:lnTo>
                  <a:lnTo>
                    <a:pt x="7095" y="180685"/>
                  </a:lnTo>
                  <a:lnTo>
                    <a:pt x="26773" y="218358"/>
                  </a:lnTo>
                  <a:lnTo>
                    <a:pt x="56619" y="247985"/>
                  </a:lnTo>
                  <a:lnTo>
                    <a:pt x="94219" y="267370"/>
                  </a:lnTo>
                  <a:lnTo>
                    <a:pt x="137159" y="274319"/>
                  </a:lnTo>
                  <a:lnTo>
                    <a:pt x="180843" y="267370"/>
                  </a:lnTo>
                  <a:lnTo>
                    <a:pt x="218895" y="247985"/>
                  </a:lnTo>
                  <a:lnTo>
                    <a:pt x="248972" y="218358"/>
                  </a:lnTo>
                  <a:lnTo>
                    <a:pt x="268736" y="180685"/>
                  </a:lnTo>
                  <a:lnTo>
                    <a:pt x="275843" y="137159"/>
                  </a:lnTo>
                  <a:lnTo>
                    <a:pt x="268736" y="93634"/>
                  </a:lnTo>
                  <a:lnTo>
                    <a:pt x="248972" y="55961"/>
                  </a:lnTo>
                  <a:lnTo>
                    <a:pt x="218895" y="26334"/>
                  </a:lnTo>
                  <a:lnTo>
                    <a:pt x="180843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6400289" y="45151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6414516" y="4322064"/>
            <a:ext cx="1637030" cy="411480"/>
            <a:chOff x="6414516" y="4322064"/>
            <a:chExt cx="1637030" cy="411480"/>
          </a:xfrm>
        </p:grpSpPr>
        <p:pic>
          <p:nvPicPr>
            <p:cNvPr id="105" name="object 10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14516" y="4322064"/>
              <a:ext cx="126492" cy="19812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6626352" y="4322064"/>
              <a:ext cx="1424940" cy="411480"/>
            </a:xfrm>
            <a:custGeom>
              <a:avLst/>
              <a:gdLst/>
              <a:ahLst/>
              <a:cxnLst/>
              <a:rect l="l" t="t" r="r" b="b"/>
              <a:pathLst>
                <a:path w="1424940" h="411479">
                  <a:moveTo>
                    <a:pt x="75307" y="336525"/>
                  </a:moveTo>
                  <a:lnTo>
                    <a:pt x="74676" y="283464"/>
                  </a:lnTo>
                  <a:lnTo>
                    <a:pt x="0" y="347472"/>
                  </a:lnTo>
                  <a:lnTo>
                    <a:pt x="62484" y="399958"/>
                  </a:lnTo>
                  <a:lnTo>
                    <a:pt x="62484" y="336804"/>
                  </a:lnTo>
                  <a:lnTo>
                    <a:pt x="75307" y="336525"/>
                  </a:lnTo>
                  <a:close/>
                </a:path>
                <a:path w="1424940" h="411479">
                  <a:moveTo>
                    <a:pt x="75561" y="357883"/>
                  </a:moveTo>
                  <a:lnTo>
                    <a:pt x="75307" y="336525"/>
                  </a:lnTo>
                  <a:lnTo>
                    <a:pt x="62484" y="336804"/>
                  </a:lnTo>
                  <a:lnTo>
                    <a:pt x="64008" y="358140"/>
                  </a:lnTo>
                  <a:lnTo>
                    <a:pt x="75561" y="357883"/>
                  </a:lnTo>
                  <a:close/>
                </a:path>
                <a:path w="1424940" h="411479">
                  <a:moveTo>
                    <a:pt x="76200" y="411480"/>
                  </a:moveTo>
                  <a:lnTo>
                    <a:pt x="75561" y="357883"/>
                  </a:lnTo>
                  <a:lnTo>
                    <a:pt x="64008" y="358140"/>
                  </a:lnTo>
                  <a:lnTo>
                    <a:pt x="62484" y="336804"/>
                  </a:lnTo>
                  <a:lnTo>
                    <a:pt x="62484" y="399958"/>
                  </a:lnTo>
                  <a:lnTo>
                    <a:pt x="76200" y="411480"/>
                  </a:lnTo>
                  <a:close/>
                </a:path>
                <a:path w="1424940" h="411479">
                  <a:moveTo>
                    <a:pt x="1424940" y="9144"/>
                  </a:moveTo>
                  <a:lnTo>
                    <a:pt x="1424940" y="1524"/>
                  </a:lnTo>
                  <a:lnTo>
                    <a:pt x="1403604" y="0"/>
                  </a:lnTo>
                  <a:lnTo>
                    <a:pt x="1402080" y="7620"/>
                  </a:lnTo>
                  <a:lnTo>
                    <a:pt x="1402080" y="15240"/>
                  </a:lnTo>
                  <a:lnTo>
                    <a:pt x="1399032" y="21336"/>
                  </a:lnTo>
                  <a:lnTo>
                    <a:pt x="1374648" y="57912"/>
                  </a:lnTo>
                  <a:lnTo>
                    <a:pt x="1338072" y="88392"/>
                  </a:lnTo>
                  <a:lnTo>
                    <a:pt x="1301496" y="111252"/>
                  </a:lnTo>
                  <a:lnTo>
                    <a:pt x="1257300" y="134112"/>
                  </a:lnTo>
                  <a:lnTo>
                    <a:pt x="1240536" y="140208"/>
                  </a:lnTo>
                  <a:lnTo>
                    <a:pt x="1207008" y="155448"/>
                  </a:lnTo>
                  <a:lnTo>
                    <a:pt x="1188720" y="163068"/>
                  </a:lnTo>
                  <a:lnTo>
                    <a:pt x="1168908" y="169164"/>
                  </a:lnTo>
                  <a:lnTo>
                    <a:pt x="1149096" y="176784"/>
                  </a:lnTo>
                  <a:lnTo>
                    <a:pt x="1129284" y="182880"/>
                  </a:lnTo>
                  <a:lnTo>
                    <a:pt x="1107948" y="190500"/>
                  </a:lnTo>
                  <a:lnTo>
                    <a:pt x="1086612" y="196596"/>
                  </a:lnTo>
                  <a:lnTo>
                    <a:pt x="1018032" y="216408"/>
                  </a:lnTo>
                  <a:lnTo>
                    <a:pt x="969264" y="228600"/>
                  </a:lnTo>
                  <a:lnTo>
                    <a:pt x="918972" y="240792"/>
                  </a:lnTo>
                  <a:lnTo>
                    <a:pt x="867156" y="251460"/>
                  </a:lnTo>
                  <a:lnTo>
                    <a:pt x="812292" y="263652"/>
                  </a:lnTo>
                  <a:lnTo>
                    <a:pt x="755904" y="272796"/>
                  </a:lnTo>
                  <a:lnTo>
                    <a:pt x="697992" y="283464"/>
                  </a:lnTo>
                  <a:lnTo>
                    <a:pt x="640080" y="291084"/>
                  </a:lnTo>
                  <a:lnTo>
                    <a:pt x="579120" y="300228"/>
                  </a:lnTo>
                  <a:lnTo>
                    <a:pt x="518160" y="307848"/>
                  </a:lnTo>
                  <a:lnTo>
                    <a:pt x="455676" y="313944"/>
                  </a:lnTo>
                  <a:lnTo>
                    <a:pt x="391668" y="320040"/>
                  </a:lnTo>
                  <a:lnTo>
                    <a:pt x="327660" y="324612"/>
                  </a:lnTo>
                  <a:lnTo>
                    <a:pt x="262128" y="329184"/>
                  </a:lnTo>
                  <a:lnTo>
                    <a:pt x="198120" y="332232"/>
                  </a:lnTo>
                  <a:lnTo>
                    <a:pt x="132588" y="335280"/>
                  </a:lnTo>
                  <a:lnTo>
                    <a:pt x="75307" y="336525"/>
                  </a:lnTo>
                  <a:lnTo>
                    <a:pt x="75561" y="357883"/>
                  </a:lnTo>
                  <a:lnTo>
                    <a:pt x="132588" y="356616"/>
                  </a:lnTo>
                  <a:lnTo>
                    <a:pt x="198120" y="355092"/>
                  </a:lnTo>
                  <a:lnTo>
                    <a:pt x="263652" y="352044"/>
                  </a:lnTo>
                  <a:lnTo>
                    <a:pt x="329184" y="347472"/>
                  </a:lnTo>
                  <a:lnTo>
                    <a:pt x="394716" y="341376"/>
                  </a:lnTo>
                  <a:lnTo>
                    <a:pt x="457200" y="336804"/>
                  </a:lnTo>
                  <a:lnTo>
                    <a:pt x="521208" y="329184"/>
                  </a:lnTo>
                  <a:lnTo>
                    <a:pt x="643128" y="313944"/>
                  </a:lnTo>
                  <a:lnTo>
                    <a:pt x="702564" y="304800"/>
                  </a:lnTo>
                  <a:lnTo>
                    <a:pt x="760476" y="295656"/>
                  </a:lnTo>
                  <a:lnTo>
                    <a:pt x="816864" y="284988"/>
                  </a:lnTo>
                  <a:lnTo>
                    <a:pt x="871728" y="274320"/>
                  </a:lnTo>
                  <a:lnTo>
                    <a:pt x="975360" y="249936"/>
                  </a:lnTo>
                  <a:lnTo>
                    <a:pt x="1024128" y="237744"/>
                  </a:lnTo>
                  <a:lnTo>
                    <a:pt x="1069848" y="225552"/>
                  </a:lnTo>
                  <a:lnTo>
                    <a:pt x="1092708" y="217932"/>
                  </a:lnTo>
                  <a:lnTo>
                    <a:pt x="1115568" y="211836"/>
                  </a:lnTo>
                  <a:lnTo>
                    <a:pt x="1136904" y="204216"/>
                  </a:lnTo>
                  <a:lnTo>
                    <a:pt x="1156716" y="198120"/>
                  </a:lnTo>
                  <a:lnTo>
                    <a:pt x="1196340" y="182880"/>
                  </a:lnTo>
                  <a:lnTo>
                    <a:pt x="1214628" y="175260"/>
                  </a:lnTo>
                  <a:lnTo>
                    <a:pt x="1232916" y="169164"/>
                  </a:lnTo>
                  <a:lnTo>
                    <a:pt x="1251204" y="161544"/>
                  </a:lnTo>
                  <a:lnTo>
                    <a:pt x="1266444" y="153924"/>
                  </a:lnTo>
                  <a:lnTo>
                    <a:pt x="1283208" y="146304"/>
                  </a:lnTo>
                  <a:lnTo>
                    <a:pt x="1298448" y="138684"/>
                  </a:lnTo>
                  <a:lnTo>
                    <a:pt x="1312164" y="131064"/>
                  </a:lnTo>
                  <a:lnTo>
                    <a:pt x="1325880" y="121920"/>
                  </a:lnTo>
                  <a:lnTo>
                    <a:pt x="1339596" y="114300"/>
                  </a:lnTo>
                  <a:lnTo>
                    <a:pt x="1350264" y="106680"/>
                  </a:lnTo>
                  <a:lnTo>
                    <a:pt x="1362456" y="97536"/>
                  </a:lnTo>
                  <a:lnTo>
                    <a:pt x="1373124" y="89916"/>
                  </a:lnTo>
                  <a:lnTo>
                    <a:pt x="1382268" y="80772"/>
                  </a:lnTo>
                  <a:lnTo>
                    <a:pt x="1391412" y="73152"/>
                  </a:lnTo>
                  <a:lnTo>
                    <a:pt x="1399032" y="64008"/>
                  </a:lnTo>
                  <a:lnTo>
                    <a:pt x="1405128" y="56388"/>
                  </a:lnTo>
                  <a:lnTo>
                    <a:pt x="1411224" y="47244"/>
                  </a:lnTo>
                  <a:lnTo>
                    <a:pt x="1420368" y="28956"/>
                  </a:lnTo>
                  <a:lnTo>
                    <a:pt x="1423416" y="19812"/>
                  </a:lnTo>
                  <a:lnTo>
                    <a:pt x="1424940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7" name="object 107"/>
          <p:cNvGraphicFramePr>
            <a:graphicFrameLocks noGrp="1"/>
          </p:cNvGraphicFramePr>
          <p:nvPr/>
        </p:nvGraphicFramePr>
        <p:xfrm>
          <a:off x="3154108" y="4981384"/>
          <a:ext cx="6229976" cy="3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object 108"/>
          <p:cNvSpPr txBox="1"/>
          <p:nvPr/>
        </p:nvSpPr>
        <p:spPr>
          <a:xfrm>
            <a:off x="2384552" y="4393182"/>
            <a:ext cx="701675" cy="8890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600"/>
              </a:lnSpc>
              <a:spcBef>
                <a:spcPts val="85"/>
              </a:spcBef>
            </a:pPr>
            <a:r>
              <a:rPr sz="1600" b="1" spc="-10" dirty="0">
                <a:latin typeface="Arial"/>
                <a:cs typeface="Arial"/>
              </a:rPr>
              <a:t>Th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spc="-5" dirty="0">
                <a:latin typeface="Arial"/>
                <a:cs typeface="Arial"/>
              </a:rPr>
              <a:t>d  IDs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3212083" y="5536183"/>
            <a:ext cx="299720" cy="299720"/>
            <a:chOff x="3212083" y="5536183"/>
            <a:chExt cx="299720" cy="299720"/>
          </a:xfrm>
        </p:grpSpPr>
        <p:sp>
          <p:nvSpPr>
            <p:cNvPr id="110" name="object 110"/>
            <p:cNvSpPr/>
            <p:nvPr/>
          </p:nvSpPr>
          <p:spPr>
            <a:xfrm>
              <a:off x="3224783" y="5548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224" y="93634"/>
                  </a:lnTo>
                  <a:lnTo>
                    <a:pt x="247546" y="55961"/>
                  </a:lnTo>
                  <a:lnTo>
                    <a:pt x="217700" y="26334"/>
                  </a:lnTo>
                  <a:lnTo>
                    <a:pt x="180100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100" y="267224"/>
                  </a:lnTo>
                  <a:lnTo>
                    <a:pt x="217700" y="247546"/>
                  </a:lnTo>
                  <a:lnTo>
                    <a:pt x="247546" y="217700"/>
                  </a:lnTo>
                  <a:lnTo>
                    <a:pt x="267224" y="180100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24783" y="5548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100" y="267224"/>
                  </a:lnTo>
                  <a:lnTo>
                    <a:pt x="217700" y="247546"/>
                  </a:lnTo>
                  <a:lnTo>
                    <a:pt x="247546" y="217700"/>
                  </a:lnTo>
                  <a:lnTo>
                    <a:pt x="267224" y="180100"/>
                  </a:lnTo>
                  <a:lnTo>
                    <a:pt x="274319" y="137159"/>
                  </a:lnTo>
                  <a:lnTo>
                    <a:pt x="267224" y="93634"/>
                  </a:lnTo>
                  <a:lnTo>
                    <a:pt x="247546" y="55961"/>
                  </a:lnTo>
                  <a:lnTo>
                    <a:pt x="217700" y="26334"/>
                  </a:lnTo>
                  <a:lnTo>
                    <a:pt x="180100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3292854" y="554684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3299460" y="5337048"/>
            <a:ext cx="3192780" cy="413384"/>
            <a:chOff x="3299460" y="5337048"/>
            <a:chExt cx="3192780" cy="413384"/>
          </a:xfrm>
        </p:grpSpPr>
        <p:pic>
          <p:nvPicPr>
            <p:cNvPr id="114" name="object 1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9460" y="5338572"/>
              <a:ext cx="126492" cy="196596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3511296" y="5337048"/>
              <a:ext cx="2981325" cy="413384"/>
            </a:xfrm>
            <a:custGeom>
              <a:avLst/>
              <a:gdLst/>
              <a:ahLst/>
              <a:cxnLst/>
              <a:rect l="l" t="t" r="r" b="b"/>
              <a:pathLst>
                <a:path w="2981325" h="413385">
                  <a:moveTo>
                    <a:pt x="76200" y="338241"/>
                  </a:moveTo>
                  <a:lnTo>
                    <a:pt x="76200" y="284988"/>
                  </a:lnTo>
                  <a:lnTo>
                    <a:pt x="0" y="348996"/>
                  </a:lnTo>
                  <a:lnTo>
                    <a:pt x="64008" y="402762"/>
                  </a:lnTo>
                  <a:lnTo>
                    <a:pt x="64008" y="338328"/>
                  </a:lnTo>
                  <a:lnTo>
                    <a:pt x="76200" y="338241"/>
                  </a:lnTo>
                  <a:close/>
                </a:path>
                <a:path w="2981325" h="413385">
                  <a:moveTo>
                    <a:pt x="2959608" y="42454"/>
                  </a:moveTo>
                  <a:lnTo>
                    <a:pt x="2959608" y="6096"/>
                  </a:lnTo>
                  <a:lnTo>
                    <a:pt x="2956560" y="13716"/>
                  </a:lnTo>
                  <a:lnTo>
                    <a:pt x="2956560" y="12192"/>
                  </a:lnTo>
                  <a:lnTo>
                    <a:pt x="2951988" y="19812"/>
                  </a:lnTo>
                  <a:lnTo>
                    <a:pt x="2951988" y="18288"/>
                  </a:lnTo>
                  <a:lnTo>
                    <a:pt x="2945892" y="27432"/>
                  </a:lnTo>
                  <a:lnTo>
                    <a:pt x="2936748" y="33528"/>
                  </a:lnTo>
                  <a:lnTo>
                    <a:pt x="2926080" y="41148"/>
                  </a:lnTo>
                  <a:lnTo>
                    <a:pt x="2913888" y="48768"/>
                  </a:lnTo>
                  <a:lnTo>
                    <a:pt x="2898648" y="56388"/>
                  </a:lnTo>
                  <a:lnTo>
                    <a:pt x="2881884" y="64008"/>
                  </a:lnTo>
                  <a:lnTo>
                    <a:pt x="2863596" y="71628"/>
                  </a:lnTo>
                  <a:lnTo>
                    <a:pt x="2842260" y="80772"/>
                  </a:lnTo>
                  <a:lnTo>
                    <a:pt x="2795016" y="96012"/>
                  </a:lnTo>
                  <a:lnTo>
                    <a:pt x="2741676" y="111252"/>
                  </a:lnTo>
                  <a:lnTo>
                    <a:pt x="2648712" y="134112"/>
                  </a:lnTo>
                  <a:lnTo>
                    <a:pt x="2578608" y="147828"/>
                  </a:lnTo>
                  <a:lnTo>
                    <a:pt x="2502408" y="163068"/>
                  </a:lnTo>
                  <a:lnTo>
                    <a:pt x="2420112" y="176784"/>
                  </a:lnTo>
                  <a:lnTo>
                    <a:pt x="2333244" y="190500"/>
                  </a:lnTo>
                  <a:lnTo>
                    <a:pt x="2240280" y="204216"/>
                  </a:lnTo>
                  <a:lnTo>
                    <a:pt x="2142744" y="216408"/>
                  </a:lnTo>
                  <a:lnTo>
                    <a:pt x="2040636" y="230124"/>
                  </a:lnTo>
                  <a:lnTo>
                    <a:pt x="1933956" y="242316"/>
                  </a:lnTo>
                  <a:lnTo>
                    <a:pt x="1824228" y="252984"/>
                  </a:lnTo>
                  <a:lnTo>
                    <a:pt x="1709928" y="263652"/>
                  </a:lnTo>
                  <a:lnTo>
                    <a:pt x="1591056" y="274320"/>
                  </a:lnTo>
                  <a:lnTo>
                    <a:pt x="1470660" y="283464"/>
                  </a:lnTo>
                  <a:lnTo>
                    <a:pt x="1345692" y="292608"/>
                  </a:lnTo>
                  <a:lnTo>
                    <a:pt x="1219200" y="300228"/>
                  </a:lnTo>
                  <a:lnTo>
                    <a:pt x="1089660" y="307848"/>
                  </a:lnTo>
                  <a:lnTo>
                    <a:pt x="958596" y="315468"/>
                  </a:lnTo>
                  <a:lnTo>
                    <a:pt x="826008" y="321564"/>
                  </a:lnTo>
                  <a:lnTo>
                    <a:pt x="690372" y="326136"/>
                  </a:lnTo>
                  <a:lnTo>
                    <a:pt x="553212" y="330708"/>
                  </a:lnTo>
                  <a:lnTo>
                    <a:pt x="278892" y="336804"/>
                  </a:lnTo>
                  <a:lnTo>
                    <a:pt x="64008" y="338328"/>
                  </a:lnTo>
                  <a:lnTo>
                    <a:pt x="64008" y="359664"/>
                  </a:lnTo>
                  <a:lnTo>
                    <a:pt x="278892" y="358140"/>
                  </a:lnTo>
                  <a:lnTo>
                    <a:pt x="554736" y="352044"/>
                  </a:lnTo>
                  <a:lnTo>
                    <a:pt x="690372" y="348996"/>
                  </a:lnTo>
                  <a:lnTo>
                    <a:pt x="826008" y="342900"/>
                  </a:lnTo>
                  <a:lnTo>
                    <a:pt x="960120" y="336804"/>
                  </a:lnTo>
                  <a:lnTo>
                    <a:pt x="1091184" y="330708"/>
                  </a:lnTo>
                  <a:lnTo>
                    <a:pt x="1220724" y="323088"/>
                  </a:lnTo>
                  <a:lnTo>
                    <a:pt x="1347216" y="315468"/>
                  </a:lnTo>
                  <a:lnTo>
                    <a:pt x="1472184" y="306324"/>
                  </a:lnTo>
                  <a:lnTo>
                    <a:pt x="1594104" y="295656"/>
                  </a:lnTo>
                  <a:lnTo>
                    <a:pt x="1711452" y="286512"/>
                  </a:lnTo>
                  <a:lnTo>
                    <a:pt x="1825752" y="275844"/>
                  </a:lnTo>
                  <a:lnTo>
                    <a:pt x="1937004" y="263652"/>
                  </a:lnTo>
                  <a:lnTo>
                    <a:pt x="2043684" y="251460"/>
                  </a:lnTo>
                  <a:lnTo>
                    <a:pt x="2145792" y="239268"/>
                  </a:lnTo>
                  <a:lnTo>
                    <a:pt x="2243328" y="225552"/>
                  </a:lnTo>
                  <a:lnTo>
                    <a:pt x="2336292" y="213360"/>
                  </a:lnTo>
                  <a:lnTo>
                    <a:pt x="2424684" y="199644"/>
                  </a:lnTo>
                  <a:lnTo>
                    <a:pt x="2506980" y="184404"/>
                  </a:lnTo>
                  <a:lnTo>
                    <a:pt x="2583180" y="170688"/>
                  </a:lnTo>
                  <a:lnTo>
                    <a:pt x="2686812" y="147828"/>
                  </a:lnTo>
                  <a:lnTo>
                    <a:pt x="2747772" y="132588"/>
                  </a:lnTo>
                  <a:lnTo>
                    <a:pt x="2802636" y="117348"/>
                  </a:lnTo>
                  <a:lnTo>
                    <a:pt x="2827020" y="108204"/>
                  </a:lnTo>
                  <a:lnTo>
                    <a:pt x="2849880" y="100584"/>
                  </a:lnTo>
                  <a:lnTo>
                    <a:pt x="2891028" y="85344"/>
                  </a:lnTo>
                  <a:lnTo>
                    <a:pt x="2938272" y="59436"/>
                  </a:lnTo>
                  <a:lnTo>
                    <a:pt x="2950464" y="50292"/>
                  </a:lnTo>
                  <a:lnTo>
                    <a:pt x="2959608" y="42454"/>
                  </a:lnTo>
                  <a:close/>
                </a:path>
                <a:path w="2981325" h="413385">
                  <a:moveTo>
                    <a:pt x="76200" y="413004"/>
                  </a:moveTo>
                  <a:lnTo>
                    <a:pt x="76200" y="359577"/>
                  </a:lnTo>
                  <a:lnTo>
                    <a:pt x="64008" y="359664"/>
                  </a:lnTo>
                  <a:lnTo>
                    <a:pt x="64008" y="402762"/>
                  </a:lnTo>
                  <a:lnTo>
                    <a:pt x="76200" y="413004"/>
                  </a:lnTo>
                  <a:close/>
                </a:path>
                <a:path w="2981325" h="413385">
                  <a:moveTo>
                    <a:pt x="2980944" y="12192"/>
                  </a:moveTo>
                  <a:lnTo>
                    <a:pt x="2980944" y="3048"/>
                  </a:lnTo>
                  <a:lnTo>
                    <a:pt x="2959608" y="0"/>
                  </a:lnTo>
                  <a:lnTo>
                    <a:pt x="2958084" y="9144"/>
                  </a:lnTo>
                  <a:lnTo>
                    <a:pt x="2959608" y="6096"/>
                  </a:lnTo>
                  <a:lnTo>
                    <a:pt x="2959608" y="42454"/>
                  </a:lnTo>
                  <a:lnTo>
                    <a:pt x="2961132" y="41148"/>
                  </a:lnTo>
                  <a:lnTo>
                    <a:pt x="2970276" y="32004"/>
                  </a:lnTo>
                  <a:lnTo>
                    <a:pt x="2974848" y="24384"/>
                  </a:lnTo>
                  <a:lnTo>
                    <a:pt x="2976372" y="22860"/>
                  </a:lnTo>
                  <a:lnTo>
                    <a:pt x="2976372" y="21336"/>
                  </a:lnTo>
                  <a:lnTo>
                    <a:pt x="2979420" y="13716"/>
                  </a:lnTo>
                  <a:lnTo>
                    <a:pt x="298094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6" name="object 1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299460" y="2787396"/>
            <a:ext cx="128016" cy="176784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079748" y="2787396"/>
            <a:ext cx="126492" cy="176784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858511" y="2787396"/>
            <a:ext cx="126492" cy="176784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638800" y="2787396"/>
            <a:ext cx="126492" cy="176784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417564" y="2787396"/>
            <a:ext cx="126492" cy="176784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196328" y="2787396"/>
            <a:ext cx="128016" cy="176784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976616" y="2787396"/>
            <a:ext cx="126492" cy="176784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755380" y="2787396"/>
            <a:ext cx="126492" cy="176784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299460" y="3803904"/>
            <a:ext cx="128016" cy="175260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858511" y="3803904"/>
            <a:ext cx="126492" cy="175260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417564" y="3803904"/>
            <a:ext cx="126492" cy="175260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976616" y="3803904"/>
            <a:ext cx="126492" cy="175260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299460" y="4818888"/>
            <a:ext cx="128016" cy="176784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417564" y="4818888"/>
            <a:ext cx="126492" cy="176784"/>
          </a:xfrm>
          <a:prstGeom prst="rect">
            <a:avLst/>
          </a:prstGeom>
        </p:spPr>
      </p:pic>
      <p:graphicFrame>
        <p:nvGraphicFramePr>
          <p:cNvPr id="130" name="object 130"/>
          <p:cNvGraphicFramePr>
            <a:graphicFrameLocks noGrp="1"/>
          </p:cNvGraphicFramePr>
          <p:nvPr/>
        </p:nvGraphicFramePr>
        <p:xfrm>
          <a:off x="3154108" y="5984176"/>
          <a:ext cx="6229976" cy="3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1" name="object 13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299460" y="5835396"/>
            <a:ext cx="128016" cy="163068"/>
          </a:xfrm>
          <a:prstGeom prst="rect">
            <a:avLst/>
          </a:prstGeom>
        </p:spPr>
      </p:pic>
      <p:sp>
        <p:nvSpPr>
          <p:cNvPr id="132" name="object 132"/>
          <p:cNvSpPr txBox="1"/>
          <p:nvPr/>
        </p:nvSpPr>
        <p:spPr>
          <a:xfrm>
            <a:off x="2384552" y="5411213"/>
            <a:ext cx="701675" cy="875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Th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spc="-5" dirty="0">
                <a:latin typeface="Arial"/>
                <a:cs typeface="Arial"/>
              </a:rPr>
              <a:t>d  IDs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7" name="object 1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33" name="object 133"/>
          <p:cNvSpPr txBox="1"/>
          <p:nvPr/>
        </p:nvSpPr>
        <p:spPr>
          <a:xfrm>
            <a:off x="1136396" y="2373883"/>
            <a:ext cx="770890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136396" y="3378198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136396" y="4393182"/>
            <a:ext cx="770890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136396" y="5409689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4493" y="3949700"/>
            <a:ext cx="9169400" cy="2006600"/>
            <a:chOff x="444493" y="3949700"/>
            <a:chExt cx="9169400" cy="2006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3" y="3962400"/>
              <a:ext cx="9144005" cy="19811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193" y="3962400"/>
              <a:ext cx="9144000" cy="1981200"/>
            </a:xfrm>
            <a:custGeom>
              <a:avLst/>
              <a:gdLst/>
              <a:ahLst/>
              <a:cxnLst/>
              <a:rect l="l" t="t" r="r" b="b"/>
              <a:pathLst>
                <a:path w="9144000" h="1981200">
                  <a:moveTo>
                    <a:pt x="0" y="0"/>
                  </a:moveTo>
                  <a:lnTo>
                    <a:pt x="0" y="1981199"/>
                  </a:lnTo>
                  <a:lnTo>
                    <a:pt x="9143999" y="198119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73082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Reduction</a:t>
            </a:r>
            <a:r>
              <a:rPr spc="-20" dirty="0"/>
              <a:t> </a:t>
            </a:r>
            <a:r>
              <a:rPr spc="-10" dirty="0"/>
              <a:t>#1:</a:t>
            </a:r>
            <a:r>
              <a:rPr spc="-15" dirty="0"/>
              <a:t> </a:t>
            </a:r>
            <a:r>
              <a:rPr spc="-10" dirty="0"/>
              <a:t>Interleaved</a:t>
            </a:r>
            <a:r>
              <a:rPr spc="-20" dirty="0"/>
              <a:t> </a:t>
            </a:r>
            <a:r>
              <a:rPr spc="-5" dirty="0"/>
              <a:t>Addressing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33" y="1474723"/>
            <a:ext cx="6805295" cy="22231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8605" marR="1156970" indent="-256540">
              <a:lnSpc>
                <a:spcPct val="100600"/>
              </a:lnSpc>
              <a:spcBef>
                <a:spcPts val="85"/>
              </a:spcBef>
              <a:tabLst>
                <a:tab pos="265430" algn="l"/>
                <a:tab pos="1254125" algn="l"/>
                <a:tab pos="2331720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1800" b="1" spc="-5" dirty="0">
                <a:latin typeface="Arial"/>
                <a:cs typeface="Arial"/>
              </a:rPr>
              <a:t>reduce1(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*g_idata,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*g_odata) </a:t>
            </a:r>
            <a:r>
              <a:rPr sz="1800" b="1" dirty="0">
                <a:latin typeface="Arial"/>
                <a:cs typeface="Arial"/>
              </a:rPr>
              <a:t>{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extern</a:t>
            </a: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shared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sdata[];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66700" marR="508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//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each</a:t>
            </a:r>
            <a:r>
              <a:rPr sz="18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thread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loads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one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element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from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 global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8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shared</a:t>
            </a:r>
            <a:r>
              <a:rPr sz="18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mem </a:t>
            </a:r>
            <a:r>
              <a:rPr sz="1800" b="1" spc="-48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268605" marR="802640" indent="-1905">
              <a:lnSpc>
                <a:spcPts val="2170"/>
              </a:lnSpc>
              <a:spcBef>
                <a:spcPts val="6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i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blockIdx.x</a:t>
            </a: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blockDim.x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sdata[tid]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g_idata[i];</a:t>
            </a:r>
            <a:endParaRPr sz="1800">
              <a:latin typeface="Arial"/>
              <a:cs typeface="Arial"/>
            </a:endParaRPr>
          </a:p>
          <a:p>
            <a:pPr marL="268605">
              <a:lnSpc>
                <a:spcPts val="2090"/>
              </a:lnSpc>
              <a:tabLst>
                <a:tab pos="521334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541" y="3946650"/>
            <a:ext cx="4986655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//</a:t>
            </a:r>
            <a:r>
              <a:rPr sz="18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do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 reduction in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shared</a:t>
            </a:r>
            <a:r>
              <a:rPr sz="18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mem</a:t>
            </a:r>
            <a:endParaRPr sz="1800">
              <a:latin typeface="Arial"/>
              <a:cs typeface="Arial"/>
            </a:endParaRPr>
          </a:p>
          <a:p>
            <a:pPr marL="254000" marR="5080" indent="-25336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10" dirty="0">
                <a:latin typeface="Arial"/>
                <a:cs typeface="Arial"/>
              </a:rPr>
              <a:t>s=1; </a:t>
            </a:r>
            <a:r>
              <a:rPr sz="1800" b="1" dirty="0">
                <a:latin typeface="Arial"/>
                <a:cs typeface="Arial"/>
              </a:rPr>
              <a:t>s &lt;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blockDim.x</a:t>
            </a:r>
            <a:r>
              <a:rPr sz="1800" b="1" spc="-5" dirty="0">
                <a:latin typeface="Arial"/>
                <a:cs typeface="Arial"/>
              </a:rPr>
              <a:t>; </a:t>
            </a:r>
            <a:r>
              <a:rPr sz="1800" b="1" dirty="0">
                <a:latin typeface="Arial"/>
                <a:cs typeface="Arial"/>
              </a:rPr>
              <a:t>s </a:t>
            </a:r>
            <a:r>
              <a:rPr sz="1800" b="1" spc="-5" dirty="0">
                <a:latin typeface="Arial"/>
                <a:cs typeface="Arial"/>
              </a:rPr>
              <a:t>*= 2) </a:t>
            </a:r>
            <a:r>
              <a:rPr sz="1800" b="1" dirty="0">
                <a:latin typeface="Arial"/>
                <a:cs typeface="Arial"/>
              </a:rPr>
              <a:t>{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(tid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%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(2*s)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0)</a:t>
            </a:r>
            <a:r>
              <a:rPr sz="1800" b="1" dirty="0">
                <a:latin typeface="Arial"/>
                <a:cs typeface="Arial"/>
              </a:rPr>
              <a:t> {</a:t>
            </a:r>
            <a:endParaRPr sz="1800">
              <a:latin typeface="Arial"/>
              <a:cs typeface="Arial"/>
            </a:endParaRPr>
          </a:p>
          <a:p>
            <a:pPr marL="508634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sdata[tid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0049" y="5045454"/>
            <a:ext cx="1838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52729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52" y="5595617"/>
            <a:ext cx="48583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66700" marR="5080">
              <a:lnSpc>
                <a:spcPct val="100000"/>
              </a:lnSpc>
            </a:pP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// write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result for this block to global 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mem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(tid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== </a:t>
            </a:r>
            <a:r>
              <a:rPr sz="1800" b="1" spc="-5" dirty="0">
                <a:latin typeface="Arial"/>
                <a:cs typeface="Arial"/>
              </a:rPr>
              <a:t>0)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g_odata[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blockIdx.x</a:t>
            </a:r>
            <a:r>
              <a:rPr sz="1800" b="1" spc="-5" dirty="0">
                <a:latin typeface="Arial"/>
                <a:cs typeface="Arial"/>
              </a:rPr>
              <a:t>]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sdata[0];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5645" y="4597398"/>
            <a:ext cx="3144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A50020"/>
                </a:solidFill>
                <a:latin typeface="Arial"/>
                <a:cs typeface="Arial"/>
              </a:rPr>
              <a:t>Problem:</a:t>
            </a:r>
            <a:r>
              <a:rPr sz="2000" b="1" spc="-1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50020"/>
                </a:solidFill>
                <a:latin typeface="Arial"/>
                <a:cs typeface="Arial"/>
              </a:rPr>
              <a:t>highly</a:t>
            </a:r>
            <a:r>
              <a:rPr sz="2000" b="1" spc="-4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50020"/>
                </a:solidFill>
                <a:latin typeface="Arial"/>
                <a:cs typeface="Arial"/>
              </a:rPr>
              <a:t>divergent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2662" y="4902198"/>
            <a:ext cx="36493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A50020"/>
                </a:solidFill>
                <a:latin typeface="Arial"/>
                <a:cs typeface="Arial"/>
              </a:rPr>
              <a:t>warps</a:t>
            </a:r>
            <a:r>
              <a:rPr sz="2000" b="1" spc="-1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50020"/>
                </a:solidFill>
                <a:latin typeface="Arial"/>
                <a:cs typeface="Arial"/>
              </a:rPr>
              <a:t>are very</a:t>
            </a:r>
            <a:r>
              <a:rPr sz="2000" b="1" spc="-4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50020"/>
                </a:solidFill>
                <a:latin typeface="Arial"/>
                <a:cs typeface="Arial"/>
              </a:rPr>
              <a:t>inefficient,</a:t>
            </a:r>
            <a:r>
              <a:rPr sz="2000" b="1" spc="-1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A50020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R="10795" algn="ctr">
              <a:lnSpc>
                <a:spcPct val="100000"/>
              </a:lnSpc>
            </a:pPr>
            <a:r>
              <a:rPr sz="2000" b="1" spc="5" dirty="0">
                <a:solidFill>
                  <a:srgbClr val="A50020"/>
                </a:solidFill>
                <a:latin typeface="Arial"/>
                <a:cs typeface="Arial"/>
              </a:rPr>
              <a:t>%</a:t>
            </a:r>
            <a:r>
              <a:rPr sz="2000" b="1" spc="-4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A50020"/>
                </a:solidFill>
                <a:latin typeface="Arial"/>
                <a:cs typeface="Arial"/>
              </a:rPr>
              <a:t>operator</a:t>
            </a:r>
            <a:r>
              <a:rPr sz="2000" b="1" spc="-3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50020"/>
                </a:solidFill>
                <a:latin typeface="Arial"/>
                <a:cs typeface="Arial"/>
              </a:rPr>
              <a:t>is</a:t>
            </a:r>
            <a:r>
              <a:rPr sz="2000" b="1" spc="-2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50020"/>
                </a:solidFill>
                <a:latin typeface="Arial"/>
                <a:cs typeface="Arial"/>
              </a:rPr>
              <a:t>very</a:t>
            </a:r>
            <a:r>
              <a:rPr sz="2000" b="1" spc="-4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50020"/>
                </a:solidFill>
                <a:latin typeface="Arial"/>
                <a:cs typeface="Arial"/>
              </a:rPr>
              <a:t>slow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4585716"/>
            <a:ext cx="1297305" cy="152400"/>
          </a:xfrm>
          <a:custGeom>
            <a:avLst/>
            <a:gdLst/>
            <a:ahLst/>
            <a:cxnLst/>
            <a:rect l="l" t="t" r="r" b="b"/>
            <a:pathLst>
              <a:path w="1297304" h="152400">
                <a:moveTo>
                  <a:pt x="146304" y="0"/>
                </a:moveTo>
                <a:lnTo>
                  <a:pt x="0" y="62484"/>
                </a:lnTo>
                <a:lnTo>
                  <a:pt x="85344" y="111252"/>
                </a:lnTo>
                <a:lnTo>
                  <a:pt x="85344" y="67056"/>
                </a:lnTo>
                <a:lnTo>
                  <a:pt x="86195" y="66119"/>
                </a:lnTo>
                <a:lnTo>
                  <a:pt x="86868" y="53340"/>
                </a:lnTo>
                <a:lnTo>
                  <a:pt x="97254" y="53954"/>
                </a:lnTo>
                <a:lnTo>
                  <a:pt x="146304" y="0"/>
                </a:lnTo>
                <a:close/>
              </a:path>
              <a:path w="1297304" h="152400">
                <a:moveTo>
                  <a:pt x="86091" y="68101"/>
                </a:moveTo>
                <a:lnTo>
                  <a:pt x="85344" y="67056"/>
                </a:lnTo>
                <a:lnTo>
                  <a:pt x="85344" y="82296"/>
                </a:lnTo>
                <a:lnTo>
                  <a:pt x="86091" y="68101"/>
                </a:lnTo>
                <a:close/>
              </a:path>
              <a:path w="1297304" h="152400">
                <a:moveTo>
                  <a:pt x="96700" y="82954"/>
                </a:moveTo>
                <a:lnTo>
                  <a:pt x="86091" y="68101"/>
                </a:lnTo>
                <a:lnTo>
                  <a:pt x="85344" y="82296"/>
                </a:lnTo>
                <a:lnTo>
                  <a:pt x="96700" y="82954"/>
                </a:lnTo>
                <a:close/>
              </a:path>
              <a:path w="1297304" h="152400">
                <a:moveTo>
                  <a:pt x="138684" y="141732"/>
                </a:moveTo>
                <a:lnTo>
                  <a:pt x="96700" y="82954"/>
                </a:lnTo>
                <a:lnTo>
                  <a:pt x="85344" y="82296"/>
                </a:lnTo>
                <a:lnTo>
                  <a:pt x="85344" y="111252"/>
                </a:lnTo>
                <a:lnTo>
                  <a:pt x="138684" y="141732"/>
                </a:lnTo>
                <a:close/>
              </a:path>
              <a:path w="1297304" h="152400">
                <a:moveTo>
                  <a:pt x="1296924" y="124968"/>
                </a:moveTo>
                <a:lnTo>
                  <a:pt x="97254" y="53954"/>
                </a:lnTo>
                <a:lnTo>
                  <a:pt x="86195" y="66119"/>
                </a:lnTo>
                <a:lnTo>
                  <a:pt x="86091" y="68101"/>
                </a:lnTo>
                <a:lnTo>
                  <a:pt x="96700" y="82954"/>
                </a:lnTo>
                <a:lnTo>
                  <a:pt x="1293876" y="152400"/>
                </a:lnTo>
                <a:lnTo>
                  <a:pt x="1296924" y="124968"/>
                </a:lnTo>
                <a:close/>
              </a:path>
              <a:path w="1297304" h="152400">
                <a:moveTo>
                  <a:pt x="97254" y="53954"/>
                </a:moveTo>
                <a:lnTo>
                  <a:pt x="86868" y="53340"/>
                </a:lnTo>
                <a:lnTo>
                  <a:pt x="86195" y="66119"/>
                </a:lnTo>
                <a:lnTo>
                  <a:pt x="97254" y="53954"/>
                </a:lnTo>
                <a:close/>
              </a:path>
            </a:pathLst>
          </a:custGeom>
          <a:solidFill>
            <a:srgbClr val="983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7446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Performance</a:t>
            </a:r>
            <a:r>
              <a:rPr spc="-15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dirty="0"/>
              <a:t>4M</a:t>
            </a:r>
            <a:r>
              <a:rPr spc="-20" dirty="0"/>
              <a:t> </a:t>
            </a:r>
            <a:r>
              <a:rPr spc="-5" dirty="0"/>
              <a:t>element </a:t>
            </a:r>
            <a:r>
              <a:rPr spc="-10" dirty="0"/>
              <a:t>reduction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4393" y="2057400"/>
            <a:ext cx="8229600" cy="762000"/>
            <a:chOff x="914393" y="2057400"/>
            <a:chExt cx="8229600" cy="762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799" y="2057400"/>
              <a:ext cx="2743199" cy="761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599" y="2057400"/>
              <a:ext cx="2743199" cy="761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3" y="2057400"/>
              <a:ext cx="2743206" cy="7619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93133" y="2082799"/>
            <a:ext cx="1839595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sz="1200" b="1" spc="-5" dirty="0">
                <a:latin typeface="Arial"/>
                <a:cs typeface="Arial"/>
              </a:rPr>
              <a:t>interleaved addressing </a:t>
            </a:r>
            <a:r>
              <a:rPr sz="1200" b="1" dirty="0">
                <a:latin typeface="Arial"/>
                <a:cs typeface="Arial"/>
              </a:rPr>
              <a:t> with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divergent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branching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479537" y="1608871"/>
            <a:ext cx="1323975" cy="80518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latin typeface="Arial"/>
                <a:cs typeface="Arial"/>
              </a:rPr>
              <a:t>Bandwidth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5" dirty="0">
                <a:latin typeface="Arial"/>
                <a:cs typeface="Arial"/>
              </a:rPr>
              <a:t>2.083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GB/s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4611" y="1608871"/>
            <a:ext cx="1571625" cy="80518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latin typeface="Arial"/>
                <a:cs typeface="Arial"/>
              </a:rPr>
              <a:t>Time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3148" dirty="0">
                <a:latin typeface="Arial"/>
                <a:cs typeface="Arial"/>
              </a:rPr>
              <a:t>22</a:t>
            </a:r>
            <a:r>
              <a:rPr sz="1800" b="1" spc="-22" baseline="23148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  <a:p>
            <a:pPr marL="344170">
              <a:lnSpc>
                <a:spcPct val="100000"/>
              </a:lnSpc>
              <a:spcBef>
                <a:spcPts val="835"/>
              </a:spcBef>
            </a:pPr>
            <a:r>
              <a:rPr sz="2000" b="1" spc="-5" dirty="0">
                <a:latin typeface="Arial"/>
                <a:cs typeface="Arial"/>
              </a:rPr>
              <a:t>8.054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9538" y="3303522"/>
            <a:ext cx="433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Note: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 </a:t>
            </a:r>
            <a:r>
              <a:rPr sz="1800" dirty="0">
                <a:latin typeface="Arial MT"/>
                <a:cs typeface="Arial MT"/>
              </a:rPr>
              <a:t>Size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 </a:t>
            </a:r>
            <a:r>
              <a:rPr sz="1800" spc="-10" dirty="0">
                <a:latin typeface="Arial MT"/>
                <a:cs typeface="Arial MT"/>
              </a:rPr>
              <a:t>128</a:t>
            </a:r>
            <a:r>
              <a:rPr sz="1800" spc="-5" dirty="0">
                <a:latin typeface="Arial MT"/>
                <a:cs typeface="Arial MT"/>
              </a:rPr>
              <a:t> threads for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tests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724400"/>
            <a:ext cx="5257799" cy="2285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1981200"/>
            <a:ext cx="5257799" cy="2057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0200" y="1981200"/>
            <a:ext cx="5257800" cy="20574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71475" marR="95250" indent="-253365">
              <a:lnSpc>
                <a:spcPct val="100000"/>
              </a:lnSpc>
              <a:spcBef>
                <a:spcPts val="180"/>
              </a:spcBef>
              <a:tabLst>
                <a:tab pos="5065395" algn="l"/>
              </a:tabLst>
            </a:pP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si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ne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2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; 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blo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ckD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; 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*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)	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(tid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%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(2*s)</a:t>
            </a:r>
            <a:r>
              <a:rPr sz="1800" b="1" dirty="0">
                <a:latin typeface="Arial"/>
                <a:cs typeface="Arial"/>
              </a:rPr>
              <a:t> == </a:t>
            </a:r>
            <a:r>
              <a:rPr sz="1800" b="1" spc="-5" dirty="0">
                <a:latin typeface="Arial"/>
                <a:cs typeface="Arial"/>
              </a:rPr>
              <a:t>0)</a:t>
            </a:r>
            <a:r>
              <a:rPr sz="1800" b="1" dirty="0">
                <a:latin typeface="Arial"/>
                <a:cs typeface="Arial"/>
              </a:rPr>
              <a:t> {</a:t>
            </a:r>
            <a:endParaRPr sz="1800">
              <a:latin typeface="Arial"/>
              <a:cs typeface="Arial"/>
            </a:endParaRPr>
          </a:p>
          <a:p>
            <a:pPr marL="62611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sdata[tid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>
              <a:latin typeface="Arial"/>
              <a:cs typeface="Arial"/>
            </a:endParaRPr>
          </a:p>
          <a:p>
            <a:pPr marL="37147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71475">
              <a:lnSpc>
                <a:spcPct val="100000"/>
              </a:lnSpc>
              <a:tabLst>
                <a:tab pos="62420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1874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00200" y="4724400"/>
            <a:ext cx="5257800" cy="22860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71475" marR="95250" indent="-253365">
              <a:lnSpc>
                <a:spcPct val="100000"/>
              </a:lnSpc>
              <a:spcBef>
                <a:spcPts val="200"/>
              </a:spcBef>
              <a:tabLst>
                <a:tab pos="5065395" algn="l"/>
              </a:tabLst>
            </a:pP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si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ne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2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; 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blo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ckD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; 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*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)	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index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*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*</a:t>
            </a:r>
            <a:r>
              <a:rPr sz="1800" b="1" spc="-5" dirty="0">
                <a:latin typeface="Arial"/>
                <a:cs typeface="Arial"/>
              </a:rPr>
              <a:t> tid;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Arial"/>
              <a:cs typeface="Arial"/>
            </a:endParaRPr>
          </a:p>
          <a:p>
            <a:pPr marL="626110" marR="1073785" indent="-254635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latin typeface="Arial"/>
                <a:cs typeface="Arial"/>
              </a:rPr>
              <a:t>(index </a:t>
            </a:r>
            <a:r>
              <a:rPr sz="1800" b="1" dirty="0">
                <a:latin typeface="Arial"/>
                <a:cs typeface="Arial"/>
              </a:rPr>
              <a:t>&lt;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</a:t>
            </a:r>
            <a:r>
              <a:rPr sz="1800" b="1" spc="-5" dirty="0">
                <a:latin typeface="Arial"/>
                <a:cs typeface="Arial"/>
              </a:rPr>
              <a:t>x) </a:t>
            </a:r>
            <a:r>
              <a:rPr sz="1800" b="1">
                <a:latin typeface="Arial"/>
                <a:cs typeface="Arial"/>
              </a:rPr>
              <a:t>{ </a:t>
            </a:r>
            <a:r>
              <a:rPr sz="1800" b="1" spc="5">
                <a:latin typeface="Arial"/>
                <a:cs typeface="Arial"/>
              </a:rPr>
              <a:t> </a:t>
            </a:r>
            <a:endParaRPr lang="en-US" sz="1800" b="1" spc="5">
              <a:latin typeface="Arial"/>
              <a:cs typeface="Arial"/>
            </a:endParaRPr>
          </a:p>
          <a:p>
            <a:pPr marL="626110" marR="1073785" indent="-254635">
              <a:lnSpc>
                <a:spcPct val="100000"/>
              </a:lnSpc>
            </a:pPr>
            <a:r>
              <a:rPr lang="en-US" b="1" spc="5">
                <a:latin typeface="Arial"/>
                <a:cs typeface="Arial"/>
              </a:rPr>
              <a:t>  </a:t>
            </a:r>
            <a:r>
              <a:rPr sz="1800" b="1" spc="-5">
                <a:latin typeface="Arial"/>
                <a:cs typeface="Arial"/>
              </a:rPr>
              <a:t>sdata</a:t>
            </a:r>
            <a:r>
              <a:rPr sz="1800" b="1" spc="-5" dirty="0">
                <a:latin typeface="Arial"/>
                <a:cs typeface="Arial"/>
              </a:rPr>
              <a:t>[index]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+=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sdata[index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5" dirty="0">
                <a:latin typeface="Arial"/>
                <a:cs typeface="Arial"/>
              </a:rPr>
              <a:t> s];</a:t>
            </a:r>
            <a:endParaRPr sz="1800">
              <a:latin typeface="Arial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71475">
              <a:lnSpc>
                <a:spcPct val="100000"/>
              </a:lnSpc>
              <a:tabLst>
                <a:tab pos="62420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  <a:p>
            <a:pPr marL="11874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73082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Reduction</a:t>
            </a:r>
            <a:r>
              <a:rPr spc="-20" dirty="0"/>
              <a:t> </a:t>
            </a:r>
            <a:r>
              <a:rPr spc="-10" dirty="0"/>
              <a:t>#2:</a:t>
            </a:r>
            <a:r>
              <a:rPr spc="-15" dirty="0"/>
              <a:t> </a:t>
            </a:r>
            <a:r>
              <a:rPr spc="-10" dirty="0"/>
              <a:t>Interleaved</a:t>
            </a:r>
            <a:r>
              <a:rPr spc="-20" dirty="0"/>
              <a:t> </a:t>
            </a:r>
            <a:r>
              <a:rPr spc="-5" dirty="0"/>
              <a:t>Addressing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1733" y="1471675"/>
            <a:ext cx="637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Just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replace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divergent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branch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inner</a:t>
            </a:r>
            <a:r>
              <a:rPr sz="2400" b="1" spc="-10" dirty="0">
                <a:latin typeface="Arial"/>
                <a:cs typeface="Arial"/>
              </a:rPr>
              <a:t> loop: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2213" y="4196586"/>
            <a:ext cx="6605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With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strided index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 non-divergent branch: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6913"/>
            <a:ext cx="7285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Parallel</a:t>
            </a:r>
            <a:r>
              <a:rPr sz="2800" spc="5" dirty="0"/>
              <a:t> </a:t>
            </a:r>
            <a:r>
              <a:rPr sz="2800" spc="-5" dirty="0"/>
              <a:t>Reduction:</a:t>
            </a:r>
            <a:r>
              <a:rPr sz="2800" spc="25" dirty="0"/>
              <a:t> </a:t>
            </a:r>
            <a:r>
              <a:rPr sz="2800" spc="-5" dirty="0"/>
              <a:t>Interleaved</a:t>
            </a:r>
            <a:r>
              <a:rPr sz="2800" spc="25" dirty="0"/>
              <a:t> </a:t>
            </a:r>
            <a:r>
              <a:rPr sz="2800" spc="-5" dirty="0"/>
              <a:t>Addressing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54108" y="1933384"/>
          <a:ext cx="6229976" cy="3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29481" y="2006599"/>
            <a:ext cx="2383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(shared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memory)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12083" y="2488183"/>
            <a:ext cx="299720" cy="299720"/>
            <a:chOff x="3212083" y="2488183"/>
            <a:chExt cx="299720" cy="299720"/>
          </a:xfrm>
        </p:grpSpPr>
        <p:sp>
          <p:nvSpPr>
            <p:cNvPr id="6" name="object 6"/>
            <p:cNvSpPr/>
            <p:nvPr/>
          </p:nvSpPr>
          <p:spPr>
            <a:xfrm>
              <a:off x="3224783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19" y="137159"/>
                  </a:moveTo>
                  <a:lnTo>
                    <a:pt x="267224" y="93634"/>
                  </a:lnTo>
                  <a:lnTo>
                    <a:pt x="247546" y="55961"/>
                  </a:lnTo>
                  <a:lnTo>
                    <a:pt x="217700" y="26334"/>
                  </a:lnTo>
                  <a:lnTo>
                    <a:pt x="180100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100" y="267224"/>
                  </a:lnTo>
                  <a:lnTo>
                    <a:pt x="217700" y="247546"/>
                  </a:lnTo>
                  <a:lnTo>
                    <a:pt x="247546" y="217700"/>
                  </a:lnTo>
                  <a:lnTo>
                    <a:pt x="267224" y="180100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24783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100" y="267224"/>
                  </a:lnTo>
                  <a:lnTo>
                    <a:pt x="217700" y="247546"/>
                  </a:lnTo>
                  <a:lnTo>
                    <a:pt x="247546" y="217700"/>
                  </a:lnTo>
                  <a:lnTo>
                    <a:pt x="267224" y="180100"/>
                  </a:lnTo>
                  <a:lnTo>
                    <a:pt x="274319" y="137159"/>
                  </a:lnTo>
                  <a:lnTo>
                    <a:pt x="267224" y="93634"/>
                  </a:lnTo>
                  <a:lnTo>
                    <a:pt x="247546" y="55961"/>
                  </a:lnTo>
                  <a:lnTo>
                    <a:pt x="217700" y="26334"/>
                  </a:lnTo>
                  <a:lnTo>
                    <a:pt x="180100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92854" y="249885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99460" y="2290572"/>
            <a:ext cx="466725" cy="388620"/>
            <a:chOff x="3299460" y="2290572"/>
            <a:chExt cx="466725" cy="38862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9460" y="2290572"/>
              <a:ext cx="126492" cy="1965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11296" y="2290572"/>
              <a:ext cx="254635" cy="388620"/>
            </a:xfrm>
            <a:custGeom>
              <a:avLst/>
              <a:gdLst/>
              <a:ahLst/>
              <a:cxnLst/>
              <a:rect l="l" t="t" r="r" b="b"/>
              <a:pathLst>
                <a:path w="254635" h="388619">
                  <a:moveTo>
                    <a:pt x="69861" y="315694"/>
                  </a:moveTo>
                  <a:lnTo>
                    <a:pt x="56388" y="266700"/>
                  </a:lnTo>
                  <a:lnTo>
                    <a:pt x="0" y="347472"/>
                  </a:lnTo>
                  <a:lnTo>
                    <a:pt x="57912" y="373974"/>
                  </a:lnTo>
                  <a:lnTo>
                    <a:pt x="57912" y="320040"/>
                  </a:lnTo>
                  <a:lnTo>
                    <a:pt x="69861" y="315694"/>
                  </a:lnTo>
                  <a:close/>
                </a:path>
                <a:path w="254635" h="388619">
                  <a:moveTo>
                    <a:pt x="75888" y="337610"/>
                  </a:moveTo>
                  <a:lnTo>
                    <a:pt x="69861" y="315694"/>
                  </a:lnTo>
                  <a:lnTo>
                    <a:pt x="57912" y="320040"/>
                  </a:lnTo>
                  <a:lnTo>
                    <a:pt x="65532" y="341376"/>
                  </a:lnTo>
                  <a:lnTo>
                    <a:pt x="75888" y="337610"/>
                  </a:lnTo>
                  <a:close/>
                </a:path>
                <a:path w="254635" h="388619">
                  <a:moveTo>
                    <a:pt x="89916" y="388620"/>
                  </a:moveTo>
                  <a:lnTo>
                    <a:pt x="75888" y="337610"/>
                  </a:lnTo>
                  <a:lnTo>
                    <a:pt x="65532" y="341376"/>
                  </a:lnTo>
                  <a:lnTo>
                    <a:pt x="57912" y="320040"/>
                  </a:lnTo>
                  <a:lnTo>
                    <a:pt x="57912" y="373974"/>
                  </a:lnTo>
                  <a:lnTo>
                    <a:pt x="89916" y="388620"/>
                  </a:lnTo>
                  <a:close/>
                </a:path>
                <a:path w="254635" h="388619">
                  <a:moveTo>
                    <a:pt x="74676" y="313944"/>
                  </a:moveTo>
                  <a:lnTo>
                    <a:pt x="69861" y="315694"/>
                  </a:lnTo>
                  <a:lnTo>
                    <a:pt x="73152" y="327660"/>
                  </a:lnTo>
                  <a:lnTo>
                    <a:pt x="73152" y="315468"/>
                  </a:lnTo>
                  <a:lnTo>
                    <a:pt x="74676" y="313944"/>
                  </a:lnTo>
                  <a:close/>
                </a:path>
                <a:path w="254635" h="388619">
                  <a:moveTo>
                    <a:pt x="254508" y="16764"/>
                  </a:moveTo>
                  <a:lnTo>
                    <a:pt x="254508" y="0"/>
                  </a:lnTo>
                  <a:lnTo>
                    <a:pt x="231648" y="0"/>
                  </a:lnTo>
                  <a:lnTo>
                    <a:pt x="231648" y="16764"/>
                  </a:lnTo>
                  <a:lnTo>
                    <a:pt x="227076" y="64008"/>
                  </a:lnTo>
                  <a:lnTo>
                    <a:pt x="211836" y="124968"/>
                  </a:lnTo>
                  <a:lnTo>
                    <a:pt x="173736" y="208788"/>
                  </a:lnTo>
                  <a:lnTo>
                    <a:pt x="149352" y="245364"/>
                  </a:lnTo>
                  <a:lnTo>
                    <a:pt x="103632" y="294132"/>
                  </a:lnTo>
                  <a:lnTo>
                    <a:pt x="73152" y="315468"/>
                  </a:lnTo>
                  <a:lnTo>
                    <a:pt x="73152" y="327660"/>
                  </a:lnTo>
                  <a:lnTo>
                    <a:pt x="75888" y="337610"/>
                  </a:lnTo>
                  <a:lnTo>
                    <a:pt x="82296" y="335280"/>
                  </a:lnTo>
                  <a:lnTo>
                    <a:pt x="83820" y="335280"/>
                  </a:lnTo>
                  <a:lnTo>
                    <a:pt x="83820" y="333756"/>
                  </a:lnTo>
                  <a:lnTo>
                    <a:pt x="96012" y="327660"/>
                  </a:lnTo>
                  <a:lnTo>
                    <a:pt x="106680" y="318516"/>
                  </a:lnTo>
                  <a:lnTo>
                    <a:pt x="117348" y="310896"/>
                  </a:lnTo>
                  <a:lnTo>
                    <a:pt x="128016" y="301752"/>
                  </a:lnTo>
                  <a:lnTo>
                    <a:pt x="138684" y="291084"/>
                  </a:lnTo>
                  <a:lnTo>
                    <a:pt x="147828" y="280416"/>
                  </a:lnTo>
                  <a:lnTo>
                    <a:pt x="158496" y="269748"/>
                  </a:lnTo>
                  <a:lnTo>
                    <a:pt x="193548" y="219456"/>
                  </a:lnTo>
                  <a:lnTo>
                    <a:pt x="220980" y="161544"/>
                  </a:lnTo>
                  <a:lnTo>
                    <a:pt x="237744" y="115824"/>
                  </a:lnTo>
                  <a:lnTo>
                    <a:pt x="251460" y="50292"/>
                  </a:lnTo>
                  <a:lnTo>
                    <a:pt x="254508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989323" y="2488183"/>
            <a:ext cx="299720" cy="299720"/>
            <a:chOff x="3989323" y="2488183"/>
            <a:chExt cx="299720" cy="299720"/>
          </a:xfrm>
        </p:grpSpPr>
        <p:sp>
          <p:nvSpPr>
            <p:cNvPr id="13" name="object 13"/>
            <p:cNvSpPr/>
            <p:nvPr/>
          </p:nvSpPr>
          <p:spPr>
            <a:xfrm>
              <a:off x="4002023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19" y="137159"/>
                  </a:move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2023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63998" y="24836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78223" y="2290572"/>
            <a:ext cx="466725" cy="388620"/>
            <a:chOff x="4078223" y="2290572"/>
            <a:chExt cx="466725" cy="38862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8223" y="2290572"/>
              <a:ext cx="126492" cy="1965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90059" y="2290572"/>
              <a:ext cx="254635" cy="388620"/>
            </a:xfrm>
            <a:custGeom>
              <a:avLst/>
              <a:gdLst/>
              <a:ahLst/>
              <a:cxnLst/>
              <a:rect l="l" t="t" r="r" b="b"/>
              <a:pathLst>
                <a:path w="254635" h="388619">
                  <a:moveTo>
                    <a:pt x="69824" y="315561"/>
                  </a:moveTo>
                  <a:lnTo>
                    <a:pt x="56388" y="266700"/>
                  </a:lnTo>
                  <a:lnTo>
                    <a:pt x="0" y="347472"/>
                  </a:lnTo>
                  <a:lnTo>
                    <a:pt x="56388" y="373276"/>
                  </a:lnTo>
                  <a:lnTo>
                    <a:pt x="56388" y="320040"/>
                  </a:lnTo>
                  <a:lnTo>
                    <a:pt x="69824" y="315561"/>
                  </a:lnTo>
                  <a:close/>
                </a:path>
                <a:path w="254635" h="388619">
                  <a:moveTo>
                    <a:pt x="75839" y="337432"/>
                  </a:moveTo>
                  <a:lnTo>
                    <a:pt x="69824" y="315561"/>
                  </a:lnTo>
                  <a:lnTo>
                    <a:pt x="56388" y="320040"/>
                  </a:lnTo>
                  <a:lnTo>
                    <a:pt x="64008" y="341376"/>
                  </a:lnTo>
                  <a:lnTo>
                    <a:pt x="75839" y="337432"/>
                  </a:lnTo>
                  <a:close/>
                </a:path>
                <a:path w="254635" h="388619">
                  <a:moveTo>
                    <a:pt x="89916" y="388620"/>
                  </a:moveTo>
                  <a:lnTo>
                    <a:pt x="75839" y="337432"/>
                  </a:lnTo>
                  <a:lnTo>
                    <a:pt x="64008" y="341376"/>
                  </a:lnTo>
                  <a:lnTo>
                    <a:pt x="56388" y="320040"/>
                  </a:lnTo>
                  <a:lnTo>
                    <a:pt x="56388" y="373276"/>
                  </a:lnTo>
                  <a:lnTo>
                    <a:pt x="89916" y="388620"/>
                  </a:lnTo>
                  <a:close/>
                </a:path>
                <a:path w="254635" h="388619">
                  <a:moveTo>
                    <a:pt x="73761" y="314248"/>
                  </a:moveTo>
                  <a:lnTo>
                    <a:pt x="69824" y="315561"/>
                  </a:lnTo>
                  <a:lnTo>
                    <a:pt x="71628" y="322118"/>
                  </a:lnTo>
                  <a:lnTo>
                    <a:pt x="71628" y="315468"/>
                  </a:lnTo>
                  <a:lnTo>
                    <a:pt x="73761" y="314248"/>
                  </a:lnTo>
                  <a:close/>
                </a:path>
                <a:path w="254635" h="388619">
                  <a:moveTo>
                    <a:pt x="74676" y="313944"/>
                  </a:moveTo>
                  <a:lnTo>
                    <a:pt x="73761" y="314248"/>
                  </a:lnTo>
                  <a:lnTo>
                    <a:pt x="71628" y="315468"/>
                  </a:lnTo>
                  <a:lnTo>
                    <a:pt x="74676" y="313944"/>
                  </a:lnTo>
                  <a:close/>
                </a:path>
                <a:path w="254635" h="388619">
                  <a:moveTo>
                    <a:pt x="74676" y="333201"/>
                  </a:moveTo>
                  <a:lnTo>
                    <a:pt x="74676" y="313944"/>
                  </a:lnTo>
                  <a:lnTo>
                    <a:pt x="71628" y="315468"/>
                  </a:lnTo>
                  <a:lnTo>
                    <a:pt x="71628" y="322118"/>
                  </a:lnTo>
                  <a:lnTo>
                    <a:pt x="74676" y="333201"/>
                  </a:lnTo>
                  <a:close/>
                </a:path>
                <a:path w="254635" h="388619">
                  <a:moveTo>
                    <a:pt x="254508" y="16764"/>
                  </a:moveTo>
                  <a:lnTo>
                    <a:pt x="254508" y="0"/>
                  </a:lnTo>
                  <a:lnTo>
                    <a:pt x="233172" y="0"/>
                  </a:lnTo>
                  <a:lnTo>
                    <a:pt x="231648" y="16764"/>
                  </a:lnTo>
                  <a:lnTo>
                    <a:pt x="231648" y="32004"/>
                  </a:lnTo>
                  <a:lnTo>
                    <a:pt x="230124" y="47244"/>
                  </a:lnTo>
                  <a:lnTo>
                    <a:pt x="220980" y="94488"/>
                  </a:lnTo>
                  <a:lnTo>
                    <a:pt x="201168" y="153924"/>
                  </a:lnTo>
                  <a:lnTo>
                    <a:pt x="173736" y="208788"/>
                  </a:lnTo>
                  <a:lnTo>
                    <a:pt x="149352" y="243840"/>
                  </a:lnTo>
                  <a:lnTo>
                    <a:pt x="140208" y="256032"/>
                  </a:lnTo>
                  <a:lnTo>
                    <a:pt x="131064" y="266700"/>
                  </a:lnTo>
                  <a:lnTo>
                    <a:pt x="103632" y="294132"/>
                  </a:lnTo>
                  <a:lnTo>
                    <a:pt x="82296" y="309372"/>
                  </a:lnTo>
                  <a:lnTo>
                    <a:pt x="73761" y="314248"/>
                  </a:lnTo>
                  <a:lnTo>
                    <a:pt x="74676" y="313944"/>
                  </a:lnTo>
                  <a:lnTo>
                    <a:pt x="74676" y="333201"/>
                  </a:lnTo>
                  <a:lnTo>
                    <a:pt x="75839" y="337432"/>
                  </a:lnTo>
                  <a:lnTo>
                    <a:pt x="82296" y="335280"/>
                  </a:lnTo>
                  <a:lnTo>
                    <a:pt x="83820" y="333756"/>
                  </a:lnTo>
                  <a:lnTo>
                    <a:pt x="96012" y="327660"/>
                  </a:lnTo>
                  <a:lnTo>
                    <a:pt x="106680" y="318516"/>
                  </a:lnTo>
                  <a:lnTo>
                    <a:pt x="117348" y="310896"/>
                  </a:lnTo>
                  <a:lnTo>
                    <a:pt x="128016" y="301752"/>
                  </a:lnTo>
                  <a:lnTo>
                    <a:pt x="138684" y="291084"/>
                  </a:lnTo>
                  <a:lnTo>
                    <a:pt x="147828" y="280416"/>
                  </a:lnTo>
                  <a:lnTo>
                    <a:pt x="158496" y="269748"/>
                  </a:lnTo>
                  <a:lnTo>
                    <a:pt x="193548" y="219456"/>
                  </a:lnTo>
                  <a:lnTo>
                    <a:pt x="222504" y="161544"/>
                  </a:lnTo>
                  <a:lnTo>
                    <a:pt x="237744" y="115824"/>
                  </a:lnTo>
                  <a:lnTo>
                    <a:pt x="249936" y="67056"/>
                  </a:lnTo>
                  <a:lnTo>
                    <a:pt x="254508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768088" y="2488183"/>
            <a:ext cx="301625" cy="299720"/>
            <a:chOff x="4768088" y="2488183"/>
            <a:chExt cx="301625" cy="299720"/>
          </a:xfrm>
        </p:grpSpPr>
        <p:sp>
          <p:nvSpPr>
            <p:cNvPr id="20" name="object 20"/>
            <p:cNvSpPr/>
            <p:nvPr/>
          </p:nvSpPr>
          <p:spPr>
            <a:xfrm>
              <a:off x="4780788" y="2500883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19">
                  <a:moveTo>
                    <a:pt x="275843" y="137159"/>
                  </a:moveTo>
                  <a:lnTo>
                    <a:pt x="268748" y="93634"/>
                  </a:lnTo>
                  <a:lnTo>
                    <a:pt x="249070" y="55961"/>
                  </a:lnTo>
                  <a:lnTo>
                    <a:pt x="219224" y="26334"/>
                  </a:lnTo>
                  <a:lnTo>
                    <a:pt x="181624" y="6949"/>
                  </a:lnTo>
                  <a:lnTo>
                    <a:pt x="138683" y="0"/>
                  </a:lnTo>
                  <a:lnTo>
                    <a:pt x="95000" y="6949"/>
                  </a:lnTo>
                  <a:lnTo>
                    <a:pt x="56948" y="26334"/>
                  </a:lnTo>
                  <a:lnTo>
                    <a:pt x="26871" y="55961"/>
                  </a:lnTo>
                  <a:lnTo>
                    <a:pt x="7107" y="93634"/>
                  </a:lnTo>
                  <a:lnTo>
                    <a:pt x="0" y="137159"/>
                  </a:lnTo>
                  <a:lnTo>
                    <a:pt x="7107" y="180100"/>
                  </a:lnTo>
                  <a:lnTo>
                    <a:pt x="26871" y="217700"/>
                  </a:lnTo>
                  <a:lnTo>
                    <a:pt x="56948" y="247546"/>
                  </a:lnTo>
                  <a:lnTo>
                    <a:pt x="95000" y="267224"/>
                  </a:lnTo>
                  <a:lnTo>
                    <a:pt x="138683" y="274319"/>
                  </a:lnTo>
                  <a:lnTo>
                    <a:pt x="181624" y="267224"/>
                  </a:lnTo>
                  <a:lnTo>
                    <a:pt x="219224" y="247546"/>
                  </a:lnTo>
                  <a:lnTo>
                    <a:pt x="249070" y="217700"/>
                  </a:lnTo>
                  <a:lnTo>
                    <a:pt x="268748" y="180100"/>
                  </a:lnTo>
                  <a:lnTo>
                    <a:pt x="275843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80788" y="2500883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19">
                  <a:moveTo>
                    <a:pt x="138683" y="0"/>
                  </a:moveTo>
                  <a:lnTo>
                    <a:pt x="95000" y="6949"/>
                  </a:lnTo>
                  <a:lnTo>
                    <a:pt x="56948" y="26334"/>
                  </a:lnTo>
                  <a:lnTo>
                    <a:pt x="26871" y="55961"/>
                  </a:lnTo>
                  <a:lnTo>
                    <a:pt x="7107" y="93634"/>
                  </a:lnTo>
                  <a:lnTo>
                    <a:pt x="0" y="137159"/>
                  </a:lnTo>
                  <a:lnTo>
                    <a:pt x="7107" y="180100"/>
                  </a:lnTo>
                  <a:lnTo>
                    <a:pt x="26871" y="217700"/>
                  </a:lnTo>
                  <a:lnTo>
                    <a:pt x="56948" y="247546"/>
                  </a:lnTo>
                  <a:lnTo>
                    <a:pt x="95000" y="267224"/>
                  </a:lnTo>
                  <a:lnTo>
                    <a:pt x="138683" y="274319"/>
                  </a:lnTo>
                  <a:lnTo>
                    <a:pt x="181624" y="267224"/>
                  </a:lnTo>
                  <a:lnTo>
                    <a:pt x="219224" y="247546"/>
                  </a:lnTo>
                  <a:lnTo>
                    <a:pt x="249070" y="217700"/>
                  </a:lnTo>
                  <a:lnTo>
                    <a:pt x="268748" y="180100"/>
                  </a:lnTo>
                  <a:lnTo>
                    <a:pt x="275843" y="137159"/>
                  </a:lnTo>
                  <a:lnTo>
                    <a:pt x="268748" y="93634"/>
                  </a:lnTo>
                  <a:lnTo>
                    <a:pt x="249070" y="55961"/>
                  </a:lnTo>
                  <a:lnTo>
                    <a:pt x="219224" y="26334"/>
                  </a:lnTo>
                  <a:lnTo>
                    <a:pt x="181624" y="6949"/>
                  </a:lnTo>
                  <a:lnTo>
                    <a:pt x="138683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42762" y="24836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56988" y="2290572"/>
            <a:ext cx="467995" cy="388620"/>
            <a:chOff x="4856988" y="2290572"/>
            <a:chExt cx="467995" cy="38862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6988" y="2290572"/>
              <a:ext cx="126492" cy="19659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068824" y="2290572"/>
              <a:ext cx="256540" cy="388620"/>
            </a:xfrm>
            <a:custGeom>
              <a:avLst/>
              <a:gdLst/>
              <a:ahLst/>
              <a:cxnLst/>
              <a:rect l="l" t="t" r="r" b="b"/>
              <a:pathLst>
                <a:path w="256539" h="388619">
                  <a:moveTo>
                    <a:pt x="69861" y="315694"/>
                  </a:moveTo>
                  <a:lnTo>
                    <a:pt x="56388" y="266700"/>
                  </a:lnTo>
                  <a:lnTo>
                    <a:pt x="0" y="347472"/>
                  </a:lnTo>
                  <a:lnTo>
                    <a:pt x="57912" y="373974"/>
                  </a:lnTo>
                  <a:lnTo>
                    <a:pt x="57912" y="320040"/>
                  </a:lnTo>
                  <a:lnTo>
                    <a:pt x="69861" y="315694"/>
                  </a:lnTo>
                  <a:close/>
                </a:path>
                <a:path w="256539" h="388619">
                  <a:moveTo>
                    <a:pt x="75888" y="337610"/>
                  </a:moveTo>
                  <a:lnTo>
                    <a:pt x="69861" y="315694"/>
                  </a:lnTo>
                  <a:lnTo>
                    <a:pt x="57912" y="320040"/>
                  </a:lnTo>
                  <a:lnTo>
                    <a:pt x="65532" y="341376"/>
                  </a:lnTo>
                  <a:lnTo>
                    <a:pt x="75888" y="337610"/>
                  </a:lnTo>
                  <a:close/>
                </a:path>
                <a:path w="256539" h="388619">
                  <a:moveTo>
                    <a:pt x="89916" y="388620"/>
                  </a:moveTo>
                  <a:lnTo>
                    <a:pt x="75888" y="337610"/>
                  </a:lnTo>
                  <a:lnTo>
                    <a:pt x="65532" y="341376"/>
                  </a:lnTo>
                  <a:lnTo>
                    <a:pt x="57912" y="320040"/>
                  </a:lnTo>
                  <a:lnTo>
                    <a:pt x="57912" y="373974"/>
                  </a:lnTo>
                  <a:lnTo>
                    <a:pt x="89916" y="388620"/>
                  </a:lnTo>
                  <a:close/>
                </a:path>
                <a:path w="256539" h="388619">
                  <a:moveTo>
                    <a:pt x="74676" y="313944"/>
                  </a:moveTo>
                  <a:lnTo>
                    <a:pt x="69861" y="315694"/>
                  </a:lnTo>
                  <a:lnTo>
                    <a:pt x="73152" y="327660"/>
                  </a:lnTo>
                  <a:lnTo>
                    <a:pt x="73152" y="315468"/>
                  </a:lnTo>
                  <a:lnTo>
                    <a:pt x="74676" y="313944"/>
                  </a:lnTo>
                  <a:close/>
                </a:path>
                <a:path w="256539" h="388619">
                  <a:moveTo>
                    <a:pt x="256032" y="16764"/>
                  </a:moveTo>
                  <a:lnTo>
                    <a:pt x="256032" y="0"/>
                  </a:lnTo>
                  <a:lnTo>
                    <a:pt x="233172" y="0"/>
                  </a:lnTo>
                  <a:lnTo>
                    <a:pt x="233172" y="16764"/>
                  </a:lnTo>
                  <a:lnTo>
                    <a:pt x="228600" y="64008"/>
                  </a:lnTo>
                  <a:lnTo>
                    <a:pt x="225552" y="79248"/>
                  </a:lnTo>
                  <a:lnTo>
                    <a:pt x="220980" y="94488"/>
                  </a:lnTo>
                  <a:lnTo>
                    <a:pt x="217932" y="109728"/>
                  </a:lnTo>
                  <a:lnTo>
                    <a:pt x="202692" y="153924"/>
                  </a:lnTo>
                  <a:lnTo>
                    <a:pt x="175260" y="208788"/>
                  </a:lnTo>
                  <a:lnTo>
                    <a:pt x="150876" y="243840"/>
                  </a:lnTo>
                  <a:lnTo>
                    <a:pt x="123444" y="275844"/>
                  </a:lnTo>
                  <a:lnTo>
                    <a:pt x="112776" y="284988"/>
                  </a:lnTo>
                  <a:lnTo>
                    <a:pt x="103632" y="294132"/>
                  </a:lnTo>
                  <a:lnTo>
                    <a:pt x="92964" y="301752"/>
                  </a:lnTo>
                  <a:lnTo>
                    <a:pt x="83820" y="309372"/>
                  </a:lnTo>
                  <a:lnTo>
                    <a:pt x="73152" y="315468"/>
                  </a:lnTo>
                  <a:lnTo>
                    <a:pt x="73152" y="327660"/>
                  </a:lnTo>
                  <a:lnTo>
                    <a:pt x="75888" y="337610"/>
                  </a:lnTo>
                  <a:lnTo>
                    <a:pt x="82296" y="335280"/>
                  </a:lnTo>
                  <a:lnTo>
                    <a:pt x="83820" y="335280"/>
                  </a:lnTo>
                  <a:lnTo>
                    <a:pt x="83820" y="333756"/>
                  </a:lnTo>
                  <a:lnTo>
                    <a:pt x="85344" y="333756"/>
                  </a:lnTo>
                  <a:lnTo>
                    <a:pt x="96012" y="327660"/>
                  </a:lnTo>
                  <a:lnTo>
                    <a:pt x="106680" y="318516"/>
                  </a:lnTo>
                  <a:lnTo>
                    <a:pt x="118872" y="310896"/>
                  </a:lnTo>
                  <a:lnTo>
                    <a:pt x="129540" y="301752"/>
                  </a:lnTo>
                  <a:lnTo>
                    <a:pt x="138684" y="291084"/>
                  </a:lnTo>
                  <a:lnTo>
                    <a:pt x="149352" y="280416"/>
                  </a:lnTo>
                  <a:lnTo>
                    <a:pt x="158496" y="269748"/>
                  </a:lnTo>
                  <a:lnTo>
                    <a:pt x="193548" y="219456"/>
                  </a:lnTo>
                  <a:lnTo>
                    <a:pt x="222504" y="161544"/>
                  </a:lnTo>
                  <a:lnTo>
                    <a:pt x="239268" y="115824"/>
                  </a:lnTo>
                  <a:lnTo>
                    <a:pt x="246888" y="82296"/>
                  </a:lnTo>
                  <a:lnTo>
                    <a:pt x="249936" y="67056"/>
                  </a:lnTo>
                  <a:lnTo>
                    <a:pt x="252984" y="50292"/>
                  </a:lnTo>
                  <a:lnTo>
                    <a:pt x="256032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548376" y="2488183"/>
            <a:ext cx="299720" cy="299720"/>
            <a:chOff x="5548376" y="2488183"/>
            <a:chExt cx="299720" cy="299720"/>
          </a:xfrm>
        </p:grpSpPr>
        <p:sp>
          <p:nvSpPr>
            <p:cNvPr id="27" name="object 27"/>
            <p:cNvSpPr/>
            <p:nvPr/>
          </p:nvSpPr>
          <p:spPr>
            <a:xfrm>
              <a:off x="5561076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19" y="137159"/>
                  </a:move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61076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623049" y="24836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635752" y="2290572"/>
            <a:ext cx="467995" cy="388620"/>
            <a:chOff x="5635752" y="2290572"/>
            <a:chExt cx="467995" cy="388620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5752" y="2290572"/>
              <a:ext cx="128016" cy="19659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847588" y="2290572"/>
              <a:ext cx="256540" cy="388620"/>
            </a:xfrm>
            <a:custGeom>
              <a:avLst/>
              <a:gdLst/>
              <a:ahLst/>
              <a:cxnLst/>
              <a:rect l="l" t="t" r="r" b="b"/>
              <a:pathLst>
                <a:path w="256539" h="388619">
                  <a:moveTo>
                    <a:pt x="71348" y="315561"/>
                  </a:moveTo>
                  <a:lnTo>
                    <a:pt x="57912" y="266700"/>
                  </a:lnTo>
                  <a:lnTo>
                    <a:pt x="0" y="347472"/>
                  </a:lnTo>
                  <a:lnTo>
                    <a:pt x="57912" y="373532"/>
                  </a:lnTo>
                  <a:lnTo>
                    <a:pt x="57912" y="320040"/>
                  </a:lnTo>
                  <a:lnTo>
                    <a:pt x="71348" y="315561"/>
                  </a:lnTo>
                  <a:close/>
                </a:path>
                <a:path w="256539" h="388619">
                  <a:moveTo>
                    <a:pt x="77363" y="337432"/>
                  </a:moveTo>
                  <a:lnTo>
                    <a:pt x="71348" y="315561"/>
                  </a:lnTo>
                  <a:lnTo>
                    <a:pt x="57912" y="320040"/>
                  </a:lnTo>
                  <a:lnTo>
                    <a:pt x="65532" y="341376"/>
                  </a:lnTo>
                  <a:lnTo>
                    <a:pt x="77363" y="337432"/>
                  </a:lnTo>
                  <a:close/>
                </a:path>
                <a:path w="256539" h="388619">
                  <a:moveTo>
                    <a:pt x="91440" y="388620"/>
                  </a:moveTo>
                  <a:lnTo>
                    <a:pt x="77363" y="337432"/>
                  </a:lnTo>
                  <a:lnTo>
                    <a:pt x="65532" y="341376"/>
                  </a:lnTo>
                  <a:lnTo>
                    <a:pt x="57912" y="320040"/>
                  </a:lnTo>
                  <a:lnTo>
                    <a:pt x="57912" y="373532"/>
                  </a:lnTo>
                  <a:lnTo>
                    <a:pt x="91440" y="388620"/>
                  </a:lnTo>
                  <a:close/>
                </a:path>
                <a:path w="256539" h="388619">
                  <a:moveTo>
                    <a:pt x="75285" y="314248"/>
                  </a:moveTo>
                  <a:lnTo>
                    <a:pt x="71348" y="315561"/>
                  </a:lnTo>
                  <a:lnTo>
                    <a:pt x="73152" y="322118"/>
                  </a:lnTo>
                  <a:lnTo>
                    <a:pt x="73152" y="315468"/>
                  </a:lnTo>
                  <a:lnTo>
                    <a:pt x="75285" y="314248"/>
                  </a:lnTo>
                  <a:close/>
                </a:path>
                <a:path w="256539" h="388619">
                  <a:moveTo>
                    <a:pt x="76200" y="313944"/>
                  </a:moveTo>
                  <a:lnTo>
                    <a:pt x="75285" y="314248"/>
                  </a:lnTo>
                  <a:lnTo>
                    <a:pt x="73152" y="315468"/>
                  </a:lnTo>
                  <a:lnTo>
                    <a:pt x="76200" y="313944"/>
                  </a:lnTo>
                  <a:close/>
                </a:path>
                <a:path w="256539" h="388619">
                  <a:moveTo>
                    <a:pt x="76200" y="333201"/>
                  </a:moveTo>
                  <a:lnTo>
                    <a:pt x="76200" y="313944"/>
                  </a:lnTo>
                  <a:lnTo>
                    <a:pt x="73152" y="315468"/>
                  </a:lnTo>
                  <a:lnTo>
                    <a:pt x="73152" y="322118"/>
                  </a:lnTo>
                  <a:lnTo>
                    <a:pt x="76200" y="333201"/>
                  </a:lnTo>
                  <a:close/>
                </a:path>
                <a:path w="256539" h="388619">
                  <a:moveTo>
                    <a:pt x="256032" y="16764"/>
                  </a:moveTo>
                  <a:lnTo>
                    <a:pt x="256032" y="0"/>
                  </a:lnTo>
                  <a:lnTo>
                    <a:pt x="234696" y="0"/>
                  </a:lnTo>
                  <a:lnTo>
                    <a:pt x="233172" y="16764"/>
                  </a:lnTo>
                  <a:lnTo>
                    <a:pt x="233172" y="32004"/>
                  </a:lnTo>
                  <a:lnTo>
                    <a:pt x="231648" y="47244"/>
                  </a:lnTo>
                  <a:lnTo>
                    <a:pt x="222504" y="94488"/>
                  </a:lnTo>
                  <a:lnTo>
                    <a:pt x="202692" y="153924"/>
                  </a:lnTo>
                  <a:lnTo>
                    <a:pt x="175260" y="208788"/>
                  </a:lnTo>
                  <a:lnTo>
                    <a:pt x="150876" y="243840"/>
                  </a:lnTo>
                  <a:lnTo>
                    <a:pt x="141732" y="256032"/>
                  </a:lnTo>
                  <a:lnTo>
                    <a:pt x="114300" y="284988"/>
                  </a:lnTo>
                  <a:lnTo>
                    <a:pt x="83820" y="309372"/>
                  </a:lnTo>
                  <a:lnTo>
                    <a:pt x="75285" y="314248"/>
                  </a:lnTo>
                  <a:lnTo>
                    <a:pt x="76200" y="313944"/>
                  </a:lnTo>
                  <a:lnTo>
                    <a:pt x="76200" y="333201"/>
                  </a:lnTo>
                  <a:lnTo>
                    <a:pt x="77363" y="337432"/>
                  </a:lnTo>
                  <a:lnTo>
                    <a:pt x="83820" y="335280"/>
                  </a:lnTo>
                  <a:lnTo>
                    <a:pt x="85344" y="333756"/>
                  </a:lnTo>
                  <a:lnTo>
                    <a:pt x="97536" y="327660"/>
                  </a:lnTo>
                  <a:lnTo>
                    <a:pt x="108204" y="318516"/>
                  </a:lnTo>
                  <a:lnTo>
                    <a:pt x="118872" y="310896"/>
                  </a:lnTo>
                  <a:lnTo>
                    <a:pt x="129540" y="301752"/>
                  </a:lnTo>
                  <a:lnTo>
                    <a:pt x="140208" y="291084"/>
                  </a:lnTo>
                  <a:lnTo>
                    <a:pt x="149352" y="280416"/>
                  </a:lnTo>
                  <a:lnTo>
                    <a:pt x="160020" y="269748"/>
                  </a:lnTo>
                  <a:lnTo>
                    <a:pt x="195072" y="219456"/>
                  </a:lnTo>
                  <a:lnTo>
                    <a:pt x="224028" y="161544"/>
                  </a:lnTo>
                  <a:lnTo>
                    <a:pt x="239268" y="115824"/>
                  </a:lnTo>
                  <a:lnTo>
                    <a:pt x="249936" y="67056"/>
                  </a:lnTo>
                  <a:lnTo>
                    <a:pt x="252984" y="50292"/>
                  </a:lnTo>
                  <a:lnTo>
                    <a:pt x="256032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325615" y="2488183"/>
            <a:ext cx="301625" cy="299720"/>
            <a:chOff x="6325615" y="2488183"/>
            <a:chExt cx="301625" cy="299720"/>
          </a:xfrm>
        </p:grpSpPr>
        <p:sp>
          <p:nvSpPr>
            <p:cNvPr id="34" name="object 34"/>
            <p:cNvSpPr/>
            <p:nvPr/>
          </p:nvSpPr>
          <p:spPr>
            <a:xfrm>
              <a:off x="6338315" y="2500883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19">
                  <a:moveTo>
                    <a:pt x="275843" y="137159"/>
                  </a:moveTo>
                  <a:lnTo>
                    <a:pt x="268736" y="93634"/>
                  </a:lnTo>
                  <a:lnTo>
                    <a:pt x="248972" y="55961"/>
                  </a:lnTo>
                  <a:lnTo>
                    <a:pt x="218895" y="26334"/>
                  </a:lnTo>
                  <a:lnTo>
                    <a:pt x="180843" y="6949"/>
                  </a:lnTo>
                  <a:lnTo>
                    <a:pt x="137159" y="0"/>
                  </a:lnTo>
                  <a:lnTo>
                    <a:pt x="94219" y="6949"/>
                  </a:lnTo>
                  <a:lnTo>
                    <a:pt x="56619" y="26334"/>
                  </a:lnTo>
                  <a:lnTo>
                    <a:pt x="26773" y="55961"/>
                  </a:lnTo>
                  <a:lnTo>
                    <a:pt x="7095" y="93634"/>
                  </a:lnTo>
                  <a:lnTo>
                    <a:pt x="0" y="137159"/>
                  </a:lnTo>
                  <a:lnTo>
                    <a:pt x="7095" y="180100"/>
                  </a:lnTo>
                  <a:lnTo>
                    <a:pt x="26773" y="217700"/>
                  </a:lnTo>
                  <a:lnTo>
                    <a:pt x="56619" y="247546"/>
                  </a:lnTo>
                  <a:lnTo>
                    <a:pt x="94219" y="267224"/>
                  </a:lnTo>
                  <a:lnTo>
                    <a:pt x="137159" y="274319"/>
                  </a:lnTo>
                  <a:lnTo>
                    <a:pt x="180843" y="267224"/>
                  </a:lnTo>
                  <a:lnTo>
                    <a:pt x="218895" y="247546"/>
                  </a:lnTo>
                  <a:lnTo>
                    <a:pt x="248972" y="217700"/>
                  </a:lnTo>
                  <a:lnTo>
                    <a:pt x="268736" y="180100"/>
                  </a:lnTo>
                  <a:lnTo>
                    <a:pt x="275843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38315" y="2500883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19">
                  <a:moveTo>
                    <a:pt x="137159" y="0"/>
                  </a:moveTo>
                  <a:lnTo>
                    <a:pt x="94219" y="6949"/>
                  </a:lnTo>
                  <a:lnTo>
                    <a:pt x="56619" y="26334"/>
                  </a:lnTo>
                  <a:lnTo>
                    <a:pt x="26773" y="55961"/>
                  </a:lnTo>
                  <a:lnTo>
                    <a:pt x="7095" y="93634"/>
                  </a:lnTo>
                  <a:lnTo>
                    <a:pt x="0" y="137159"/>
                  </a:lnTo>
                  <a:lnTo>
                    <a:pt x="7095" y="180100"/>
                  </a:lnTo>
                  <a:lnTo>
                    <a:pt x="26773" y="217700"/>
                  </a:lnTo>
                  <a:lnTo>
                    <a:pt x="56619" y="247546"/>
                  </a:lnTo>
                  <a:lnTo>
                    <a:pt x="94219" y="267224"/>
                  </a:lnTo>
                  <a:lnTo>
                    <a:pt x="137159" y="274319"/>
                  </a:lnTo>
                  <a:lnTo>
                    <a:pt x="180843" y="267224"/>
                  </a:lnTo>
                  <a:lnTo>
                    <a:pt x="218895" y="247546"/>
                  </a:lnTo>
                  <a:lnTo>
                    <a:pt x="248972" y="217700"/>
                  </a:lnTo>
                  <a:lnTo>
                    <a:pt x="268736" y="180100"/>
                  </a:lnTo>
                  <a:lnTo>
                    <a:pt x="275843" y="137159"/>
                  </a:lnTo>
                  <a:lnTo>
                    <a:pt x="268736" y="93634"/>
                  </a:lnTo>
                  <a:lnTo>
                    <a:pt x="248972" y="55961"/>
                  </a:lnTo>
                  <a:lnTo>
                    <a:pt x="218895" y="26334"/>
                  </a:lnTo>
                  <a:lnTo>
                    <a:pt x="180843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400289" y="24836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414516" y="2290572"/>
            <a:ext cx="467995" cy="388620"/>
            <a:chOff x="6414516" y="2290572"/>
            <a:chExt cx="467995" cy="388620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4516" y="2290572"/>
              <a:ext cx="126492" cy="19659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626352" y="2290572"/>
              <a:ext cx="256540" cy="388620"/>
            </a:xfrm>
            <a:custGeom>
              <a:avLst/>
              <a:gdLst/>
              <a:ahLst/>
              <a:cxnLst/>
              <a:rect l="l" t="t" r="r" b="b"/>
              <a:pathLst>
                <a:path w="256540" h="388619">
                  <a:moveTo>
                    <a:pt x="69861" y="315694"/>
                  </a:moveTo>
                  <a:lnTo>
                    <a:pt x="56388" y="266700"/>
                  </a:lnTo>
                  <a:lnTo>
                    <a:pt x="0" y="347472"/>
                  </a:lnTo>
                  <a:lnTo>
                    <a:pt x="57912" y="373974"/>
                  </a:lnTo>
                  <a:lnTo>
                    <a:pt x="57912" y="320040"/>
                  </a:lnTo>
                  <a:lnTo>
                    <a:pt x="69861" y="315694"/>
                  </a:lnTo>
                  <a:close/>
                </a:path>
                <a:path w="256540" h="388619">
                  <a:moveTo>
                    <a:pt x="75888" y="337610"/>
                  </a:moveTo>
                  <a:lnTo>
                    <a:pt x="69861" y="315694"/>
                  </a:lnTo>
                  <a:lnTo>
                    <a:pt x="57912" y="320040"/>
                  </a:lnTo>
                  <a:lnTo>
                    <a:pt x="65532" y="341376"/>
                  </a:lnTo>
                  <a:lnTo>
                    <a:pt x="75888" y="337610"/>
                  </a:lnTo>
                  <a:close/>
                </a:path>
                <a:path w="256540" h="388619">
                  <a:moveTo>
                    <a:pt x="89916" y="388620"/>
                  </a:moveTo>
                  <a:lnTo>
                    <a:pt x="75888" y="337610"/>
                  </a:lnTo>
                  <a:lnTo>
                    <a:pt x="65532" y="341376"/>
                  </a:lnTo>
                  <a:lnTo>
                    <a:pt x="57912" y="320040"/>
                  </a:lnTo>
                  <a:lnTo>
                    <a:pt x="57912" y="373974"/>
                  </a:lnTo>
                  <a:lnTo>
                    <a:pt x="89916" y="388620"/>
                  </a:lnTo>
                  <a:close/>
                </a:path>
                <a:path w="256540" h="388619">
                  <a:moveTo>
                    <a:pt x="74676" y="313944"/>
                  </a:moveTo>
                  <a:lnTo>
                    <a:pt x="69861" y="315694"/>
                  </a:lnTo>
                  <a:lnTo>
                    <a:pt x="73152" y="327660"/>
                  </a:lnTo>
                  <a:lnTo>
                    <a:pt x="73152" y="315468"/>
                  </a:lnTo>
                  <a:lnTo>
                    <a:pt x="74676" y="313944"/>
                  </a:lnTo>
                  <a:close/>
                </a:path>
                <a:path w="256540" h="388619">
                  <a:moveTo>
                    <a:pt x="256032" y="0"/>
                  </a:moveTo>
                  <a:lnTo>
                    <a:pt x="233172" y="0"/>
                  </a:lnTo>
                  <a:lnTo>
                    <a:pt x="233172" y="16764"/>
                  </a:lnTo>
                  <a:lnTo>
                    <a:pt x="228600" y="64008"/>
                  </a:lnTo>
                  <a:lnTo>
                    <a:pt x="225552" y="79248"/>
                  </a:lnTo>
                  <a:lnTo>
                    <a:pt x="220980" y="94488"/>
                  </a:lnTo>
                  <a:lnTo>
                    <a:pt x="217932" y="109728"/>
                  </a:lnTo>
                  <a:lnTo>
                    <a:pt x="201168" y="153924"/>
                  </a:lnTo>
                  <a:lnTo>
                    <a:pt x="175260" y="208788"/>
                  </a:lnTo>
                  <a:lnTo>
                    <a:pt x="150876" y="243840"/>
                  </a:lnTo>
                  <a:lnTo>
                    <a:pt x="123444" y="275844"/>
                  </a:lnTo>
                  <a:lnTo>
                    <a:pt x="112776" y="284988"/>
                  </a:lnTo>
                  <a:lnTo>
                    <a:pt x="103632" y="294132"/>
                  </a:lnTo>
                  <a:lnTo>
                    <a:pt x="92964" y="301752"/>
                  </a:lnTo>
                  <a:lnTo>
                    <a:pt x="83820" y="309372"/>
                  </a:lnTo>
                  <a:lnTo>
                    <a:pt x="73152" y="315468"/>
                  </a:lnTo>
                  <a:lnTo>
                    <a:pt x="73152" y="327660"/>
                  </a:lnTo>
                  <a:lnTo>
                    <a:pt x="75888" y="337610"/>
                  </a:lnTo>
                  <a:lnTo>
                    <a:pt x="82296" y="335280"/>
                  </a:lnTo>
                  <a:lnTo>
                    <a:pt x="83820" y="335280"/>
                  </a:lnTo>
                  <a:lnTo>
                    <a:pt x="83820" y="333756"/>
                  </a:lnTo>
                  <a:lnTo>
                    <a:pt x="85344" y="333756"/>
                  </a:lnTo>
                  <a:lnTo>
                    <a:pt x="96012" y="327660"/>
                  </a:lnTo>
                  <a:lnTo>
                    <a:pt x="106680" y="318516"/>
                  </a:lnTo>
                  <a:lnTo>
                    <a:pt x="117348" y="310896"/>
                  </a:lnTo>
                  <a:lnTo>
                    <a:pt x="128016" y="301752"/>
                  </a:lnTo>
                  <a:lnTo>
                    <a:pt x="158496" y="269748"/>
                  </a:lnTo>
                  <a:lnTo>
                    <a:pt x="193548" y="219456"/>
                  </a:lnTo>
                  <a:lnTo>
                    <a:pt x="222504" y="161544"/>
                  </a:lnTo>
                  <a:lnTo>
                    <a:pt x="233172" y="131064"/>
                  </a:lnTo>
                  <a:lnTo>
                    <a:pt x="239268" y="115824"/>
                  </a:lnTo>
                  <a:lnTo>
                    <a:pt x="243840" y="99060"/>
                  </a:lnTo>
                  <a:lnTo>
                    <a:pt x="246888" y="82296"/>
                  </a:lnTo>
                  <a:lnTo>
                    <a:pt x="249936" y="67056"/>
                  </a:lnTo>
                  <a:lnTo>
                    <a:pt x="252984" y="50292"/>
                  </a:lnTo>
                  <a:lnTo>
                    <a:pt x="254508" y="33528"/>
                  </a:lnTo>
                  <a:lnTo>
                    <a:pt x="254508" y="16764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105903" y="2488183"/>
            <a:ext cx="299720" cy="299720"/>
            <a:chOff x="7105903" y="2488183"/>
            <a:chExt cx="299720" cy="299720"/>
          </a:xfrm>
        </p:grpSpPr>
        <p:sp>
          <p:nvSpPr>
            <p:cNvPr id="41" name="object 41"/>
            <p:cNvSpPr/>
            <p:nvPr/>
          </p:nvSpPr>
          <p:spPr>
            <a:xfrm>
              <a:off x="7118603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19" y="137159"/>
                  </a:move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18603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180577" y="24836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194804" y="2290572"/>
            <a:ext cx="467995" cy="388620"/>
            <a:chOff x="7194804" y="2290572"/>
            <a:chExt cx="467995" cy="388620"/>
          </a:xfrm>
        </p:grpSpPr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4804" y="2290572"/>
              <a:ext cx="126492" cy="19659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405116" y="2290572"/>
              <a:ext cx="257810" cy="388620"/>
            </a:xfrm>
            <a:custGeom>
              <a:avLst/>
              <a:gdLst/>
              <a:ahLst/>
              <a:cxnLst/>
              <a:rect l="l" t="t" r="r" b="b"/>
              <a:pathLst>
                <a:path w="257809" h="388619">
                  <a:moveTo>
                    <a:pt x="71348" y="315561"/>
                  </a:moveTo>
                  <a:lnTo>
                    <a:pt x="57912" y="266700"/>
                  </a:lnTo>
                  <a:lnTo>
                    <a:pt x="0" y="347472"/>
                  </a:lnTo>
                  <a:lnTo>
                    <a:pt x="57912" y="373532"/>
                  </a:lnTo>
                  <a:lnTo>
                    <a:pt x="57912" y="320040"/>
                  </a:lnTo>
                  <a:lnTo>
                    <a:pt x="71348" y="315561"/>
                  </a:lnTo>
                  <a:close/>
                </a:path>
                <a:path w="257809" h="388619">
                  <a:moveTo>
                    <a:pt x="77363" y="337432"/>
                  </a:moveTo>
                  <a:lnTo>
                    <a:pt x="71348" y="315561"/>
                  </a:lnTo>
                  <a:lnTo>
                    <a:pt x="57912" y="320040"/>
                  </a:lnTo>
                  <a:lnTo>
                    <a:pt x="65532" y="341376"/>
                  </a:lnTo>
                  <a:lnTo>
                    <a:pt x="77363" y="337432"/>
                  </a:lnTo>
                  <a:close/>
                </a:path>
                <a:path w="257809" h="388619">
                  <a:moveTo>
                    <a:pt x="91440" y="388620"/>
                  </a:moveTo>
                  <a:lnTo>
                    <a:pt x="77363" y="337432"/>
                  </a:lnTo>
                  <a:lnTo>
                    <a:pt x="65532" y="341376"/>
                  </a:lnTo>
                  <a:lnTo>
                    <a:pt x="57912" y="320040"/>
                  </a:lnTo>
                  <a:lnTo>
                    <a:pt x="57912" y="373532"/>
                  </a:lnTo>
                  <a:lnTo>
                    <a:pt x="91440" y="388620"/>
                  </a:lnTo>
                  <a:close/>
                </a:path>
                <a:path w="257809" h="388619">
                  <a:moveTo>
                    <a:pt x="76200" y="313944"/>
                  </a:moveTo>
                  <a:lnTo>
                    <a:pt x="71348" y="315561"/>
                  </a:lnTo>
                  <a:lnTo>
                    <a:pt x="74676" y="327660"/>
                  </a:lnTo>
                  <a:lnTo>
                    <a:pt x="74676" y="315468"/>
                  </a:lnTo>
                  <a:lnTo>
                    <a:pt x="76200" y="313944"/>
                  </a:lnTo>
                  <a:close/>
                </a:path>
                <a:path w="257809" h="388619">
                  <a:moveTo>
                    <a:pt x="257556" y="16764"/>
                  </a:moveTo>
                  <a:lnTo>
                    <a:pt x="257556" y="0"/>
                  </a:lnTo>
                  <a:lnTo>
                    <a:pt x="236220" y="0"/>
                  </a:lnTo>
                  <a:lnTo>
                    <a:pt x="234696" y="16764"/>
                  </a:lnTo>
                  <a:lnTo>
                    <a:pt x="234696" y="32004"/>
                  </a:lnTo>
                  <a:lnTo>
                    <a:pt x="233172" y="47244"/>
                  </a:lnTo>
                  <a:lnTo>
                    <a:pt x="224028" y="94488"/>
                  </a:lnTo>
                  <a:lnTo>
                    <a:pt x="204216" y="153924"/>
                  </a:lnTo>
                  <a:lnTo>
                    <a:pt x="176784" y="208788"/>
                  </a:lnTo>
                  <a:lnTo>
                    <a:pt x="152400" y="243840"/>
                  </a:lnTo>
                  <a:lnTo>
                    <a:pt x="124968" y="275844"/>
                  </a:lnTo>
                  <a:lnTo>
                    <a:pt x="114300" y="284988"/>
                  </a:lnTo>
                  <a:lnTo>
                    <a:pt x="105156" y="294132"/>
                  </a:lnTo>
                  <a:lnTo>
                    <a:pt x="83820" y="309372"/>
                  </a:lnTo>
                  <a:lnTo>
                    <a:pt x="74676" y="315468"/>
                  </a:lnTo>
                  <a:lnTo>
                    <a:pt x="74676" y="327660"/>
                  </a:lnTo>
                  <a:lnTo>
                    <a:pt x="77363" y="337432"/>
                  </a:lnTo>
                  <a:lnTo>
                    <a:pt x="83820" y="335280"/>
                  </a:lnTo>
                  <a:lnTo>
                    <a:pt x="85344" y="335280"/>
                  </a:lnTo>
                  <a:lnTo>
                    <a:pt x="85344" y="333756"/>
                  </a:lnTo>
                  <a:lnTo>
                    <a:pt x="97536" y="327660"/>
                  </a:lnTo>
                  <a:lnTo>
                    <a:pt x="108204" y="318516"/>
                  </a:lnTo>
                  <a:lnTo>
                    <a:pt x="150876" y="280416"/>
                  </a:lnTo>
                  <a:lnTo>
                    <a:pt x="178308" y="245364"/>
                  </a:lnTo>
                  <a:lnTo>
                    <a:pt x="211836" y="190500"/>
                  </a:lnTo>
                  <a:lnTo>
                    <a:pt x="236220" y="131064"/>
                  </a:lnTo>
                  <a:lnTo>
                    <a:pt x="248412" y="83820"/>
                  </a:lnTo>
                  <a:lnTo>
                    <a:pt x="254508" y="50292"/>
                  </a:lnTo>
                  <a:lnTo>
                    <a:pt x="257556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7884667" y="2488183"/>
            <a:ext cx="299720" cy="299720"/>
            <a:chOff x="7884667" y="2488183"/>
            <a:chExt cx="299720" cy="299720"/>
          </a:xfrm>
        </p:grpSpPr>
        <p:sp>
          <p:nvSpPr>
            <p:cNvPr id="48" name="object 48"/>
            <p:cNvSpPr/>
            <p:nvPr/>
          </p:nvSpPr>
          <p:spPr>
            <a:xfrm>
              <a:off x="7897367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19" y="137159"/>
                  </a:move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lnTo>
                    <a:pt x="94219" y="6949"/>
                  </a:lnTo>
                  <a:lnTo>
                    <a:pt x="56619" y="26334"/>
                  </a:lnTo>
                  <a:lnTo>
                    <a:pt x="26773" y="55961"/>
                  </a:lnTo>
                  <a:lnTo>
                    <a:pt x="7095" y="93634"/>
                  </a:lnTo>
                  <a:lnTo>
                    <a:pt x="0" y="137159"/>
                  </a:lnTo>
                  <a:lnTo>
                    <a:pt x="7095" y="180100"/>
                  </a:lnTo>
                  <a:lnTo>
                    <a:pt x="26773" y="217700"/>
                  </a:lnTo>
                  <a:lnTo>
                    <a:pt x="56619" y="247546"/>
                  </a:lnTo>
                  <a:lnTo>
                    <a:pt x="94219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97367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59" y="0"/>
                  </a:moveTo>
                  <a:lnTo>
                    <a:pt x="94219" y="6949"/>
                  </a:lnTo>
                  <a:lnTo>
                    <a:pt x="56619" y="26334"/>
                  </a:lnTo>
                  <a:lnTo>
                    <a:pt x="26773" y="55961"/>
                  </a:lnTo>
                  <a:lnTo>
                    <a:pt x="7095" y="93634"/>
                  </a:lnTo>
                  <a:lnTo>
                    <a:pt x="0" y="137159"/>
                  </a:lnTo>
                  <a:lnTo>
                    <a:pt x="7095" y="180100"/>
                  </a:lnTo>
                  <a:lnTo>
                    <a:pt x="26773" y="217700"/>
                  </a:lnTo>
                  <a:lnTo>
                    <a:pt x="56619" y="247546"/>
                  </a:lnTo>
                  <a:lnTo>
                    <a:pt x="94219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959340" y="24836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973568" y="2290572"/>
            <a:ext cx="469900" cy="388620"/>
            <a:chOff x="7973568" y="2290572"/>
            <a:chExt cx="469900" cy="388620"/>
          </a:xfrm>
        </p:grpSpPr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73568" y="2290572"/>
              <a:ext cx="126492" cy="19659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8185404" y="2290572"/>
              <a:ext cx="257810" cy="388620"/>
            </a:xfrm>
            <a:custGeom>
              <a:avLst/>
              <a:gdLst/>
              <a:ahLst/>
              <a:cxnLst/>
              <a:rect l="l" t="t" r="r" b="b"/>
              <a:pathLst>
                <a:path w="257809" h="388619">
                  <a:moveTo>
                    <a:pt x="69952" y="316026"/>
                  </a:moveTo>
                  <a:lnTo>
                    <a:pt x="56388" y="266700"/>
                  </a:lnTo>
                  <a:lnTo>
                    <a:pt x="0" y="347472"/>
                  </a:lnTo>
                  <a:lnTo>
                    <a:pt x="57912" y="373974"/>
                  </a:lnTo>
                  <a:lnTo>
                    <a:pt x="57912" y="320040"/>
                  </a:lnTo>
                  <a:lnTo>
                    <a:pt x="69952" y="316026"/>
                  </a:lnTo>
                  <a:close/>
                </a:path>
                <a:path w="257809" h="388619">
                  <a:moveTo>
                    <a:pt x="75888" y="337610"/>
                  </a:moveTo>
                  <a:lnTo>
                    <a:pt x="69952" y="316026"/>
                  </a:lnTo>
                  <a:lnTo>
                    <a:pt x="57912" y="320040"/>
                  </a:lnTo>
                  <a:lnTo>
                    <a:pt x="65532" y="341376"/>
                  </a:lnTo>
                  <a:lnTo>
                    <a:pt x="75888" y="337610"/>
                  </a:lnTo>
                  <a:close/>
                </a:path>
                <a:path w="257809" h="388619">
                  <a:moveTo>
                    <a:pt x="89916" y="388620"/>
                  </a:moveTo>
                  <a:lnTo>
                    <a:pt x="75888" y="337610"/>
                  </a:lnTo>
                  <a:lnTo>
                    <a:pt x="65532" y="341376"/>
                  </a:lnTo>
                  <a:lnTo>
                    <a:pt x="57912" y="320040"/>
                  </a:lnTo>
                  <a:lnTo>
                    <a:pt x="57912" y="373974"/>
                  </a:lnTo>
                  <a:lnTo>
                    <a:pt x="89916" y="388620"/>
                  </a:lnTo>
                  <a:close/>
                </a:path>
                <a:path w="257809" h="388619">
                  <a:moveTo>
                    <a:pt x="75285" y="314248"/>
                  </a:moveTo>
                  <a:lnTo>
                    <a:pt x="69952" y="316026"/>
                  </a:lnTo>
                  <a:lnTo>
                    <a:pt x="73152" y="327660"/>
                  </a:lnTo>
                  <a:lnTo>
                    <a:pt x="73152" y="315468"/>
                  </a:lnTo>
                  <a:lnTo>
                    <a:pt x="75285" y="314248"/>
                  </a:lnTo>
                  <a:close/>
                </a:path>
                <a:path w="257809" h="388619">
                  <a:moveTo>
                    <a:pt x="76200" y="313944"/>
                  </a:moveTo>
                  <a:lnTo>
                    <a:pt x="75285" y="314248"/>
                  </a:lnTo>
                  <a:lnTo>
                    <a:pt x="73152" y="315468"/>
                  </a:lnTo>
                  <a:lnTo>
                    <a:pt x="76200" y="313944"/>
                  </a:lnTo>
                  <a:close/>
                </a:path>
                <a:path w="257809" h="388619">
                  <a:moveTo>
                    <a:pt x="76200" y="337496"/>
                  </a:moveTo>
                  <a:lnTo>
                    <a:pt x="76200" y="313944"/>
                  </a:lnTo>
                  <a:lnTo>
                    <a:pt x="73152" y="315468"/>
                  </a:lnTo>
                  <a:lnTo>
                    <a:pt x="73152" y="327660"/>
                  </a:lnTo>
                  <a:lnTo>
                    <a:pt x="75888" y="337610"/>
                  </a:lnTo>
                  <a:lnTo>
                    <a:pt x="76200" y="337496"/>
                  </a:lnTo>
                  <a:close/>
                </a:path>
                <a:path w="257809" h="388619">
                  <a:moveTo>
                    <a:pt x="257556" y="0"/>
                  </a:moveTo>
                  <a:lnTo>
                    <a:pt x="234696" y="0"/>
                  </a:lnTo>
                  <a:lnTo>
                    <a:pt x="234696" y="16764"/>
                  </a:lnTo>
                  <a:lnTo>
                    <a:pt x="231648" y="47244"/>
                  </a:lnTo>
                  <a:lnTo>
                    <a:pt x="222504" y="94488"/>
                  </a:lnTo>
                  <a:lnTo>
                    <a:pt x="202692" y="153924"/>
                  </a:lnTo>
                  <a:lnTo>
                    <a:pt x="175260" y="208788"/>
                  </a:lnTo>
                  <a:lnTo>
                    <a:pt x="150876" y="243840"/>
                  </a:lnTo>
                  <a:lnTo>
                    <a:pt x="141732" y="256032"/>
                  </a:lnTo>
                  <a:lnTo>
                    <a:pt x="114300" y="284988"/>
                  </a:lnTo>
                  <a:lnTo>
                    <a:pt x="83820" y="309372"/>
                  </a:lnTo>
                  <a:lnTo>
                    <a:pt x="75285" y="314248"/>
                  </a:lnTo>
                  <a:lnTo>
                    <a:pt x="76200" y="313944"/>
                  </a:lnTo>
                  <a:lnTo>
                    <a:pt x="76200" y="337496"/>
                  </a:lnTo>
                  <a:lnTo>
                    <a:pt x="82296" y="335280"/>
                  </a:lnTo>
                  <a:lnTo>
                    <a:pt x="83820" y="335280"/>
                  </a:lnTo>
                  <a:lnTo>
                    <a:pt x="83820" y="333756"/>
                  </a:lnTo>
                  <a:lnTo>
                    <a:pt x="85344" y="333756"/>
                  </a:lnTo>
                  <a:lnTo>
                    <a:pt x="96012" y="327660"/>
                  </a:lnTo>
                  <a:lnTo>
                    <a:pt x="108204" y="318516"/>
                  </a:lnTo>
                  <a:lnTo>
                    <a:pt x="118872" y="310896"/>
                  </a:lnTo>
                  <a:lnTo>
                    <a:pt x="129540" y="301752"/>
                  </a:lnTo>
                  <a:lnTo>
                    <a:pt x="140208" y="291084"/>
                  </a:lnTo>
                  <a:lnTo>
                    <a:pt x="149352" y="280416"/>
                  </a:lnTo>
                  <a:lnTo>
                    <a:pt x="160020" y="269748"/>
                  </a:lnTo>
                  <a:lnTo>
                    <a:pt x="195072" y="219456"/>
                  </a:lnTo>
                  <a:lnTo>
                    <a:pt x="224028" y="161544"/>
                  </a:lnTo>
                  <a:lnTo>
                    <a:pt x="234696" y="131064"/>
                  </a:lnTo>
                  <a:lnTo>
                    <a:pt x="240792" y="115824"/>
                  </a:lnTo>
                  <a:lnTo>
                    <a:pt x="243840" y="99060"/>
                  </a:lnTo>
                  <a:lnTo>
                    <a:pt x="248412" y="83820"/>
                  </a:lnTo>
                  <a:lnTo>
                    <a:pt x="251460" y="67056"/>
                  </a:lnTo>
                  <a:lnTo>
                    <a:pt x="252984" y="50292"/>
                  </a:lnTo>
                  <a:lnTo>
                    <a:pt x="256032" y="33528"/>
                  </a:lnTo>
                  <a:lnTo>
                    <a:pt x="256032" y="16764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8664955" y="2488183"/>
            <a:ext cx="299720" cy="299720"/>
            <a:chOff x="8664955" y="2488183"/>
            <a:chExt cx="299720" cy="299720"/>
          </a:xfrm>
        </p:grpSpPr>
        <p:sp>
          <p:nvSpPr>
            <p:cNvPr id="55" name="object 55"/>
            <p:cNvSpPr/>
            <p:nvPr/>
          </p:nvSpPr>
          <p:spPr>
            <a:xfrm>
              <a:off x="8677655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19" y="137159"/>
                  </a:move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677655" y="2500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685" y="267224"/>
                  </a:lnTo>
                  <a:lnTo>
                    <a:pt x="218358" y="247546"/>
                  </a:lnTo>
                  <a:lnTo>
                    <a:pt x="247985" y="217700"/>
                  </a:lnTo>
                  <a:lnTo>
                    <a:pt x="267370" y="180100"/>
                  </a:lnTo>
                  <a:lnTo>
                    <a:pt x="274319" y="137159"/>
                  </a:ln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739628" y="248361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752332" y="2290572"/>
            <a:ext cx="469900" cy="388620"/>
            <a:chOff x="8752332" y="2290572"/>
            <a:chExt cx="469900" cy="388620"/>
          </a:xfrm>
        </p:grpSpPr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52332" y="2290572"/>
              <a:ext cx="128016" cy="196596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964168" y="2290572"/>
              <a:ext cx="257810" cy="388620"/>
            </a:xfrm>
            <a:custGeom>
              <a:avLst/>
              <a:gdLst/>
              <a:ahLst/>
              <a:cxnLst/>
              <a:rect l="l" t="t" r="r" b="b"/>
              <a:pathLst>
                <a:path w="257809" h="388619">
                  <a:moveTo>
                    <a:pt x="70787" y="315748"/>
                  </a:moveTo>
                  <a:lnTo>
                    <a:pt x="57912" y="266700"/>
                  </a:lnTo>
                  <a:lnTo>
                    <a:pt x="0" y="347472"/>
                  </a:lnTo>
                  <a:lnTo>
                    <a:pt x="57912" y="373974"/>
                  </a:lnTo>
                  <a:lnTo>
                    <a:pt x="57912" y="320040"/>
                  </a:lnTo>
                  <a:lnTo>
                    <a:pt x="70787" y="315748"/>
                  </a:lnTo>
                  <a:close/>
                </a:path>
                <a:path w="257809" h="388619">
                  <a:moveTo>
                    <a:pt x="76550" y="337703"/>
                  </a:moveTo>
                  <a:lnTo>
                    <a:pt x="70787" y="315748"/>
                  </a:lnTo>
                  <a:lnTo>
                    <a:pt x="57912" y="320040"/>
                  </a:lnTo>
                  <a:lnTo>
                    <a:pt x="65532" y="341376"/>
                  </a:lnTo>
                  <a:lnTo>
                    <a:pt x="76550" y="337703"/>
                  </a:lnTo>
                  <a:close/>
                </a:path>
                <a:path w="257809" h="388619">
                  <a:moveTo>
                    <a:pt x="89916" y="388620"/>
                  </a:moveTo>
                  <a:lnTo>
                    <a:pt x="76550" y="337703"/>
                  </a:lnTo>
                  <a:lnTo>
                    <a:pt x="65532" y="341376"/>
                  </a:lnTo>
                  <a:lnTo>
                    <a:pt x="57912" y="320040"/>
                  </a:lnTo>
                  <a:lnTo>
                    <a:pt x="57912" y="373974"/>
                  </a:lnTo>
                  <a:lnTo>
                    <a:pt x="89916" y="388620"/>
                  </a:lnTo>
                  <a:close/>
                </a:path>
                <a:path w="257809" h="388619">
                  <a:moveTo>
                    <a:pt x="76200" y="313944"/>
                  </a:moveTo>
                  <a:lnTo>
                    <a:pt x="70787" y="315748"/>
                  </a:lnTo>
                  <a:lnTo>
                    <a:pt x="74676" y="330562"/>
                  </a:lnTo>
                  <a:lnTo>
                    <a:pt x="74676" y="315468"/>
                  </a:lnTo>
                  <a:lnTo>
                    <a:pt x="76200" y="313944"/>
                  </a:lnTo>
                  <a:close/>
                </a:path>
                <a:path w="257809" h="388619">
                  <a:moveTo>
                    <a:pt x="257556" y="16764"/>
                  </a:moveTo>
                  <a:lnTo>
                    <a:pt x="257556" y="0"/>
                  </a:lnTo>
                  <a:lnTo>
                    <a:pt x="234696" y="0"/>
                  </a:lnTo>
                  <a:lnTo>
                    <a:pt x="234696" y="32004"/>
                  </a:lnTo>
                  <a:lnTo>
                    <a:pt x="231648" y="47244"/>
                  </a:lnTo>
                  <a:lnTo>
                    <a:pt x="224028" y="94488"/>
                  </a:lnTo>
                  <a:lnTo>
                    <a:pt x="204216" y="153924"/>
                  </a:lnTo>
                  <a:lnTo>
                    <a:pt x="176784" y="208788"/>
                  </a:lnTo>
                  <a:lnTo>
                    <a:pt x="152400" y="243840"/>
                  </a:lnTo>
                  <a:lnTo>
                    <a:pt x="124968" y="275844"/>
                  </a:lnTo>
                  <a:lnTo>
                    <a:pt x="114300" y="284988"/>
                  </a:lnTo>
                  <a:lnTo>
                    <a:pt x="105156" y="294132"/>
                  </a:lnTo>
                  <a:lnTo>
                    <a:pt x="83820" y="309372"/>
                  </a:lnTo>
                  <a:lnTo>
                    <a:pt x="74676" y="315468"/>
                  </a:lnTo>
                  <a:lnTo>
                    <a:pt x="74676" y="330562"/>
                  </a:lnTo>
                  <a:lnTo>
                    <a:pt x="76550" y="337703"/>
                  </a:lnTo>
                  <a:lnTo>
                    <a:pt x="83820" y="335280"/>
                  </a:lnTo>
                  <a:lnTo>
                    <a:pt x="85344" y="335280"/>
                  </a:lnTo>
                  <a:lnTo>
                    <a:pt x="85344" y="333756"/>
                  </a:lnTo>
                  <a:lnTo>
                    <a:pt x="97536" y="327660"/>
                  </a:lnTo>
                  <a:lnTo>
                    <a:pt x="108204" y="318516"/>
                  </a:lnTo>
                  <a:lnTo>
                    <a:pt x="150876" y="280416"/>
                  </a:lnTo>
                  <a:lnTo>
                    <a:pt x="178308" y="245364"/>
                  </a:lnTo>
                  <a:lnTo>
                    <a:pt x="211836" y="190500"/>
                  </a:lnTo>
                  <a:lnTo>
                    <a:pt x="236220" y="131064"/>
                  </a:lnTo>
                  <a:lnTo>
                    <a:pt x="248412" y="83820"/>
                  </a:lnTo>
                  <a:lnTo>
                    <a:pt x="254508" y="50292"/>
                  </a:lnTo>
                  <a:lnTo>
                    <a:pt x="257556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3154108" y="2949892"/>
          <a:ext cx="6229976" cy="3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2384550" y="2373883"/>
            <a:ext cx="701675" cy="8769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600"/>
              </a:lnSpc>
              <a:spcBef>
                <a:spcPts val="85"/>
              </a:spcBef>
            </a:pPr>
            <a:r>
              <a:rPr sz="1600" b="1" spc="-10" dirty="0">
                <a:latin typeface="Arial"/>
                <a:cs typeface="Arial"/>
              </a:rPr>
              <a:t>Th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spc="-5" dirty="0">
                <a:latin typeface="Arial"/>
                <a:cs typeface="Arial"/>
              </a:rPr>
              <a:t>d  IDs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212083" y="3503167"/>
            <a:ext cx="299720" cy="299720"/>
            <a:chOff x="3212083" y="3503167"/>
            <a:chExt cx="299720" cy="299720"/>
          </a:xfrm>
        </p:grpSpPr>
        <p:sp>
          <p:nvSpPr>
            <p:cNvPr id="64" name="object 64"/>
            <p:cNvSpPr/>
            <p:nvPr/>
          </p:nvSpPr>
          <p:spPr>
            <a:xfrm>
              <a:off x="3224783" y="3515867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224" y="94219"/>
                  </a:lnTo>
                  <a:lnTo>
                    <a:pt x="247546" y="56619"/>
                  </a:lnTo>
                  <a:lnTo>
                    <a:pt x="217700" y="26773"/>
                  </a:lnTo>
                  <a:lnTo>
                    <a:pt x="180100" y="7095"/>
                  </a:lnTo>
                  <a:lnTo>
                    <a:pt x="137159" y="0"/>
                  </a:lnTo>
                  <a:lnTo>
                    <a:pt x="93634" y="7095"/>
                  </a:lnTo>
                  <a:lnTo>
                    <a:pt x="55961" y="26773"/>
                  </a:lnTo>
                  <a:lnTo>
                    <a:pt x="26334" y="56619"/>
                  </a:lnTo>
                  <a:lnTo>
                    <a:pt x="6949" y="94219"/>
                  </a:lnTo>
                  <a:lnTo>
                    <a:pt x="0" y="137159"/>
                  </a:lnTo>
                  <a:lnTo>
                    <a:pt x="6949" y="180685"/>
                  </a:lnTo>
                  <a:lnTo>
                    <a:pt x="26334" y="218358"/>
                  </a:lnTo>
                  <a:lnTo>
                    <a:pt x="55961" y="247985"/>
                  </a:lnTo>
                  <a:lnTo>
                    <a:pt x="93634" y="267370"/>
                  </a:lnTo>
                  <a:lnTo>
                    <a:pt x="137159" y="274319"/>
                  </a:lnTo>
                  <a:lnTo>
                    <a:pt x="180100" y="267370"/>
                  </a:lnTo>
                  <a:lnTo>
                    <a:pt x="217700" y="247985"/>
                  </a:lnTo>
                  <a:lnTo>
                    <a:pt x="247546" y="218358"/>
                  </a:lnTo>
                  <a:lnTo>
                    <a:pt x="267224" y="180685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24783" y="3515867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93634" y="7095"/>
                  </a:lnTo>
                  <a:lnTo>
                    <a:pt x="55961" y="26773"/>
                  </a:lnTo>
                  <a:lnTo>
                    <a:pt x="26334" y="56619"/>
                  </a:lnTo>
                  <a:lnTo>
                    <a:pt x="6949" y="94219"/>
                  </a:lnTo>
                  <a:lnTo>
                    <a:pt x="0" y="137159"/>
                  </a:lnTo>
                  <a:lnTo>
                    <a:pt x="6949" y="180685"/>
                  </a:lnTo>
                  <a:lnTo>
                    <a:pt x="26334" y="218358"/>
                  </a:lnTo>
                  <a:lnTo>
                    <a:pt x="55961" y="247985"/>
                  </a:lnTo>
                  <a:lnTo>
                    <a:pt x="93634" y="267370"/>
                  </a:lnTo>
                  <a:lnTo>
                    <a:pt x="137159" y="274319"/>
                  </a:lnTo>
                  <a:lnTo>
                    <a:pt x="180100" y="267370"/>
                  </a:lnTo>
                  <a:lnTo>
                    <a:pt x="217700" y="247985"/>
                  </a:lnTo>
                  <a:lnTo>
                    <a:pt x="247546" y="218358"/>
                  </a:lnTo>
                  <a:lnTo>
                    <a:pt x="267224" y="180685"/>
                  </a:lnTo>
                  <a:lnTo>
                    <a:pt x="274319" y="137159"/>
                  </a:lnTo>
                  <a:lnTo>
                    <a:pt x="267224" y="94219"/>
                  </a:lnTo>
                  <a:lnTo>
                    <a:pt x="247546" y="56619"/>
                  </a:lnTo>
                  <a:lnTo>
                    <a:pt x="217700" y="26773"/>
                  </a:lnTo>
                  <a:lnTo>
                    <a:pt x="180100" y="7095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292854" y="351535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299460" y="3305555"/>
            <a:ext cx="855344" cy="408940"/>
            <a:chOff x="3299460" y="3305555"/>
            <a:chExt cx="855344" cy="408940"/>
          </a:xfrm>
        </p:grpSpPr>
        <p:pic>
          <p:nvPicPr>
            <p:cNvPr id="68" name="object 6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99460" y="3307079"/>
              <a:ext cx="126492" cy="196596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511296" y="3305555"/>
              <a:ext cx="643255" cy="408940"/>
            </a:xfrm>
            <a:custGeom>
              <a:avLst/>
              <a:gdLst/>
              <a:ahLst/>
              <a:cxnLst/>
              <a:rect l="l" t="t" r="r" b="b"/>
              <a:pathLst>
                <a:path w="643254" h="408939">
                  <a:moveTo>
                    <a:pt x="75682" y="334455"/>
                  </a:moveTo>
                  <a:lnTo>
                    <a:pt x="73152" y="281940"/>
                  </a:lnTo>
                  <a:lnTo>
                    <a:pt x="0" y="348996"/>
                  </a:lnTo>
                  <a:lnTo>
                    <a:pt x="62484" y="395859"/>
                  </a:lnTo>
                  <a:lnTo>
                    <a:pt x="62484" y="335280"/>
                  </a:lnTo>
                  <a:lnTo>
                    <a:pt x="75682" y="334455"/>
                  </a:lnTo>
                  <a:close/>
                </a:path>
                <a:path w="643254" h="408939">
                  <a:moveTo>
                    <a:pt x="76714" y="355868"/>
                  </a:moveTo>
                  <a:lnTo>
                    <a:pt x="75682" y="334455"/>
                  </a:lnTo>
                  <a:lnTo>
                    <a:pt x="62484" y="335280"/>
                  </a:lnTo>
                  <a:lnTo>
                    <a:pt x="64008" y="356616"/>
                  </a:lnTo>
                  <a:lnTo>
                    <a:pt x="76714" y="355868"/>
                  </a:lnTo>
                  <a:close/>
                </a:path>
                <a:path w="643254" h="408939">
                  <a:moveTo>
                    <a:pt x="79248" y="408432"/>
                  </a:moveTo>
                  <a:lnTo>
                    <a:pt x="76714" y="355868"/>
                  </a:lnTo>
                  <a:lnTo>
                    <a:pt x="64008" y="356616"/>
                  </a:lnTo>
                  <a:lnTo>
                    <a:pt x="62484" y="335280"/>
                  </a:lnTo>
                  <a:lnTo>
                    <a:pt x="62484" y="395859"/>
                  </a:lnTo>
                  <a:lnTo>
                    <a:pt x="79248" y="408432"/>
                  </a:lnTo>
                  <a:close/>
                </a:path>
                <a:path w="643254" h="408939">
                  <a:moveTo>
                    <a:pt x="643128" y="1524"/>
                  </a:moveTo>
                  <a:lnTo>
                    <a:pt x="620268" y="0"/>
                  </a:lnTo>
                  <a:lnTo>
                    <a:pt x="620268" y="16764"/>
                  </a:lnTo>
                  <a:lnTo>
                    <a:pt x="617220" y="32004"/>
                  </a:lnTo>
                  <a:lnTo>
                    <a:pt x="600456" y="77724"/>
                  </a:lnTo>
                  <a:lnTo>
                    <a:pt x="556260" y="137160"/>
                  </a:lnTo>
                  <a:lnTo>
                    <a:pt x="525780" y="164592"/>
                  </a:lnTo>
                  <a:lnTo>
                    <a:pt x="490728" y="192024"/>
                  </a:lnTo>
                  <a:lnTo>
                    <a:pt x="451104" y="217932"/>
                  </a:lnTo>
                  <a:lnTo>
                    <a:pt x="406908" y="242316"/>
                  </a:lnTo>
                  <a:lnTo>
                    <a:pt x="335280" y="274320"/>
                  </a:lnTo>
                  <a:lnTo>
                    <a:pt x="283464" y="292608"/>
                  </a:lnTo>
                  <a:lnTo>
                    <a:pt x="201168" y="315468"/>
                  </a:lnTo>
                  <a:lnTo>
                    <a:pt x="173736" y="320040"/>
                  </a:lnTo>
                  <a:lnTo>
                    <a:pt x="144780" y="326136"/>
                  </a:lnTo>
                  <a:lnTo>
                    <a:pt x="115824" y="330708"/>
                  </a:lnTo>
                  <a:lnTo>
                    <a:pt x="86868" y="333756"/>
                  </a:lnTo>
                  <a:lnTo>
                    <a:pt x="75682" y="334455"/>
                  </a:lnTo>
                  <a:lnTo>
                    <a:pt x="76714" y="355868"/>
                  </a:lnTo>
                  <a:lnTo>
                    <a:pt x="120396" y="352044"/>
                  </a:lnTo>
                  <a:lnTo>
                    <a:pt x="178308" y="342900"/>
                  </a:lnTo>
                  <a:lnTo>
                    <a:pt x="234696" y="329184"/>
                  </a:lnTo>
                  <a:lnTo>
                    <a:pt x="263652" y="321564"/>
                  </a:lnTo>
                  <a:lnTo>
                    <a:pt x="316992" y="304800"/>
                  </a:lnTo>
                  <a:lnTo>
                    <a:pt x="368808" y="284988"/>
                  </a:lnTo>
                  <a:lnTo>
                    <a:pt x="417576" y="262128"/>
                  </a:lnTo>
                  <a:lnTo>
                    <a:pt x="461772" y="237744"/>
                  </a:lnTo>
                  <a:lnTo>
                    <a:pt x="522732" y="196596"/>
                  </a:lnTo>
                  <a:lnTo>
                    <a:pt x="556260" y="166116"/>
                  </a:lnTo>
                  <a:lnTo>
                    <a:pt x="573024" y="150876"/>
                  </a:lnTo>
                  <a:lnTo>
                    <a:pt x="598932" y="120396"/>
                  </a:lnTo>
                  <a:lnTo>
                    <a:pt x="620268" y="86868"/>
                  </a:lnTo>
                  <a:lnTo>
                    <a:pt x="640080" y="35052"/>
                  </a:lnTo>
                  <a:lnTo>
                    <a:pt x="643128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4768088" y="3503167"/>
            <a:ext cx="301625" cy="299720"/>
            <a:chOff x="4768088" y="3503167"/>
            <a:chExt cx="301625" cy="299720"/>
          </a:xfrm>
        </p:grpSpPr>
        <p:sp>
          <p:nvSpPr>
            <p:cNvPr id="71" name="object 71"/>
            <p:cNvSpPr/>
            <p:nvPr/>
          </p:nvSpPr>
          <p:spPr>
            <a:xfrm>
              <a:off x="4780788" y="3515867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20">
                  <a:moveTo>
                    <a:pt x="275843" y="137159"/>
                  </a:moveTo>
                  <a:lnTo>
                    <a:pt x="268748" y="94219"/>
                  </a:lnTo>
                  <a:lnTo>
                    <a:pt x="249070" y="56619"/>
                  </a:lnTo>
                  <a:lnTo>
                    <a:pt x="219224" y="26773"/>
                  </a:lnTo>
                  <a:lnTo>
                    <a:pt x="181624" y="7095"/>
                  </a:lnTo>
                  <a:lnTo>
                    <a:pt x="138683" y="0"/>
                  </a:lnTo>
                  <a:lnTo>
                    <a:pt x="95000" y="7095"/>
                  </a:lnTo>
                  <a:lnTo>
                    <a:pt x="56948" y="26773"/>
                  </a:lnTo>
                  <a:lnTo>
                    <a:pt x="26871" y="56619"/>
                  </a:lnTo>
                  <a:lnTo>
                    <a:pt x="7107" y="94219"/>
                  </a:lnTo>
                  <a:lnTo>
                    <a:pt x="0" y="137159"/>
                  </a:lnTo>
                  <a:lnTo>
                    <a:pt x="7107" y="180685"/>
                  </a:lnTo>
                  <a:lnTo>
                    <a:pt x="26871" y="218358"/>
                  </a:lnTo>
                  <a:lnTo>
                    <a:pt x="56948" y="247985"/>
                  </a:lnTo>
                  <a:lnTo>
                    <a:pt x="95000" y="267370"/>
                  </a:lnTo>
                  <a:lnTo>
                    <a:pt x="138683" y="274319"/>
                  </a:lnTo>
                  <a:lnTo>
                    <a:pt x="181624" y="267370"/>
                  </a:lnTo>
                  <a:lnTo>
                    <a:pt x="219224" y="247985"/>
                  </a:lnTo>
                  <a:lnTo>
                    <a:pt x="249070" y="218358"/>
                  </a:lnTo>
                  <a:lnTo>
                    <a:pt x="268748" y="180685"/>
                  </a:lnTo>
                  <a:lnTo>
                    <a:pt x="275843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80788" y="3515867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20">
                  <a:moveTo>
                    <a:pt x="138683" y="0"/>
                  </a:moveTo>
                  <a:lnTo>
                    <a:pt x="95000" y="7095"/>
                  </a:lnTo>
                  <a:lnTo>
                    <a:pt x="56948" y="26773"/>
                  </a:lnTo>
                  <a:lnTo>
                    <a:pt x="26871" y="56619"/>
                  </a:lnTo>
                  <a:lnTo>
                    <a:pt x="7107" y="94219"/>
                  </a:lnTo>
                  <a:lnTo>
                    <a:pt x="0" y="137159"/>
                  </a:lnTo>
                  <a:lnTo>
                    <a:pt x="7107" y="180685"/>
                  </a:lnTo>
                  <a:lnTo>
                    <a:pt x="26871" y="218358"/>
                  </a:lnTo>
                  <a:lnTo>
                    <a:pt x="56948" y="247985"/>
                  </a:lnTo>
                  <a:lnTo>
                    <a:pt x="95000" y="267370"/>
                  </a:lnTo>
                  <a:lnTo>
                    <a:pt x="138683" y="274319"/>
                  </a:lnTo>
                  <a:lnTo>
                    <a:pt x="181624" y="267370"/>
                  </a:lnTo>
                  <a:lnTo>
                    <a:pt x="219224" y="247985"/>
                  </a:lnTo>
                  <a:lnTo>
                    <a:pt x="249070" y="218358"/>
                  </a:lnTo>
                  <a:lnTo>
                    <a:pt x="268748" y="180685"/>
                  </a:lnTo>
                  <a:lnTo>
                    <a:pt x="275843" y="137159"/>
                  </a:lnTo>
                  <a:lnTo>
                    <a:pt x="268748" y="94219"/>
                  </a:lnTo>
                  <a:lnTo>
                    <a:pt x="249070" y="56619"/>
                  </a:lnTo>
                  <a:lnTo>
                    <a:pt x="219224" y="26773"/>
                  </a:lnTo>
                  <a:lnTo>
                    <a:pt x="181624" y="7095"/>
                  </a:lnTo>
                  <a:lnTo>
                    <a:pt x="138683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842762" y="35001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856988" y="3305555"/>
            <a:ext cx="856615" cy="408940"/>
            <a:chOff x="4856988" y="3305555"/>
            <a:chExt cx="856615" cy="408940"/>
          </a:xfrm>
        </p:grpSpPr>
        <p:pic>
          <p:nvPicPr>
            <p:cNvPr id="75" name="object 7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56988" y="3307079"/>
              <a:ext cx="126492" cy="19659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068824" y="3305555"/>
              <a:ext cx="645160" cy="408940"/>
            </a:xfrm>
            <a:custGeom>
              <a:avLst/>
              <a:gdLst/>
              <a:ahLst/>
              <a:cxnLst/>
              <a:rect l="l" t="t" r="r" b="b"/>
              <a:pathLst>
                <a:path w="645160" h="408939">
                  <a:moveTo>
                    <a:pt x="75682" y="334455"/>
                  </a:moveTo>
                  <a:lnTo>
                    <a:pt x="73152" y="281940"/>
                  </a:lnTo>
                  <a:lnTo>
                    <a:pt x="0" y="348996"/>
                  </a:lnTo>
                  <a:lnTo>
                    <a:pt x="62484" y="395859"/>
                  </a:lnTo>
                  <a:lnTo>
                    <a:pt x="62484" y="335280"/>
                  </a:lnTo>
                  <a:lnTo>
                    <a:pt x="75682" y="334455"/>
                  </a:lnTo>
                  <a:close/>
                </a:path>
                <a:path w="645160" h="408939">
                  <a:moveTo>
                    <a:pt x="76714" y="355868"/>
                  </a:moveTo>
                  <a:lnTo>
                    <a:pt x="75682" y="334455"/>
                  </a:lnTo>
                  <a:lnTo>
                    <a:pt x="62484" y="335280"/>
                  </a:lnTo>
                  <a:lnTo>
                    <a:pt x="64008" y="356616"/>
                  </a:lnTo>
                  <a:lnTo>
                    <a:pt x="76714" y="355868"/>
                  </a:lnTo>
                  <a:close/>
                </a:path>
                <a:path w="645160" h="408939">
                  <a:moveTo>
                    <a:pt x="79248" y="408432"/>
                  </a:moveTo>
                  <a:lnTo>
                    <a:pt x="76714" y="355868"/>
                  </a:lnTo>
                  <a:lnTo>
                    <a:pt x="64008" y="356616"/>
                  </a:lnTo>
                  <a:lnTo>
                    <a:pt x="62484" y="335280"/>
                  </a:lnTo>
                  <a:lnTo>
                    <a:pt x="62484" y="395859"/>
                  </a:lnTo>
                  <a:lnTo>
                    <a:pt x="79248" y="408432"/>
                  </a:lnTo>
                  <a:close/>
                </a:path>
                <a:path w="645160" h="408939">
                  <a:moveTo>
                    <a:pt x="644652" y="1524"/>
                  </a:moveTo>
                  <a:lnTo>
                    <a:pt x="621792" y="0"/>
                  </a:lnTo>
                  <a:lnTo>
                    <a:pt x="621792" y="16764"/>
                  </a:lnTo>
                  <a:lnTo>
                    <a:pt x="618744" y="32004"/>
                  </a:lnTo>
                  <a:lnTo>
                    <a:pt x="601980" y="77724"/>
                  </a:lnTo>
                  <a:lnTo>
                    <a:pt x="557784" y="137160"/>
                  </a:lnTo>
                  <a:lnTo>
                    <a:pt x="527304" y="164592"/>
                  </a:lnTo>
                  <a:lnTo>
                    <a:pt x="472440" y="205740"/>
                  </a:lnTo>
                  <a:lnTo>
                    <a:pt x="429768" y="230124"/>
                  </a:lnTo>
                  <a:lnTo>
                    <a:pt x="384048" y="252984"/>
                  </a:lnTo>
                  <a:lnTo>
                    <a:pt x="335280" y="274320"/>
                  </a:lnTo>
                  <a:lnTo>
                    <a:pt x="283464" y="292608"/>
                  </a:lnTo>
                  <a:lnTo>
                    <a:pt x="202692" y="315468"/>
                  </a:lnTo>
                  <a:lnTo>
                    <a:pt x="173736" y="320040"/>
                  </a:lnTo>
                  <a:lnTo>
                    <a:pt x="144780" y="326136"/>
                  </a:lnTo>
                  <a:lnTo>
                    <a:pt x="115824" y="330708"/>
                  </a:lnTo>
                  <a:lnTo>
                    <a:pt x="86868" y="333756"/>
                  </a:lnTo>
                  <a:lnTo>
                    <a:pt x="75682" y="334455"/>
                  </a:lnTo>
                  <a:lnTo>
                    <a:pt x="76714" y="355868"/>
                  </a:lnTo>
                  <a:lnTo>
                    <a:pt x="120396" y="352044"/>
                  </a:lnTo>
                  <a:lnTo>
                    <a:pt x="178308" y="342900"/>
                  </a:lnTo>
                  <a:lnTo>
                    <a:pt x="236220" y="329184"/>
                  </a:lnTo>
                  <a:lnTo>
                    <a:pt x="291084" y="313944"/>
                  </a:lnTo>
                  <a:lnTo>
                    <a:pt x="316992" y="304800"/>
                  </a:lnTo>
                  <a:lnTo>
                    <a:pt x="344424" y="295656"/>
                  </a:lnTo>
                  <a:lnTo>
                    <a:pt x="368808" y="284988"/>
                  </a:lnTo>
                  <a:lnTo>
                    <a:pt x="394716" y="274320"/>
                  </a:lnTo>
                  <a:lnTo>
                    <a:pt x="463296" y="237744"/>
                  </a:lnTo>
                  <a:lnTo>
                    <a:pt x="524256" y="196596"/>
                  </a:lnTo>
                  <a:lnTo>
                    <a:pt x="557784" y="166116"/>
                  </a:lnTo>
                  <a:lnTo>
                    <a:pt x="588264" y="135636"/>
                  </a:lnTo>
                  <a:lnTo>
                    <a:pt x="621792" y="86868"/>
                  </a:lnTo>
                  <a:lnTo>
                    <a:pt x="640080" y="35052"/>
                  </a:lnTo>
                  <a:lnTo>
                    <a:pt x="643128" y="18288"/>
                  </a:lnTo>
                  <a:lnTo>
                    <a:pt x="64465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6325615" y="3503167"/>
            <a:ext cx="301625" cy="299720"/>
            <a:chOff x="6325615" y="3503167"/>
            <a:chExt cx="301625" cy="299720"/>
          </a:xfrm>
        </p:grpSpPr>
        <p:sp>
          <p:nvSpPr>
            <p:cNvPr id="78" name="object 78"/>
            <p:cNvSpPr/>
            <p:nvPr/>
          </p:nvSpPr>
          <p:spPr>
            <a:xfrm>
              <a:off x="6338315" y="3515867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20">
                  <a:moveTo>
                    <a:pt x="275843" y="137159"/>
                  </a:moveTo>
                  <a:lnTo>
                    <a:pt x="268736" y="94219"/>
                  </a:lnTo>
                  <a:lnTo>
                    <a:pt x="248972" y="56619"/>
                  </a:lnTo>
                  <a:lnTo>
                    <a:pt x="218895" y="26773"/>
                  </a:lnTo>
                  <a:lnTo>
                    <a:pt x="180843" y="7095"/>
                  </a:lnTo>
                  <a:lnTo>
                    <a:pt x="137159" y="0"/>
                  </a:lnTo>
                  <a:lnTo>
                    <a:pt x="94219" y="7095"/>
                  </a:lnTo>
                  <a:lnTo>
                    <a:pt x="56619" y="26773"/>
                  </a:lnTo>
                  <a:lnTo>
                    <a:pt x="26773" y="56619"/>
                  </a:lnTo>
                  <a:lnTo>
                    <a:pt x="7095" y="94219"/>
                  </a:lnTo>
                  <a:lnTo>
                    <a:pt x="0" y="137159"/>
                  </a:lnTo>
                  <a:lnTo>
                    <a:pt x="7095" y="180685"/>
                  </a:lnTo>
                  <a:lnTo>
                    <a:pt x="26773" y="218358"/>
                  </a:lnTo>
                  <a:lnTo>
                    <a:pt x="56619" y="247985"/>
                  </a:lnTo>
                  <a:lnTo>
                    <a:pt x="94219" y="267370"/>
                  </a:lnTo>
                  <a:lnTo>
                    <a:pt x="137159" y="274319"/>
                  </a:lnTo>
                  <a:lnTo>
                    <a:pt x="180843" y="267370"/>
                  </a:lnTo>
                  <a:lnTo>
                    <a:pt x="218895" y="247985"/>
                  </a:lnTo>
                  <a:lnTo>
                    <a:pt x="248972" y="218358"/>
                  </a:lnTo>
                  <a:lnTo>
                    <a:pt x="268736" y="180685"/>
                  </a:lnTo>
                  <a:lnTo>
                    <a:pt x="275843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338315" y="3515867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20">
                  <a:moveTo>
                    <a:pt x="137159" y="0"/>
                  </a:moveTo>
                  <a:lnTo>
                    <a:pt x="94219" y="7095"/>
                  </a:lnTo>
                  <a:lnTo>
                    <a:pt x="56619" y="26773"/>
                  </a:lnTo>
                  <a:lnTo>
                    <a:pt x="26773" y="56619"/>
                  </a:lnTo>
                  <a:lnTo>
                    <a:pt x="7095" y="94219"/>
                  </a:lnTo>
                  <a:lnTo>
                    <a:pt x="0" y="137159"/>
                  </a:lnTo>
                  <a:lnTo>
                    <a:pt x="7095" y="180685"/>
                  </a:lnTo>
                  <a:lnTo>
                    <a:pt x="26773" y="218358"/>
                  </a:lnTo>
                  <a:lnTo>
                    <a:pt x="56619" y="247985"/>
                  </a:lnTo>
                  <a:lnTo>
                    <a:pt x="94219" y="267370"/>
                  </a:lnTo>
                  <a:lnTo>
                    <a:pt x="137159" y="274319"/>
                  </a:lnTo>
                  <a:lnTo>
                    <a:pt x="180843" y="267370"/>
                  </a:lnTo>
                  <a:lnTo>
                    <a:pt x="218895" y="247985"/>
                  </a:lnTo>
                  <a:lnTo>
                    <a:pt x="248972" y="218358"/>
                  </a:lnTo>
                  <a:lnTo>
                    <a:pt x="268736" y="180685"/>
                  </a:lnTo>
                  <a:lnTo>
                    <a:pt x="275843" y="137159"/>
                  </a:lnTo>
                  <a:lnTo>
                    <a:pt x="268736" y="94219"/>
                  </a:lnTo>
                  <a:lnTo>
                    <a:pt x="248972" y="56619"/>
                  </a:lnTo>
                  <a:lnTo>
                    <a:pt x="218895" y="26773"/>
                  </a:lnTo>
                  <a:lnTo>
                    <a:pt x="180843" y="7095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400289" y="35001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414516" y="3305555"/>
            <a:ext cx="858519" cy="408940"/>
            <a:chOff x="6414516" y="3305555"/>
            <a:chExt cx="858519" cy="408940"/>
          </a:xfrm>
        </p:grpSpPr>
        <p:pic>
          <p:nvPicPr>
            <p:cNvPr id="82" name="object 8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4516" y="3307079"/>
              <a:ext cx="126492" cy="19659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6626352" y="3305555"/>
              <a:ext cx="646430" cy="408940"/>
            </a:xfrm>
            <a:custGeom>
              <a:avLst/>
              <a:gdLst/>
              <a:ahLst/>
              <a:cxnLst/>
              <a:rect l="l" t="t" r="r" b="b"/>
              <a:pathLst>
                <a:path w="646429" h="408939">
                  <a:moveTo>
                    <a:pt x="75682" y="334455"/>
                  </a:moveTo>
                  <a:lnTo>
                    <a:pt x="73152" y="281940"/>
                  </a:lnTo>
                  <a:lnTo>
                    <a:pt x="0" y="348996"/>
                  </a:lnTo>
                  <a:lnTo>
                    <a:pt x="62484" y="395859"/>
                  </a:lnTo>
                  <a:lnTo>
                    <a:pt x="62484" y="335280"/>
                  </a:lnTo>
                  <a:lnTo>
                    <a:pt x="75682" y="334455"/>
                  </a:lnTo>
                  <a:close/>
                </a:path>
                <a:path w="646429" h="408939">
                  <a:moveTo>
                    <a:pt x="76714" y="355868"/>
                  </a:moveTo>
                  <a:lnTo>
                    <a:pt x="75682" y="334455"/>
                  </a:lnTo>
                  <a:lnTo>
                    <a:pt x="62484" y="335280"/>
                  </a:lnTo>
                  <a:lnTo>
                    <a:pt x="64008" y="356616"/>
                  </a:lnTo>
                  <a:lnTo>
                    <a:pt x="76714" y="355868"/>
                  </a:lnTo>
                  <a:close/>
                </a:path>
                <a:path w="646429" h="408939">
                  <a:moveTo>
                    <a:pt x="79248" y="408432"/>
                  </a:moveTo>
                  <a:lnTo>
                    <a:pt x="76714" y="355868"/>
                  </a:lnTo>
                  <a:lnTo>
                    <a:pt x="64008" y="356616"/>
                  </a:lnTo>
                  <a:lnTo>
                    <a:pt x="62484" y="335280"/>
                  </a:lnTo>
                  <a:lnTo>
                    <a:pt x="62484" y="395859"/>
                  </a:lnTo>
                  <a:lnTo>
                    <a:pt x="79248" y="408432"/>
                  </a:lnTo>
                  <a:close/>
                </a:path>
                <a:path w="646429" h="408939">
                  <a:moveTo>
                    <a:pt x="646176" y="1524"/>
                  </a:moveTo>
                  <a:lnTo>
                    <a:pt x="623316" y="0"/>
                  </a:lnTo>
                  <a:lnTo>
                    <a:pt x="623316" y="16764"/>
                  </a:lnTo>
                  <a:lnTo>
                    <a:pt x="620268" y="32004"/>
                  </a:lnTo>
                  <a:lnTo>
                    <a:pt x="603504" y="77724"/>
                  </a:lnTo>
                  <a:lnTo>
                    <a:pt x="571500" y="121920"/>
                  </a:lnTo>
                  <a:lnTo>
                    <a:pt x="544068" y="150876"/>
                  </a:lnTo>
                  <a:lnTo>
                    <a:pt x="510540" y="178308"/>
                  </a:lnTo>
                  <a:lnTo>
                    <a:pt x="472440" y="205740"/>
                  </a:lnTo>
                  <a:lnTo>
                    <a:pt x="431292" y="230124"/>
                  </a:lnTo>
                  <a:lnTo>
                    <a:pt x="385572" y="252984"/>
                  </a:lnTo>
                  <a:lnTo>
                    <a:pt x="336804" y="274320"/>
                  </a:lnTo>
                  <a:lnTo>
                    <a:pt x="284988" y="292608"/>
                  </a:lnTo>
                  <a:lnTo>
                    <a:pt x="202692" y="315468"/>
                  </a:lnTo>
                  <a:lnTo>
                    <a:pt x="173736" y="320040"/>
                  </a:lnTo>
                  <a:lnTo>
                    <a:pt x="144780" y="326136"/>
                  </a:lnTo>
                  <a:lnTo>
                    <a:pt x="117348" y="330708"/>
                  </a:lnTo>
                  <a:lnTo>
                    <a:pt x="86868" y="333756"/>
                  </a:lnTo>
                  <a:lnTo>
                    <a:pt x="75682" y="334455"/>
                  </a:lnTo>
                  <a:lnTo>
                    <a:pt x="76714" y="355868"/>
                  </a:lnTo>
                  <a:lnTo>
                    <a:pt x="120396" y="352044"/>
                  </a:lnTo>
                  <a:lnTo>
                    <a:pt x="178308" y="342900"/>
                  </a:lnTo>
                  <a:lnTo>
                    <a:pt x="236220" y="329184"/>
                  </a:lnTo>
                  <a:lnTo>
                    <a:pt x="291084" y="313944"/>
                  </a:lnTo>
                  <a:lnTo>
                    <a:pt x="344424" y="295656"/>
                  </a:lnTo>
                  <a:lnTo>
                    <a:pt x="394716" y="274320"/>
                  </a:lnTo>
                  <a:lnTo>
                    <a:pt x="464820" y="237744"/>
                  </a:lnTo>
                  <a:lnTo>
                    <a:pt x="484632" y="224028"/>
                  </a:lnTo>
                  <a:lnTo>
                    <a:pt x="505968" y="210312"/>
                  </a:lnTo>
                  <a:lnTo>
                    <a:pt x="542544" y="181356"/>
                  </a:lnTo>
                  <a:lnTo>
                    <a:pt x="574548" y="150876"/>
                  </a:lnTo>
                  <a:lnTo>
                    <a:pt x="601980" y="120396"/>
                  </a:lnTo>
                  <a:lnTo>
                    <a:pt x="623316" y="86868"/>
                  </a:lnTo>
                  <a:lnTo>
                    <a:pt x="641604" y="35052"/>
                  </a:lnTo>
                  <a:lnTo>
                    <a:pt x="644652" y="18288"/>
                  </a:lnTo>
                  <a:lnTo>
                    <a:pt x="64617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7884667" y="3503167"/>
            <a:ext cx="299720" cy="299720"/>
            <a:chOff x="7884667" y="3503167"/>
            <a:chExt cx="299720" cy="299720"/>
          </a:xfrm>
        </p:grpSpPr>
        <p:sp>
          <p:nvSpPr>
            <p:cNvPr id="85" name="object 85"/>
            <p:cNvSpPr/>
            <p:nvPr/>
          </p:nvSpPr>
          <p:spPr>
            <a:xfrm>
              <a:off x="7897367" y="3515867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70" y="94219"/>
                  </a:lnTo>
                  <a:lnTo>
                    <a:pt x="247985" y="56619"/>
                  </a:lnTo>
                  <a:lnTo>
                    <a:pt x="218358" y="26773"/>
                  </a:lnTo>
                  <a:lnTo>
                    <a:pt x="180685" y="7095"/>
                  </a:lnTo>
                  <a:lnTo>
                    <a:pt x="137159" y="0"/>
                  </a:lnTo>
                  <a:lnTo>
                    <a:pt x="94219" y="7095"/>
                  </a:lnTo>
                  <a:lnTo>
                    <a:pt x="56619" y="26773"/>
                  </a:lnTo>
                  <a:lnTo>
                    <a:pt x="26773" y="56619"/>
                  </a:lnTo>
                  <a:lnTo>
                    <a:pt x="7095" y="94219"/>
                  </a:lnTo>
                  <a:lnTo>
                    <a:pt x="0" y="137159"/>
                  </a:lnTo>
                  <a:lnTo>
                    <a:pt x="7095" y="180685"/>
                  </a:lnTo>
                  <a:lnTo>
                    <a:pt x="26773" y="218358"/>
                  </a:lnTo>
                  <a:lnTo>
                    <a:pt x="56619" y="247985"/>
                  </a:lnTo>
                  <a:lnTo>
                    <a:pt x="94219" y="267370"/>
                  </a:lnTo>
                  <a:lnTo>
                    <a:pt x="137159" y="274319"/>
                  </a:lnTo>
                  <a:lnTo>
                    <a:pt x="180685" y="267370"/>
                  </a:lnTo>
                  <a:lnTo>
                    <a:pt x="218358" y="247985"/>
                  </a:lnTo>
                  <a:lnTo>
                    <a:pt x="247985" y="218358"/>
                  </a:lnTo>
                  <a:lnTo>
                    <a:pt x="267370" y="180685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897367" y="3515867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94219" y="7095"/>
                  </a:lnTo>
                  <a:lnTo>
                    <a:pt x="56619" y="26773"/>
                  </a:lnTo>
                  <a:lnTo>
                    <a:pt x="26773" y="56619"/>
                  </a:lnTo>
                  <a:lnTo>
                    <a:pt x="7095" y="94219"/>
                  </a:lnTo>
                  <a:lnTo>
                    <a:pt x="0" y="137159"/>
                  </a:lnTo>
                  <a:lnTo>
                    <a:pt x="7095" y="180685"/>
                  </a:lnTo>
                  <a:lnTo>
                    <a:pt x="26773" y="218358"/>
                  </a:lnTo>
                  <a:lnTo>
                    <a:pt x="56619" y="247985"/>
                  </a:lnTo>
                  <a:lnTo>
                    <a:pt x="94219" y="267370"/>
                  </a:lnTo>
                  <a:lnTo>
                    <a:pt x="137159" y="274319"/>
                  </a:lnTo>
                  <a:lnTo>
                    <a:pt x="180685" y="267370"/>
                  </a:lnTo>
                  <a:lnTo>
                    <a:pt x="218358" y="247985"/>
                  </a:lnTo>
                  <a:lnTo>
                    <a:pt x="247985" y="218358"/>
                  </a:lnTo>
                  <a:lnTo>
                    <a:pt x="267370" y="180685"/>
                  </a:lnTo>
                  <a:lnTo>
                    <a:pt x="274319" y="137159"/>
                  </a:lnTo>
                  <a:lnTo>
                    <a:pt x="267370" y="94219"/>
                  </a:lnTo>
                  <a:lnTo>
                    <a:pt x="247985" y="56619"/>
                  </a:lnTo>
                  <a:lnTo>
                    <a:pt x="218358" y="26773"/>
                  </a:lnTo>
                  <a:lnTo>
                    <a:pt x="180685" y="7095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959340" y="35001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7973568" y="3305555"/>
            <a:ext cx="858519" cy="408940"/>
            <a:chOff x="7973568" y="3305555"/>
            <a:chExt cx="858519" cy="408940"/>
          </a:xfrm>
        </p:grpSpPr>
        <p:pic>
          <p:nvPicPr>
            <p:cNvPr id="89" name="object 8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73568" y="3307079"/>
              <a:ext cx="126492" cy="196596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185404" y="3305555"/>
              <a:ext cx="646430" cy="408940"/>
            </a:xfrm>
            <a:custGeom>
              <a:avLst/>
              <a:gdLst/>
              <a:ahLst/>
              <a:cxnLst/>
              <a:rect l="l" t="t" r="r" b="b"/>
              <a:pathLst>
                <a:path w="646429" h="408939">
                  <a:moveTo>
                    <a:pt x="75682" y="334455"/>
                  </a:moveTo>
                  <a:lnTo>
                    <a:pt x="73152" y="281940"/>
                  </a:lnTo>
                  <a:lnTo>
                    <a:pt x="0" y="348996"/>
                  </a:lnTo>
                  <a:lnTo>
                    <a:pt x="62484" y="395859"/>
                  </a:lnTo>
                  <a:lnTo>
                    <a:pt x="62484" y="335280"/>
                  </a:lnTo>
                  <a:lnTo>
                    <a:pt x="75682" y="334455"/>
                  </a:lnTo>
                  <a:close/>
                </a:path>
                <a:path w="646429" h="408939">
                  <a:moveTo>
                    <a:pt x="76714" y="355868"/>
                  </a:moveTo>
                  <a:lnTo>
                    <a:pt x="75682" y="334455"/>
                  </a:lnTo>
                  <a:lnTo>
                    <a:pt x="62484" y="335280"/>
                  </a:lnTo>
                  <a:lnTo>
                    <a:pt x="64008" y="356616"/>
                  </a:lnTo>
                  <a:lnTo>
                    <a:pt x="76714" y="355868"/>
                  </a:lnTo>
                  <a:close/>
                </a:path>
                <a:path w="646429" h="408939">
                  <a:moveTo>
                    <a:pt x="79248" y="408432"/>
                  </a:moveTo>
                  <a:lnTo>
                    <a:pt x="76714" y="355868"/>
                  </a:lnTo>
                  <a:lnTo>
                    <a:pt x="64008" y="356616"/>
                  </a:lnTo>
                  <a:lnTo>
                    <a:pt x="62484" y="335280"/>
                  </a:lnTo>
                  <a:lnTo>
                    <a:pt x="62484" y="395859"/>
                  </a:lnTo>
                  <a:lnTo>
                    <a:pt x="79248" y="408432"/>
                  </a:lnTo>
                  <a:close/>
                </a:path>
                <a:path w="646429" h="408939">
                  <a:moveTo>
                    <a:pt x="646176" y="1524"/>
                  </a:moveTo>
                  <a:lnTo>
                    <a:pt x="623316" y="0"/>
                  </a:lnTo>
                  <a:lnTo>
                    <a:pt x="623316" y="16764"/>
                  </a:lnTo>
                  <a:lnTo>
                    <a:pt x="620268" y="32004"/>
                  </a:lnTo>
                  <a:lnTo>
                    <a:pt x="601980" y="77724"/>
                  </a:lnTo>
                  <a:lnTo>
                    <a:pt x="571500" y="121920"/>
                  </a:lnTo>
                  <a:lnTo>
                    <a:pt x="544068" y="150876"/>
                  </a:lnTo>
                  <a:lnTo>
                    <a:pt x="510540" y="178308"/>
                  </a:lnTo>
                  <a:lnTo>
                    <a:pt x="472440" y="205740"/>
                  </a:lnTo>
                  <a:lnTo>
                    <a:pt x="431292" y="230124"/>
                  </a:lnTo>
                  <a:lnTo>
                    <a:pt x="385572" y="252984"/>
                  </a:lnTo>
                  <a:lnTo>
                    <a:pt x="335280" y="274320"/>
                  </a:lnTo>
                  <a:lnTo>
                    <a:pt x="283464" y="292608"/>
                  </a:lnTo>
                  <a:lnTo>
                    <a:pt x="202692" y="315468"/>
                  </a:lnTo>
                  <a:lnTo>
                    <a:pt x="173736" y="320040"/>
                  </a:lnTo>
                  <a:lnTo>
                    <a:pt x="144780" y="326136"/>
                  </a:lnTo>
                  <a:lnTo>
                    <a:pt x="115824" y="330708"/>
                  </a:lnTo>
                  <a:lnTo>
                    <a:pt x="86868" y="333756"/>
                  </a:lnTo>
                  <a:lnTo>
                    <a:pt x="75682" y="334455"/>
                  </a:lnTo>
                  <a:lnTo>
                    <a:pt x="76714" y="355868"/>
                  </a:lnTo>
                  <a:lnTo>
                    <a:pt x="120396" y="352044"/>
                  </a:lnTo>
                  <a:lnTo>
                    <a:pt x="178308" y="342900"/>
                  </a:lnTo>
                  <a:lnTo>
                    <a:pt x="236220" y="329184"/>
                  </a:lnTo>
                  <a:lnTo>
                    <a:pt x="291084" y="313944"/>
                  </a:lnTo>
                  <a:lnTo>
                    <a:pt x="344424" y="295656"/>
                  </a:lnTo>
                  <a:lnTo>
                    <a:pt x="394716" y="274320"/>
                  </a:lnTo>
                  <a:lnTo>
                    <a:pt x="441960" y="249936"/>
                  </a:lnTo>
                  <a:lnTo>
                    <a:pt x="505968" y="210312"/>
                  </a:lnTo>
                  <a:lnTo>
                    <a:pt x="542544" y="181356"/>
                  </a:lnTo>
                  <a:lnTo>
                    <a:pt x="574548" y="150876"/>
                  </a:lnTo>
                  <a:lnTo>
                    <a:pt x="601980" y="120396"/>
                  </a:lnTo>
                  <a:lnTo>
                    <a:pt x="623316" y="86868"/>
                  </a:lnTo>
                  <a:lnTo>
                    <a:pt x="641604" y="35052"/>
                  </a:lnTo>
                  <a:lnTo>
                    <a:pt x="644652" y="18288"/>
                  </a:lnTo>
                  <a:lnTo>
                    <a:pt x="64617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1" name="object 91"/>
          <p:cNvGraphicFramePr>
            <a:graphicFrameLocks noGrp="1"/>
          </p:cNvGraphicFramePr>
          <p:nvPr/>
        </p:nvGraphicFramePr>
        <p:xfrm>
          <a:off x="3154108" y="3964876"/>
          <a:ext cx="6229976" cy="3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object 92"/>
          <p:cNvSpPr txBox="1"/>
          <p:nvPr/>
        </p:nvSpPr>
        <p:spPr>
          <a:xfrm>
            <a:off x="2384552" y="3379722"/>
            <a:ext cx="701675" cy="88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Th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spc="-5" dirty="0">
                <a:latin typeface="Arial"/>
                <a:cs typeface="Arial"/>
              </a:rPr>
              <a:t>d  IDs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3212083" y="4519676"/>
            <a:ext cx="299720" cy="299720"/>
            <a:chOff x="3212083" y="4519676"/>
            <a:chExt cx="299720" cy="299720"/>
          </a:xfrm>
        </p:grpSpPr>
        <p:sp>
          <p:nvSpPr>
            <p:cNvPr id="94" name="object 94"/>
            <p:cNvSpPr/>
            <p:nvPr/>
          </p:nvSpPr>
          <p:spPr>
            <a:xfrm>
              <a:off x="3224783" y="453237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224" y="93634"/>
                  </a:lnTo>
                  <a:lnTo>
                    <a:pt x="247546" y="55961"/>
                  </a:lnTo>
                  <a:lnTo>
                    <a:pt x="217700" y="26334"/>
                  </a:lnTo>
                  <a:lnTo>
                    <a:pt x="180100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685"/>
                  </a:lnTo>
                  <a:lnTo>
                    <a:pt x="26334" y="218358"/>
                  </a:lnTo>
                  <a:lnTo>
                    <a:pt x="55961" y="247985"/>
                  </a:lnTo>
                  <a:lnTo>
                    <a:pt x="93634" y="267370"/>
                  </a:lnTo>
                  <a:lnTo>
                    <a:pt x="137159" y="274319"/>
                  </a:lnTo>
                  <a:lnTo>
                    <a:pt x="180100" y="267370"/>
                  </a:lnTo>
                  <a:lnTo>
                    <a:pt x="217700" y="247985"/>
                  </a:lnTo>
                  <a:lnTo>
                    <a:pt x="247546" y="218358"/>
                  </a:lnTo>
                  <a:lnTo>
                    <a:pt x="267224" y="180685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224783" y="453237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685"/>
                  </a:lnTo>
                  <a:lnTo>
                    <a:pt x="26334" y="218358"/>
                  </a:lnTo>
                  <a:lnTo>
                    <a:pt x="55961" y="247985"/>
                  </a:lnTo>
                  <a:lnTo>
                    <a:pt x="93634" y="267370"/>
                  </a:lnTo>
                  <a:lnTo>
                    <a:pt x="137159" y="274319"/>
                  </a:lnTo>
                  <a:lnTo>
                    <a:pt x="180100" y="267370"/>
                  </a:lnTo>
                  <a:lnTo>
                    <a:pt x="217700" y="247985"/>
                  </a:lnTo>
                  <a:lnTo>
                    <a:pt x="247546" y="218358"/>
                  </a:lnTo>
                  <a:lnTo>
                    <a:pt x="267224" y="180685"/>
                  </a:lnTo>
                  <a:lnTo>
                    <a:pt x="274319" y="137159"/>
                  </a:lnTo>
                  <a:lnTo>
                    <a:pt x="267224" y="93634"/>
                  </a:lnTo>
                  <a:lnTo>
                    <a:pt x="247546" y="55961"/>
                  </a:lnTo>
                  <a:lnTo>
                    <a:pt x="217700" y="26334"/>
                  </a:lnTo>
                  <a:lnTo>
                    <a:pt x="180100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292854" y="453186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3299460" y="4322064"/>
            <a:ext cx="1633855" cy="411480"/>
            <a:chOff x="3299460" y="4322064"/>
            <a:chExt cx="1633855" cy="411480"/>
          </a:xfrm>
        </p:grpSpPr>
        <p:pic>
          <p:nvPicPr>
            <p:cNvPr id="98" name="object 9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99460" y="4322064"/>
              <a:ext cx="126492" cy="198120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3511296" y="4322064"/>
              <a:ext cx="1422400" cy="411480"/>
            </a:xfrm>
            <a:custGeom>
              <a:avLst/>
              <a:gdLst/>
              <a:ahLst/>
              <a:cxnLst/>
              <a:rect l="l" t="t" r="r" b="b"/>
              <a:pathLst>
                <a:path w="1422400" h="411479">
                  <a:moveTo>
                    <a:pt x="76200" y="336533"/>
                  </a:moveTo>
                  <a:lnTo>
                    <a:pt x="76200" y="283464"/>
                  </a:lnTo>
                  <a:lnTo>
                    <a:pt x="0" y="347472"/>
                  </a:lnTo>
                  <a:lnTo>
                    <a:pt x="64008" y="401238"/>
                  </a:lnTo>
                  <a:lnTo>
                    <a:pt x="64008" y="336804"/>
                  </a:lnTo>
                  <a:lnTo>
                    <a:pt x="76200" y="336533"/>
                  </a:lnTo>
                  <a:close/>
                </a:path>
                <a:path w="1422400" h="411479">
                  <a:moveTo>
                    <a:pt x="1421892" y="9144"/>
                  </a:moveTo>
                  <a:lnTo>
                    <a:pt x="1421892" y="1524"/>
                  </a:lnTo>
                  <a:lnTo>
                    <a:pt x="1400556" y="0"/>
                  </a:lnTo>
                  <a:lnTo>
                    <a:pt x="1400556" y="7620"/>
                  </a:lnTo>
                  <a:lnTo>
                    <a:pt x="1399032" y="15240"/>
                  </a:lnTo>
                  <a:lnTo>
                    <a:pt x="1395984" y="21336"/>
                  </a:lnTo>
                  <a:lnTo>
                    <a:pt x="1389888" y="36576"/>
                  </a:lnTo>
                  <a:lnTo>
                    <a:pt x="1383792" y="42672"/>
                  </a:lnTo>
                  <a:lnTo>
                    <a:pt x="1345692" y="80772"/>
                  </a:lnTo>
                  <a:lnTo>
                    <a:pt x="1312164" y="103632"/>
                  </a:lnTo>
                  <a:lnTo>
                    <a:pt x="1271016" y="126492"/>
                  </a:lnTo>
                  <a:lnTo>
                    <a:pt x="1239012" y="140208"/>
                  </a:lnTo>
                  <a:lnTo>
                    <a:pt x="1222248" y="147828"/>
                  </a:lnTo>
                  <a:lnTo>
                    <a:pt x="1185672" y="163068"/>
                  </a:lnTo>
                  <a:lnTo>
                    <a:pt x="1167384" y="169164"/>
                  </a:lnTo>
                  <a:lnTo>
                    <a:pt x="1147572" y="176784"/>
                  </a:lnTo>
                  <a:lnTo>
                    <a:pt x="1126236" y="182880"/>
                  </a:lnTo>
                  <a:lnTo>
                    <a:pt x="1106424" y="190500"/>
                  </a:lnTo>
                  <a:lnTo>
                    <a:pt x="1085088" y="196596"/>
                  </a:lnTo>
                  <a:lnTo>
                    <a:pt x="1016508" y="216408"/>
                  </a:lnTo>
                  <a:lnTo>
                    <a:pt x="967740" y="228600"/>
                  </a:lnTo>
                  <a:lnTo>
                    <a:pt x="917448" y="240792"/>
                  </a:lnTo>
                  <a:lnTo>
                    <a:pt x="865632" y="251460"/>
                  </a:lnTo>
                  <a:lnTo>
                    <a:pt x="810768" y="263652"/>
                  </a:lnTo>
                  <a:lnTo>
                    <a:pt x="754380" y="272796"/>
                  </a:lnTo>
                  <a:lnTo>
                    <a:pt x="697992" y="283464"/>
                  </a:lnTo>
                  <a:lnTo>
                    <a:pt x="638556" y="291084"/>
                  </a:lnTo>
                  <a:lnTo>
                    <a:pt x="577596" y="300228"/>
                  </a:lnTo>
                  <a:lnTo>
                    <a:pt x="516636" y="307848"/>
                  </a:lnTo>
                  <a:lnTo>
                    <a:pt x="391668" y="320040"/>
                  </a:lnTo>
                  <a:lnTo>
                    <a:pt x="327660" y="324612"/>
                  </a:lnTo>
                  <a:lnTo>
                    <a:pt x="262128" y="329184"/>
                  </a:lnTo>
                  <a:lnTo>
                    <a:pt x="198120" y="332232"/>
                  </a:lnTo>
                  <a:lnTo>
                    <a:pt x="132588" y="335280"/>
                  </a:lnTo>
                  <a:lnTo>
                    <a:pt x="64008" y="336804"/>
                  </a:lnTo>
                  <a:lnTo>
                    <a:pt x="64008" y="358140"/>
                  </a:lnTo>
                  <a:lnTo>
                    <a:pt x="132588" y="356616"/>
                  </a:lnTo>
                  <a:lnTo>
                    <a:pt x="198120" y="355092"/>
                  </a:lnTo>
                  <a:lnTo>
                    <a:pt x="263652" y="352044"/>
                  </a:lnTo>
                  <a:lnTo>
                    <a:pt x="329184" y="347472"/>
                  </a:lnTo>
                  <a:lnTo>
                    <a:pt x="393192" y="341376"/>
                  </a:lnTo>
                  <a:lnTo>
                    <a:pt x="457200" y="336804"/>
                  </a:lnTo>
                  <a:lnTo>
                    <a:pt x="519684" y="329184"/>
                  </a:lnTo>
                  <a:lnTo>
                    <a:pt x="641604" y="313944"/>
                  </a:lnTo>
                  <a:lnTo>
                    <a:pt x="701040" y="304800"/>
                  </a:lnTo>
                  <a:lnTo>
                    <a:pt x="758952" y="295656"/>
                  </a:lnTo>
                  <a:lnTo>
                    <a:pt x="815340" y="284988"/>
                  </a:lnTo>
                  <a:lnTo>
                    <a:pt x="870204" y="274320"/>
                  </a:lnTo>
                  <a:lnTo>
                    <a:pt x="973836" y="249936"/>
                  </a:lnTo>
                  <a:lnTo>
                    <a:pt x="1022604" y="237744"/>
                  </a:lnTo>
                  <a:lnTo>
                    <a:pt x="1068324" y="225552"/>
                  </a:lnTo>
                  <a:lnTo>
                    <a:pt x="1091184" y="217932"/>
                  </a:lnTo>
                  <a:lnTo>
                    <a:pt x="1112520" y="211836"/>
                  </a:lnTo>
                  <a:lnTo>
                    <a:pt x="1133856" y="204216"/>
                  </a:lnTo>
                  <a:lnTo>
                    <a:pt x="1155192" y="198120"/>
                  </a:lnTo>
                  <a:lnTo>
                    <a:pt x="1175004" y="190500"/>
                  </a:lnTo>
                  <a:lnTo>
                    <a:pt x="1193292" y="182880"/>
                  </a:lnTo>
                  <a:lnTo>
                    <a:pt x="1213104" y="175260"/>
                  </a:lnTo>
                  <a:lnTo>
                    <a:pt x="1231392" y="169164"/>
                  </a:lnTo>
                  <a:lnTo>
                    <a:pt x="1264920" y="153924"/>
                  </a:lnTo>
                  <a:lnTo>
                    <a:pt x="1295400" y="138684"/>
                  </a:lnTo>
                  <a:lnTo>
                    <a:pt x="1309116" y="131064"/>
                  </a:lnTo>
                  <a:lnTo>
                    <a:pt x="1322832" y="121920"/>
                  </a:lnTo>
                  <a:lnTo>
                    <a:pt x="1336548" y="114300"/>
                  </a:lnTo>
                  <a:lnTo>
                    <a:pt x="1348740" y="106680"/>
                  </a:lnTo>
                  <a:lnTo>
                    <a:pt x="1359408" y="97536"/>
                  </a:lnTo>
                  <a:lnTo>
                    <a:pt x="1370076" y="89916"/>
                  </a:lnTo>
                  <a:lnTo>
                    <a:pt x="1379220" y="80772"/>
                  </a:lnTo>
                  <a:lnTo>
                    <a:pt x="1388364" y="73152"/>
                  </a:lnTo>
                  <a:lnTo>
                    <a:pt x="1395984" y="64008"/>
                  </a:lnTo>
                  <a:lnTo>
                    <a:pt x="1402080" y="56388"/>
                  </a:lnTo>
                  <a:lnTo>
                    <a:pt x="1414272" y="38100"/>
                  </a:lnTo>
                  <a:lnTo>
                    <a:pt x="1420368" y="19812"/>
                  </a:lnTo>
                  <a:lnTo>
                    <a:pt x="1421892" y="9144"/>
                  </a:lnTo>
                  <a:close/>
                </a:path>
                <a:path w="1422400" h="411479">
                  <a:moveTo>
                    <a:pt x="76200" y="411480"/>
                  </a:moveTo>
                  <a:lnTo>
                    <a:pt x="76200" y="357869"/>
                  </a:lnTo>
                  <a:lnTo>
                    <a:pt x="64008" y="358140"/>
                  </a:lnTo>
                  <a:lnTo>
                    <a:pt x="64008" y="401238"/>
                  </a:lnTo>
                  <a:lnTo>
                    <a:pt x="76200" y="411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0" name="object 100"/>
          <p:cNvGrpSpPr/>
          <p:nvPr/>
        </p:nvGrpSpPr>
        <p:grpSpPr>
          <a:xfrm>
            <a:off x="6325615" y="4519676"/>
            <a:ext cx="301625" cy="299720"/>
            <a:chOff x="6325615" y="4519676"/>
            <a:chExt cx="301625" cy="299720"/>
          </a:xfrm>
        </p:grpSpPr>
        <p:sp>
          <p:nvSpPr>
            <p:cNvPr id="101" name="object 101"/>
            <p:cNvSpPr/>
            <p:nvPr/>
          </p:nvSpPr>
          <p:spPr>
            <a:xfrm>
              <a:off x="6338315" y="4532376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20">
                  <a:moveTo>
                    <a:pt x="275843" y="137159"/>
                  </a:moveTo>
                  <a:lnTo>
                    <a:pt x="268736" y="93634"/>
                  </a:lnTo>
                  <a:lnTo>
                    <a:pt x="248972" y="55961"/>
                  </a:lnTo>
                  <a:lnTo>
                    <a:pt x="218895" y="26334"/>
                  </a:lnTo>
                  <a:lnTo>
                    <a:pt x="180843" y="6949"/>
                  </a:lnTo>
                  <a:lnTo>
                    <a:pt x="137159" y="0"/>
                  </a:lnTo>
                  <a:lnTo>
                    <a:pt x="94219" y="6949"/>
                  </a:lnTo>
                  <a:lnTo>
                    <a:pt x="56619" y="26334"/>
                  </a:lnTo>
                  <a:lnTo>
                    <a:pt x="26773" y="55961"/>
                  </a:lnTo>
                  <a:lnTo>
                    <a:pt x="7095" y="93634"/>
                  </a:lnTo>
                  <a:lnTo>
                    <a:pt x="0" y="137159"/>
                  </a:lnTo>
                  <a:lnTo>
                    <a:pt x="7095" y="180685"/>
                  </a:lnTo>
                  <a:lnTo>
                    <a:pt x="26773" y="218358"/>
                  </a:lnTo>
                  <a:lnTo>
                    <a:pt x="56619" y="247985"/>
                  </a:lnTo>
                  <a:lnTo>
                    <a:pt x="94219" y="267370"/>
                  </a:lnTo>
                  <a:lnTo>
                    <a:pt x="137159" y="274319"/>
                  </a:lnTo>
                  <a:lnTo>
                    <a:pt x="180843" y="267370"/>
                  </a:lnTo>
                  <a:lnTo>
                    <a:pt x="218895" y="247985"/>
                  </a:lnTo>
                  <a:lnTo>
                    <a:pt x="248972" y="218358"/>
                  </a:lnTo>
                  <a:lnTo>
                    <a:pt x="268736" y="180685"/>
                  </a:lnTo>
                  <a:lnTo>
                    <a:pt x="275843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338315" y="4532376"/>
              <a:ext cx="276225" cy="274320"/>
            </a:xfrm>
            <a:custGeom>
              <a:avLst/>
              <a:gdLst/>
              <a:ahLst/>
              <a:cxnLst/>
              <a:rect l="l" t="t" r="r" b="b"/>
              <a:pathLst>
                <a:path w="276225" h="274320">
                  <a:moveTo>
                    <a:pt x="137159" y="0"/>
                  </a:moveTo>
                  <a:lnTo>
                    <a:pt x="94219" y="6949"/>
                  </a:lnTo>
                  <a:lnTo>
                    <a:pt x="56619" y="26334"/>
                  </a:lnTo>
                  <a:lnTo>
                    <a:pt x="26773" y="55961"/>
                  </a:lnTo>
                  <a:lnTo>
                    <a:pt x="7095" y="93634"/>
                  </a:lnTo>
                  <a:lnTo>
                    <a:pt x="0" y="137159"/>
                  </a:lnTo>
                  <a:lnTo>
                    <a:pt x="7095" y="180685"/>
                  </a:lnTo>
                  <a:lnTo>
                    <a:pt x="26773" y="218358"/>
                  </a:lnTo>
                  <a:lnTo>
                    <a:pt x="56619" y="247985"/>
                  </a:lnTo>
                  <a:lnTo>
                    <a:pt x="94219" y="267370"/>
                  </a:lnTo>
                  <a:lnTo>
                    <a:pt x="137159" y="274319"/>
                  </a:lnTo>
                  <a:lnTo>
                    <a:pt x="180843" y="267370"/>
                  </a:lnTo>
                  <a:lnTo>
                    <a:pt x="218895" y="247985"/>
                  </a:lnTo>
                  <a:lnTo>
                    <a:pt x="248972" y="218358"/>
                  </a:lnTo>
                  <a:lnTo>
                    <a:pt x="268736" y="180685"/>
                  </a:lnTo>
                  <a:lnTo>
                    <a:pt x="275843" y="137159"/>
                  </a:lnTo>
                  <a:lnTo>
                    <a:pt x="268736" y="93634"/>
                  </a:lnTo>
                  <a:lnTo>
                    <a:pt x="248972" y="55961"/>
                  </a:lnTo>
                  <a:lnTo>
                    <a:pt x="218895" y="26334"/>
                  </a:lnTo>
                  <a:lnTo>
                    <a:pt x="180843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6400289" y="45151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6414516" y="4322064"/>
            <a:ext cx="1637030" cy="411480"/>
            <a:chOff x="6414516" y="4322064"/>
            <a:chExt cx="1637030" cy="411480"/>
          </a:xfrm>
        </p:grpSpPr>
        <p:pic>
          <p:nvPicPr>
            <p:cNvPr id="105" name="object 10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14516" y="4322064"/>
              <a:ext cx="126492" cy="19812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6626352" y="4322064"/>
              <a:ext cx="1424940" cy="411480"/>
            </a:xfrm>
            <a:custGeom>
              <a:avLst/>
              <a:gdLst/>
              <a:ahLst/>
              <a:cxnLst/>
              <a:rect l="l" t="t" r="r" b="b"/>
              <a:pathLst>
                <a:path w="1424940" h="411479">
                  <a:moveTo>
                    <a:pt x="75307" y="336525"/>
                  </a:moveTo>
                  <a:lnTo>
                    <a:pt x="74676" y="283464"/>
                  </a:lnTo>
                  <a:lnTo>
                    <a:pt x="0" y="347472"/>
                  </a:lnTo>
                  <a:lnTo>
                    <a:pt x="62484" y="399958"/>
                  </a:lnTo>
                  <a:lnTo>
                    <a:pt x="62484" y="336804"/>
                  </a:lnTo>
                  <a:lnTo>
                    <a:pt x="75307" y="336525"/>
                  </a:lnTo>
                  <a:close/>
                </a:path>
                <a:path w="1424940" h="411479">
                  <a:moveTo>
                    <a:pt x="75561" y="357883"/>
                  </a:moveTo>
                  <a:lnTo>
                    <a:pt x="75307" y="336525"/>
                  </a:lnTo>
                  <a:lnTo>
                    <a:pt x="62484" y="336804"/>
                  </a:lnTo>
                  <a:lnTo>
                    <a:pt x="64008" y="358140"/>
                  </a:lnTo>
                  <a:lnTo>
                    <a:pt x="75561" y="357883"/>
                  </a:lnTo>
                  <a:close/>
                </a:path>
                <a:path w="1424940" h="411479">
                  <a:moveTo>
                    <a:pt x="76200" y="411480"/>
                  </a:moveTo>
                  <a:lnTo>
                    <a:pt x="75561" y="357883"/>
                  </a:lnTo>
                  <a:lnTo>
                    <a:pt x="64008" y="358140"/>
                  </a:lnTo>
                  <a:lnTo>
                    <a:pt x="62484" y="336804"/>
                  </a:lnTo>
                  <a:lnTo>
                    <a:pt x="62484" y="399958"/>
                  </a:lnTo>
                  <a:lnTo>
                    <a:pt x="76200" y="411480"/>
                  </a:lnTo>
                  <a:close/>
                </a:path>
                <a:path w="1424940" h="411479">
                  <a:moveTo>
                    <a:pt x="1424940" y="9144"/>
                  </a:moveTo>
                  <a:lnTo>
                    <a:pt x="1424940" y="1524"/>
                  </a:lnTo>
                  <a:lnTo>
                    <a:pt x="1403604" y="0"/>
                  </a:lnTo>
                  <a:lnTo>
                    <a:pt x="1402080" y="7620"/>
                  </a:lnTo>
                  <a:lnTo>
                    <a:pt x="1402080" y="15240"/>
                  </a:lnTo>
                  <a:lnTo>
                    <a:pt x="1399032" y="21336"/>
                  </a:lnTo>
                  <a:lnTo>
                    <a:pt x="1374648" y="57912"/>
                  </a:lnTo>
                  <a:lnTo>
                    <a:pt x="1338072" y="88392"/>
                  </a:lnTo>
                  <a:lnTo>
                    <a:pt x="1301496" y="111252"/>
                  </a:lnTo>
                  <a:lnTo>
                    <a:pt x="1257300" y="134112"/>
                  </a:lnTo>
                  <a:lnTo>
                    <a:pt x="1240536" y="140208"/>
                  </a:lnTo>
                  <a:lnTo>
                    <a:pt x="1207008" y="155448"/>
                  </a:lnTo>
                  <a:lnTo>
                    <a:pt x="1188720" y="163068"/>
                  </a:lnTo>
                  <a:lnTo>
                    <a:pt x="1168908" y="169164"/>
                  </a:lnTo>
                  <a:lnTo>
                    <a:pt x="1149096" y="176784"/>
                  </a:lnTo>
                  <a:lnTo>
                    <a:pt x="1129284" y="182880"/>
                  </a:lnTo>
                  <a:lnTo>
                    <a:pt x="1107948" y="190500"/>
                  </a:lnTo>
                  <a:lnTo>
                    <a:pt x="1086612" y="196596"/>
                  </a:lnTo>
                  <a:lnTo>
                    <a:pt x="1018032" y="216408"/>
                  </a:lnTo>
                  <a:lnTo>
                    <a:pt x="969264" y="228600"/>
                  </a:lnTo>
                  <a:lnTo>
                    <a:pt x="918972" y="240792"/>
                  </a:lnTo>
                  <a:lnTo>
                    <a:pt x="867156" y="251460"/>
                  </a:lnTo>
                  <a:lnTo>
                    <a:pt x="812292" y="263652"/>
                  </a:lnTo>
                  <a:lnTo>
                    <a:pt x="755904" y="272796"/>
                  </a:lnTo>
                  <a:lnTo>
                    <a:pt x="697992" y="283464"/>
                  </a:lnTo>
                  <a:lnTo>
                    <a:pt x="640080" y="291084"/>
                  </a:lnTo>
                  <a:lnTo>
                    <a:pt x="579120" y="300228"/>
                  </a:lnTo>
                  <a:lnTo>
                    <a:pt x="518160" y="307848"/>
                  </a:lnTo>
                  <a:lnTo>
                    <a:pt x="455676" y="313944"/>
                  </a:lnTo>
                  <a:lnTo>
                    <a:pt x="391668" y="320040"/>
                  </a:lnTo>
                  <a:lnTo>
                    <a:pt x="327660" y="324612"/>
                  </a:lnTo>
                  <a:lnTo>
                    <a:pt x="262128" y="329184"/>
                  </a:lnTo>
                  <a:lnTo>
                    <a:pt x="198120" y="332232"/>
                  </a:lnTo>
                  <a:lnTo>
                    <a:pt x="132588" y="335280"/>
                  </a:lnTo>
                  <a:lnTo>
                    <a:pt x="75307" y="336525"/>
                  </a:lnTo>
                  <a:lnTo>
                    <a:pt x="75561" y="357883"/>
                  </a:lnTo>
                  <a:lnTo>
                    <a:pt x="132588" y="356616"/>
                  </a:lnTo>
                  <a:lnTo>
                    <a:pt x="198120" y="355092"/>
                  </a:lnTo>
                  <a:lnTo>
                    <a:pt x="263652" y="352044"/>
                  </a:lnTo>
                  <a:lnTo>
                    <a:pt x="329184" y="347472"/>
                  </a:lnTo>
                  <a:lnTo>
                    <a:pt x="394716" y="341376"/>
                  </a:lnTo>
                  <a:lnTo>
                    <a:pt x="457200" y="336804"/>
                  </a:lnTo>
                  <a:lnTo>
                    <a:pt x="521208" y="329184"/>
                  </a:lnTo>
                  <a:lnTo>
                    <a:pt x="643128" y="313944"/>
                  </a:lnTo>
                  <a:lnTo>
                    <a:pt x="702564" y="304800"/>
                  </a:lnTo>
                  <a:lnTo>
                    <a:pt x="760476" y="295656"/>
                  </a:lnTo>
                  <a:lnTo>
                    <a:pt x="816864" y="284988"/>
                  </a:lnTo>
                  <a:lnTo>
                    <a:pt x="871728" y="274320"/>
                  </a:lnTo>
                  <a:lnTo>
                    <a:pt x="975360" y="249936"/>
                  </a:lnTo>
                  <a:lnTo>
                    <a:pt x="1024128" y="237744"/>
                  </a:lnTo>
                  <a:lnTo>
                    <a:pt x="1069848" y="225552"/>
                  </a:lnTo>
                  <a:lnTo>
                    <a:pt x="1092708" y="217932"/>
                  </a:lnTo>
                  <a:lnTo>
                    <a:pt x="1115568" y="211836"/>
                  </a:lnTo>
                  <a:lnTo>
                    <a:pt x="1136904" y="204216"/>
                  </a:lnTo>
                  <a:lnTo>
                    <a:pt x="1156716" y="198120"/>
                  </a:lnTo>
                  <a:lnTo>
                    <a:pt x="1196340" y="182880"/>
                  </a:lnTo>
                  <a:lnTo>
                    <a:pt x="1214628" y="175260"/>
                  </a:lnTo>
                  <a:lnTo>
                    <a:pt x="1232916" y="169164"/>
                  </a:lnTo>
                  <a:lnTo>
                    <a:pt x="1251204" y="161544"/>
                  </a:lnTo>
                  <a:lnTo>
                    <a:pt x="1266444" y="153924"/>
                  </a:lnTo>
                  <a:lnTo>
                    <a:pt x="1283208" y="146304"/>
                  </a:lnTo>
                  <a:lnTo>
                    <a:pt x="1298448" y="138684"/>
                  </a:lnTo>
                  <a:lnTo>
                    <a:pt x="1312164" y="131064"/>
                  </a:lnTo>
                  <a:lnTo>
                    <a:pt x="1325880" y="121920"/>
                  </a:lnTo>
                  <a:lnTo>
                    <a:pt x="1339596" y="114300"/>
                  </a:lnTo>
                  <a:lnTo>
                    <a:pt x="1350264" y="106680"/>
                  </a:lnTo>
                  <a:lnTo>
                    <a:pt x="1362456" y="97536"/>
                  </a:lnTo>
                  <a:lnTo>
                    <a:pt x="1373124" y="89916"/>
                  </a:lnTo>
                  <a:lnTo>
                    <a:pt x="1382268" y="80772"/>
                  </a:lnTo>
                  <a:lnTo>
                    <a:pt x="1391412" y="73152"/>
                  </a:lnTo>
                  <a:lnTo>
                    <a:pt x="1399032" y="64008"/>
                  </a:lnTo>
                  <a:lnTo>
                    <a:pt x="1405128" y="56388"/>
                  </a:lnTo>
                  <a:lnTo>
                    <a:pt x="1411224" y="47244"/>
                  </a:lnTo>
                  <a:lnTo>
                    <a:pt x="1420368" y="28956"/>
                  </a:lnTo>
                  <a:lnTo>
                    <a:pt x="1423416" y="19812"/>
                  </a:lnTo>
                  <a:lnTo>
                    <a:pt x="1424940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7" name="object 107"/>
          <p:cNvGraphicFramePr>
            <a:graphicFrameLocks noGrp="1"/>
          </p:cNvGraphicFramePr>
          <p:nvPr/>
        </p:nvGraphicFramePr>
        <p:xfrm>
          <a:off x="3154108" y="4981384"/>
          <a:ext cx="6229976" cy="3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object 108"/>
          <p:cNvSpPr txBox="1"/>
          <p:nvPr/>
        </p:nvSpPr>
        <p:spPr>
          <a:xfrm>
            <a:off x="2384552" y="4393182"/>
            <a:ext cx="701675" cy="8890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600"/>
              </a:lnSpc>
              <a:spcBef>
                <a:spcPts val="85"/>
              </a:spcBef>
            </a:pPr>
            <a:r>
              <a:rPr sz="1600" b="1" spc="-10" dirty="0">
                <a:latin typeface="Arial"/>
                <a:cs typeface="Arial"/>
              </a:rPr>
              <a:t>Th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spc="-5" dirty="0">
                <a:latin typeface="Arial"/>
                <a:cs typeface="Arial"/>
              </a:rPr>
              <a:t>d  IDs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3212083" y="5536183"/>
            <a:ext cx="299720" cy="299720"/>
            <a:chOff x="3212083" y="5536183"/>
            <a:chExt cx="299720" cy="299720"/>
          </a:xfrm>
        </p:grpSpPr>
        <p:sp>
          <p:nvSpPr>
            <p:cNvPr id="110" name="object 110"/>
            <p:cNvSpPr/>
            <p:nvPr/>
          </p:nvSpPr>
          <p:spPr>
            <a:xfrm>
              <a:off x="3224783" y="5548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224" y="93634"/>
                  </a:lnTo>
                  <a:lnTo>
                    <a:pt x="247546" y="55961"/>
                  </a:lnTo>
                  <a:lnTo>
                    <a:pt x="217700" y="26334"/>
                  </a:lnTo>
                  <a:lnTo>
                    <a:pt x="180100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100" y="267224"/>
                  </a:lnTo>
                  <a:lnTo>
                    <a:pt x="217700" y="247546"/>
                  </a:lnTo>
                  <a:lnTo>
                    <a:pt x="247546" y="217700"/>
                  </a:lnTo>
                  <a:lnTo>
                    <a:pt x="267224" y="180100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24783" y="55488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100"/>
                  </a:lnTo>
                  <a:lnTo>
                    <a:pt x="26334" y="217700"/>
                  </a:lnTo>
                  <a:lnTo>
                    <a:pt x="55961" y="247546"/>
                  </a:lnTo>
                  <a:lnTo>
                    <a:pt x="93634" y="267224"/>
                  </a:lnTo>
                  <a:lnTo>
                    <a:pt x="137159" y="274319"/>
                  </a:lnTo>
                  <a:lnTo>
                    <a:pt x="180100" y="267224"/>
                  </a:lnTo>
                  <a:lnTo>
                    <a:pt x="217700" y="247546"/>
                  </a:lnTo>
                  <a:lnTo>
                    <a:pt x="247546" y="217700"/>
                  </a:lnTo>
                  <a:lnTo>
                    <a:pt x="267224" y="180100"/>
                  </a:lnTo>
                  <a:lnTo>
                    <a:pt x="274319" y="137159"/>
                  </a:lnTo>
                  <a:lnTo>
                    <a:pt x="267224" y="93634"/>
                  </a:lnTo>
                  <a:lnTo>
                    <a:pt x="247546" y="55961"/>
                  </a:lnTo>
                  <a:lnTo>
                    <a:pt x="217700" y="26334"/>
                  </a:lnTo>
                  <a:lnTo>
                    <a:pt x="180100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3292854" y="554684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3299460" y="5337048"/>
            <a:ext cx="3192780" cy="413384"/>
            <a:chOff x="3299460" y="5337048"/>
            <a:chExt cx="3192780" cy="413384"/>
          </a:xfrm>
        </p:grpSpPr>
        <p:pic>
          <p:nvPicPr>
            <p:cNvPr id="114" name="object 1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9460" y="5338572"/>
              <a:ext cx="126492" cy="196596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3511296" y="5337048"/>
              <a:ext cx="2981325" cy="413384"/>
            </a:xfrm>
            <a:custGeom>
              <a:avLst/>
              <a:gdLst/>
              <a:ahLst/>
              <a:cxnLst/>
              <a:rect l="l" t="t" r="r" b="b"/>
              <a:pathLst>
                <a:path w="2981325" h="413385">
                  <a:moveTo>
                    <a:pt x="76200" y="338241"/>
                  </a:moveTo>
                  <a:lnTo>
                    <a:pt x="76200" y="284988"/>
                  </a:lnTo>
                  <a:lnTo>
                    <a:pt x="0" y="348996"/>
                  </a:lnTo>
                  <a:lnTo>
                    <a:pt x="64008" y="402762"/>
                  </a:lnTo>
                  <a:lnTo>
                    <a:pt x="64008" y="338328"/>
                  </a:lnTo>
                  <a:lnTo>
                    <a:pt x="76200" y="338241"/>
                  </a:lnTo>
                  <a:close/>
                </a:path>
                <a:path w="2981325" h="413385">
                  <a:moveTo>
                    <a:pt x="2959608" y="42454"/>
                  </a:moveTo>
                  <a:lnTo>
                    <a:pt x="2959608" y="6096"/>
                  </a:lnTo>
                  <a:lnTo>
                    <a:pt x="2956560" y="13716"/>
                  </a:lnTo>
                  <a:lnTo>
                    <a:pt x="2956560" y="12192"/>
                  </a:lnTo>
                  <a:lnTo>
                    <a:pt x="2951988" y="19812"/>
                  </a:lnTo>
                  <a:lnTo>
                    <a:pt x="2951988" y="18288"/>
                  </a:lnTo>
                  <a:lnTo>
                    <a:pt x="2945892" y="27432"/>
                  </a:lnTo>
                  <a:lnTo>
                    <a:pt x="2936748" y="33528"/>
                  </a:lnTo>
                  <a:lnTo>
                    <a:pt x="2926080" y="41148"/>
                  </a:lnTo>
                  <a:lnTo>
                    <a:pt x="2913888" y="48768"/>
                  </a:lnTo>
                  <a:lnTo>
                    <a:pt x="2898648" y="56388"/>
                  </a:lnTo>
                  <a:lnTo>
                    <a:pt x="2881884" y="64008"/>
                  </a:lnTo>
                  <a:lnTo>
                    <a:pt x="2863596" y="71628"/>
                  </a:lnTo>
                  <a:lnTo>
                    <a:pt x="2842260" y="80772"/>
                  </a:lnTo>
                  <a:lnTo>
                    <a:pt x="2795016" y="96012"/>
                  </a:lnTo>
                  <a:lnTo>
                    <a:pt x="2741676" y="111252"/>
                  </a:lnTo>
                  <a:lnTo>
                    <a:pt x="2648712" y="134112"/>
                  </a:lnTo>
                  <a:lnTo>
                    <a:pt x="2578608" y="147828"/>
                  </a:lnTo>
                  <a:lnTo>
                    <a:pt x="2502408" y="163068"/>
                  </a:lnTo>
                  <a:lnTo>
                    <a:pt x="2420112" y="176784"/>
                  </a:lnTo>
                  <a:lnTo>
                    <a:pt x="2333244" y="190500"/>
                  </a:lnTo>
                  <a:lnTo>
                    <a:pt x="2240280" y="204216"/>
                  </a:lnTo>
                  <a:lnTo>
                    <a:pt x="2142744" y="216408"/>
                  </a:lnTo>
                  <a:lnTo>
                    <a:pt x="2040636" y="230124"/>
                  </a:lnTo>
                  <a:lnTo>
                    <a:pt x="1933956" y="242316"/>
                  </a:lnTo>
                  <a:lnTo>
                    <a:pt x="1824228" y="252984"/>
                  </a:lnTo>
                  <a:lnTo>
                    <a:pt x="1709928" y="263652"/>
                  </a:lnTo>
                  <a:lnTo>
                    <a:pt x="1591056" y="274320"/>
                  </a:lnTo>
                  <a:lnTo>
                    <a:pt x="1470660" y="283464"/>
                  </a:lnTo>
                  <a:lnTo>
                    <a:pt x="1345692" y="292608"/>
                  </a:lnTo>
                  <a:lnTo>
                    <a:pt x="1219200" y="300228"/>
                  </a:lnTo>
                  <a:lnTo>
                    <a:pt x="1089660" y="307848"/>
                  </a:lnTo>
                  <a:lnTo>
                    <a:pt x="958596" y="315468"/>
                  </a:lnTo>
                  <a:lnTo>
                    <a:pt x="826008" y="321564"/>
                  </a:lnTo>
                  <a:lnTo>
                    <a:pt x="690372" y="326136"/>
                  </a:lnTo>
                  <a:lnTo>
                    <a:pt x="553212" y="330708"/>
                  </a:lnTo>
                  <a:lnTo>
                    <a:pt x="278892" y="336804"/>
                  </a:lnTo>
                  <a:lnTo>
                    <a:pt x="64008" y="338328"/>
                  </a:lnTo>
                  <a:lnTo>
                    <a:pt x="64008" y="359664"/>
                  </a:lnTo>
                  <a:lnTo>
                    <a:pt x="278892" y="358140"/>
                  </a:lnTo>
                  <a:lnTo>
                    <a:pt x="554736" y="352044"/>
                  </a:lnTo>
                  <a:lnTo>
                    <a:pt x="690372" y="348996"/>
                  </a:lnTo>
                  <a:lnTo>
                    <a:pt x="826008" y="342900"/>
                  </a:lnTo>
                  <a:lnTo>
                    <a:pt x="960120" y="336804"/>
                  </a:lnTo>
                  <a:lnTo>
                    <a:pt x="1091184" y="330708"/>
                  </a:lnTo>
                  <a:lnTo>
                    <a:pt x="1220724" y="323088"/>
                  </a:lnTo>
                  <a:lnTo>
                    <a:pt x="1347216" y="315468"/>
                  </a:lnTo>
                  <a:lnTo>
                    <a:pt x="1472184" y="306324"/>
                  </a:lnTo>
                  <a:lnTo>
                    <a:pt x="1594104" y="295656"/>
                  </a:lnTo>
                  <a:lnTo>
                    <a:pt x="1711452" y="286512"/>
                  </a:lnTo>
                  <a:lnTo>
                    <a:pt x="1825752" y="275844"/>
                  </a:lnTo>
                  <a:lnTo>
                    <a:pt x="1937004" y="263652"/>
                  </a:lnTo>
                  <a:lnTo>
                    <a:pt x="2043684" y="251460"/>
                  </a:lnTo>
                  <a:lnTo>
                    <a:pt x="2145792" y="239268"/>
                  </a:lnTo>
                  <a:lnTo>
                    <a:pt x="2243328" y="225552"/>
                  </a:lnTo>
                  <a:lnTo>
                    <a:pt x="2336292" y="213360"/>
                  </a:lnTo>
                  <a:lnTo>
                    <a:pt x="2424684" y="199644"/>
                  </a:lnTo>
                  <a:lnTo>
                    <a:pt x="2506980" y="184404"/>
                  </a:lnTo>
                  <a:lnTo>
                    <a:pt x="2583180" y="170688"/>
                  </a:lnTo>
                  <a:lnTo>
                    <a:pt x="2686812" y="147828"/>
                  </a:lnTo>
                  <a:lnTo>
                    <a:pt x="2747772" y="132588"/>
                  </a:lnTo>
                  <a:lnTo>
                    <a:pt x="2802636" y="117348"/>
                  </a:lnTo>
                  <a:lnTo>
                    <a:pt x="2827020" y="108204"/>
                  </a:lnTo>
                  <a:lnTo>
                    <a:pt x="2849880" y="100584"/>
                  </a:lnTo>
                  <a:lnTo>
                    <a:pt x="2891028" y="85344"/>
                  </a:lnTo>
                  <a:lnTo>
                    <a:pt x="2938272" y="59436"/>
                  </a:lnTo>
                  <a:lnTo>
                    <a:pt x="2950464" y="50292"/>
                  </a:lnTo>
                  <a:lnTo>
                    <a:pt x="2959608" y="42454"/>
                  </a:lnTo>
                  <a:close/>
                </a:path>
                <a:path w="2981325" h="413385">
                  <a:moveTo>
                    <a:pt x="76200" y="413004"/>
                  </a:moveTo>
                  <a:lnTo>
                    <a:pt x="76200" y="359577"/>
                  </a:lnTo>
                  <a:lnTo>
                    <a:pt x="64008" y="359664"/>
                  </a:lnTo>
                  <a:lnTo>
                    <a:pt x="64008" y="402762"/>
                  </a:lnTo>
                  <a:lnTo>
                    <a:pt x="76200" y="413004"/>
                  </a:lnTo>
                  <a:close/>
                </a:path>
                <a:path w="2981325" h="413385">
                  <a:moveTo>
                    <a:pt x="2980944" y="12192"/>
                  </a:moveTo>
                  <a:lnTo>
                    <a:pt x="2980944" y="3048"/>
                  </a:lnTo>
                  <a:lnTo>
                    <a:pt x="2959608" y="0"/>
                  </a:lnTo>
                  <a:lnTo>
                    <a:pt x="2958084" y="9144"/>
                  </a:lnTo>
                  <a:lnTo>
                    <a:pt x="2959608" y="6096"/>
                  </a:lnTo>
                  <a:lnTo>
                    <a:pt x="2959608" y="42454"/>
                  </a:lnTo>
                  <a:lnTo>
                    <a:pt x="2961132" y="41148"/>
                  </a:lnTo>
                  <a:lnTo>
                    <a:pt x="2970276" y="32004"/>
                  </a:lnTo>
                  <a:lnTo>
                    <a:pt x="2974848" y="24384"/>
                  </a:lnTo>
                  <a:lnTo>
                    <a:pt x="2976372" y="22860"/>
                  </a:lnTo>
                  <a:lnTo>
                    <a:pt x="2976372" y="21336"/>
                  </a:lnTo>
                  <a:lnTo>
                    <a:pt x="2979420" y="13716"/>
                  </a:lnTo>
                  <a:lnTo>
                    <a:pt x="298094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6" name="object 1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299460" y="2787396"/>
            <a:ext cx="128016" cy="176784"/>
          </a:xfrm>
          <a:prstGeom prst="rect">
            <a:avLst/>
          </a:prstGeom>
        </p:spPr>
      </p:pic>
      <p:pic>
        <p:nvPicPr>
          <p:cNvPr id="117" name="object 11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079748" y="2787396"/>
            <a:ext cx="126492" cy="176784"/>
          </a:xfrm>
          <a:prstGeom prst="rect">
            <a:avLst/>
          </a:prstGeom>
        </p:spPr>
      </p:pic>
      <p:pic>
        <p:nvPicPr>
          <p:cNvPr id="118" name="object 11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858511" y="2787396"/>
            <a:ext cx="126492" cy="176784"/>
          </a:xfrm>
          <a:prstGeom prst="rect">
            <a:avLst/>
          </a:prstGeom>
        </p:spPr>
      </p:pic>
      <p:pic>
        <p:nvPicPr>
          <p:cNvPr id="119" name="object 11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638800" y="2787396"/>
            <a:ext cx="126492" cy="176784"/>
          </a:xfrm>
          <a:prstGeom prst="rect">
            <a:avLst/>
          </a:prstGeom>
        </p:spPr>
      </p:pic>
      <p:pic>
        <p:nvPicPr>
          <p:cNvPr id="120" name="object 12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417564" y="2787396"/>
            <a:ext cx="126492" cy="176784"/>
          </a:xfrm>
          <a:prstGeom prst="rect">
            <a:avLst/>
          </a:prstGeom>
        </p:spPr>
      </p:pic>
      <p:pic>
        <p:nvPicPr>
          <p:cNvPr id="121" name="object 12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196328" y="2787396"/>
            <a:ext cx="128016" cy="176784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976616" y="2787396"/>
            <a:ext cx="126492" cy="176784"/>
          </a:xfrm>
          <a:prstGeom prst="rect">
            <a:avLst/>
          </a:prstGeom>
        </p:spPr>
      </p:pic>
      <p:pic>
        <p:nvPicPr>
          <p:cNvPr id="123" name="object 12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755380" y="2787396"/>
            <a:ext cx="126492" cy="176784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299460" y="3803904"/>
            <a:ext cx="128016" cy="175260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858511" y="3803904"/>
            <a:ext cx="126492" cy="175260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417564" y="3803904"/>
            <a:ext cx="126492" cy="175260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976616" y="3803904"/>
            <a:ext cx="126492" cy="175260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299460" y="4818888"/>
            <a:ext cx="128016" cy="176784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417564" y="4818888"/>
            <a:ext cx="126492" cy="176784"/>
          </a:xfrm>
          <a:prstGeom prst="rect">
            <a:avLst/>
          </a:prstGeom>
        </p:spPr>
      </p:pic>
      <p:graphicFrame>
        <p:nvGraphicFramePr>
          <p:cNvPr id="130" name="object 130"/>
          <p:cNvGraphicFramePr>
            <a:graphicFrameLocks noGrp="1"/>
          </p:cNvGraphicFramePr>
          <p:nvPr/>
        </p:nvGraphicFramePr>
        <p:xfrm>
          <a:off x="3154108" y="5984176"/>
          <a:ext cx="6229976" cy="3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79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1" name="object 13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299460" y="5835396"/>
            <a:ext cx="128016" cy="163068"/>
          </a:xfrm>
          <a:prstGeom prst="rect">
            <a:avLst/>
          </a:prstGeom>
        </p:spPr>
      </p:pic>
      <p:sp>
        <p:nvSpPr>
          <p:cNvPr id="132" name="object 132"/>
          <p:cNvSpPr txBox="1"/>
          <p:nvPr/>
        </p:nvSpPr>
        <p:spPr>
          <a:xfrm>
            <a:off x="2384552" y="5411213"/>
            <a:ext cx="701675" cy="875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Th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spc="-5" dirty="0">
                <a:latin typeface="Arial"/>
                <a:cs typeface="Arial"/>
              </a:rPr>
              <a:t>d  IDs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8" name="object 1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33" name="object 133"/>
          <p:cNvSpPr txBox="1"/>
          <p:nvPr/>
        </p:nvSpPr>
        <p:spPr>
          <a:xfrm>
            <a:off x="1136396" y="2373883"/>
            <a:ext cx="770890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136396" y="3378198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136396" y="4393182"/>
            <a:ext cx="770890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136396" y="5409689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828800" y="6690359"/>
            <a:ext cx="6248400" cy="719427"/>
          </a:xfrm>
          <a:prstGeom prst="rect">
            <a:avLst/>
          </a:prstGeom>
          <a:solidFill>
            <a:srgbClr val="98CCFF"/>
          </a:solidFill>
          <a:ln w="28574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409"/>
              </a:spcBef>
            </a:pPr>
            <a:r>
              <a:rPr sz="2000" b="1" spc="-10" dirty="0">
                <a:solidFill>
                  <a:srgbClr val="A50020"/>
                </a:solidFill>
                <a:latin typeface="Arial"/>
                <a:cs typeface="Arial"/>
              </a:rPr>
              <a:t>New</a:t>
            </a:r>
            <a:r>
              <a:rPr sz="2000" b="1" spc="2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50020"/>
                </a:solidFill>
                <a:latin typeface="Arial"/>
                <a:cs typeface="Arial"/>
              </a:rPr>
              <a:t>Problem: Shared</a:t>
            </a:r>
            <a:r>
              <a:rPr sz="2000" b="1" spc="-1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50020"/>
                </a:solidFill>
                <a:latin typeface="Arial"/>
                <a:cs typeface="Arial"/>
              </a:rPr>
              <a:t>Memory</a:t>
            </a:r>
            <a:r>
              <a:rPr sz="2000" b="1" spc="-4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A50020"/>
                </a:solidFill>
                <a:latin typeface="Arial"/>
                <a:cs typeface="Arial"/>
              </a:rPr>
              <a:t>Bank</a:t>
            </a:r>
            <a:r>
              <a:rPr sz="2000" b="1" spc="-1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50020"/>
                </a:solidFill>
                <a:latin typeface="Arial"/>
                <a:cs typeface="Arial"/>
              </a:rPr>
              <a:t>Conflicts</a:t>
            </a:r>
            <a:endParaRPr lang="en-US" sz="2000" b="1" spc="-5" dirty="0">
              <a:solidFill>
                <a:srgbClr val="A50020"/>
              </a:solidFill>
              <a:latin typeface="Arial"/>
              <a:cs typeface="Arial"/>
            </a:endParaRPr>
          </a:p>
          <a:p>
            <a:pPr marL="365125">
              <a:lnSpc>
                <a:spcPct val="100000"/>
              </a:lnSpc>
              <a:spcBef>
                <a:spcPts val="409"/>
              </a:spcBef>
            </a:pPr>
            <a:r>
              <a:rPr lang="en-US" sz="2000" b="1" spc="-5" dirty="0">
                <a:solidFill>
                  <a:srgbClr val="A50020"/>
                </a:solidFill>
                <a:latin typeface="Arial"/>
                <a:cs typeface="Arial"/>
              </a:rPr>
              <a:t>(Padding is probably not a good solution here) 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7446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Performance</a:t>
            </a:r>
            <a:r>
              <a:rPr spc="-15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dirty="0"/>
              <a:t>4M</a:t>
            </a:r>
            <a:r>
              <a:rPr spc="-20" dirty="0"/>
              <a:t> </a:t>
            </a:r>
            <a:r>
              <a:rPr spc="-5" dirty="0"/>
              <a:t>element </a:t>
            </a:r>
            <a:r>
              <a:rPr spc="-10" dirty="0"/>
              <a:t>reduction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2819400"/>
            <a:ext cx="1142999" cy="7604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53501" y="3026154"/>
            <a:ext cx="662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spc="-5" dirty="0">
                <a:latin typeface="Arial"/>
                <a:cs typeface="Arial"/>
              </a:rPr>
              <a:t>33</a:t>
            </a:r>
            <a:r>
              <a:rPr sz="2000" b="1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0" y="2057400"/>
            <a:ext cx="2819399" cy="15224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49086" y="3026154"/>
            <a:ext cx="1323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4.854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GB/s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6800" y="2057400"/>
            <a:ext cx="1676399" cy="761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49086" y="2265678"/>
            <a:ext cx="1323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2.083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GB/s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6200" y="2819400"/>
            <a:ext cx="1523999" cy="7604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77500" y="3026154"/>
            <a:ext cx="662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spc="-5" dirty="0">
                <a:latin typeface="Arial"/>
                <a:cs typeface="Arial"/>
              </a:rPr>
              <a:t>33</a:t>
            </a:r>
            <a:r>
              <a:rPr sz="2000" b="1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76600" y="2057400"/>
            <a:ext cx="5943600" cy="1522730"/>
            <a:chOff x="3276600" y="2057400"/>
            <a:chExt cx="5943600" cy="152273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96200" y="2057400"/>
              <a:ext cx="1523999" cy="7619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6600" y="2819400"/>
              <a:ext cx="1600199" cy="7604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698238" y="3026154"/>
            <a:ext cx="1098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3.456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393" y="2819400"/>
            <a:ext cx="2362206" cy="76047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93133" y="2844799"/>
            <a:ext cx="1684020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2: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sz="1200" b="1" spc="-5" dirty="0">
                <a:latin typeface="Arial"/>
                <a:cs typeface="Arial"/>
              </a:rPr>
              <a:t>interleaved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addressing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with</a:t>
            </a:r>
            <a:r>
              <a:rPr sz="1200" b="1" spc="-5" dirty="0">
                <a:latin typeface="Arial"/>
                <a:cs typeface="Arial"/>
              </a:rPr>
              <a:t> bank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conflicts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76600" y="2057400"/>
            <a:ext cx="1600199" cy="7619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698238" y="2265678"/>
            <a:ext cx="1098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8.054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4393" y="2057400"/>
            <a:ext cx="2362206" cy="7619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93133" y="2082799"/>
            <a:ext cx="1839595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sz="1200" b="1" spc="-5" dirty="0">
                <a:latin typeface="Arial"/>
                <a:cs typeface="Arial"/>
              </a:rPr>
              <a:t>interleaved addressing </a:t>
            </a:r>
            <a:r>
              <a:rPr sz="1200" b="1" dirty="0">
                <a:latin typeface="Arial"/>
                <a:cs typeface="Arial"/>
              </a:rPr>
              <a:t> with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divergent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branching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6702042" y="1474723"/>
            <a:ext cx="99186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34315">
              <a:lnSpc>
                <a:spcPct val="100600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Step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ee</a:t>
            </a:r>
            <a:r>
              <a:rPr sz="1800" b="1" dirty="0">
                <a:latin typeface="Arial"/>
                <a:cs typeface="Arial"/>
              </a:rPr>
              <a:t>dup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3961" y="1703323"/>
            <a:ext cx="1195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Bandwidth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76035" y="1703323"/>
            <a:ext cx="157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Time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3148" dirty="0">
                <a:latin typeface="Arial"/>
                <a:cs typeface="Arial"/>
              </a:rPr>
              <a:t>22</a:t>
            </a:r>
            <a:r>
              <a:rPr sz="1800" b="1" spc="-22" baseline="23148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51119" y="1474723"/>
            <a:ext cx="12566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685" marR="5080" indent="-134620">
              <a:lnSpc>
                <a:spcPct val="100600"/>
              </a:lnSpc>
              <a:spcBef>
                <a:spcPts val="85"/>
              </a:spcBef>
            </a:pP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ul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i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  </a:t>
            </a:r>
            <a:r>
              <a:rPr sz="1800" b="1" spc="-5" dirty="0">
                <a:latin typeface="Arial"/>
                <a:cs typeface="Arial"/>
              </a:rPr>
              <a:t>Speedup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5779" y="3112007"/>
            <a:ext cx="2891536" cy="108712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840212" y="6944357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5B900"/>
                </a:solidFill>
                <a:latin typeface="Arial MT"/>
                <a:cs typeface="Arial MT"/>
              </a:rPr>
              <a:t>1</a:t>
            </a:r>
            <a:r>
              <a:rPr sz="1400" dirty="0">
                <a:solidFill>
                  <a:srgbClr val="75B900"/>
                </a:solidFill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3" y="756913"/>
            <a:ext cx="72047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Parallel</a:t>
            </a:r>
            <a:r>
              <a:rPr sz="2800" dirty="0"/>
              <a:t> </a:t>
            </a:r>
            <a:r>
              <a:rPr sz="2800" spc="-5" dirty="0"/>
              <a:t>Reduction:</a:t>
            </a:r>
            <a:r>
              <a:rPr sz="2800" spc="20" dirty="0"/>
              <a:t> </a:t>
            </a:r>
            <a:r>
              <a:rPr sz="2800" spc="-5" dirty="0"/>
              <a:t>Sequential</a:t>
            </a:r>
            <a:r>
              <a:rPr sz="2800" spc="15" dirty="0"/>
              <a:t> </a:t>
            </a:r>
            <a:r>
              <a:rPr sz="2800" spc="-5" dirty="0"/>
              <a:t>Addressing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106938" y="1811527"/>
            <a:ext cx="60198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9580" algn="l"/>
                <a:tab pos="841375" algn="l"/>
                <a:tab pos="1200785" algn="l"/>
                <a:tab pos="1619885" algn="l"/>
                <a:tab pos="1981200" algn="l"/>
                <a:tab pos="2400300" algn="l"/>
                <a:tab pos="2790825" algn="l"/>
                <a:tab pos="3148965" algn="l"/>
                <a:tab pos="3537585" algn="l"/>
                <a:tab pos="3957954" algn="l"/>
                <a:tab pos="4347845" algn="l"/>
                <a:tab pos="4738370" algn="l"/>
                <a:tab pos="5078095" algn="l"/>
                <a:tab pos="5516880" algn="l"/>
                <a:tab pos="5907405" algn="l"/>
              </a:tabLst>
            </a:pPr>
            <a:r>
              <a:rPr sz="1400" spc="-5" dirty="0">
                <a:latin typeface="Arial MT"/>
                <a:cs typeface="Arial MT"/>
              </a:rPr>
              <a:t>1</a:t>
            </a:r>
            <a:r>
              <a:rPr sz="1400" dirty="0">
                <a:latin typeface="Arial MT"/>
                <a:cs typeface="Arial MT"/>
              </a:rPr>
              <a:t>0	1	8	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1	0	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2	3	5	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2	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3	2	7	0	</a:t>
            </a:r>
            <a:r>
              <a:rPr sz="1400" spc="-5" dirty="0">
                <a:latin typeface="Arial MT"/>
                <a:cs typeface="Arial MT"/>
              </a:rPr>
              <a:t>1</a:t>
            </a:r>
            <a:r>
              <a:rPr sz="1400" dirty="0">
                <a:latin typeface="Arial MT"/>
                <a:cs typeface="Arial MT"/>
              </a:rPr>
              <a:t>1	0	2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07804" y="1750504"/>
            <a:ext cx="6264910" cy="1235710"/>
            <a:chOff x="3007804" y="1750504"/>
            <a:chExt cx="6264910" cy="1235710"/>
          </a:xfrm>
        </p:grpSpPr>
        <p:sp>
          <p:nvSpPr>
            <p:cNvPr id="6" name="object 6"/>
            <p:cNvSpPr/>
            <p:nvPr/>
          </p:nvSpPr>
          <p:spPr>
            <a:xfrm>
              <a:off x="3022091" y="1764791"/>
              <a:ext cx="6236335" cy="342900"/>
            </a:xfrm>
            <a:custGeom>
              <a:avLst/>
              <a:gdLst/>
              <a:ahLst/>
              <a:cxnLst/>
              <a:rect l="l" t="t" r="r" b="b"/>
              <a:pathLst>
                <a:path w="6236334" h="342900">
                  <a:moveTo>
                    <a:pt x="0" y="0"/>
                  </a:moveTo>
                  <a:lnTo>
                    <a:pt x="6236207" y="0"/>
                  </a:lnTo>
                </a:path>
                <a:path w="6236334" h="342900">
                  <a:moveTo>
                    <a:pt x="0" y="342899"/>
                  </a:moveTo>
                  <a:lnTo>
                    <a:pt x="6236207" y="342899"/>
                  </a:lnTo>
                </a:path>
                <a:path w="6236334" h="342900">
                  <a:moveTo>
                    <a:pt x="0" y="0"/>
                  </a:moveTo>
                  <a:lnTo>
                    <a:pt x="0" y="342899"/>
                  </a:lnTo>
                </a:path>
                <a:path w="6236334" h="342900">
                  <a:moveTo>
                    <a:pt x="6236207" y="0"/>
                  </a:moveTo>
                  <a:lnTo>
                    <a:pt x="6236207" y="34289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5779" y="1764791"/>
              <a:ext cx="6009640" cy="122123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89273" y="1758187"/>
            <a:ext cx="2383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(shared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memory)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8915" y="3141978"/>
            <a:ext cx="679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ue</a:t>
            </a:r>
            <a:r>
              <a:rPr sz="1600" b="1" spc="-5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007804" y="4316920"/>
          <a:ext cx="6233150" cy="3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238248" y="4246268"/>
            <a:ext cx="701675" cy="228854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900"/>
              </a:spcBef>
            </a:pPr>
            <a:r>
              <a:rPr sz="1600" b="1" spc="-10" dirty="0">
                <a:latin typeface="Arial"/>
                <a:cs typeface="Arial"/>
              </a:rPr>
              <a:t>Th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spc="-5" dirty="0">
                <a:latin typeface="Arial"/>
                <a:cs typeface="Arial"/>
              </a:rPr>
              <a:t>d  IDs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805"/>
              </a:spcBef>
            </a:pPr>
            <a:r>
              <a:rPr sz="1600" b="1" spc="-10" dirty="0">
                <a:latin typeface="Arial"/>
                <a:cs typeface="Arial"/>
              </a:rPr>
              <a:t>Th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spc="-5" dirty="0">
                <a:latin typeface="Arial"/>
                <a:cs typeface="Arial"/>
              </a:rPr>
              <a:t>d  IDs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65779" y="4858003"/>
            <a:ext cx="299720" cy="299720"/>
            <a:chOff x="3065779" y="4858003"/>
            <a:chExt cx="299720" cy="299720"/>
          </a:xfrm>
        </p:grpSpPr>
        <p:sp>
          <p:nvSpPr>
            <p:cNvPr id="15" name="object 15"/>
            <p:cNvSpPr/>
            <p:nvPr/>
          </p:nvSpPr>
          <p:spPr>
            <a:xfrm>
              <a:off x="3078479" y="487070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685"/>
                  </a:lnTo>
                  <a:lnTo>
                    <a:pt x="26334" y="218358"/>
                  </a:lnTo>
                  <a:lnTo>
                    <a:pt x="55961" y="247985"/>
                  </a:lnTo>
                  <a:lnTo>
                    <a:pt x="93634" y="267370"/>
                  </a:lnTo>
                  <a:lnTo>
                    <a:pt x="137159" y="274319"/>
                  </a:lnTo>
                  <a:lnTo>
                    <a:pt x="180685" y="267370"/>
                  </a:lnTo>
                  <a:lnTo>
                    <a:pt x="218358" y="247985"/>
                  </a:lnTo>
                  <a:lnTo>
                    <a:pt x="247985" y="218358"/>
                  </a:lnTo>
                  <a:lnTo>
                    <a:pt x="267370" y="180685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8479" y="487070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685"/>
                  </a:lnTo>
                  <a:lnTo>
                    <a:pt x="26334" y="218358"/>
                  </a:lnTo>
                  <a:lnTo>
                    <a:pt x="55961" y="247985"/>
                  </a:lnTo>
                  <a:lnTo>
                    <a:pt x="93634" y="267370"/>
                  </a:lnTo>
                  <a:lnTo>
                    <a:pt x="137159" y="274319"/>
                  </a:lnTo>
                  <a:lnTo>
                    <a:pt x="180685" y="267370"/>
                  </a:lnTo>
                  <a:lnTo>
                    <a:pt x="218358" y="247985"/>
                  </a:lnTo>
                  <a:lnTo>
                    <a:pt x="247985" y="218358"/>
                  </a:lnTo>
                  <a:lnTo>
                    <a:pt x="267370" y="180685"/>
                  </a:lnTo>
                  <a:lnTo>
                    <a:pt x="274319" y="137159"/>
                  </a:ln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46550" y="487019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53156" y="4672584"/>
            <a:ext cx="855344" cy="485140"/>
            <a:chOff x="3153156" y="4672584"/>
            <a:chExt cx="855344" cy="48514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3156" y="4674108"/>
              <a:ext cx="126492" cy="1828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11652" y="4672584"/>
              <a:ext cx="696595" cy="226060"/>
            </a:xfrm>
            <a:custGeom>
              <a:avLst/>
              <a:gdLst/>
              <a:ahLst/>
              <a:cxnLst/>
              <a:rect l="l" t="t" r="r" b="b"/>
              <a:pathLst>
                <a:path w="696595" h="226060">
                  <a:moveTo>
                    <a:pt x="42525" y="159642"/>
                  </a:moveTo>
                  <a:lnTo>
                    <a:pt x="0" y="124968"/>
                  </a:lnTo>
                  <a:lnTo>
                    <a:pt x="1524" y="225552"/>
                  </a:lnTo>
                  <a:lnTo>
                    <a:pt x="33528" y="219051"/>
                  </a:lnTo>
                  <a:lnTo>
                    <a:pt x="33528" y="167640"/>
                  </a:lnTo>
                  <a:lnTo>
                    <a:pt x="42525" y="159642"/>
                  </a:lnTo>
                  <a:close/>
                </a:path>
                <a:path w="696595" h="226060">
                  <a:moveTo>
                    <a:pt x="59603" y="173568"/>
                  </a:moveTo>
                  <a:lnTo>
                    <a:pt x="42525" y="159642"/>
                  </a:lnTo>
                  <a:lnTo>
                    <a:pt x="33528" y="167640"/>
                  </a:lnTo>
                  <a:lnTo>
                    <a:pt x="48768" y="184404"/>
                  </a:lnTo>
                  <a:lnTo>
                    <a:pt x="59603" y="173568"/>
                  </a:lnTo>
                  <a:close/>
                </a:path>
                <a:path w="696595" h="226060">
                  <a:moveTo>
                    <a:pt x="99060" y="205740"/>
                  </a:moveTo>
                  <a:lnTo>
                    <a:pt x="59603" y="173568"/>
                  </a:lnTo>
                  <a:lnTo>
                    <a:pt x="48768" y="184404"/>
                  </a:lnTo>
                  <a:lnTo>
                    <a:pt x="33528" y="167640"/>
                  </a:lnTo>
                  <a:lnTo>
                    <a:pt x="33528" y="219051"/>
                  </a:lnTo>
                  <a:lnTo>
                    <a:pt x="99060" y="205740"/>
                  </a:lnTo>
                  <a:close/>
                </a:path>
                <a:path w="696595" h="226060">
                  <a:moveTo>
                    <a:pt x="675132" y="37490"/>
                  </a:moveTo>
                  <a:lnTo>
                    <a:pt x="675132" y="1524"/>
                  </a:lnTo>
                  <a:lnTo>
                    <a:pt x="673608" y="6096"/>
                  </a:lnTo>
                  <a:lnTo>
                    <a:pt x="673608" y="4572"/>
                  </a:lnTo>
                  <a:lnTo>
                    <a:pt x="672084" y="9144"/>
                  </a:lnTo>
                  <a:lnTo>
                    <a:pt x="672084" y="7620"/>
                  </a:lnTo>
                  <a:lnTo>
                    <a:pt x="665988" y="16764"/>
                  </a:lnTo>
                  <a:lnTo>
                    <a:pt x="661416" y="19812"/>
                  </a:lnTo>
                  <a:lnTo>
                    <a:pt x="656844" y="24384"/>
                  </a:lnTo>
                  <a:lnTo>
                    <a:pt x="650748" y="27432"/>
                  </a:lnTo>
                  <a:lnTo>
                    <a:pt x="643128" y="32004"/>
                  </a:lnTo>
                  <a:lnTo>
                    <a:pt x="635508" y="35052"/>
                  </a:lnTo>
                  <a:lnTo>
                    <a:pt x="627888" y="39624"/>
                  </a:lnTo>
                  <a:lnTo>
                    <a:pt x="618744" y="44196"/>
                  </a:lnTo>
                  <a:lnTo>
                    <a:pt x="597408" y="50292"/>
                  </a:lnTo>
                  <a:lnTo>
                    <a:pt x="576072" y="57912"/>
                  </a:lnTo>
                  <a:lnTo>
                    <a:pt x="524256" y="70104"/>
                  </a:lnTo>
                  <a:lnTo>
                    <a:pt x="496824" y="76200"/>
                  </a:lnTo>
                  <a:lnTo>
                    <a:pt x="467868" y="79248"/>
                  </a:lnTo>
                  <a:lnTo>
                    <a:pt x="437388" y="83820"/>
                  </a:lnTo>
                  <a:lnTo>
                    <a:pt x="406908" y="86868"/>
                  </a:lnTo>
                  <a:lnTo>
                    <a:pt x="374904" y="88392"/>
                  </a:lnTo>
                  <a:lnTo>
                    <a:pt x="310896" y="88392"/>
                  </a:lnTo>
                  <a:lnTo>
                    <a:pt x="246888" y="94488"/>
                  </a:lnTo>
                  <a:lnTo>
                    <a:pt x="185928" y="105156"/>
                  </a:lnTo>
                  <a:lnTo>
                    <a:pt x="131064" y="118872"/>
                  </a:lnTo>
                  <a:lnTo>
                    <a:pt x="80772" y="137160"/>
                  </a:lnTo>
                  <a:lnTo>
                    <a:pt x="70104" y="143256"/>
                  </a:lnTo>
                  <a:lnTo>
                    <a:pt x="59436" y="147828"/>
                  </a:lnTo>
                  <a:lnTo>
                    <a:pt x="50292" y="152400"/>
                  </a:lnTo>
                  <a:lnTo>
                    <a:pt x="47244" y="155448"/>
                  </a:lnTo>
                  <a:lnTo>
                    <a:pt x="42525" y="159642"/>
                  </a:lnTo>
                  <a:lnTo>
                    <a:pt x="59603" y="173568"/>
                  </a:lnTo>
                  <a:lnTo>
                    <a:pt x="62484" y="170688"/>
                  </a:lnTo>
                  <a:lnTo>
                    <a:pt x="62484" y="171450"/>
                  </a:lnTo>
                  <a:lnTo>
                    <a:pt x="79248" y="163068"/>
                  </a:lnTo>
                  <a:lnTo>
                    <a:pt x="111252" y="149352"/>
                  </a:lnTo>
                  <a:lnTo>
                    <a:pt x="137160" y="140208"/>
                  </a:lnTo>
                  <a:lnTo>
                    <a:pt x="163068" y="134112"/>
                  </a:lnTo>
                  <a:lnTo>
                    <a:pt x="190500" y="126492"/>
                  </a:lnTo>
                  <a:lnTo>
                    <a:pt x="219456" y="120396"/>
                  </a:lnTo>
                  <a:lnTo>
                    <a:pt x="249936" y="117348"/>
                  </a:lnTo>
                  <a:lnTo>
                    <a:pt x="280416" y="112776"/>
                  </a:lnTo>
                  <a:lnTo>
                    <a:pt x="310896" y="111324"/>
                  </a:lnTo>
                  <a:lnTo>
                    <a:pt x="344424" y="111252"/>
                  </a:lnTo>
                  <a:lnTo>
                    <a:pt x="408432" y="108204"/>
                  </a:lnTo>
                  <a:lnTo>
                    <a:pt x="470916" y="102108"/>
                  </a:lnTo>
                  <a:lnTo>
                    <a:pt x="556260" y="85344"/>
                  </a:lnTo>
                  <a:lnTo>
                    <a:pt x="605028" y="71628"/>
                  </a:lnTo>
                  <a:lnTo>
                    <a:pt x="615696" y="68580"/>
                  </a:lnTo>
                  <a:lnTo>
                    <a:pt x="637032" y="59436"/>
                  </a:lnTo>
                  <a:lnTo>
                    <a:pt x="646176" y="54864"/>
                  </a:lnTo>
                  <a:lnTo>
                    <a:pt x="653796" y="51816"/>
                  </a:lnTo>
                  <a:lnTo>
                    <a:pt x="662940" y="45720"/>
                  </a:lnTo>
                  <a:lnTo>
                    <a:pt x="669036" y="41148"/>
                  </a:lnTo>
                  <a:lnTo>
                    <a:pt x="675132" y="37490"/>
                  </a:lnTo>
                  <a:close/>
                </a:path>
                <a:path w="696595" h="226060">
                  <a:moveTo>
                    <a:pt x="62484" y="171450"/>
                  </a:moveTo>
                  <a:lnTo>
                    <a:pt x="62484" y="170688"/>
                  </a:lnTo>
                  <a:lnTo>
                    <a:pt x="60960" y="172212"/>
                  </a:lnTo>
                  <a:lnTo>
                    <a:pt x="62484" y="171450"/>
                  </a:lnTo>
                  <a:close/>
                </a:path>
                <a:path w="696595" h="226060">
                  <a:moveTo>
                    <a:pt x="696468" y="9144"/>
                  </a:moveTo>
                  <a:lnTo>
                    <a:pt x="696468" y="1524"/>
                  </a:lnTo>
                  <a:lnTo>
                    <a:pt x="675132" y="0"/>
                  </a:lnTo>
                  <a:lnTo>
                    <a:pt x="673608" y="4572"/>
                  </a:lnTo>
                  <a:lnTo>
                    <a:pt x="675132" y="1524"/>
                  </a:lnTo>
                  <a:lnTo>
                    <a:pt x="675132" y="37490"/>
                  </a:lnTo>
                  <a:lnTo>
                    <a:pt x="676656" y="36576"/>
                  </a:lnTo>
                  <a:lnTo>
                    <a:pt x="687324" y="25908"/>
                  </a:lnTo>
                  <a:lnTo>
                    <a:pt x="690372" y="21336"/>
                  </a:lnTo>
                  <a:lnTo>
                    <a:pt x="690372" y="19812"/>
                  </a:lnTo>
                  <a:lnTo>
                    <a:pt x="693420" y="15240"/>
                  </a:lnTo>
                  <a:lnTo>
                    <a:pt x="693420" y="13716"/>
                  </a:lnTo>
                  <a:lnTo>
                    <a:pt x="694944" y="13716"/>
                  </a:lnTo>
                  <a:lnTo>
                    <a:pt x="696468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74720" y="487070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lnTo>
                    <a:pt x="94219" y="6949"/>
                  </a:lnTo>
                  <a:lnTo>
                    <a:pt x="56619" y="26334"/>
                  </a:lnTo>
                  <a:lnTo>
                    <a:pt x="26773" y="55961"/>
                  </a:lnTo>
                  <a:lnTo>
                    <a:pt x="7095" y="93634"/>
                  </a:lnTo>
                  <a:lnTo>
                    <a:pt x="0" y="137159"/>
                  </a:lnTo>
                  <a:lnTo>
                    <a:pt x="7095" y="180685"/>
                  </a:lnTo>
                  <a:lnTo>
                    <a:pt x="26773" y="218358"/>
                  </a:lnTo>
                  <a:lnTo>
                    <a:pt x="56619" y="247985"/>
                  </a:lnTo>
                  <a:lnTo>
                    <a:pt x="94219" y="267370"/>
                  </a:lnTo>
                  <a:lnTo>
                    <a:pt x="137159" y="274319"/>
                  </a:lnTo>
                  <a:lnTo>
                    <a:pt x="180685" y="267370"/>
                  </a:lnTo>
                  <a:lnTo>
                    <a:pt x="218358" y="247985"/>
                  </a:lnTo>
                  <a:lnTo>
                    <a:pt x="247985" y="218358"/>
                  </a:lnTo>
                  <a:lnTo>
                    <a:pt x="267370" y="180685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4720" y="487070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94219" y="6949"/>
                  </a:lnTo>
                  <a:lnTo>
                    <a:pt x="56619" y="26334"/>
                  </a:lnTo>
                  <a:lnTo>
                    <a:pt x="26773" y="55961"/>
                  </a:lnTo>
                  <a:lnTo>
                    <a:pt x="7095" y="93634"/>
                  </a:lnTo>
                  <a:lnTo>
                    <a:pt x="0" y="137159"/>
                  </a:lnTo>
                  <a:lnTo>
                    <a:pt x="7095" y="180685"/>
                  </a:lnTo>
                  <a:lnTo>
                    <a:pt x="26773" y="218358"/>
                  </a:lnTo>
                  <a:lnTo>
                    <a:pt x="56619" y="247985"/>
                  </a:lnTo>
                  <a:lnTo>
                    <a:pt x="94219" y="267370"/>
                  </a:lnTo>
                  <a:lnTo>
                    <a:pt x="137159" y="274319"/>
                  </a:lnTo>
                  <a:lnTo>
                    <a:pt x="180685" y="267370"/>
                  </a:lnTo>
                  <a:lnTo>
                    <a:pt x="218358" y="247985"/>
                  </a:lnTo>
                  <a:lnTo>
                    <a:pt x="247985" y="218358"/>
                  </a:lnTo>
                  <a:lnTo>
                    <a:pt x="267370" y="180685"/>
                  </a:lnTo>
                  <a:lnTo>
                    <a:pt x="274319" y="137159"/>
                  </a:ln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536694" y="48534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47872" y="4672584"/>
            <a:ext cx="850900" cy="396240"/>
            <a:chOff x="3547872" y="4672584"/>
            <a:chExt cx="850900" cy="39624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7872" y="4674108"/>
              <a:ext cx="128016" cy="1828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762756" y="4672584"/>
              <a:ext cx="635635" cy="396240"/>
            </a:xfrm>
            <a:custGeom>
              <a:avLst/>
              <a:gdLst/>
              <a:ahLst/>
              <a:cxnLst/>
              <a:rect l="l" t="t" r="r" b="b"/>
              <a:pathLst>
                <a:path w="635635" h="396239">
                  <a:moveTo>
                    <a:pt x="74994" y="320729"/>
                  </a:moveTo>
                  <a:lnTo>
                    <a:pt x="73152" y="269748"/>
                  </a:lnTo>
                  <a:lnTo>
                    <a:pt x="0" y="335280"/>
                  </a:lnTo>
                  <a:lnTo>
                    <a:pt x="62484" y="384287"/>
                  </a:lnTo>
                  <a:lnTo>
                    <a:pt x="62484" y="321564"/>
                  </a:lnTo>
                  <a:lnTo>
                    <a:pt x="74994" y="320729"/>
                  </a:lnTo>
                  <a:close/>
                </a:path>
                <a:path w="635635" h="396239">
                  <a:moveTo>
                    <a:pt x="75824" y="343685"/>
                  </a:moveTo>
                  <a:lnTo>
                    <a:pt x="74994" y="320729"/>
                  </a:lnTo>
                  <a:lnTo>
                    <a:pt x="62484" y="321564"/>
                  </a:lnTo>
                  <a:lnTo>
                    <a:pt x="64008" y="344424"/>
                  </a:lnTo>
                  <a:lnTo>
                    <a:pt x="75824" y="343685"/>
                  </a:lnTo>
                  <a:close/>
                </a:path>
                <a:path w="635635" h="396239">
                  <a:moveTo>
                    <a:pt x="77724" y="396240"/>
                  </a:moveTo>
                  <a:lnTo>
                    <a:pt x="75824" y="343685"/>
                  </a:lnTo>
                  <a:lnTo>
                    <a:pt x="64008" y="344424"/>
                  </a:lnTo>
                  <a:lnTo>
                    <a:pt x="62484" y="321564"/>
                  </a:lnTo>
                  <a:lnTo>
                    <a:pt x="62484" y="384287"/>
                  </a:lnTo>
                  <a:lnTo>
                    <a:pt x="77724" y="396240"/>
                  </a:lnTo>
                  <a:close/>
                </a:path>
                <a:path w="635635" h="396239">
                  <a:moveTo>
                    <a:pt x="635508" y="16764"/>
                  </a:moveTo>
                  <a:lnTo>
                    <a:pt x="635508" y="1524"/>
                  </a:lnTo>
                  <a:lnTo>
                    <a:pt x="614172" y="0"/>
                  </a:lnTo>
                  <a:lnTo>
                    <a:pt x="612648" y="16764"/>
                  </a:lnTo>
                  <a:lnTo>
                    <a:pt x="611124" y="30480"/>
                  </a:lnTo>
                  <a:lnTo>
                    <a:pt x="606552" y="44196"/>
                  </a:lnTo>
                  <a:lnTo>
                    <a:pt x="600456" y="59436"/>
                  </a:lnTo>
                  <a:lnTo>
                    <a:pt x="592836" y="73152"/>
                  </a:lnTo>
                  <a:lnTo>
                    <a:pt x="585216" y="88392"/>
                  </a:lnTo>
                  <a:lnTo>
                    <a:pt x="550164" y="131064"/>
                  </a:lnTo>
                  <a:lnTo>
                    <a:pt x="519684" y="158496"/>
                  </a:lnTo>
                  <a:lnTo>
                    <a:pt x="484632" y="184404"/>
                  </a:lnTo>
                  <a:lnTo>
                    <a:pt x="466344" y="198120"/>
                  </a:lnTo>
                  <a:lnTo>
                    <a:pt x="445008" y="210312"/>
                  </a:lnTo>
                  <a:lnTo>
                    <a:pt x="423672" y="220980"/>
                  </a:lnTo>
                  <a:lnTo>
                    <a:pt x="402336" y="233172"/>
                  </a:lnTo>
                  <a:lnTo>
                    <a:pt x="355092" y="254508"/>
                  </a:lnTo>
                  <a:lnTo>
                    <a:pt x="306324" y="272796"/>
                  </a:lnTo>
                  <a:lnTo>
                    <a:pt x="252984" y="289560"/>
                  </a:lnTo>
                  <a:lnTo>
                    <a:pt x="227076" y="297180"/>
                  </a:lnTo>
                  <a:lnTo>
                    <a:pt x="199644" y="303276"/>
                  </a:lnTo>
                  <a:lnTo>
                    <a:pt x="170688" y="307848"/>
                  </a:lnTo>
                  <a:lnTo>
                    <a:pt x="143256" y="313944"/>
                  </a:lnTo>
                  <a:lnTo>
                    <a:pt x="85344" y="320040"/>
                  </a:lnTo>
                  <a:lnTo>
                    <a:pt x="74994" y="320729"/>
                  </a:lnTo>
                  <a:lnTo>
                    <a:pt x="75824" y="343685"/>
                  </a:lnTo>
                  <a:lnTo>
                    <a:pt x="117348" y="339852"/>
                  </a:lnTo>
                  <a:lnTo>
                    <a:pt x="175260" y="330708"/>
                  </a:lnTo>
                  <a:lnTo>
                    <a:pt x="231648" y="318516"/>
                  </a:lnTo>
                  <a:lnTo>
                    <a:pt x="286512" y="303276"/>
                  </a:lnTo>
                  <a:lnTo>
                    <a:pt x="338328" y="284988"/>
                  </a:lnTo>
                  <a:lnTo>
                    <a:pt x="388620" y="263652"/>
                  </a:lnTo>
                  <a:lnTo>
                    <a:pt x="457200" y="228600"/>
                  </a:lnTo>
                  <a:lnTo>
                    <a:pt x="498348" y="202692"/>
                  </a:lnTo>
                  <a:lnTo>
                    <a:pt x="534924" y="175260"/>
                  </a:lnTo>
                  <a:lnTo>
                    <a:pt x="580644" y="131064"/>
                  </a:lnTo>
                  <a:lnTo>
                    <a:pt x="603504" y="99060"/>
                  </a:lnTo>
                  <a:lnTo>
                    <a:pt x="627888" y="50292"/>
                  </a:lnTo>
                  <a:lnTo>
                    <a:pt x="632460" y="33528"/>
                  </a:lnTo>
                  <a:lnTo>
                    <a:pt x="635508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007804" y="5281612"/>
          <a:ext cx="6233150" cy="3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3065779" y="5810503"/>
            <a:ext cx="299720" cy="299720"/>
            <a:chOff x="3065779" y="5810503"/>
            <a:chExt cx="299720" cy="299720"/>
          </a:xfrm>
        </p:grpSpPr>
        <p:sp>
          <p:nvSpPr>
            <p:cNvPr id="29" name="object 29"/>
            <p:cNvSpPr/>
            <p:nvPr/>
          </p:nvSpPr>
          <p:spPr>
            <a:xfrm>
              <a:off x="3078479" y="582320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685"/>
                  </a:lnTo>
                  <a:lnTo>
                    <a:pt x="26334" y="218358"/>
                  </a:lnTo>
                  <a:lnTo>
                    <a:pt x="55961" y="247985"/>
                  </a:lnTo>
                  <a:lnTo>
                    <a:pt x="93634" y="267370"/>
                  </a:lnTo>
                  <a:lnTo>
                    <a:pt x="137159" y="274319"/>
                  </a:lnTo>
                  <a:lnTo>
                    <a:pt x="180685" y="267370"/>
                  </a:lnTo>
                  <a:lnTo>
                    <a:pt x="218358" y="247985"/>
                  </a:lnTo>
                  <a:lnTo>
                    <a:pt x="247985" y="218358"/>
                  </a:lnTo>
                  <a:lnTo>
                    <a:pt x="267370" y="180685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8479" y="582320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685"/>
                  </a:lnTo>
                  <a:lnTo>
                    <a:pt x="26334" y="218358"/>
                  </a:lnTo>
                  <a:lnTo>
                    <a:pt x="55961" y="247985"/>
                  </a:lnTo>
                  <a:lnTo>
                    <a:pt x="93634" y="267370"/>
                  </a:lnTo>
                  <a:lnTo>
                    <a:pt x="137159" y="274319"/>
                  </a:lnTo>
                  <a:lnTo>
                    <a:pt x="180685" y="267370"/>
                  </a:lnTo>
                  <a:lnTo>
                    <a:pt x="218358" y="247985"/>
                  </a:lnTo>
                  <a:lnTo>
                    <a:pt x="247985" y="218358"/>
                  </a:lnTo>
                  <a:lnTo>
                    <a:pt x="267370" y="180685"/>
                  </a:lnTo>
                  <a:lnTo>
                    <a:pt x="274319" y="137159"/>
                  </a:ln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146550" y="582269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53156" y="5638800"/>
            <a:ext cx="466725" cy="364490"/>
            <a:chOff x="3153156" y="5638800"/>
            <a:chExt cx="466725" cy="364490"/>
          </a:xfrm>
        </p:grpSpPr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53156" y="5638800"/>
              <a:ext cx="126492" cy="1706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364992" y="5638800"/>
              <a:ext cx="254635" cy="364490"/>
            </a:xfrm>
            <a:custGeom>
              <a:avLst/>
              <a:gdLst/>
              <a:ahLst/>
              <a:cxnLst/>
              <a:rect l="l" t="t" r="r" b="b"/>
              <a:pathLst>
                <a:path w="254635" h="364489">
                  <a:moveTo>
                    <a:pt x="70787" y="291364"/>
                  </a:moveTo>
                  <a:lnTo>
                    <a:pt x="57912" y="242316"/>
                  </a:lnTo>
                  <a:lnTo>
                    <a:pt x="0" y="321564"/>
                  </a:lnTo>
                  <a:lnTo>
                    <a:pt x="57912" y="349047"/>
                  </a:lnTo>
                  <a:lnTo>
                    <a:pt x="57912" y="295656"/>
                  </a:lnTo>
                  <a:lnTo>
                    <a:pt x="70787" y="291364"/>
                  </a:lnTo>
                  <a:close/>
                </a:path>
                <a:path w="254635" h="364489">
                  <a:moveTo>
                    <a:pt x="76470" y="313014"/>
                  </a:moveTo>
                  <a:lnTo>
                    <a:pt x="70787" y="291364"/>
                  </a:lnTo>
                  <a:lnTo>
                    <a:pt x="57912" y="295656"/>
                  </a:lnTo>
                  <a:lnTo>
                    <a:pt x="65532" y="316992"/>
                  </a:lnTo>
                  <a:lnTo>
                    <a:pt x="76470" y="313014"/>
                  </a:lnTo>
                  <a:close/>
                </a:path>
                <a:path w="254635" h="364489">
                  <a:moveTo>
                    <a:pt x="89916" y="364236"/>
                  </a:moveTo>
                  <a:lnTo>
                    <a:pt x="76470" y="313014"/>
                  </a:lnTo>
                  <a:lnTo>
                    <a:pt x="65532" y="316992"/>
                  </a:lnTo>
                  <a:lnTo>
                    <a:pt x="57912" y="295656"/>
                  </a:lnTo>
                  <a:lnTo>
                    <a:pt x="57912" y="349047"/>
                  </a:lnTo>
                  <a:lnTo>
                    <a:pt x="89916" y="364236"/>
                  </a:lnTo>
                  <a:close/>
                </a:path>
                <a:path w="254635" h="364489">
                  <a:moveTo>
                    <a:pt x="75285" y="289864"/>
                  </a:moveTo>
                  <a:lnTo>
                    <a:pt x="70787" y="291364"/>
                  </a:lnTo>
                  <a:lnTo>
                    <a:pt x="73152" y="300373"/>
                  </a:lnTo>
                  <a:lnTo>
                    <a:pt x="73152" y="291084"/>
                  </a:lnTo>
                  <a:lnTo>
                    <a:pt x="75285" y="289864"/>
                  </a:lnTo>
                  <a:close/>
                </a:path>
                <a:path w="254635" h="364489">
                  <a:moveTo>
                    <a:pt x="76200" y="289560"/>
                  </a:moveTo>
                  <a:lnTo>
                    <a:pt x="75285" y="289864"/>
                  </a:lnTo>
                  <a:lnTo>
                    <a:pt x="73152" y="291084"/>
                  </a:lnTo>
                  <a:lnTo>
                    <a:pt x="76200" y="289560"/>
                  </a:lnTo>
                  <a:close/>
                </a:path>
                <a:path w="254635" h="364489">
                  <a:moveTo>
                    <a:pt x="76200" y="311984"/>
                  </a:moveTo>
                  <a:lnTo>
                    <a:pt x="76200" y="289560"/>
                  </a:lnTo>
                  <a:lnTo>
                    <a:pt x="73152" y="291084"/>
                  </a:lnTo>
                  <a:lnTo>
                    <a:pt x="73152" y="300373"/>
                  </a:lnTo>
                  <a:lnTo>
                    <a:pt x="76200" y="311984"/>
                  </a:lnTo>
                  <a:close/>
                </a:path>
                <a:path w="254635" h="364489">
                  <a:moveTo>
                    <a:pt x="254508" y="15240"/>
                  </a:moveTo>
                  <a:lnTo>
                    <a:pt x="254508" y="0"/>
                  </a:lnTo>
                  <a:lnTo>
                    <a:pt x="231648" y="0"/>
                  </a:lnTo>
                  <a:lnTo>
                    <a:pt x="231648" y="28956"/>
                  </a:lnTo>
                  <a:lnTo>
                    <a:pt x="228600" y="44196"/>
                  </a:lnTo>
                  <a:lnTo>
                    <a:pt x="220980" y="86868"/>
                  </a:lnTo>
                  <a:lnTo>
                    <a:pt x="201168" y="141732"/>
                  </a:lnTo>
                  <a:lnTo>
                    <a:pt x="173736" y="192024"/>
                  </a:lnTo>
                  <a:lnTo>
                    <a:pt x="141732" y="236220"/>
                  </a:lnTo>
                  <a:lnTo>
                    <a:pt x="112776" y="263652"/>
                  </a:lnTo>
                  <a:lnTo>
                    <a:pt x="75285" y="289864"/>
                  </a:lnTo>
                  <a:lnTo>
                    <a:pt x="76200" y="289560"/>
                  </a:lnTo>
                  <a:lnTo>
                    <a:pt x="76200" y="311984"/>
                  </a:lnTo>
                  <a:lnTo>
                    <a:pt x="76470" y="313014"/>
                  </a:lnTo>
                  <a:lnTo>
                    <a:pt x="82296" y="310896"/>
                  </a:lnTo>
                  <a:lnTo>
                    <a:pt x="83820" y="310896"/>
                  </a:lnTo>
                  <a:lnTo>
                    <a:pt x="96012" y="303276"/>
                  </a:lnTo>
                  <a:lnTo>
                    <a:pt x="106680" y="297180"/>
                  </a:lnTo>
                  <a:lnTo>
                    <a:pt x="117348" y="288036"/>
                  </a:lnTo>
                  <a:lnTo>
                    <a:pt x="128016" y="280416"/>
                  </a:lnTo>
                  <a:lnTo>
                    <a:pt x="138684" y="271272"/>
                  </a:lnTo>
                  <a:lnTo>
                    <a:pt x="147828" y="260604"/>
                  </a:lnTo>
                  <a:lnTo>
                    <a:pt x="158496" y="249936"/>
                  </a:lnTo>
                  <a:lnTo>
                    <a:pt x="193548" y="204216"/>
                  </a:lnTo>
                  <a:lnTo>
                    <a:pt x="222504" y="150876"/>
                  </a:lnTo>
                  <a:lnTo>
                    <a:pt x="242316" y="91440"/>
                  </a:lnTo>
                  <a:lnTo>
                    <a:pt x="251460" y="45720"/>
                  </a:lnTo>
                  <a:lnTo>
                    <a:pt x="254508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3156" y="2985516"/>
            <a:ext cx="126492" cy="12649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47872" y="2985516"/>
            <a:ext cx="128016" cy="12649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34967" y="2985516"/>
            <a:ext cx="126492" cy="12649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22064" y="2985516"/>
            <a:ext cx="126492" cy="12649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16780" y="2985516"/>
            <a:ext cx="126492" cy="126492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03876" y="2985516"/>
            <a:ext cx="126492" cy="12649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90972" y="2985516"/>
            <a:ext cx="126492" cy="12649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87212" y="2985516"/>
            <a:ext cx="126492" cy="12649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53156" y="4198620"/>
            <a:ext cx="126492" cy="13258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543300" y="4198620"/>
            <a:ext cx="126492" cy="13258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31920" y="4198620"/>
            <a:ext cx="126492" cy="132588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322064" y="4198620"/>
            <a:ext cx="126492" cy="132588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3153156" y="5157216"/>
            <a:ext cx="521334" cy="139065"/>
            <a:chOff x="3153156" y="5157216"/>
            <a:chExt cx="521334" cy="139065"/>
          </a:xfrm>
        </p:grpSpPr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53156" y="5157216"/>
              <a:ext cx="128016" cy="13868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47872" y="5157216"/>
              <a:ext cx="126492" cy="138684"/>
            </a:xfrm>
            <a:prstGeom prst="rect">
              <a:avLst/>
            </a:prstGeom>
          </p:spPr>
        </p:pic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3007804" y="6221920"/>
          <a:ext cx="6233150" cy="3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" name="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3156" y="6109716"/>
            <a:ext cx="126492" cy="126492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2238247" y="2319018"/>
            <a:ext cx="701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Th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spc="-5" dirty="0">
                <a:latin typeface="Arial"/>
                <a:cs typeface="Arial"/>
              </a:rPr>
              <a:t>d  IDs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90092" y="2357118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90092" y="3614418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90092" y="4705601"/>
            <a:ext cx="770890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90092" y="5684009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38248" y="3615942"/>
            <a:ext cx="701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Th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spc="-5" dirty="0">
                <a:latin typeface="Arial"/>
                <a:cs typeface="Arial"/>
              </a:rPr>
              <a:t>d  IDs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93111" y="6763001"/>
            <a:ext cx="54241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9932"/>
                </a:solidFill>
                <a:latin typeface="Arial"/>
                <a:cs typeface="Arial"/>
              </a:rPr>
              <a:t>Sequential</a:t>
            </a:r>
            <a:r>
              <a:rPr sz="2400" b="1" spc="-10" dirty="0">
                <a:solidFill>
                  <a:srgbClr val="FF993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9932"/>
                </a:solidFill>
                <a:latin typeface="Arial"/>
                <a:cs typeface="Arial"/>
              </a:rPr>
              <a:t>addressing</a:t>
            </a:r>
            <a:r>
              <a:rPr sz="2400" b="1" spc="-20" dirty="0">
                <a:solidFill>
                  <a:srgbClr val="FF993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9932"/>
                </a:solidFill>
                <a:latin typeface="Arial"/>
                <a:cs typeface="Arial"/>
              </a:rPr>
              <a:t>is </a:t>
            </a:r>
            <a:r>
              <a:rPr sz="2400" b="1" spc="-10" dirty="0">
                <a:solidFill>
                  <a:srgbClr val="FF9932"/>
                </a:solidFill>
                <a:latin typeface="Arial"/>
                <a:cs typeface="Arial"/>
              </a:rPr>
              <a:t>conflict</a:t>
            </a:r>
            <a:r>
              <a:rPr sz="2400" b="1" dirty="0">
                <a:solidFill>
                  <a:srgbClr val="FF9932"/>
                </a:solidFill>
                <a:latin typeface="Arial"/>
                <a:cs typeface="Arial"/>
              </a:rPr>
              <a:t> free</a:t>
            </a:r>
            <a:endParaRPr lang="en-US" altLang="ko-KR" sz="2400" b="1" dirty="0">
              <a:solidFill>
                <a:srgbClr val="FF9932"/>
              </a:solidFill>
              <a:latin typeface="Arial"/>
              <a:cs typeface="Arial"/>
            </a:endParaRPr>
          </a:p>
        </p:txBody>
      </p:sp>
      <p:graphicFrame>
        <p:nvGraphicFramePr>
          <p:cNvPr id="67" name="object 9">
            <a:extLst>
              <a:ext uri="{FF2B5EF4-FFF2-40B4-BE49-F238E27FC236}">
                <a16:creationId xmlns:a16="http://schemas.microsoft.com/office/drawing/2014/main" id="{8E2894B6-72A9-4DC9-9DA8-38ADFA46A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19293"/>
              </p:ext>
            </p:extLst>
          </p:nvPr>
        </p:nvGraphicFramePr>
        <p:xfrm>
          <a:off x="3007804" y="2746363"/>
          <a:ext cx="6249662" cy="1441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9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644">
                <a:tc>
                  <a:txBody>
                    <a:bodyPr/>
                    <a:lstStyle/>
                    <a:p>
                      <a:pPr marL="8255" algn="ctr">
                        <a:lnSpc>
                          <a:spcPts val="1639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75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5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5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75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75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75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0335">
                        <a:lnSpc>
                          <a:spcPts val="2110"/>
                        </a:lnSpc>
                        <a:spcBef>
                          <a:spcPts val="14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5715" algn="ctr">
                        <a:lnSpc>
                          <a:spcPts val="2110"/>
                        </a:lnSpc>
                        <a:spcBef>
                          <a:spcPts val="14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ts val="2110"/>
                        </a:lnSpc>
                        <a:spcBef>
                          <a:spcPts val="14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4953000"/>
            <a:ext cx="5257799" cy="18287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0200" y="1981200"/>
            <a:ext cx="5257799" cy="2285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0200" y="1981200"/>
            <a:ext cx="5257800" cy="22860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71475" marR="95250" indent="-253365">
              <a:lnSpc>
                <a:spcPct val="100000"/>
              </a:lnSpc>
              <a:spcBef>
                <a:spcPts val="180"/>
              </a:spcBef>
              <a:tabLst>
                <a:tab pos="5065395" algn="l"/>
              </a:tabLst>
            </a:pP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un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si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ne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20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; 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blo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ckD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sz="1800" b="1" spc="-10" dirty="0">
                <a:latin typeface="Arial"/>
                <a:cs typeface="Arial"/>
              </a:rPr>
              <a:t>x</a:t>
            </a:r>
            <a:r>
              <a:rPr sz="1800" b="1" dirty="0">
                <a:latin typeface="Arial"/>
                <a:cs typeface="Arial"/>
              </a:rPr>
              <a:t>; 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*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)	{ 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index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*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*</a:t>
            </a:r>
            <a:r>
              <a:rPr sz="1800" b="1" spc="-5" dirty="0">
                <a:latin typeface="Arial"/>
                <a:cs typeface="Arial"/>
              </a:rPr>
              <a:t> tid;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626110" marR="1073785" indent="-25463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latin typeface="Arial"/>
                <a:cs typeface="Arial"/>
              </a:rPr>
              <a:t>(index </a:t>
            </a:r>
            <a:r>
              <a:rPr sz="1800" b="1" dirty="0">
                <a:latin typeface="Arial"/>
                <a:cs typeface="Arial"/>
              </a:rPr>
              <a:t>&lt;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</a:t>
            </a:r>
            <a:r>
              <a:rPr sz="1800" b="1" spc="-5" dirty="0">
                <a:latin typeface="Arial"/>
                <a:cs typeface="Arial"/>
              </a:rPr>
              <a:t>x) </a:t>
            </a:r>
            <a:r>
              <a:rPr sz="1800" b="1">
                <a:latin typeface="Arial"/>
                <a:cs typeface="Arial"/>
              </a:rPr>
              <a:t>{ </a:t>
            </a:r>
            <a:r>
              <a:rPr sz="1800" b="1" spc="5">
                <a:latin typeface="Arial"/>
                <a:cs typeface="Arial"/>
              </a:rPr>
              <a:t> </a:t>
            </a:r>
            <a:endParaRPr lang="en-US" sz="1800" b="1" spc="5">
              <a:latin typeface="Arial"/>
              <a:cs typeface="Arial"/>
            </a:endParaRPr>
          </a:p>
          <a:p>
            <a:pPr marL="626110" marR="1073785" indent="-254635">
              <a:lnSpc>
                <a:spcPct val="100000"/>
              </a:lnSpc>
              <a:spcBef>
                <a:spcPts val="5"/>
              </a:spcBef>
            </a:pPr>
            <a:r>
              <a:rPr lang="en-US" b="1" spc="5">
                <a:latin typeface="Arial"/>
                <a:cs typeface="Arial"/>
              </a:rPr>
              <a:t>    </a:t>
            </a:r>
            <a:r>
              <a:rPr sz="1800" b="1" spc="-5">
                <a:latin typeface="Arial"/>
                <a:cs typeface="Arial"/>
              </a:rPr>
              <a:t>sdata</a:t>
            </a:r>
            <a:r>
              <a:rPr sz="1800" b="1" spc="-5" dirty="0">
                <a:latin typeface="Arial"/>
                <a:cs typeface="Arial"/>
              </a:rPr>
              <a:t>[index]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+=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sdata[index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5" dirty="0">
                <a:latin typeface="Arial"/>
                <a:cs typeface="Arial"/>
              </a:rPr>
              <a:t> s];</a:t>
            </a:r>
            <a:endParaRPr sz="1800">
              <a:latin typeface="Arial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71475">
              <a:lnSpc>
                <a:spcPct val="100000"/>
              </a:lnSpc>
              <a:tabLst>
                <a:tab pos="62420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  <a:p>
            <a:pPr marL="11874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00200" y="4953000"/>
            <a:ext cx="5257800" cy="18288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371475" marR="44450" indent="-253365">
              <a:lnSpc>
                <a:spcPct val="100000"/>
              </a:lnSpc>
              <a:spcBef>
                <a:spcPts val="56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 (unsigned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s=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</a:t>
            </a:r>
            <a:r>
              <a:rPr sz="1800" b="1" spc="-5" dirty="0">
                <a:latin typeface="Arial"/>
                <a:cs typeface="Arial"/>
              </a:rPr>
              <a:t>x/2; s&gt;0; s&gt;&gt;=1) </a:t>
            </a:r>
            <a:r>
              <a:rPr sz="1800" b="1" dirty="0">
                <a:latin typeface="Arial"/>
                <a:cs typeface="Arial"/>
              </a:rPr>
              <a:t>{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(tid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s)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2611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latin typeface="Arial"/>
                <a:cs typeface="Arial"/>
              </a:rPr>
              <a:t>sdata[tid]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sdata[tid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>
              <a:latin typeface="Arial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71475">
              <a:lnSpc>
                <a:spcPct val="100000"/>
              </a:lnSpc>
              <a:tabLst>
                <a:tab pos="62420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  <a:p>
            <a:pPr marL="11874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7216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Reduction</a:t>
            </a:r>
            <a:r>
              <a:rPr spc="-25" dirty="0"/>
              <a:t> </a:t>
            </a:r>
            <a:r>
              <a:rPr spc="-10" dirty="0"/>
              <a:t>#3:</a:t>
            </a:r>
            <a:r>
              <a:rPr spc="-25" dirty="0"/>
              <a:t> </a:t>
            </a:r>
            <a:r>
              <a:rPr spc="-10" dirty="0"/>
              <a:t>Sequential</a:t>
            </a:r>
            <a:r>
              <a:rPr spc="-20" dirty="0"/>
              <a:t> </a:t>
            </a:r>
            <a:r>
              <a:rPr spc="-5" dirty="0"/>
              <a:t>Addressing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1733" y="1471675"/>
            <a:ext cx="6250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Just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replace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strided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indexing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inner </a:t>
            </a:r>
            <a:r>
              <a:rPr sz="2400" b="1" spc="-10" dirty="0">
                <a:latin typeface="Arial"/>
                <a:cs typeface="Arial"/>
              </a:rPr>
              <a:t>loop: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2213" y="4367274"/>
            <a:ext cx="713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With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reversed</a:t>
            </a:r>
            <a:r>
              <a:rPr sz="2400" b="1" spc="-5" dirty="0">
                <a:latin typeface="Arial"/>
                <a:cs typeface="Arial"/>
              </a:rPr>
              <a:t> loop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and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threadID-based indexing: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7446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Performance</a:t>
            </a:r>
            <a:r>
              <a:rPr spc="-15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dirty="0"/>
              <a:t>4M</a:t>
            </a:r>
            <a:r>
              <a:rPr spc="-20" dirty="0"/>
              <a:t> </a:t>
            </a:r>
            <a:r>
              <a:rPr spc="-5" dirty="0"/>
              <a:t>element </a:t>
            </a:r>
            <a:r>
              <a:rPr spc="-10" dirty="0"/>
              <a:t>reduction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3579876"/>
            <a:ext cx="1142999" cy="5897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53501" y="3702810"/>
            <a:ext cx="662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spc="-5" dirty="0">
                <a:latin typeface="Arial"/>
                <a:cs typeface="Arial"/>
              </a:rPr>
              <a:t>01</a:t>
            </a:r>
            <a:r>
              <a:rPr sz="2000" b="1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2819400"/>
            <a:ext cx="1142999" cy="7604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53501" y="3026154"/>
            <a:ext cx="662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spc="-5" dirty="0">
                <a:latin typeface="Arial"/>
                <a:cs typeface="Arial"/>
              </a:rPr>
              <a:t>33</a:t>
            </a:r>
            <a:r>
              <a:rPr sz="2000" b="1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76800" y="2057400"/>
            <a:ext cx="2819400" cy="2112645"/>
            <a:chOff x="4876800" y="2057400"/>
            <a:chExt cx="2819400" cy="211264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800" y="3579875"/>
              <a:ext cx="1676399" cy="5897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800" y="2057400"/>
              <a:ext cx="2819399" cy="152247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149086" y="3702810"/>
            <a:ext cx="1323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9.741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GB/s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9086" y="3026154"/>
            <a:ext cx="1323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4.854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GB/s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76800" y="2057400"/>
            <a:ext cx="1676399" cy="7619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149086" y="2265678"/>
            <a:ext cx="1323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2.083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GB/s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96200" y="3579876"/>
            <a:ext cx="1523999" cy="58978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477500" y="3702810"/>
            <a:ext cx="662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4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spc="-5" dirty="0">
                <a:latin typeface="Arial"/>
                <a:cs typeface="Arial"/>
              </a:rPr>
              <a:t>68</a:t>
            </a:r>
            <a:r>
              <a:rPr sz="2000" b="1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96200" y="2819400"/>
            <a:ext cx="1523999" cy="76047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477500" y="3026154"/>
            <a:ext cx="662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spc="-5" dirty="0">
                <a:latin typeface="Arial"/>
                <a:cs typeface="Arial"/>
              </a:rPr>
              <a:t>33</a:t>
            </a:r>
            <a:r>
              <a:rPr sz="2000" b="1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76600" y="2057400"/>
            <a:ext cx="5943600" cy="2112645"/>
            <a:chOff x="3276600" y="2057400"/>
            <a:chExt cx="5943600" cy="2112645"/>
          </a:xfrm>
        </p:grpSpPr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6200" y="2057400"/>
              <a:ext cx="1523999" cy="7619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76600" y="3579875"/>
              <a:ext cx="1600199" cy="58978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698238" y="3702810"/>
            <a:ext cx="1098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1.722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4393" y="3579876"/>
            <a:ext cx="2362206" cy="589787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993133" y="3605274"/>
            <a:ext cx="1635125" cy="518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3: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00" b="1" spc="-5" dirty="0">
                <a:latin typeface="Arial"/>
                <a:cs typeface="Arial"/>
              </a:rPr>
              <a:t>sequential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addressing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76600" y="2819400"/>
            <a:ext cx="1600199" cy="760475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698238" y="3026154"/>
            <a:ext cx="1098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3.456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4393" y="2819400"/>
            <a:ext cx="2362206" cy="76047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993133" y="2844799"/>
            <a:ext cx="1684020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2: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sz="1200" b="1" spc="-5" dirty="0">
                <a:latin typeface="Arial"/>
                <a:cs typeface="Arial"/>
              </a:rPr>
              <a:t>interleaved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addressing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with</a:t>
            </a:r>
            <a:r>
              <a:rPr sz="1200" b="1" spc="-5" dirty="0">
                <a:latin typeface="Arial"/>
                <a:cs typeface="Arial"/>
              </a:rPr>
              <a:t> bank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conflicts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76600" y="2057400"/>
            <a:ext cx="1600199" cy="7619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698238" y="2265678"/>
            <a:ext cx="1098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8.054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14393" y="2057400"/>
            <a:ext cx="2362206" cy="76199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993133" y="2082799"/>
            <a:ext cx="1839595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sz="1200" b="1" spc="-5" dirty="0">
                <a:latin typeface="Arial"/>
                <a:cs typeface="Arial"/>
              </a:rPr>
              <a:t>interleaved addressing </a:t>
            </a:r>
            <a:r>
              <a:rPr sz="1200" b="1" dirty="0">
                <a:latin typeface="Arial"/>
                <a:cs typeface="Arial"/>
              </a:rPr>
              <a:t> with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divergent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branching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6702042" y="1474723"/>
            <a:ext cx="99186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34315">
              <a:lnSpc>
                <a:spcPct val="100600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Step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ee</a:t>
            </a:r>
            <a:r>
              <a:rPr sz="1800" b="1" dirty="0">
                <a:latin typeface="Arial"/>
                <a:cs typeface="Arial"/>
              </a:rPr>
              <a:t>dup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03961" y="1703323"/>
            <a:ext cx="1195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Bandwidth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76035" y="1703323"/>
            <a:ext cx="157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Time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3148" dirty="0">
                <a:latin typeface="Arial"/>
                <a:cs typeface="Arial"/>
              </a:rPr>
              <a:t>22</a:t>
            </a:r>
            <a:r>
              <a:rPr sz="1800" b="1" spc="-22" baseline="23148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51119" y="1474723"/>
            <a:ext cx="12566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685" marR="5080" indent="-134620">
              <a:lnSpc>
                <a:spcPct val="100600"/>
              </a:lnSpc>
              <a:spcBef>
                <a:spcPts val="85"/>
              </a:spcBef>
            </a:pP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ul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i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  </a:t>
            </a:r>
            <a:r>
              <a:rPr sz="1800" b="1" spc="-5" dirty="0">
                <a:latin typeface="Arial"/>
                <a:cs typeface="Arial"/>
              </a:rPr>
              <a:t>Speedup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981200"/>
            <a:ext cx="5257799" cy="1828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00200" y="1981200"/>
            <a:ext cx="5257800" cy="18288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71475" marR="44450" indent="-253365">
              <a:lnSpc>
                <a:spcPct val="100000"/>
              </a:lnSpc>
              <a:spcBef>
                <a:spcPts val="18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 (unsigned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s=blockDim.x/2</a:t>
            </a:r>
            <a:r>
              <a:rPr sz="1800" b="1" spc="-5" dirty="0">
                <a:latin typeface="Arial"/>
                <a:cs typeface="Arial"/>
              </a:rPr>
              <a:t>; s&gt;0; s&gt;&gt;=1) </a:t>
            </a:r>
            <a:r>
              <a:rPr sz="1800" b="1" dirty="0">
                <a:latin typeface="Arial"/>
                <a:cs typeface="Arial"/>
              </a:rPr>
              <a:t>{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if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 (tid</a:t>
            </a:r>
            <a:r>
              <a:rPr sz="1800" b="1" spc="-1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&lt;</a:t>
            </a:r>
            <a:r>
              <a:rPr sz="1800" b="1" spc="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s)</a:t>
            </a:r>
            <a:r>
              <a:rPr sz="1800" b="1" spc="-1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62611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sdata[tid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>
              <a:latin typeface="Arial"/>
              <a:cs typeface="Arial"/>
            </a:endParaRPr>
          </a:p>
          <a:p>
            <a:pPr marL="37147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371475">
              <a:lnSpc>
                <a:spcPct val="100000"/>
              </a:lnSpc>
              <a:tabLst>
                <a:tab pos="62420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  <a:p>
            <a:pPr marL="11874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2416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Idle</a:t>
            </a:r>
            <a:r>
              <a:rPr spc="-55" dirty="0"/>
              <a:t> </a:t>
            </a:r>
            <a:r>
              <a:rPr spc="-10" dirty="0"/>
              <a:t>Threads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1733" y="1471675"/>
            <a:ext cx="134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Problem: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2213" y="4367274"/>
            <a:ext cx="708152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Half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 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threads</a:t>
            </a:r>
            <a:r>
              <a:rPr sz="2400" b="1" dirty="0">
                <a:latin typeface="Arial"/>
                <a:cs typeface="Arial"/>
              </a:rPr>
              <a:t> are </a:t>
            </a:r>
            <a:r>
              <a:rPr sz="2400" b="1" spc="-5" dirty="0">
                <a:latin typeface="Arial"/>
                <a:cs typeface="Arial"/>
              </a:rPr>
              <a:t>idle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first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loop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iteration!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This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wasteful…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3568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Parallel</a:t>
            </a:r>
            <a:r>
              <a:rPr spc="-80" dirty="0"/>
              <a:t> </a:t>
            </a:r>
            <a:r>
              <a:rPr spc="-5" dirty="0"/>
              <a:t>Reduction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1" y="2157983"/>
            <a:ext cx="256032" cy="2682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081" y="3035807"/>
            <a:ext cx="256032" cy="2682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348" y="3456432"/>
            <a:ext cx="210312" cy="2194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5081" y="4206240"/>
            <a:ext cx="256032" cy="2621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1348" y="4622291"/>
            <a:ext cx="210312" cy="2194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1348" y="4988052"/>
            <a:ext cx="210312" cy="2194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50339" y="2081275"/>
            <a:ext cx="7255509" cy="5198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Common and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important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parallel primitive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Easy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implement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CUDA</a:t>
            </a:r>
            <a:endParaRPr sz="2400" dirty="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Arial"/>
                <a:cs typeface="Arial"/>
              </a:rPr>
              <a:t>Harder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get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right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Serves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as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great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optimization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example</a:t>
            </a:r>
            <a:endParaRPr sz="2400" dirty="0">
              <a:latin typeface="Arial"/>
              <a:cs typeface="Arial"/>
            </a:endParaRPr>
          </a:p>
          <a:p>
            <a:pPr marL="530225" marR="5080">
              <a:lnSpc>
                <a:spcPct val="120000"/>
              </a:lnSpc>
              <a:spcBef>
                <a:spcPts val="15"/>
              </a:spcBef>
            </a:pPr>
            <a:r>
              <a:rPr sz="2000" b="1" spc="-5" dirty="0">
                <a:latin typeface="Arial"/>
                <a:cs typeface="Arial"/>
              </a:rPr>
              <a:t>We’ll </a:t>
            </a:r>
            <a:r>
              <a:rPr sz="2000" b="1" spc="5" dirty="0">
                <a:latin typeface="Arial"/>
                <a:cs typeface="Arial"/>
              </a:rPr>
              <a:t>walk </a:t>
            </a:r>
            <a:r>
              <a:rPr sz="2000" b="1" spc="-5" dirty="0">
                <a:latin typeface="Arial"/>
                <a:cs typeface="Arial"/>
              </a:rPr>
              <a:t>step </a:t>
            </a:r>
            <a:r>
              <a:rPr sz="2000" b="1" spc="5" dirty="0">
                <a:latin typeface="Arial"/>
                <a:cs typeface="Arial"/>
              </a:rPr>
              <a:t>by </a:t>
            </a:r>
            <a:r>
              <a:rPr sz="2000" b="1" dirty="0">
                <a:latin typeface="Arial"/>
                <a:cs typeface="Arial"/>
              </a:rPr>
              <a:t>step </a:t>
            </a:r>
            <a:r>
              <a:rPr sz="2000" b="1" spc="-5" dirty="0">
                <a:latin typeface="Arial"/>
                <a:cs typeface="Arial"/>
              </a:rPr>
              <a:t>through </a:t>
            </a:r>
            <a:r>
              <a:rPr sz="2000" b="1" dirty="0">
                <a:latin typeface="Arial"/>
                <a:cs typeface="Arial"/>
              </a:rPr>
              <a:t>7 </a:t>
            </a:r>
            <a:r>
              <a:rPr sz="2000" b="1" spc="-5" dirty="0">
                <a:latin typeface="Arial"/>
                <a:cs typeface="Arial"/>
              </a:rPr>
              <a:t>different versions </a:t>
            </a:r>
            <a:r>
              <a:rPr sz="2000" b="1" dirty="0">
                <a:latin typeface="Arial"/>
                <a:cs typeface="Arial"/>
              </a:rPr>
              <a:t> </a:t>
            </a:r>
            <a:endParaRPr lang="en-US" sz="2000" b="1" dirty="0">
              <a:latin typeface="Arial"/>
              <a:cs typeface="Arial"/>
            </a:endParaRPr>
          </a:p>
          <a:p>
            <a:pPr marL="530225" marR="5080">
              <a:lnSpc>
                <a:spcPct val="120000"/>
              </a:lnSpc>
              <a:spcBef>
                <a:spcPts val="15"/>
              </a:spcBef>
            </a:pPr>
            <a:r>
              <a:rPr sz="2000" b="1" spc="-5" dirty="0">
                <a:latin typeface="Arial"/>
                <a:cs typeface="Arial"/>
              </a:rPr>
              <a:t>Demonstrates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several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important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optimization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strategies</a:t>
            </a:r>
            <a:endParaRPr lang="en-US" altLang="ko-KR" sz="2000" b="1" spc="-5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altLang="ko-KR"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altLang="ko-KR" sz="2400" b="1" spc="-5" dirty="0">
                <a:latin typeface="Arial"/>
                <a:cs typeface="Arial"/>
              </a:rPr>
              <a:t>Done over an old GPU (G80), but most of the optimizations still make sense today</a:t>
            </a:r>
            <a:r>
              <a:rPr lang="en-US" altLang="ko-KR" sz="2000" b="1" spc="-5" dirty="0">
                <a:latin typeface="Arial"/>
                <a:cs typeface="Arial"/>
              </a:rPr>
              <a:t>	</a:t>
            </a:r>
            <a:endParaRPr lang="en-US" altLang="ko-KR" sz="2400" dirty="0">
              <a:latin typeface="Arial"/>
              <a:cs typeface="Arial"/>
            </a:endParaRPr>
          </a:p>
          <a:p>
            <a:pPr marL="530225" marR="5080">
              <a:lnSpc>
                <a:spcPct val="120000"/>
              </a:lnSpc>
              <a:spcBef>
                <a:spcPts val="15"/>
              </a:spcBef>
            </a:pPr>
            <a:r>
              <a:rPr lang="en-US" altLang="ko-KR" sz="2000" b="1" spc="-5" dirty="0">
                <a:latin typeface="Arial"/>
                <a:cs typeface="Arial"/>
              </a:rPr>
              <a:t>Your job to see if it works on our GPUs</a:t>
            </a:r>
            <a:endParaRPr lang="en-US" altLang="ko-KR" sz="20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11" name="object 6">
            <a:extLst>
              <a:ext uri="{FF2B5EF4-FFF2-40B4-BE49-F238E27FC236}">
                <a16:creationId xmlns:a16="http://schemas.microsoft.com/office/drawing/2014/main" id="{162FC39B-013C-490E-BAE5-D57B5FFC9FC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5081" y="5867400"/>
            <a:ext cx="256032" cy="262127"/>
          </a:xfrm>
          <a:prstGeom prst="rect">
            <a:avLst/>
          </a:prstGeom>
        </p:spPr>
      </p:pic>
      <p:pic>
        <p:nvPicPr>
          <p:cNvPr id="12" name="object 8">
            <a:extLst>
              <a:ext uri="{FF2B5EF4-FFF2-40B4-BE49-F238E27FC236}">
                <a16:creationId xmlns:a16="http://schemas.microsoft.com/office/drawing/2014/main" id="{8FDBD7D8-4664-4BF4-87D6-ABB6D5B023E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33974" y="6629400"/>
            <a:ext cx="210312" cy="2194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593" y="1981200"/>
            <a:ext cx="7010405" cy="1600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593" y="4495800"/>
            <a:ext cx="7010405" cy="18287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71593" y="1981200"/>
            <a:ext cx="7010400" cy="16002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345440" marR="131445">
              <a:lnSpc>
                <a:spcPct val="100000"/>
              </a:lnSpc>
              <a:spcBef>
                <a:spcPts val="780"/>
              </a:spcBef>
            </a:pP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//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each</a:t>
            </a:r>
            <a:r>
              <a:rPr sz="18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thread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loads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one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element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from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 global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8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shared</a:t>
            </a:r>
            <a:r>
              <a:rPr sz="18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mem </a:t>
            </a:r>
            <a:r>
              <a:rPr sz="1800" b="1" spc="-48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347345" marR="929005" indent="-1905">
              <a:lnSpc>
                <a:spcPts val="2170"/>
              </a:lnSpc>
              <a:spcBef>
                <a:spcPts val="6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i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blockIdx.x</a:t>
            </a: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blockDim.x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sdata[tid]</a:t>
            </a:r>
            <a:r>
              <a:rPr sz="1800" b="1" spc="-1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=</a:t>
            </a:r>
            <a:r>
              <a:rPr sz="1800" b="1" spc="-2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g_idata[i];</a:t>
            </a:r>
            <a:endParaRPr sz="1800">
              <a:latin typeface="Arial"/>
              <a:cs typeface="Arial"/>
            </a:endParaRPr>
          </a:p>
          <a:p>
            <a:pPr marL="347345">
              <a:lnSpc>
                <a:spcPts val="2090"/>
              </a:lnSpc>
              <a:tabLst>
                <a:tab pos="60007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71593" y="4495800"/>
            <a:ext cx="7010400" cy="18288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345440">
              <a:lnSpc>
                <a:spcPct val="100000"/>
              </a:lnSpc>
              <a:spcBef>
                <a:spcPts val="440"/>
              </a:spcBef>
            </a:pP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//</a:t>
            </a:r>
            <a:r>
              <a:rPr sz="18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perform</a:t>
            </a:r>
            <a:r>
              <a:rPr sz="1800" b="1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first level 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reduction,</a:t>
            </a:r>
            <a:endParaRPr sz="1800">
              <a:latin typeface="Arial"/>
              <a:cs typeface="Arial"/>
            </a:endParaRPr>
          </a:p>
          <a:p>
            <a:pPr marL="345440" marR="459105">
              <a:lnSpc>
                <a:spcPct val="100000"/>
              </a:lnSpc>
            </a:pP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//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reading from global memory, 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writing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to shared memory </a:t>
            </a:r>
            <a:r>
              <a:rPr sz="1800" b="1" spc="-49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  <a:p>
            <a:pPr marL="347345" marR="561975" indent="-1905">
              <a:lnSpc>
                <a:spcPts val="2170"/>
              </a:lnSpc>
              <a:spcBef>
                <a:spcPts val="65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</a:t>
            </a:r>
            <a:r>
              <a:rPr sz="1800" b="1" spc="-5" dirty="0">
                <a:latin typeface="Arial"/>
                <a:cs typeface="Arial"/>
              </a:rPr>
              <a:t>x*(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blockDim.x*2</a:t>
            </a:r>
            <a:r>
              <a:rPr sz="1800" b="1" spc="-5" dirty="0">
                <a:latin typeface="Arial"/>
                <a:cs typeface="Arial"/>
              </a:rPr>
              <a:t>)</a:t>
            </a:r>
            <a:r>
              <a:rPr sz="1800" b="1" dirty="0">
                <a:latin typeface="Arial"/>
                <a:cs typeface="Arial"/>
              </a:rPr>
              <a:t> +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sdata[tid]</a:t>
            </a:r>
            <a:r>
              <a:rPr sz="1800" b="1" spc="-1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=</a:t>
            </a:r>
            <a:r>
              <a:rPr sz="1800" b="1" spc="-2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g_idata[i]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 +</a:t>
            </a:r>
            <a:r>
              <a:rPr sz="1800" b="1" spc="-1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g_idata[i+blockDim.x];</a:t>
            </a:r>
            <a:endParaRPr sz="1800">
              <a:latin typeface="Arial"/>
              <a:cs typeface="Arial"/>
            </a:endParaRPr>
          </a:p>
          <a:p>
            <a:pPr marL="347345">
              <a:lnSpc>
                <a:spcPts val="2090"/>
              </a:lnSpc>
              <a:tabLst>
                <a:tab pos="60007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7103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Reduction</a:t>
            </a:r>
            <a:r>
              <a:rPr spc="-25" dirty="0"/>
              <a:t> </a:t>
            </a:r>
            <a:r>
              <a:rPr spc="-10" dirty="0"/>
              <a:t>#4:</a:t>
            </a:r>
            <a:r>
              <a:rPr spc="-15" dirty="0"/>
              <a:t> </a:t>
            </a:r>
            <a:r>
              <a:rPr spc="-5" dirty="0"/>
              <a:t>First</a:t>
            </a:r>
            <a:r>
              <a:rPr spc="-15" dirty="0"/>
              <a:t> </a:t>
            </a:r>
            <a:r>
              <a:rPr spc="-5" dirty="0"/>
              <a:t>Add</a:t>
            </a:r>
            <a:r>
              <a:rPr spc="-30" dirty="0"/>
              <a:t> </a:t>
            </a:r>
            <a:r>
              <a:rPr spc="-5" dirty="0"/>
              <a:t>During</a:t>
            </a:r>
            <a:r>
              <a:rPr spc="-30" dirty="0"/>
              <a:t> </a:t>
            </a:r>
            <a:r>
              <a:rPr spc="-5" dirty="0"/>
              <a:t>Load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1733" y="1471675"/>
            <a:ext cx="7640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Halve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number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 blocks,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and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replace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single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load: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2220" y="3833874"/>
            <a:ext cx="6570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With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two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loads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first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add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reduction: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7446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Performance</a:t>
            </a:r>
            <a:r>
              <a:rPr spc="-15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dirty="0"/>
              <a:t>4M</a:t>
            </a:r>
            <a:r>
              <a:rPr spc="-20" dirty="0"/>
              <a:t> </a:t>
            </a:r>
            <a:r>
              <a:rPr spc="-5" dirty="0"/>
              <a:t>element </a:t>
            </a:r>
            <a:r>
              <a:rPr spc="-10" dirty="0"/>
              <a:t>reduction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4393" y="2057400"/>
            <a:ext cx="8305800" cy="2703830"/>
            <a:chOff x="914393" y="2057400"/>
            <a:chExt cx="8305800" cy="2703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3579875"/>
              <a:ext cx="1142999" cy="5897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2819400"/>
              <a:ext cx="1142999" cy="760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199" y="4169663"/>
              <a:ext cx="1142999" cy="59131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800" y="4169663"/>
              <a:ext cx="1676399" cy="5913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6800" y="2057400"/>
              <a:ext cx="2819399" cy="15224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2057400"/>
              <a:ext cx="1676399" cy="7619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6200" y="4169663"/>
              <a:ext cx="1523999" cy="5913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6200" y="3579875"/>
              <a:ext cx="1523999" cy="5897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6200" y="2819400"/>
              <a:ext cx="1523999" cy="7604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6800" y="3579875"/>
              <a:ext cx="1676399" cy="5897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6599" y="4169663"/>
              <a:ext cx="1600199" cy="5913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393" y="4169663"/>
              <a:ext cx="2362206" cy="59131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6599" y="3579875"/>
              <a:ext cx="1600199" cy="5897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4393" y="3579875"/>
              <a:ext cx="2362206" cy="5897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76599" y="2819400"/>
              <a:ext cx="1600199" cy="7604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4393" y="2819400"/>
              <a:ext cx="2362206" cy="7604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76599" y="2057400"/>
              <a:ext cx="1600199" cy="761999"/>
            </a:xfrm>
            <a:prstGeom prst="rect">
              <a:avLst/>
            </a:prstGeom>
          </p:spPr>
        </p:pic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679188" y="2336197"/>
          <a:ext cx="5481953" cy="2281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491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195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5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3.456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4.854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2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1.722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9.741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4.68x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47">
                <a:tc>
                  <a:txBody>
                    <a:bodyPr/>
                    <a:lstStyle/>
                    <a:p>
                      <a:pPr marL="31750">
                        <a:lnSpc>
                          <a:spcPts val="2355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0.965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2355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17.377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355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1.78x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5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8.34x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96200" y="2057400"/>
            <a:ext cx="1523999" cy="7619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14393" y="2057400"/>
            <a:ext cx="2362206" cy="76199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993133" y="2082799"/>
            <a:ext cx="1998345" cy="263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  <a:p>
            <a:pPr marL="12700" marR="163195">
              <a:lnSpc>
                <a:spcPct val="100000"/>
              </a:lnSpc>
              <a:spcBef>
                <a:spcPts val="35"/>
              </a:spcBef>
            </a:pPr>
            <a:r>
              <a:rPr sz="1200" b="1" spc="-5" dirty="0">
                <a:latin typeface="Arial"/>
                <a:cs typeface="Arial"/>
              </a:rPr>
              <a:t>interleaved addressing </a:t>
            </a:r>
            <a:r>
              <a:rPr sz="1200" b="1" dirty="0">
                <a:latin typeface="Arial"/>
                <a:cs typeface="Arial"/>
              </a:rPr>
              <a:t> with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divergent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branching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2:</a:t>
            </a:r>
            <a:endParaRPr sz="2000">
              <a:latin typeface="Arial"/>
              <a:cs typeface="Arial"/>
            </a:endParaRPr>
          </a:p>
          <a:p>
            <a:pPr marL="12700" marR="318770">
              <a:lnSpc>
                <a:spcPct val="100000"/>
              </a:lnSpc>
              <a:spcBef>
                <a:spcPts val="35"/>
              </a:spcBef>
            </a:pPr>
            <a:r>
              <a:rPr sz="1200" b="1" spc="-5" dirty="0">
                <a:latin typeface="Arial"/>
                <a:cs typeface="Arial"/>
              </a:rPr>
              <a:t>interleaved addressing </a:t>
            </a:r>
            <a:r>
              <a:rPr sz="1200" b="1" spc="-3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with</a:t>
            </a:r>
            <a:r>
              <a:rPr sz="1200" b="1" spc="-5" dirty="0">
                <a:latin typeface="Arial"/>
                <a:cs typeface="Arial"/>
              </a:rPr>
              <a:t> bank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conflicts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3: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Arial"/>
                <a:cs typeface="Arial"/>
              </a:rPr>
              <a:t>sequential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addressing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4: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Arial"/>
                <a:cs typeface="Arial"/>
              </a:rPr>
              <a:t>first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add during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global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load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6702042" y="1474723"/>
            <a:ext cx="99186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34315">
              <a:lnSpc>
                <a:spcPct val="100600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Step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ee</a:t>
            </a:r>
            <a:r>
              <a:rPr sz="1800" b="1" dirty="0">
                <a:latin typeface="Arial"/>
                <a:cs typeface="Arial"/>
              </a:rPr>
              <a:t>dup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3961" y="1703323"/>
            <a:ext cx="1195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Bandwidth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76035" y="1703323"/>
            <a:ext cx="157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Time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3148" dirty="0">
                <a:latin typeface="Arial"/>
                <a:cs typeface="Arial"/>
              </a:rPr>
              <a:t>22</a:t>
            </a:r>
            <a:r>
              <a:rPr sz="1800" b="1" spc="-22" baseline="23148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51119" y="1474723"/>
            <a:ext cx="12566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685" marR="5080" indent="-134620">
              <a:lnSpc>
                <a:spcPct val="100600"/>
              </a:lnSpc>
              <a:spcBef>
                <a:spcPts val="85"/>
              </a:spcBef>
            </a:pP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ul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i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  </a:t>
            </a:r>
            <a:r>
              <a:rPr sz="1800" b="1" spc="-5" dirty="0">
                <a:latin typeface="Arial"/>
                <a:cs typeface="Arial"/>
              </a:rPr>
              <a:t>Speedup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4309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Instruction</a:t>
            </a:r>
            <a:r>
              <a:rPr spc="-85" dirty="0"/>
              <a:t> </a:t>
            </a:r>
            <a:r>
              <a:rPr spc="-5" dirty="0"/>
              <a:t>Bottleneck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1" y="2157983"/>
            <a:ext cx="256032" cy="2682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348" y="2578607"/>
            <a:ext cx="210312" cy="2194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5081" y="3401567"/>
            <a:ext cx="256032" cy="2621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348" y="3822191"/>
            <a:ext cx="210312" cy="2194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1348" y="4489703"/>
            <a:ext cx="210312" cy="21945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50339" y="2008269"/>
            <a:ext cx="7578090" cy="3544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Arial"/>
                <a:cs typeface="Arial"/>
              </a:rPr>
              <a:t>At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17 GB/s,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we’re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far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from bandwidth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bound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we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know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reduction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low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arithmetic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intensity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530225" marR="5080" indent="-518159">
              <a:lnSpc>
                <a:spcPct val="108600"/>
              </a:lnSpc>
              <a:spcBef>
                <a:spcPts val="1460"/>
              </a:spcBef>
            </a:pPr>
            <a:r>
              <a:rPr sz="2400" b="1" spc="-5" dirty="0">
                <a:latin typeface="Arial"/>
                <a:cs typeface="Arial"/>
              </a:rPr>
              <a:t>Therefore </a:t>
            </a:r>
            <a:r>
              <a:rPr sz="2400" b="1" dirty="0">
                <a:latin typeface="Arial"/>
                <a:cs typeface="Arial"/>
              </a:rPr>
              <a:t>a likely </a:t>
            </a:r>
            <a:r>
              <a:rPr sz="2400" b="1" spc="-5" dirty="0">
                <a:latin typeface="Arial"/>
                <a:cs typeface="Arial"/>
              </a:rPr>
              <a:t>bottleneck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instruction overhead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Ancillary instructions that are not loads, stores, or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arithmetic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for the core computation</a:t>
            </a:r>
            <a:endParaRPr sz="20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other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words: </a:t>
            </a:r>
            <a:r>
              <a:rPr sz="2000" b="1" spc="-5" dirty="0">
                <a:latin typeface="Arial"/>
                <a:cs typeface="Arial"/>
              </a:rPr>
              <a:t>address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arithmetic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 loop overhead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Strategy: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unroll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loops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5081" y="5242559"/>
            <a:ext cx="256032" cy="26212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4604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Unrolling</a:t>
            </a:r>
            <a:r>
              <a:rPr spc="-35" dirty="0"/>
              <a:t> </a:t>
            </a:r>
            <a:r>
              <a:rPr spc="-5" dirty="0"/>
              <a:t>the</a:t>
            </a:r>
            <a:r>
              <a:rPr spc="-30" dirty="0"/>
              <a:t> </a:t>
            </a:r>
            <a:r>
              <a:rPr spc="-10" dirty="0"/>
              <a:t>Last</a:t>
            </a:r>
            <a:r>
              <a:rPr spc="-25" dirty="0"/>
              <a:t> </a:t>
            </a:r>
            <a:r>
              <a:rPr dirty="0"/>
              <a:t>Warp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1" y="2157983"/>
            <a:ext cx="256032" cy="2682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348" y="2578607"/>
            <a:ext cx="210312" cy="2194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5081" y="2962655"/>
            <a:ext cx="256032" cy="2682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5081" y="3401567"/>
            <a:ext cx="256032" cy="2621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1348" y="3822191"/>
            <a:ext cx="210312" cy="2194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1348" y="4187952"/>
            <a:ext cx="210312" cy="2194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50339" y="2008269"/>
            <a:ext cx="7682865" cy="39209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Arial"/>
                <a:cs typeface="Arial"/>
              </a:rPr>
              <a:t>As reduction proceeds,</a:t>
            </a:r>
            <a:r>
              <a:rPr sz="2400" b="1" dirty="0">
                <a:latin typeface="Arial"/>
                <a:cs typeface="Arial"/>
              </a:rPr>
              <a:t> #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“active” </a:t>
            </a:r>
            <a:r>
              <a:rPr sz="2400" b="1" dirty="0">
                <a:latin typeface="Arial"/>
                <a:cs typeface="Arial"/>
              </a:rPr>
              <a:t>threads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decreases</a:t>
            </a:r>
            <a:endParaRPr sz="2400" dirty="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Arial"/>
                <a:cs typeface="Arial"/>
              </a:rPr>
              <a:t>When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&lt;=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32,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we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have </a:t>
            </a:r>
            <a:r>
              <a:rPr sz="2000" b="1" dirty="0">
                <a:latin typeface="Arial"/>
                <a:cs typeface="Arial"/>
              </a:rPr>
              <a:t>only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warp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left</a:t>
            </a:r>
            <a:endParaRPr sz="2000" dirty="0">
              <a:latin typeface="Arial"/>
              <a:cs typeface="Arial"/>
            </a:endParaRPr>
          </a:p>
          <a:p>
            <a:pPr marL="12700" marR="521334">
              <a:lnSpc>
                <a:spcPts val="3440"/>
              </a:lnSpc>
              <a:spcBef>
                <a:spcPts val="210"/>
              </a:spcBef>
            </a:pPr>
            <a:r>
              <a:rPr sz="2400" b="1" spc="-5" dirty="0">
                <a:latin typeface="Arial"/>
                <a:cs typeface="Arial"/>
              </a:rPr>
              <a:t>Instructions </a:t>
            </a:r>
            <a:r>
              <a:rPr sz="2400" b="1" dirty="0">
                <a:latin typeface="Arial"/>
                <a:cs typeface="Arial"/>
              </a:rPr>
              <a:t>are </a:t>
            </a:r>
            <a:r>
              <a:rPr sz="2400" b="1" spc="-5" dirty="0">
                <a:latin typeface="Arial"/>
                <a:cs typeface="Arial"/>
              </a:rPr>
              <a:t>SIMD synchronous within </a:t>
            </a:r>
            <a:r>
              <a:rPr sz="2400" b="1" dirty="0">
                <a:latin typeface="Arial"/>
                <a:cs typeface="Arial"/>
              </a:rPr>
              <a:t>a warp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That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means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when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5" dirty="0">
                <a:latin typeface="Arial"/>
                <a:cs typeface="Arial"/>
              </a:rPr>
              <a:t> &lt;=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32:</a:t>
            </a:r>
            <a:endParaRPr sz="2400" dirty="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90"/>
              </a:spcBef>
              <a:tabLst>
                <a:tab pos="2929255" algn="l"/>
              </a:tabLst>
            </a:pPr>
            <a:r>
              <a:rPr sz="2000" b="1" spc="5" dirty="0">
                <a:latin typeface="Arial"/>
                <a:cs typeface="Arial"/>
              </a:rPr>
              <a:t>We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don’t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need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lang="en-US" altLang="ko-KR" sz="2000" b="1" dirty="0">
                <a:latin typeface="Arial"/>
                <a:cs typeface="Arial"/>
              </a:rPr>
              <a:t> </a:t>
            </a:r>
            <a:r>
              <a:rPr lang="en-US" altLang="ko-KR"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__</a:t>
            </a:r>
            <a:r>
              <a:rPr sz="2000" b="1" spc="-5" dirty="0" err="1">
                <a:latin typeface="Arial"/>
                <a:cs typeface="Arial"/>
              </a:rPr>
              <a:t>syncthreads</a:t>
            </a:r>
            <a:r>
              <a:rPr sz="2000" b="1" spc="-5" dirty="0">
                <a:latin typeface="Arial"/>
                <a:cs typeface="Arial"/>
              </a:rPr>
              <a:t>()</a:t>
            </a:r>
            <a:endParaRPr lang="en-US" altLang="ko-KR" sz="2000" b="1" spc="-5" dirty="0">
              <a:latin typeface="Arial"/>
              <a:cs typeface="Arial"/>
            </a:endParaRPr>
          </a:p>
          <a:p>
            <a:pPr marL="530225">
              <a:spcBef>
                <a:spcPts val="290"/>
              </a:spcBef>
              <a:tabLst>
                <a:tab pos="2929255" algn="l"/>
              </a:tabLst>
            </a:pPr>
            <a:r>
              <a:rPr lang="en-US" altLang="ko-KR"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__</a:t>
            </a:r>
            <a:r>
              <a:rPr lang="en-US" altLang="ko-KR" sz="2000" b="1" spc="-5" dirty="0" err="1">
                <a:latin typeface="Arial"/>
                <a:cs typeface="Arial"/>
              </a:rPr>
              <a:t>syncwarp</a:t>
            </a:r>
            <a:r>
              <a:rPr lang="en-US" altLang="ko-KR" sz="2000" b="1" spc="-5" dirty="0">
                <a:latin typeface="Arial"/>
                <a:cs typeface="Arial"/>
              </a:rPr>
              <a:t>() is enough (you needed nothing in the past)</a:t>
            </a:r>
            <a:endParaRPr sz="2000" dirty="0">
              <a:latin typeface="Arial"/>
              <a:cs typeface="Arial"/>
            </a:endParaRPr>
          </a:p>
          <a:p>
            <a:pPr marL="530225" marR="525145">
              <a:lnSpc>
                <a:spcPct val="100000"/>
              </a:lnSpc>
              <a:spcBef>
                <a:spcPts val="480"/>
              </a:spcBef>
            </a:pPr>
            <a:r>
              <a:rPr sz="2000" b="1" spc="5" dirty="0">
                <a:latin typeface="Arial"/>
                <a:cs typeface="Arial"/>
              </a:rPr>
              <a:t>We </a:t>
            </a:r>
            <a:r>
              <a:rPr sz="2000" b="1" spc="-5" dirty="0">
                <a:latin typeface="Arial"/>
                <a:cs typeface="Arial"/>
              </a:rPr>
              <a:t>don’t need “if (tid </a:t>
            </a:r>
            <a:r>
              <a:rPr sz="2000" b="1" dirty="0">
                <a:latin typeface="Arial"/>
                <a:cs typeface="Arial"/>
              </a:rPr>
              <a:t>&lt; </a:t>
            </a:r>
            <a:r>
              <a:rPr sz="2000" b="1" spc="-5" dirty="0">
                <a:latin typeface="Arial"/>
                <a:cs typeface="Arial"/>
              </a:rPr>
              <a:t>s)” because </a:t>
            </a:r>
            <a:r>
              <a:rPr sz="2000" b="1" spc="-10" dirty="0">
                <a:latin typeface="Arial"/>
                <a:cs typeface="Arial"/>
              </a:rPr>
              <a:t>it </a:t>
            </a:r>
            <a:r>
              <a:rPr sz="2000" b="1" spc="-5" dirty="0">
                <a:latin typeface="Arial"/>
                <a:cs typeface="Arial"/>
              </a:rPr>
              <a:t>doesn’t save </a:t>
            </a:r>
            <a:r>
              <a:rPr sz="2000" b="1" dirty="0">
                <a:latin typeface="Arial"/>
                <a:cs typeface="Arial"/>
              </a:rPr>
              <a:t>any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work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Let’s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unroll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last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6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iterations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inner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loop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5081" y="5605273"/>
            <a:ext cx="256032" cy="26212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12" name="object 8">
            <a:extLst>
              <a:ext uri="{FF2B5EF4-FFF2-40B4-BE49-F238E27FC236}">
                <a16:creationId xmlns:a16="http://schemas.microsoft.com/office/drawing/2014/main" id="{A9A628B4-0E81-436B-9E7E-BFE2F2FCEBC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31136" y="4526744"/>
            <a:ext cx="210312" cy="21945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523993"/>
            <a:ext cx="6181082" cy="449580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00199" y="1523993"/>
            <a:ext cx="6181083" cy="4479431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for</a:t>
            </a:r>
            <a:r>
              <a:rPr sz="1800" b="1" spc="-1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(</a:t>
            </a:r>
            <a:r>
              <a:rPr sz="1800" b="1" spc="-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unsigned </a:t>
            </a:r>
            <a:r>
              <a:rPr sz="1800" b="1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int</a:t>
            </a:r>
            <a:r>
              <a:rPr sz="1800" b="1" spc="-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s=</a:t>
            </a:r>
            <a:r>
              <a:rPr sz="1800" b="1" spc="-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blockDim.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x/2;</a:t>
            </a:r>
            <a:r>
              <a:rPr sz="1800" b="1" spc="-1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s&gt;32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;</a:t>
            </a:r>
            <a:r>
              <a:rPr sz="1800" b="1" spc="-1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s&gt;&gt;=1)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11874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Consolas" panose="020B0609020204030204" pitchFamily="49" charset="0"/>
                <a:cs typeface="Arial"/>
              </a:rPr>
              <a:t>{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if</a:t>
            </a:r>
            <a:r>
              <a:rPr sz="1800" b="1" spc="-2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(tid</a:t>
            </a:r>
            <a:r>
              <a:rPr sz="1800" b="1" spc="-3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&lt;</a:t>
            </a:r>
            <a:r>
              <a:rPr sz="1800" b="1" spc="-1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s)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626110">
              <a:lnSpc>
                <a:spcPct val="100000"/>
              </a:lnSpc>
            </a:pPr>
            <a:r>
              <a:rPr sz="1800" b="1" spc="-5" dirty="0">
                <a:latin typeface="Consolas" panose="020B0609020204030204" pitchFamily="49" charset="0"/>
                <a:cs typeface="Arial"/>
              </a:rPr>
              <a:t>sdata[tid]</a:t>
            </a:r>
            <a:r>
              <a:rPr sz="1800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+=</a:t>
            </a:r>
            <a:r>
              <a:rPr sz="1800" b="1" spc="-1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sdata[tid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</a:t>
            </a:r>
            <a:r>
              <a:rPr sz="1800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s];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371475">
              <a:lnSpc>
                <a:spcPct val="100000"/>
              </a:lnSpc>
              <a:tabLst>
                <a:tab pos="62420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cs typeface="Arial"/>
              </a:rPr>
              <a:t> 	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syncthreads();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118745">
              <a:lnSpc>
                <a:spcPct val="100000"/>
              </a:lnSpc>
            </a:pPr>
            <a:r>
              <a:rPr sz="1800" b="1" dirty="0">
                <a:latin typeface="Consolas" panose="020B0609020204030204" pitchFamily="49" charset="0"/>
                <a:cs typeface="Arial"/>
              </a:rPr>
              <a:t>}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Consolas" panose="020B0609020204030204" pitchFamily="49" charset="0"/>
              <a:cs typeface="Arial"/>
            </a:endParaRPr>
          </a:p>
          <a:p>
            <a:pPr marL="116839">
              <a:lnSpc>
                <a:spcPct val="100000"/>
              </a:lnSpc>
            </a:pPr>
            <a:r>
              <a:rPr sz="1800" b="1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if</a:t>
            </a:r>
            <a:r>
              <a:rPr sz="1800" b="1" spc="-20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(tid</a:t>
            </a:r>
            <a:r>
              <a:rPr sz="1800" b="1" spc="-30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&lt;</a:t>
            </a:r>
            <a:r>
              <a:rPr sz="1800" b="1" spc="-10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 32)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118745">
              <a:lnSpc>
                <a:spcPct val="100000"/>
              </a:lnSpc>
            </a:pPr>
            <a:r>
              <a:rPr sz="1800" b="1" dirty="0">
                <a:latin typeface="Consolas" panose="020B0609020204030204" pitchFamily="49" charset="0"/>
                <a:cs typeface="Arial"/>
              </a:rPr>
              <a:t>{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371475" algn="just">
              <a:lnSpc>
                <a:spcPct val="100000"/>
              </a:lnSpc>
            </a:pPr>
            <a:r>
              <a:rPr sz="1800" b="1" spc="-5" dirty="0">
                <a:latin typeface="Consolas" panose="020B0609020204030204" pitchFamily="49" charset="0"/>
                <a:cs typeface="Arial"/>
              </a:rPr>
              <a:t>sdata[tid]</a:t>
            </a:r>
            <a:r>
              <a:rPr sz="1800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+=</a:t>
            </a:r>
            <a:r>
              <a:rPr sz="1800" b="1" spc="-2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[tid</a:t>
            </a:r>
            <a:r>
              <a:rPr sz="1800" b="1" spc="-2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</a:t>
            </a:r>
            <a:r>
              <a:rPr sz="1800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32];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371475" marR="1838960" algn="just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latin typeface="Consolas" panose="020B0609020204030204" pitchFamily="49" charset="0"/>
                <a:cs typeface="Arial"/>
              </a:rPr>
              <a:t>sdata[</a:t>
            </a:r>
            <a:r>
              <a:rPr sz="1800" b="1" spc="-5" dirty="0" err="1">
                <a:latin typeface="Consolas" panose="020B0609020204030204" pitchFamily="49" charset="0"/>
                <a:cs typeface="Arial"/>
              </a:rPr>
              <a:t>tid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]</a:t>
            </a:r>
            <a:r>
              <a:rPr lang="en-US" altLang="ko-KR" sz="1800" b="1" spc="-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+=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sdata[tid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16];</a:t>
            </a:r>
            <a:endParaRPr lang="en-US" altLang="ko-KR" sz="1800" b="1" spc="-5" dirty="0">
              <a:latin typeface="Consolas" panose="020B0609020204030204" pitchFamily="49" charset="0"/>
              <a:cs typeface="Arial"/>
            </a:endParaRPr>
          </a:p>
          <a:p>
            <a:pPr marL="371475" marR="1838960" algn="just">
              <a:lnSpc>
                <a:spcPct val="100000"/>
              </a:lnSpc>
              <a:spcBef>
                <a:spcPts val="15"/>
              </a:spcBef>
            </a:pPr>
            <a:r>
              <a:rPr sz="1800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[tid]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+=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sdata[tid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</a:t>
            </a:r>
            <a:r>
              <a:rPr sz="1800" b="1" spc="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sz="1800" b="1" spc="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8];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 </a:t>
            </a:r>
            <a:endParaRPr lang="en-US" altLang="ko-KR" sz="1800" b="1" dirty="0">
              <a:latin typeface="Consolas" panose="020B0609020204030204" pitchFamily="49" charset="0"/>
              <a:cs typeface="Arial"/>
            </a:endParaRPr>
          </a:p>
          <a:p>
            <a:pPr marL="371475" marR="1838960" algn="just">
              <a:lnSpc>
                <a:spcPct val="100000"/>
              </a:lnSpc>
              <a:spcBef>
                <a:spcPts val="15"/>
              </a:spcBef>
            </a:pPr>
            <a:r>
              <a:rPr sz="1800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[tid]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+=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sdata[tid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</a:t>
            </a:r>
            <a:r>
              <a:rPr sz="1800" b="1" spc="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sz="1800" b="1" spc="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4];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 </a:t>
            </a:r>
            <a:endParaRPr lang="en-US" altLang="ko-KR" sz="1800" b="1" dirty="0">
              <a:latin typeface="Consolas" panose="020B0609020204030204" pitchFamily="49" charset="0"/>
              <a:cs typeface="Arial"/>
            </a:endParaRPr>
          </a:p>
          <a:p>
            <a:pPr marL="371475" marR="1838960" algn="just">
              <a:lnSpc>
                <a:spcPct val="100000"/>
              </a:lnSpc>
              <a:spcBef>
                <a:spcPts val="15"/>
              </a:spcBef>
            </a:pPr>
            <a:r>
              <a:rPr sz="1800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[tid]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+=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sdata[tid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</a:t>
            </a:r>
            <a:r>
              <a:rPr sz="1800" b="1" spc="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sz="1800" b="1" spc="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2];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 </a:t>
            </a:r>
            <a:endParaRPr lang="en-US" altLang="ko-KR" sz="1800" b="1" spc="-5" dirty="0">
              <a:latin typeface="Consolas" panose="020B0609020204030204" pitchFamily="49" charset="0"/>
              <a:cs typeface="Arial"/>
            </a:endParaRPr>
          </a:p>
          <a:p>
            <a:pPr marL="371475" marR="1838960" algn="just">
              <a:lnSpc>
                <a:spcPct val="100000"/>
              </a:lnSpc>
              <a:spcBef>
                <a:spcPts val="15"/>
              </a:spcBef>
            </a:pPr>
            <a:r>
              <a:rPr sz="1800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[tid]</a:t>
            </a:r>
            <a:r>
              <a:rPr sz="1800" b="1" spc="-2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+=</a:t>
            </a:r>
            <a:r>
              <a:rPr sz="1800" b="1" spc="-2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sdata[</a:t>
            </a:r>
            <a:r>
              <a:rPr sz="1800" b="1" spc="-5" dirty="0" err="1">
                <a:latin typeface="Consolas" panose="020B0609020204030204" pitchFamily="49" charset="0"/>
                <a:cs typeface="Arial"/>
              </a:rPr>
              <a:t>tid</a:t>
            </a:r>
            <a:r>
              <a:rPr sz="1800" b="1" spc="-2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</a:t>
            </a:r>
            <a:r>
              <a:rPr lang="en-US" altLang="ko-KR" b="1" spc="48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1];</a:t>
            </a:r>
            <a:endParaRPr lang="en-US" altLang="ko-KR" sz="1800" b="1" spc="-5" dirty="0">
              <a:latin typeface="Consolas" panose="020B0609020204030204" pitchFamily="49" charset="0"/>
              <a:cs typeface="Arial"/>
            </a:endParaRPr>
          </a:p>
          <a:p>
            <a:pPr marL="11874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Consolas" panose="020B0609020204030204" pitchFamily="49" charset="0"/>
                <a:cs typeface="Arial"/>
              </a:rPr>
              <a:t>}</a:t>
            </a:r>
            <a:endParaRPr sz="1800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6788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Reduction</a:t>
            </a:r>
            <a:r>
              <a:rPr spc="-20" dirty="0"/>
              <a:t> </a:t>
            </a:r>
            <a:r>
              <a:rPr spc="-10" dirty="0"/>
              <a:t>#5:</a:t>
            </a:r>
            <a:r>
              <a:rPr spc="-25" dirty="0"/>
              <a:t> </a:t>
            </a:r>
            <a:r>
              <a:rPr spc="-5" dirty="0"/>
              <a:t>Unroll</a:t>
            </a:r>
            <a:r>
              <a:rPr spc="-3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10" dirty="0"/>
              <a:t>Last</a:t>
            </a:r>
            <a:r>
              <a:rPr spc="-25" dirty="0"/>
              <a:t> </a:t>
            </a:r>
            <a:r>
              <a:rPr dirty="0"/>
              <a:t>Warp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9333" y="6325613"/>
            <a:ext cx="8267065" cy="60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Note: This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saves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useless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work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all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warps,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not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just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last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one!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 MT"/>
                <a:cs typeface="Arial MT"/>
              </a:rPr>
              <a:t>Without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unrolling,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warps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 iteration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loop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statement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1523993"/>
            <a:ext cx="7620000" cy="44794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00200" y="1523993"/>
            <a:ext cx="7620000" cy="4479431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for</a:t>
            </a:r>
            <a:r>
              <a:rPr sz="1800" b="1" spc="-1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(</a:t>
            </a:r>
            <a:r>
              <a:rPr sz="1800" b="1" spc="-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unsigned </a:t>
            </a:r>
            <a:r>
              <a:rPr sz="1800" b="1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int</a:t>
            </a:r>
            <a:r>
              <a:rPr sz="1800" b="1" spc="-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s=</a:t>
            </a:r>
            <a:r>
              <a:rPr sz="1800" b="1" spc="-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blockDim.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x/2;</a:t>
            </a:r>
            <a:r>
              <a:rPr sz="1800" b="1" spc="-1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s&gt;32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;</a:t>
            </a:r>
            <a:r>
              <a:rPr sz="1800" b="1" spc="-1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s&gt;&gt;=1)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11874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Consolas" panose="020B0609020204030204" pitchFamily="49" charset="0"/>
                <a:cs typeface="Arial"/>
              </a:rPr>
              <a:t>{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if</a:t>
            </a:r>
            <a:r>
              <a:rPr sz="1800" b="1" spc="-2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(tid</a:t>
            </a:r>
            <a:r>
              <a:rPr sz="1800" b="1" spc="-3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&lt;</a:t>
            </a:r>
            <a:r>
              <a:rPr sz="1800" b="1" spc="-1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s)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626110">
              <a:lnSpc>
                <a:spcPct val="100000"/>
              </a:lnSpc>
            </a:pPr>
            <a:r>
              <a:rPr sz="1800" b="1" spc="-5" dirty="0">
                <a:latin typeface="Consolas" panose="020B0609020204030204" pitchFamily="49" charset="0"/>
                <a:cs typeface="Arial"/>
              </a:rPr>
              <a:t>sdata[tid]</a:t>
            </a:r>
            <a:r>
              <a:rPr sz="1800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+=</a:t>
            </a:r>
            <a:r>
              <a:rPr sz="1800" b="1" spc="-1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sdata[tid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</a:t>
            </a:r>
            <a:r>
              <a:rPr sz="1800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s];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371475">
              <a:lnSpc>
                <a:spcPct val="100000"/>
              </a:lnSpc>
              <a:tabLst>
                <a:tab pos="62420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cs typeface="Arial"/>
              </a:rPr>
              <a:t> 	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syncthreads();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118745">
              <a:lnSpc>
                <a:spcPct val="100000"/>
              </a:lnSpc>
            </a:pPr>
            <a:r>
              <a:rPr sz="1800" b="1" dirty="0">
                <a:latin typeface="Consolas" panose="020B0609020204030204" pitchFamily="49" charset="0"/>
                <a:cs typeface="Arial"/>
              </a:rPr>
              <a:t>}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Consolas" panose="020B0609020204030204" pitchFamily="49" charset="0"/>
              <a:cs typeface="Arial"/>
            </a:endParaRPr>
          </a:p>
          <a:p>
            <a:pPr marL="116839">
              <a:lnSpc>
                <a:spcPct val="100000"/>
              </a:lnSpc>
            </a:pPr>
            <a:r>
              <a:rPr sz="1800" b="1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if</a:t>
            </a:r>
            <a:r>
              <a:rPr sz="1800" b="1" spc="-20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(tid</a:t>
            </a:r>
            <a:r>
              <a:rPr sz="1800" b="1" spc="-30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&lt;</a:t>
            </a:r>
            <a:r>
              <a:rPr sz="1800" b="1" spc="-10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 32)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118745">
              <a:lnSpc>
                <a:spcPct val="100000"/>
              </a:lnSpc>
            </a:pPr>
            <a:r>
              <a:rPr sz="1800" b="1" dirty="0">
                <a:latin typeface="Consolas" panose="020B0609020204030204" pitchFamily="49" charset="0"/>
                <a:cs typeface="Arial"/>
              </a:rPr>
              <a:t>{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sz="1800" b="1" spc="-5" dirty="0">
                <a:latin typeface="Consolas" panose="020B0609020204030204" pitchFamily="49" charset="0"/>
                <a:cs typeface="Arial"/>
              </a:rPr>
              <a:t>sdata[tid]</a:t>
            </a:r>
            <a:r>
              <a:rPr sz="1800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+=</a:t>
            </a:r>
            <a:r>
              <a:rPr sz="1800" b="1" spc="-2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sdata[tid</a:t>
            </a:r>
            <a:r>
              <a:rPr sz="1800" b="1" spc="-2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</a:t>
            </a:r>
            <a:r>
              <a:rPr sz="1800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32];</a:t>
            </a:r>
            <a:r>
              <a:rPr lang="en-US" altLang="ko-KR" sz="1800" b="1" spc="-5" dirty="0">
                <a:latin typeface="Consolas" panose="020B0609020204030204" pitchFamily="49" charset="0"/>
                <a:cs typeface="Arial"/>
              </a:rPr>
              <a:t> __</a:t>
            </a:r>
            <a:r>
              <a:rPr lang="en-US" altLang="ko-KR" sz="1800" b="1" spc="-5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sz="1800" b="1" spc="-5" dirty="0">
                <a:latin typeface="Consolas" panose="020B0609020204030204" pitchFamily="49" charset="0"/>
                <a:cs typeface="Arial"/>
              </a:rPr>
              <a:t>();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371475" marR="1838960">
              <a:lnSpc>
                <a:spcPct val="100000"/>
              </a:lnSpc>
              <a:spcBef>
                <a:spcPts val="15"/>
              </a:spcBef>
            </a:pPr>
            <a:r>
              <a:rPr sz="1800" b="1" spc="-5" dirty="0">
                <a:latin typeface="Consolas" panose="020B0609020204030204" pitchFamily="49" charset="0"/>
                <a:cs typeface="Arial"/>
              </a:rPr>
              <a:t>sdata[</a:t>
            </a:r>
            <a:r>
              <a:rPr sz="1800" b="1" spc="-5" dirty="0" err="1">
                <a:latin typeface="Consolas" panose="020B0609020204030204" pitchFamily="49" charset="0"/>
                <a:cs typeface="Arial"/>
              </a:rPr>
              <a:t>tid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]</a:t>
            </a:r>
            <a:r>
              <a:rPr lang="en-US" altLang="ko-KR" sz="1800" b="1" spc="-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+=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sdata[tid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16</a:t>
            </a:r>
            <a:r>
              <a:rPr lang="en-US" altLang="ko-KR" sz="1800" b="1" spc="-5" dirty="0">
                <a:latin typeface="Consolas" panose="020B0609020204030204" pitchFamily="49" charset="0"/>
                <a:cs typeface="Arial"/>
              </a:rPr>
              <a:t>];</a:t>
            </a:r>
            <a:r>
              <a:rPr lang="ko-KR" altLang="en-US" sz="1800" b="1" spc="-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__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(); </a:t>
            </a:r>
          </a:p>
          <a:p>
            <a:pPr marL="371475" marR="1838960">
              <a:lnSpc>
                <a:spcPct val="100000"/>
              </a:lnSpc>
              <a:spcBef>
                <a:spcPts val="15"/>
              </a:spcBef>
            </a:pPr>
            <a:r>
              <a:rPr sz="1800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[tid]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+=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sdata[tid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</a:t>
            </a:r>
            <a:r>
              <a:rPr sz="1800" b="1" spc="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sz="1800" b="1" spc="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8]; 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__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();</a:t>
            </a:r>
          </a:p>
          <a:p>
            <a:pPr marL="371475" marR="1838960">
              <a:lnSpc>
                <a:spcPct val="100000"/>
              </a:lnSpc>
              <a:spcBef>
                <a:spcPts val="15"/>
              </a:spcBef>
            </a:pPr>
            <a:r>
              <a:rPr sz="1800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[tid]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+=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sdata[tid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</a:t>
            </a:r>
            <a:r>
              <a:rPr sz="1800" b="1" spc="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sz="1800" b="1" spc="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4]; 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__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();</a:t>
            </a:r>
          </a:p>
          <a:p>
            <a:pPr marL="371475" marR="1838960">
              <a:lnSpc>
                <a:spcPct val="100000"/>
              </a:lnSpc>
              <a:spcBef>
                <a:spcPts val="15"/>
              </a:spcBef>
            </a:pPr>
            <a:r>
              <a:rPr sz="1800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[tid]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+=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sdata[tid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</a:t>
            </a:r>
            <a:r>
              <a:rPr sz="1800" b="1" spc="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sz="1800" b="1" spc="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2]; 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__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();</a:t>
            </a:r>
          </a:p>
          <a:p>
            <a:pPr marL="371475" marR="1838960">
              <a:lnSpc>
                <a:spcPct val="100000"/>
              </a:lnSpc>
              <a:spcBef>
                <a:spcPts val="15"/>
              </a:spcBef>
            </a:pPr>
            <a:r>
              <a:rPr sz="1800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[tid]</a:t>
            </a:r>
            <a:r>
              <a:rPr sz="1800" b="1" spc="-2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+=</a:t>
            </a:r>
            <a:r>
              <a:rPr sz="1800" b="1" spc="-2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sdata[</a:t>
            </a:r>
            <a:r>
              <a:rPr sz="1800" b="1" spc="-5" dirty="0" err="1">
                <a:latin typeface="Consolas" panose="020B0609020204030204" pitchFamily="49" charset="0"/>
                <a:cs typeface="Arial"/>
              </a:rPr>
              <a:t>tid</a:t>
            </a:r>
            <a:r>
              <a:rPr sz="1800" b="1" spc="-2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</a:t>
            </a:r>
            <a:r>
              <a:rPr lang="en-US" altLang="ko-KR" b="1" spc="480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sz="1800" b="1" spc="-5" dirty="0">
                <a:latin typeface="Consolas" panose="020B0609020204030204" pitchFamily="49" charset="0"/>
                <a:cs typeface="Arial"/>
              </a:rPr>
              <a:t>1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];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 __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();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11874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Consolas" panose="020B0609020204030204" pitchFamily="49" charset="0"/>
                <a:cs typeface="Arial"/>
              </a:rPr>
              <a:t>}</a:t>
            </a:r>
            <a:endParaRPr sz="1800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31" y="753865"/>
            <a:ext cx="93700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Reduction</a:t>
            </a:r>
            <a:r>
              <a:rPr spc="-20" dirty="0"/>
              <a:t> </a:t>
            </a:r>
            <a:r>
              <a:rPr spc="-10" dirty="0"/>
              <a:t>#5:</a:t>
            </a:r>
            <a:r>
              <a:rPr spc="-25" dirty="0"/>
              <a:t> </a:t>
            </a:r>
            <a:r>
              <a:rPr spc="-5" dirty="0"/>
              <a:t>Unroll</a:t>
            </a:r>
            <a:r>
              <a:rPr spc="-3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10" dirty="0"/>
              <a:t>Last</a:t>
            </a:r>
            <a:r>
              <a:rPr spc="-25" dirty="0"/>
              <a:t> </a:t>
            </a:r>
            <a:r>
              <a:rPr dirty="0"/>
              <a:t>Warp</a:t>
            </a:r>
            <a:r>
              <a:rPr lang="en-US" altLang="ko-KR" dirty="0"/>
              <a:t> (Wrong Fix)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69333" y="6325613"/>
            <a:ext cx="8267065" cy="60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Note: This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saves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useless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work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all</a:t>
            </a:r>
            <a:r>
              <a:rPr sz="2000" b="1" i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warps,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not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just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last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one!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 MT"/>
                <a:cs typeface="Arial MT"/>
              </a:rPr>
              <a:t>Without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unrolling,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warps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 iteration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loop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statement</a:t>
            </a:r>
            <a:endParaRPr sz="1800" dirty="0">
              <a:latin typeface="Arial MT"/>
              <a:cs typeface="Arial M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8A9876-D6B5-47CC-AF2E-221A94F9EC38}"/>
              </a:ext>
            </a:extLst>
          </p:cNvPr>
          <p:cNvCxnSpPr/>
          <p:nvPr/>
        </p:nvCxnSpPr>
        <p:spPr>
          <a:xfrm flipH="1">
            <a:off x="6019800" y="3810000"/>
            <a:ext cx="1371600" cy="2057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C564441-78F3-4846-A220-D0341AE5F214}"/>
              </a:ext>
            </a:extLst>
          </p:cNvPr>
          <p:cNvCxnSpPr>
            <a:cxnSpLocks/>
          </p:cNvCxnSpPr>
          <p:nvPr/>
        </p:nvCxnSpPr>
        <p:spPr>
          <a:xfrm flipH="1" flipV="1">
            <a:off x="6019800" y="3810000"/>
            <a:ext cx="1219200" cy="2057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5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914400"/>
            <a:ext cx="7620000" cy="6418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19200" y="914400"/>
            <a:ext cx="7620000" cy="6418424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for</a:t>
            </a:r>
            <a:r>
              <a:rPr sz="1800" b="1" spc="-1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(</a:t>
            </a:r>
            <a:r>
              <a:rPr sz="1800" b="1" spc="-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unsigned </a:t>
            </a:r>
            <a:r>
              <a:rPr sz="1800" b="1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int</a:t>
            </a:r>
            <a:r>
              <a:rPr sz="1800" b="1" spc="-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s=</a:t>
            </a:r>
            <a:r>
              <a:rPr sz="1800" b="1" spc="-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blockDim.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x/2;</a:t>
            </a:r>
            <a:r>
              <a:rPr sz="1800" b="1" spc="-1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s&gt;32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;</a:t>
            </a:r>
            <a:r>
              <a:rPr sz="1800" b="1" spc="-1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s&gt;&gt;=1)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11874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Consolas" panose="020B0609020204030204" pitchFamily="49" charset="0"/>
                <a:cs typeface="Arial"/>
              </a:rPr>
              <a:t>{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if</a:t>
            </a:r>
            <a:r>
              <a:rPr sz="1800" b="1" spc="-25" dirty="0">
                <a:solidFill>
                  <a:srgbClr val="0000FF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(tid</a:t>
            </a:r>
            <a:r>
              <a:rPr sz="1800" b="1" spc="-3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&lt;</a:t>
            </a:r>
            <a:r>
              <a:rPr sz="1800" b="1" spc="-1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s)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626110">
              <a:lnSpc>
                <a:spcPct val="100000"/>
              </a:lnSpc>
            </a:pPr>
            <a:r>
              <a:rPr sz="1800" b="1" spc="-5" dirty="0">
                <a:latin typeface="Consolas" panose="020B0609020204030204" pitchFamily="49" charset="0"/>
                <a:cs typeface="Arial"/>
              </a:rPr>
              <a:t>sdata[tid]</a:t>
            </a:r>
            <a:r>
              <a:rPr sz="1800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+=</a:t>
            </a:r>
            <a:r>
              <a:rPr sz="1800" b="1" spc="-10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sdata[tid </a:t>
            </a:r>
            <a:r>
              <a:rPr sz="1800" b="1" dirty="0">
                <a:latin typeface="Consolas" panose="020B0609020204030204" pitchFamily="49" charset="0"/>
                <a:cs typeface="Arial"/>
              </a:rPr>
              <a:t>+</a:t>
            </a:r>
            <a:r>
              <a:rPr sz="1800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s];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371475">
              <a:lnSpc>
                <a:spcPct val="100000"/>
              </a:lnSpc>
              <a:tabLst>
                <a:tab pos="62420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cs typeface="Arial"/>
              </a:rPr>
              <a:t> 	</a:t>
            </a:r>
            <a:r>
              <a:rPr sz="1800" b="1" spc="-5" dirty="0">
                <a:latin typeface="Consolas" panose="020B0609020204030204" pitchFamily="49" charset="0"/>
                <a:cs typeface="Arial"/>
              </a:rPr>
              <a:t>syncthreads();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118745">
              <a:lnSpc>
                <a:spcPct val="100000"/>
              </a:lnSpc>
            </a:pPr>
            <a:r>
              <a:rPr sz="1800" b="1" dirty="0">
                <a:latin typeface="Consolas" panose="020B0609020204030204" pitchFamily="49" charset="0"/>
                <a:cs typeface="Arial"/>
              </a:rPr>
              <a:t>}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Consolas" panose="020B0609020204030204" pitchFamily="49" charset="0"/>
              <a:cs typeface="Arial"/>
            </a:endParaRPr>
          </a:p>
          <a:p>
            <a:pPr marL="116839">
              <a:lnSpc>
                <a:spcPct val="100000"/>
              </a:lnSpc>
            </a:pPr>
            <a:r>
              <a:rPr sz="1800" b="1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if</a:t>
            </a:r>
            <a:r>
              <a:rPr sz="1800" b="1" spc="-20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(tid</a:t>
            </a:r>
            <a:r>
              <a:rPr sz="1800" b="1" spc="-30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&lt;</a:t>
            </a:r>
            <a:r>
              <a:rPr sz="1800" b="1" spc="-10" dirty="0">
                <a:solidFill>
                  <a:srgbClr val="A50020"/>
                </a:solidFill>
                <a:latin typeface="Consolas" panose="020B0609020204030204" pitchFamily="49" charset="0"/>
                <a:cs typeface="Arial"/>
              </a:rPr>
              <a:t> 32)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118745">
              <a:lnSpc>
                <a:spcPct val="100000"/>
              </a:lnSpc>
            </a:pPr>
            <a:r>
              <a:rPr sz="1800" b="1" dirty="0">
                <a:latin typeface="Consolas" panose="020B0609020204030204" pitchFamily="49" charset="0"/>
                <a:cs typeface="Arial"/>
              </a:rPr>
              <a:t>{</a:t>
            </a:r>
            <a:endParaRPr sz="1800" dirty="0">
              <a:latin typeface="Consolas" panose="020B0609020204030204" pitchFamily="49" charset="0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lang="en-US" altLang="ko-KR" sz="1800" b="1" spc="-5" dirty="0">
                <a:latin typeface="Consolas" panose="020B0609020204030204" pitchFamily="49" charset="0"/>
                <a:cs typeface="Arial"/>
              </a:rPr>
              <a:t>int </a:t>
            </a:r>
            <a:r>
              <a:rPr lang="en-US" altLang="ko-KR" sz="1800" b="1" spc="-5" dirty="0" err="1">
                <a:latin typeface="Consolas" panose="020B0609020204030204" pitchFamily="49" charset="0"/>
                <a:cs typeface="Arial"/>
              </a:rPr>
              <a:t>tmp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;</a:t>
            </a:r>
          </a:p>
          <a:p>
            <a:pPr marL="371475">
              <a:lnSpc>
                <a:spcPct val="100000"/>
              </a:lnSpc>
            </a:pP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tmp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 = 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[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tid</a:t>
            </a:r>
            <a:r>
              <a:rPr lang="en-US" altLang="ko-KR" b="1" spc="-20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+</a:t>
            </a:r>
            <a:r>
              <a:rPr lang="en-US" altLang="ko-KR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32]; __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();</a:t>
            </a:r>
          </a:p>
          <a:p>
            <a:pPr marL="371475">
              <a:lnSpc>
                <a:spcPct val="100000"/>
              </a:lnSpc>
            </a:pP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[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tid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]</a:t>
            </a:r>
            <a:r>
              <a:rPr lang="en-US" altLang="ko-KR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+= </a:t>
            </a:r>
            <a:r>
              <a:rPr lang="en-US" altLang="ko-KR" b="1" dirty="0" err="1">
                <a:latin typeface="Consolas" panose="020B0609020204030204" pitchFamily="49" charset="0"/>
                <a:cs typeface="Arial"/>
              </a:rPr>
              <a:t>tmp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;     __</a:t>
            </a:r>
            <a:r>
              <a:rPr lang="en-US" altLang="ko-KR" b="1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();</a:t>
            </a:r>
          </a:p>
          <a:p>
            <a:pPr marL="371475">
              <a:lnSpc>
                <a:spcPct val="100000"/>
              </a:lnSpc>
            </a:pP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tmp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 = 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[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tid</a:t>
            </a:r>
            <a:r>
              <a:rPr lang="en-US" altLang="ko-KR" b="1" spc="-20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+</a:t>
            </a:r>
            <a:r>
              <a:rPr lang="en-US" altLang="ko-KR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16]; __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();</a:t>
            </a:r>
          </a:p>
          <a:p>
            <a:pPr marL="371475">
              <a:lnSpc>
                <a:spcPct val="100000"/>
              </a:lnSpc>
            </a:pP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[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tid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]</a:t>
            </a:r>
            <a:r>
              <a:rPr lang="en-US" altLang="ko-KR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+= </a:t>
            </a:r>
            <a:r>
              <a:rPr lang="en-US" altLang="ko-KR" b="1" dirty="0" err="1">
                <a:latin typeface="Consolas" panose="020B0609020204030204" pitchFamily="49" charset="0"/>
                <a:cs typeface="Arial"/>
              </a:rPr>
              <a:t>tmp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;     __</a:t>
            </a:r>
            <a:r>
              <a:rPr lang="en-US" altLang="ko-KR" b="1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();</a:t>
            </a:r>
          </a:p>
          <a:p>
            <a:pPr marL="371475">
              <a:lnSpc>
                <a:spcPct val="100000"/>
              </a:lnSpc>
            </a:pP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tmp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 = 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[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tid</a:t>
            </a:r>
            <a:r>
              <a:rPr lang="en-US" altLang="ko-KR" b="1" spc="-20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+</a:t>
            </a:r>
            <a:r>
              <a:rPr lang="en-US" altLang="ko-KR" b="1" spc="-25" dirty="0">
                <a:latin typeface="Consolas" panose="020B0609020204030204" pitchFamily="49" charset="0"/>
                <a:cs typeface="Arial"/>
              </a:rPr>
              <a:t>  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8]; __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();</a:t>
            </a:r>
          </a:p>
          <a:p>
            <a:pPr marL="371475">
              <a:lnSpc>
                <a:spcPct val="100000"/>
              </a:lnSpc>
            </a:pP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[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tid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]</a:t>
            </a:r>
            <a:r>
              <a:rPr lang="en-US" altLang="ko-KR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+= </a:t>
            </a:r>
            <a:r>
              <a:rPr lang="en-US" altLang="ko-KR" b="1" dirty="0" err="1">
                <a:latin typeface="Consolas" panose="020B0609020204030204" pitchFamily="49" charset="0"/>
                <a:cs typeface="Arial"/>
              </a:rPr>
              <a:t>tmp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;     __</a:t>
            </a:r>
            <a:r>
              <a:rPr lang="en-US" altLang="ko-KR" b="1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();</a:t>
            </a:r>
          </a:p>
          <a:p>
            <a:pPr marL="371475">
              <a:lnSpc>
                <a:spcPct val="100000"/>
              </a:lnSpc>
            </a:pP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tmp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 = 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[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tid</a:t>
            </a:r>
            <a:r>
              <a:rPr lang="en-US" altLang="ko-KR" b="1" spc="-20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+</a:t>
            </a:r>
            <a:r>
              <a:rPr lang="en-US" altLang="ko-KR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 4]; __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();</a:t>
            </a:r>
          </a:p>
          <a:p>
            <a:pPr marL="371475">
              <a:lnSpc>
                <a:spcPct val="100000"/>
              </a:lnSpc>
            </a:pP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[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tid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]</a:t>
            </a:r>
            <a:r>
              <a:rPr lang="en-US" altLang="ko-KR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+= </a:t>
            </a:r>
            <a:r>
              <a:rPr lang="en-US" altLang="ko-KR" b="1" dirty="0" err="1">
                <a:latin typeface="Consolas" panose="020B0609020204030204" pitchFamily="49" charset="0"/>
                <a:cs typeface="Arial"/>
              </a:rPr>
              <a:t>tmp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;     __</a:t>
            </a:r>
            <a:r>
              <a:rPr lang="en-US" altLang="ko-KR" b="1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();</a:t>
            </a:r>
          </a:p>
          <a:p>
            <a:pPr marL="371475">
              <a:lnSpc>
                <a:spcPct val="100000"/>
              </a:lnSpc>
            </a:pP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tmp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 = 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[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tid</a:t>
            </a:r>
            <a:r>
              <a:rPr lang="en-US" altLang="ko-KR" b="1" spc="-20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+</a:t>
            </a:r>
            <a:r>
              <a:rPr lang="en-US" altLang="ko-KR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 2]; __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();</a:t>
            </a:r>
          </a:p>
          <a:p>
            <a:pPr marL="371475">
              <a:lnSpc>
                <a:spcPct val="100000"/>
              </a:lnSpc>
            </a:pP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[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tid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]</a:t>
            </a:r>
            <a:r>
              <a:rPr lang="en-US" altLang="ko-KR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+= </a:t>
            </a:r>
            <a:r>
              <a:rPr lang="en-US" altLang="ko-KR" b="1" dirty="0" err="1">
                <a:latin typeface="Consolas" panose="020B0609020204030204" pitchFamily="49" charset="0"/>
                <a:cs typeface="Arial"/>
              </a:rPr>
              <a:t>tmp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;     __</a:t>
            </a:r>
            <a:r>
              <a:rPr lang="en-US" altLang="ko-KR" b="1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();</a:t>
            </a:r>
            <a:endParaRPr lang="en-US" altLang="ko-KR" b="1" spc="-5" dirty="0">
              <a:latin typeface="Consolas" panose="020B0609020204030204" pitchFamily="49" charset="0"/>
              <a:cs typeface="Arial"/>
            </a:endParaRPr>
          </a:p>
          <a:p>
            <a:pPr marL="371475">
              <a:lnSpc>
                <a:spcPct val="100000"/>
              </a:lnSpc>
            </a:pP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tmp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 = 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[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tid</a:t>
            </a:r>
            <a:r>
              <a:rPr lang="en-US" altLang="ko-KR" b="1" spc="-20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+</a:t>
            </a:r>
            <a:r>
              <a:rPr lang="en-US" altLang="ko-KR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 1]; __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();</a:t>
            </a:r>
          </a:p>
          <a:p>
            <a:pPr marL="371475">
              <a:lnSpc>
                <a:spcPct val="100000"/>
              </a:lnSpc>
            </a:pP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sdata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[</a:t>
            </a:r>
            <a:r>
              <a:rPr lang="en-US" altLang="ko-KR" b="1" spc="-5" dirty="0" err="1">
                <a:latin typeface="Consolas" panose="020B0609020204030204" pitchFamily="49" charset="0"/>
                <a:cs typeface="Arial"/>
              </a:rPr>
              <a:t>tid</a:t>
            </a:r>
            <a:r>
              <a:rPr lang="en-US" altLang="ko-KR" b="1" spc="-5" dirty="0">
                <a:latin typeface="Consolas" panose="020B0609020204030204" pitchFamily="49" charset="0"/>
                <a:cs typeface="Arial"/>
              </a:rPr>
              <a:t>]</a:t>
            </a:r>
            <a:r>
              <a:rPr lang="en-US" altLang="ko-KR" b="1" spc="-25" dirty="0">
                <a:latin typeface="Consolas" panose="020B0609020204030204" pitchFamily="49" charset="0"/>
                <a:cs typeface="Arial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+= </a:t>
            </a:r>
            <a:r>
              <a:rPr lang="en-US" altLang="ko-KR" b="1" dirty="0" err="1">
                <a:latin typeface="Consolas" panose="020B0609020204030204" pitchFamily="49" charset="0"/>
                <a:cs typeface="Arial"/>
              </a:rPr>
              <a:t>tmp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;     __</a:t>
            </a:r>
            <a:r>
              <a:rPr lang="en-US" altLang="ko-KR" b="1" dirty="0" err="1">
                <a:latin typeface="Consolas" panose="020B0609020204030204" pitchFamily="49" charset="0"/>
                <a:cs typeface="Arial"/>
              </a:rPr>
              <a:t>syncwarp</a:t>
            </a:r>
            <a:r>
              <a:rPr lang="en-US" altLang="ko-KR" b="1" dirty="0">
                <a:latin typeface="Consolas" panose="020B0609020204030204" pitchFamily="49" charset="0"/>
                <a:cs typeface="Arial"/>
              </a:rPr>
              <a:t>();</a:t>
            </a:r>
            <a:endParaRPr lang="en-US" sz="1800" dirty="0">
              <a:latin typeface="Consolas" panose="020B0609020204030204" pitchFamily="49" charset="0"/>
              <a:cs typeface="Arial"/>
            </a:endParaRPr>
          </a:p>
          <a:p>
            <a:pPr marL="118745">
              <a:lnSpc>
                <a:spcPct val="100000"/>
              </a:lnSpc>
              <a:spcBef>
                <a:spcPts val="10"/>
              </a:spcBef>
            </a:pPr>
            <a:r>
              <a:rPr lang="en-US" sz="1800" b="1" dirty="0">
                <a:latin typeface="Consolas" panose="020B0609020204030204" pitchFamily="49" charset="0"/>
                <a:cs typeface="Arial"/>
              </a:rPr>
              <a:t>}</a:t>
            </a:r>
            <a:endParaRPr lang="en-US" sz="1800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372600" y="6934200"/>
            <a:ext cx="27495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165" y="358019"/>
            <a:ext cx="93700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Reduction</a:t>
            </a:r>
            <a:r>
              <a:rPr spc="-20" dirty="0"/>
              <a:t> </a:t>
            </a:r>
            <a:r>
              <a:rPr spc="-10" dirty="0"/>
              <a:t>#5:</a:t>
            </a:r>
            <a:r>
              <a:rPr spc="-25" dirty="0"/>
              <a:t> </a:t>
            </a:r>
            <a:r>
              <a:rPr spc="-5" dirty="0"/>
              <a:t>Unroll</a:t>
            </a:r>
            <a:r>
              <a:rPr spc="-3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10" dirty="0"/>
              <a:t>Last</a:t>
            </a:r>
            <a:r>
              <a:rPr spc="-25" dirty="0"/>
              <a:t> </a:t>
            </a:r>
            <a:r>
              <a:rPr dirty="0"/>
              <a:t>Warp</a:t>
            </a:r>
            <a:r>
              <a:rPr lang="en-US" altLang="ko-KR" dirty="0"/>
              <a:t> (Correct Fix)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751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7446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Performance</a:t>
            </a:r>
            <a:r>
              <a:rPr spc="-15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dirty="0"/>
              <a:t>4M</a:t>
            </a:r>
            <a:r>
              <a:rPr spc="-20" dirty="0"/>
              <a:t> </a:t>
            </a:r>
            <a:r>
              <a:rPr spc="-5" dirty="0"/>
              <a:t>element </a:t>
            </a:r>
            <a:r>
              <a:rPr spc="-10" dirty="0"/>
              <a:t>reduction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4393" y="2057400"/>
            <a:ext cx="8305800" cy="3293745"/>
            <a:chOff x="914393" y="2057400"/>
            <a:chExt cx="8305800" cy="32937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4169663"/>
              <a:ext cx="1142999" cy="5913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3579875"/>
              <a:ext cx="1142999" cy="5897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4760975"/>
              <a:ext cx="1142999" cy="5897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800" y="4760975"/>
              <a:ext cx="1676399" cy="589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199" y="2819400"/>
              <a:ext cx="1142999" cy="7604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6800" y="2057400"/>
              <a:ext cx="2819399" cy="15224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2057400"/>
              <a:ext cx="1676399" cy="7619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6200" y="4760975"/>
              <a:ext cx="1523999" cy="5897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6200" y="4169663"/>
              <a:ext cx="1523999" cy="5913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6200" y="3579875"/>
              <a:ext cx="1523999" cy="5897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6200" y="2819400"/>
              <a:ext cx="1523999" cy="7604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6800" y="4169663"/>
              <a:ext cx="1676399" cy="59131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800" y="3579875"/>
              <a:ext cx="1676399" cy="5897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6599" y="4760975"/>
              <a:ext cx="1600199" cy="5897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393" y="4760975"/>
              <a:ext cx="2362206" cy="5897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6599" y="4169663"/>
              <a:ext cx="1600199" cy="59131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4393" y="4169663"/>
              <a:ext cx="2362206" cy="59131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6599" y="3579875"/>
              <a:ext cx="1600199" cy="58978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393" y="3579875"/>
              <a:ext cx="2362206" cy="58978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76599" y="2819400"/>
              <a:ext cx="1600199" cy="7604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4393" y="2819400"/>
              <a:ext cx="2362206" cy="7604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76599" y="2057400"/>
              <a:ext cx="1600199" cy="761999"/>
            </a:xfrm>
            <a:prstGeom prst="rect">
              <a:avLst/>
            </a:prstGeom>
          </p:spPr>
        </p:pic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679188" y="2336197"/>
          <a:ext cx="5480683" cy="287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491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195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5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3.456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4.854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2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1.722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9.741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4.68x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0.965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17.377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1.78x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8.34x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909">
                <a:tc>
                  <a:txBody>
                    <a:bodyPr/>
                    <a:lstStyle/>
                    <a:p>
                      <a:pPr marL="31750">
                        <a:lnSpc>
                          <a:spcPts val="2355"/>
                        </a:lnSpc>
                        <a:spcBef>
                          <a:spcPts val="87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0.536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2355"/>
                        </a:lnSpc>
                        <a:spcBef>
                          <a:spcPts val="87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31.289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ts val="2355"/>
                        </a:lnSpc>
                        <a:spcBef>
                          <a:spcPts val="87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1.8x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5"/>
                        </a:lnSpc>
                        <a:spcBef>
                          <a:spcPts val="87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15.01x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96200" y="2057400"/>
            <a:ext cx="1523999" cy="76199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14393" y="2057400"/>
            <a:ext cx="2362206" cy="7619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993133" y="2082799"/>
            <a:ext cx="1998345" cy="322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  <a:p>
            <a:pPr marL="12700" marR="163195">
              <a:lnSpc>
                <a:spcPct val="100000"/>
              </a:lnSpc>
              <a:spcBef>
                <a:spcPts val="35"/>
              </a:spcBef>
            </a:pPr>
            <a:r>
              <a:rPr sz="1200" b="1" spc="-5" dirty="0">
                <a:latin typeface="Arial"/>
                <a:cs typeface="Arial"/>
              </a:rPr>
              <a:t>interleaved addressing </a:t>
            </a:r>
            <a:r>
              <a:rPr sz="1200" b="1" dirty="0">
                <a:latin typeface="Arial"/>
                <a:cs typeface="Arial"/>
              </a:rPr>
              <a:t> with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divergent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branching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2:</a:t>
            </a:r>
            <a:endParaRPr sz="2000">
              <a:latin typeface="Arial"/>
              <a:cs typeface="Arial"/>
            </a:endParaRPr>
          </a:p>
          <a:p>
            <a:pPr marL="12700" marR="318770">
              <a:lnSpc>
                <a:spcPct val="100000"/>
              </a:lnSpc>
              <a:spcBef>
                <a:spcPts val="35"/>
              </a:spcBef>
            </a:pPr>
            <a:r>
              <a:rPr sz="1200" b="1" spc="-5" dirty="0">
                <a:latin typeface="Arial"/>
                <a:cs typeface="Arial"/>
              </a:rPr>
              <a:t>interleaved addressing </a:t>
            </a:r>
            <a:r>
              <a:rPr sz="1200" b="1" spc="-3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with</a:t>
            </a:r>
            <a:r>
              <a:rPr sz="1200" b="1" spc="-5" dirty="0">
                <a:latin typeface="Arial"/>
                <a:cs typeface="Arial"/>
              </a:rPr>
              <a:t> bank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conflicts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3: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Arial"/>
                <a:cs typeface="Arial"/>
              </a:rPr>
              <a:t>sequential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addressing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4: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Arial"/>
                <a:cs typeface="Arial"/>
              </a:rPr>
              <a:t>first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add during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global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load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5: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Arial"/>
                <a:cs typeface="Arial"/>
              </a:rPr>
              <a:t>unroll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last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warp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6702042" y="1474723"/>
            <a:ext cx="99186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34315">
              <a:lnSpc>
                <a:spcPct val="100600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Step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ee</a:t>
            </a:r>
            <a:r>
              <a:rPr sz="1800" b="1" dirty="0">
                <a:latin typeface="Arial"/>
                <a:cs typeface="Arial"/>
              </a:rPr>
              <a:t>dup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03961" y="1703323"/>
            <a:ext cx="1195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Bandwidth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76035" y="1703323"/>
            <a:ext cx="157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Time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3148" dirty="0">
                <a:latin typeface="Arial"/>
                <a:cs typeface="Arial"/>
              </a:rPr>
              <a:t>22</a:t>
            </a:r>
            <a:r>
              <a:rPr sz="1800" b="1" spc="-22" baseline="23148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51119" y="1474723"/>
            <a:ext cx="12566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685" marR="5080" indent="-134620">
              <a:lnSpc>
                <a:spcPct val="100600"/>
              </a:lnSpc>
              <a:spcBef>
                <a:spcPts val="85"/>
              </a:spcBef>
            </a:pP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ul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i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  </a:t>
            </a:r>
            <a:r>
              <a:rPr sz="1800" b="1" spc="-5" dirty="0">
                <a:latin typeface="Arial"/>
                <a:cs typeface="Arial"/>
              </a:rPr>
              <a:t>Speedup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37706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Complete</a:t>
            </a:r>
            <a:r>
              <a:rPr spc="-75" dirty="0"/>
              <a:t> </a:t>
            </a:r>
            <a:r>
              <a:rPr spc="-5" dirty="0"/>
              <a:t>Unrolling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081" y="2157983"/>
            <a:ext cx="256032" cy="2682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348" y="2944367"/>
            <a:ext cx="210312" cy="2194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348" y="3310128"/>
            <a:ext cx="210312" cy="2194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5081" y="4059935"/>
            <a:ext cx="256032" cy="2621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1348" y="4475988"/>
            <a:ext cx="210312" cy="2194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081" y="5529071"/>
            <a:ext cx="256032" cy="2682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1348" y="5952744"/>
            <a:ext cx="210312" cy="2194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50339" y="2081275"/>
            <a:ext cx="7618095" cy="44354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18110">
              <a:lnSpc>
                <a:spcPts val="2870"/>
              </a:lnSpc>
              <a:spcBef>
                <a:spcPts val="200"/>
              </a:spcBef>
            </a:pPr>
            <a:r>
              <a:rPr sz="2400" b="1" dirty="0">
                <a:latin typeface="Arial"/>
                <a:cs typeface="Arial"/>
              </a:rPr>
              <a:t>If </a:t>
            </a:r>
            <a:r>
              <a:rPr sz="2400" b="1" spc="15" dirty="0">
                <a:latin typeface="Arial"/>
                <a:cs typeface="Arial"/>
              </a:rPr>
              <a:t>we </a:t>
            </a:r>
            <a:r>
              <a:rPr sz="2400" b="1" spc="-10" dirty="0">
                <a:latin typeface="Arial"/>
                <a:cs typeface="Arial"/>
              </a:rPr>
              <a:t>knew </a:t>
            </a:r>
            <a:r>
              <a:rPr sz="2400" b="1" spc="-5" dirty="0">
                <a:latin typeface="Arial"/>
                <a:cs typeface="Arial"/>
              </a:rPr>
              <a:t>the </a:t>
            </a:r>
            <a:r>
              <a:rPr sz="2400" b="1" spc="-10" dirty="0">
                <a:latin typeface="Arial"/>
                <a:cs typeface="Arial"/>
              </a:rPr>
              <a:t>number </a:t>
            </a:r>
            <a:r>
              <a:rPr sz="2400" b="1" spc="-5" dirty="0">
                <a:latin typeface="Arial"/>
                <a:cs typeface="Arial"/>
              </a:rPr>
              <a:t>of iterations at compile time,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we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could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completely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unroll 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reduction</a:t>
            </a:r>
            <a:endParaRPr sz="2400">
              <a:latin typeface="Arial"/>
              <a:cs typeface="Arial"/>
            </a:endParaRPr>
          </a:p>
          <a:p>
            <a:pPr marL="530225" marR="5080">
              <a:lnSpc>
                <a:spcPts val="288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Luckily, </a:t>
            </a:r>
            <a:r>
              <a:rPr sz="2000" b="1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block size is limited </a:t>
            </a:r>
            <a:r>
              <a:rPr sz="2000" b="1" spc="5" dirty="0">
                <a:latin typeface="Arial"/>
                <a:cs typeface="Arial"/>
              </a:rPr>
              <a:t>by </a:t>
            </a:r>
            <a:r>
              <a:rPr sz="2000" b="1" dirty="0">
                <a:latin typeface="Arial"/>
                <a:cs typeface="Arial"/>
              </a:rPr>
              <a:t>the GPU </a:t>
            </a:r>
            <a:r>
              <a:rPr sz="2000" b="1">
                <a:latin typeface="Arial"/>
                <a:cs typeface="Arial"/>
              </a:rPr>
              <a:t>to </a:t>
            </a:r>
            <a:r>
              <a:rPr lang="en-US" altLang="ko-KR" sz="2000" b="1" spc="-5">
                <a:latin typeface="Arial"/>
                <a:cs typeface="Arial"/>
              </a:rPr>
              <a:t>512 </a:t>
            </a:r>
            <a:r>
              <a:rPr sz="2000" b="1" spc="-5">
                <a:latin typeface="Arial"/>
                <a:cs typeface="Arial"/>
              </a:rPr>
              <a:t>threads </a:t>
            </a:r>
            <a:r>
              <a:rPr sz="2000" b="1" spc="-545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Also,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we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are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sticking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power-of-2 block sizes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we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can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easily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unroll for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fixed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block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  <a:p>
            <a:pPr marL="530225" marR="311150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latin typeface="Arial"/>
                <a:cs typeface="Arial"/>
              </a:rPr>
              <a:t>But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we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need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</a:t>
            </a:r>
            <a:r>
              <a:rPr sz="2000" b="1" spc="-5" dirty="0">
                <a:latin typeface="Arial"/>
                <a:cs typeface="Arial"/>
              </a:rPr>
              <a:t> generic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–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how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we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unroll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block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sizes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that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we</a:t>
            </a:r>
            <a:r>
              <a:rPr sz="2000" b="1" spc="-5" dirty="0">
                <a:latin typeface="Arial"/>
                <a:cs typeface="Arial"/>
              </a:rPr>
              <a:t> don’t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know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compile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time?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Templates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rescue!</a:t>
            </a:r>
            <a:endParaRPr sz="2400">
              <a:latin typeface="Arial"/>
              <a:cs typeface="Arial"/>
            </a:endParaRPr>
          </a:p>
          <a:p>
            <a:pPr marL="530225" marR="320040">
              <a:lnSpc>
                <a:spcPct val="100000"/>
              </a:lnSpc>
              <a:spcBef>
                <a:spcPts val="495"/>
              </a:spcBef>
            </a:pPr>
            <a:r>
              <a:rPr sz="2000" b="1" spc="5" dirty="0">
                <a:latin typeface="Arial"/>
                <a:cs typeface="Arial"/>
              </a:rPr>
              <a:t>CUDA </a:t>
            </a:r>
            <a:r>
              <a:rPr sz="2000" b="1" spc="-5" dirty="0">
                <a:latin typeface="Arial"/>
                <a:cs typeface="Arial"/>
              </a:rPr>
              <a:t>supports C++ template parameters </a:t>
            </a:r>
            <a:r>
              <a:rPr sz="2000" b="1" dirty="0">
                <a:latin typeface="Arial"/>
                <a:cs typeface="Arial"/>
              </a:rPr>
              <a:t>on </a:t>
            </a:r>
            <a:r>
              <a:rPr sz="2000" b="1" spc="-5" dirty="0">
                <a:latin typeface="Arial"/>
                <a:cs typeface="Arial"/>
              </a:rPr>
              <a:t>device </a:t>
            </a:r>
            <a:r>
              <a:rPr sz="2000" b="1" dirty="0">
                <a:latin typeface="Arial"/>
                <a:cs typeface="Arial"/>
              </a:rPr>
              <a:t>and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host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4850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Unrolling</a:t>
            </a:r>
            <a:r>
              <a:rPr spc="-30" dirty="0"/>
              <a:t>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spc="-10" dirty="0"/>
              <a:t>Templates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1" y="1932432"/>
            <a:ext cx="256032" cy="2621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0339" y="1852675"/>
            <a:ext cx="7613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Specify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block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size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as</a:t>
            </a:r>
            <a:r>
              <a:rPr sz="2400" b="1" dirty="0">
                <a:latin typeface="Arial"/>
                <a:cs typeface="Arial"/>
              </a:rPr>
              <a:t> a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function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template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parameter: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2514600"/>
            <a:ext cx="5791199" cy="6705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05000" y="2514600"/>
            <a:ext cx="5791200" cy="67056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template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&lt;unsigned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blockSize&gt;</a:t>
            </a:r>
            <a:endParaRPr sz="18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tabLst>
                <a:tab pos="359410" algn="l"/>
                <a:tab pos="134810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1800" b="1" spc="-5" dirty="0">
                <a:latin typeface="Arial"/>
                <a:cs typeface="Arial"/>
              </a:rPr>
              <a:t>reduce5(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1800" b="1" spc="-5" dirty="0">
                <a:latin typeface="Arial"/>
                <a:cs typeface="Arial"/>
              </a:rPr>
              <a:t>g_idata,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1800" b="1" spc="-5" dirty="0">
                <a:latin typeface="Arial"/>
                <a:cs typeface="Arial"/>
              </a:rPr>
              <a:t>g_odata)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3568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Parallel</a:t>
            </a:r>
            <a:r>
              <a:rPr spc="-80" dirty="0"/>
              <a:t> </a:t>
            </a:r>
            <a:r>
              <a:rPr spc="-5" dirty="0"/>
              <a:t>Reduction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1" y="2127504"/>
            <a:ext cx="256032" cy="2682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081" y="4541520"/>
            <a:ext cx="256032" cy="262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348" y="4928615"/>
            <a:ext cx="210312" cy="2194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348" y="5262371"/>
            <a:ext cx="210312" cy="2194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348" y="5596128"/>
            <a:ext cx="210312" cy="2194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1" y="5943600"/>
            <a:ext cx="256032" cy="26822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652520" y="3143503"/>
            <a:ext cx="261620" cy="276860"/>
            <a:chOff x="3652520" y="3143503"/>
            <a:chExt cx="261620" cy="2768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5220" y="3156203"/>
              <a:ext cx="236219" cy="2514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65220" y="3156203"/>
              <a:ext cx="236220" cy="251460"/>
            </a:xfrm>
            <a:custGeom>
              <a:avLst/>
              <a:gdLst/>
              <a:ahLst/>
              <a:cxnLst/>
              <a:rect l="l" t="t" r="r" b="b"/>
              <a:pathLst>
                <a:path w="236220" h="251460">
                  <a:moveTo>
                    <a:pt x="118871" y="0"/>
                  </a:moveTo>
                  <a:lnTo>
                    <a:pt x="72651" y="9905"/>
                  </a:lnTo>
                  <a:lnTo>
                    <a:pt x="34861" y="36956"/>
                  </a:lnTo>
                  <a:lnTo>
                    <a:pt x="9358" y="77152"/>
                  </a:lnTo>
                  <a:lnTo>
                    <a:pt x="0" y="126491"/>
                  </a:lnTo>
                  <a:lnTo>
                    <a:pt x="9358" y="174950"/>
                  </a:lnTo>
                  <a:lnTo>
                    <a:pt x="34861" y="214693"/>
                  </a:lnTo>
                  <a:lnTo>
                    <a:pt x="72651" y="241577"/>
                  </a:lnTo>
                  <a:lnTo>
                    <a:pt x="118871" y="251459"/>
                  </a:lnTo>
                  <a:lnTo>
                    <a:pt x="164853" y="241577"/>
                  </a:lnTo>
                  <a:lnTo>
                    <a:pt x="202120" y="214693"/>
                  </a:lnTo>
                  <a:lnTo>
                    <a:pt x="227099" y="174950"/>
                  </a:lnTo>
                  <a:lnTo>
                    <a:pt x="236219" y="126491"/>
                  </a:lnTo>
                  <a:lnTo>
                    <a:pt x="227099" y="77152"/>
                  </a:lnTo>
                  <a:lnTo>
                    <a:pt x="202120" y="36956"/>
                  </a:lnTo>
                  <a:lnTo>
                    <a:pt x="164853" y="9905"/>
                  </a:lnTo>
                  <a:lnTo>
                    <a:pt x="11887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22622" y="3157218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98923" y="3143503"/>
            <a:ext cx="261620" cy="276860"/>
            <a:chOff x="4598923" y="3143503"/>
            <a:chExt cx="261620" cy="27686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1623" y="3156203"/>
              <a:ext cx="236219" cy="25145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11623" y="3156203"/>
              <a:ext cx="236220" cy="251460"/>
            </a:xfrm>
            <a:custGeom>
              <a:avLst/>
              <a:gdLst/>
              <a:ahLst/>
              <a:cxnLst/>
              <a:rect l="l" t="t" r="r" b="b"/>
              <a:pathLst>
                <a:path w="236220" h="251460">
                  <a:moveTo>
                    <a:pt x="118871" y="0"/>
                  </a:moveTo>
                  <a:lnTo>
                    <a:pt x="72651" y="9905"/>
                  </a:lnTo>
                  <a:lnTo>
                    <a:pt x="34861" y="36956"/>
                  </a:lnTo>
                  <a:lnTo>
                    <a:pt x="9358" y="77152"/>
                  </a:lnTo>
                  <a:lnTo>
                    <a:pt x="0" y="126491"/>
                  </a:lnTo>
                  <a:lnTo>
                    <a:pt x="9358" y="174950"/>
                  </a:lnTo>
                  <a:lnTo>
                    <a:pt x="34861" y="214693"/>
                  </a:lnTo>
                  <a:lnTo>
                    <a:pt x="72651" y="241577"/>
                  </a:lnTo>
                  <a:lnTo>
                    <a:pt x="118871" y="251459"/>
                  </a:lnTo>
                  <a:lnTo>
                    <a:pt x="164210" y="241577"/>
                  </a:lnTo>
                  <a:lnTo>
                    <a:pt x="201548" y="214693"/>
                  </a:lnTo>
                  <a:lnTo>
                    <a:pt x="226885" y="174950"/>
                  </a:lnTo>
                  <a:lnTo>
                    <a:pt x="236219" y="126491"/>
                  </a:lnTo>
                  <a:lnTo>
                    <a:pt x="226885" y="77152"/>
                  </a:lnTo>
                  <a:lnTo>
                    <a:pt x="201548" y="36956"/>
                  </a:lnTo>
                  <a:lnTo>
                    <a:pt x="164210" y="9905"/>
                  </a:lnTo>
                  <a:lnTo>
                    <a:pt x="11887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69026" y="3157218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45327" y="3143503"/>
            <a:ext cx="261620" cy="276860"/>
            <a:chOff x="5545327" y="3143503"/>
            <a:chExt cx="261620" cy="27686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8027" y="3156203"/>
              <a:ext cx="236219" cy="25145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558027" y="3156203"/>
              <a:ext cx="236220" cy="251460"/>
            </a:xfrm>
            <a:custGeom>
              <a:avLst/>
              <a:gdLst/>
              <a:ahLst/>
              <a:cxnLst/>
              <a:rect l="l" t="t" r="r" b="b"/>
              <a:pathLst>
                <a:path w="236220" h="251460">
                  <a:moveTo>
                    <a:pt x="117347" y="0"/>
                  </a:moveTo>
                  <a:lnTo>
                    <a:pt x="72008" y="9905"/>
                  </a:lnTo>
                  <a:lnTo>
                    <a:pt x="34670" y="36956"/>
                  </a:lnTo>
                  <a:lnTo>
                    <a:pt x="9334" y="77152"/>
                  </a:lnTo>
                  <a:lnTo>
                    <a:pt x="0" y="126491"/>
                  </a:lnTo>
                  <a:lnTo>
                    <a:pt x="9334" y="174950"/>
                  </a:lnTo>
                  <a:lnTo>
                    <a:pt x="34670" y="214693"/>
                  </a:lnTo>
                  <a:lnTo>
                    <a:pt x="72008" y="241577"/>
                  </a:lnTo>
                  <a:lnTo>
                    <a:pt x="117347" y="251459"/>
                  </a:lnTo>
                  <a:lnTo>
                    <a:pt x="163568" y="241577"/>
                  </a:lnTo>
                  <a:lnTo>
                    <a:pt x="201358" y="214693"/>
                  </a:lnTo>
                  <a:lnTo>
                    <a:pt x="226861" y="174950"/>
                  </a:lnTo>
                  <a:lnTo>
                    <a:pt x="236219" y="126491"/>
                  </a:lnTo>
                  <a:lnTo>
                    <a:pt x="226861" y="77152"/>
                  </a:lnTo>
                  <a:lnTo>
                    <a:pt x="201358" y="36956"/>
                  </a:lnTo>
                  <a:lnTo>
                    <a:pt x="163568" y="9905"/>
                  </a:lnTo>
                  <a:lnTo>
                    <a:pt x="117347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15429" y="3157218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91732" y="3143503"/>
            <a:ext cx="261620" cy="276860"/>
            <a:chOff x="6491732" y="3143503"/>
            <a:chExt cx="261620" cy="27686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04432" y="3156203"/>
              <a:ext cx="236219" cy="2514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504432" y="3156203"/>
              <a:ext cx="236220" cy="251460"/>
            </a:xfrm>
            <a:custGeom>
              <a:avLst/>
              <a:gdLst/>
              <a:ahLst/>
              <a:cxnLst/>
              <a:rect l="l" t="t" r="r" b="b"/>
              <a:pathLst>
                <a:path w="236220" h="251460">
                  <a:moveTo>
                    <a:pt x="117347" y="0"/>
                  </a:moveTo>
                  <a:lnTo>
                    <a:pt x="71366" y="9905"/>
                  </a:lnTo>
                  <a:lnTo>
                    <a:pt x="34099" y="36956"/>
                  </a:lnTo>
                  <a:lnTo>
                    <a:pt x="9120" y="77152"/>
                  </a:lnTo>
                  <a:lnTo>
                    <a:pt x="0" y="126491"/>
                  </a:lnTo>
                  <a:lnTo>
                    <a:pt x="9120" y="174950"/>
                  </a:lnTo>
                  <a:lnTo>
                    <a:pt x="34099" y="214693"/>
                  </a:lnTo>
                  <a:lnTo>
                    <a:pt x="71366" y="241577"/>
                  </a:lnTo>
                  <a:lnTo>
                    <a:pt x="117347" y="251459"/>
                  </a:lnTo>
                  <a:lnTo>
                    <a:pt x="163568" y="241577"/>
                  </a:lnTo>
                  <a:lnTo>
                    <a:pt x="201358" y="214693"/>
                  </a:lnTo>
                  <a:lnTo>
                    <a:pt x="226861" y="174950"/>
                  </a:lnTo>
                  <a:lnTo>
                    <a:pt x="236219" y="126491"/>
                  </a:lnTo>
                  <a:lnTo>
                    <a:pt x="226861" y="77152"/>
                  </a:lnTo>
                  <a:lnTo>
                    <a:pt x="201358" y="36956"/>
                  </a:lnTo>
                  <a:lnTo>
                    <a:pt x="163568" y="9905"/>
                  </a:lnTo>
                  <a:lnTo>
                    <a:pt x="117347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561833" y="3157218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9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126483" y="3646423"/>
            <a:ext cx="2153285" cy="779780"/>
            <a:chOff x="4126483" y="3646423"/>
            <a:chExt cx="2153285" cy="77978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39183" y="3659123"/>
              <a:ext cx="236219" cy="25145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139183" y="3659123"/>
              <a:ext cx="236220" cy="251460"/>
            </a:xfrm>
            <a:custGeom>
              <a:avLst/>
              <a:gdLst/>
              <a:ahLst/>
              <a:cxnLst/>
              <a:rect l="l" t="t" r="r" b="b"/>
              <a:pathLst>
                <a:path w="236220" h="251460">
                  <a:moveTo>
                    <a:pt x="117347" y="0"/>
                  </a:moveTo>
                  <a:lnTo>
                    <a:pt x="71366" y="9882"/>
                  </a:lnTo>
                  <a:lnTo>
                    <a:pt x="34099" y="36766"/>
                  </a:lnTo>
                  <a:lnTo>
                    <a:pt x="9120" y="76509"/>
                  </a:lnTo>
                  <a:lnTo>
                    <a:pt x="0" y="124967"/>
                  </a:lnTo>
                  <a:lnTo>
                    <a:pt x="9120" y="174307"/>
                  </a:lnTo>
                  <a:lnTo>
                    <a:pt x="34099" y="214502"/>
                  </a:lnTo>
                  <a:lnTo>
                    <a:pt x="71366" y="241553"/>
                  </a:lnTo>
                  <a:lnTo>
                    <a:pt x="117347" y="251459"/>
                  </a:lnTo>
                  <a:lnTo>
                    <a:pt x="163568" y="241553"/>
                  </a:lnTo>
                  <a:lnTo>
                    <a:pt x="201358" y="214502"/>
                  </a:lnTo>
                  <a:lnTo>
                    <a:pt x="226861" y="174307"/>
                  </a:lnTo>
                  <a:lnTo>
                    <a:pt x="236219" y="124967"/>
                  </a:lnTo>
                  <a:lnTo>
                    <a:pt x="226861" y="76509"/>
                  </a:lnTo>
                  <a:lnTo>
                    <a:pt x="201358" y="36766"/>
                  </a:lnTo>
                  <a:lnTo>
                    <a:pt x="163568" y="9882"/>
                  </a:lnTo>
                  <a:lnTo>
                    <a:pt x="117347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4063" y="4162043"/>
              <a:ext cx="237743" cy="25145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084063" y="4162043"/>
              <a:ext cx="238125" cy="251460"/>
            </a:xfrm>
            <a:custGeom>
              <a:avLst/>
              <a:gdLst/>
              <a:ahLst/>
              <a:cxnLst/>
              <a:rect l="l" t="t" r="r" b="b"/>
              <a:pathLst>
                <a:path w="238125" h="251460">
                  <a:moveTo>
                    <a:pt x="118871" y="0"/>
                  </a:moveTo>
                  <a:lnTo>
                    <a:pt x="72651" y="9905"/>
                  </a:lnTo>
                  <a:lnTo>
                    <a:pt x="34861" y="36956"/>
                  </a:lnTo>
                  <a:lnTo>
                    <a:pt x="9358" y="77152"/>
                  </a:lnTo>
                  <a:lnTo>
                    <a:pt x="0" y="126491"/>
                  </a:lnTo>
                  <a:lnTo>
                    <a:pt x="9358" y="174950"/>
                  </a:lnTo>
                  <a:lnTo>
                    <a:pt x="34861" y="214693"/>
                  </a:lnTo>
                  <a:lnTo>
                    <a:pt x="72651" y="241577"/>
                  </a:lnTo>
                  <a:lnTo>
                    <a:pt x="118871" y="251459"/>
                  </a:lnTo>
                  <a:lnTo>
                    <a:pt x="165092" y="241577"/>
                  </a:lnTo>
                  <a:lnTo>
                    <a:pt x="202882" y="214693"/>
                  </a:lnTo>
                  <a:lnTo>
                    <a:pt x="228385" y="174950"/>
                  </a:lnTo>
                  <a:lnTo>
                    <a:pt x="237743" y="126491"/>
                  </a:lnTo>
                  <a:lnTo>
                    <a:pt x="228385" y="77152"/>
                  </a:lnTo>
                  <a:lnTo>
                    <a:pt x="202882" y="36956"/>
                  </a:lnTo>
                  <a:lnTo>
                    <a:pt x="165092" y="9905"/>
                  </a:lnTo>
                  <a:lnTo>
                    <a:pt x="11887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30467" y="3659123"/>
              <a:ext cx="236219" cy="25145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030467" y="3659123"/>
              <a:ext cx="236220" cy="251460"/>
            </a:xfrm>
            <a:custGeom>
              <a:avLst/>
              <a:gdLst/>
              <a:ahLst/>
              <a:cxnLst/>
              <a:rect l="l" t="t" r="r" b="b"/>
              <a:pathLst>
                <a:path w="236220" h="251460">
                  <a:moveTo>
                    <a:pt x="118871" y="0"/>
                  </a:moveTo>
                  <a:lnTo>
                    <a:pt x="72651" y="9882"/>
                  </a:lnTo>
                  <a:lnTo>
                    <a:pt x="34861" y="36766"/>
                  </a:lnTo>
                  <a:lnTo>
                    <a:pt x="9358" y="76509"/>
                  </a:lnTo>
                  <a:lnTo>
                    <a:pt x="0" y="124967"/>
                  </a:lnTo>
                  <a:lnTo>
                    <a:pt x="9358" y="174307"/>
                  </a:lnTo>
                  <a:lnTo>
                    <a:pt x="34861" y="214502"/>
                  </a:lnTo>
                  <a:lnTo>
                    <a:pt x="72651" y="241553"/>
                  </a:lnTo>
                  <a:lnTo>
                    <a:pt x="118871" y="251459"/>
                  </a:lnTo>
                  <a:lnTo>
                    <a:pt x="164853" y="241553"/>
                  </a:lnTo>
                  <a:lnTo>
                    <a:pt x="202120" y="214502"/>
                  </a:lnTo>
                  <a:lnTo>
                    <a:pt x="227099" y="174307"/>
                  </a:lnTo>
                  <a:lnTo>
                    <a:pt x="236219" y="124967"/>
                  </a:lnTo>
                  <a:lnTo>
                    <a:pt x="227099" y="76509"/>
                  </a:lnTo>
                  <a:lnTo>
                    <a:pt x="202120" y="36766"/>
                  </a:lnTo>
                  <a:lnTo>
                    <a:pt x="164853" y="9882"/>
                  </a:lnTo>
                  <a:lnTo>
                    <a:pt x="11887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450339" y="3660138"/>
            <a:ext cx="7606665" cy="2970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0170" algn="ctr">
              <a:lnSpc>
                <a:spcPct val="100000"/>
              </a:lnSpc>
              <a:spcBef>
                <a:spcPts val="100"/>
              </a:spcBef>
              <a:tabLst>
                <a:tab pos="1892300" algn="l"/>
              </a:tabLst>
            </a:pPr>
            <a:r>
              <a:rPr sz="1400" dirty="0">
                <a:latin typeface="Arial MT"/>
                <a:cs typeface="Arial MT"/>
              </a:rPr>
              <a:t>11	14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 MT"/>
              <a:cs typeface="Arial MT"/>
            </a:endParaRPr>
          </a:p>
          <a:p>
            <a:pPr marR="90170" algn="ctr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25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dirty="0">
                <a:latin typeface="Arial"/>
                <a:cs typeface="Arial"/>
              </a:rPr>
              <a:t>Need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be able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use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multiple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thread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blocks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54"/>
              </a:spcBef>
            </a:pP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process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very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large </a:t>
            </a:r>
            <a:r>
              <a:rPr sz="2000" b="1" spc="-10" dirty="0">
                <a:latin typeface="Arial"/>
                <a:cs typeface="Arial"/>
              </a:rPr>
              <a:t>arrays</a:t>
            </a:r>
            <a:endParaRPr sz="2000">
              <a:latin typeface="Arial"/>
              <a:cs typeface="Arial"/>
            </a:endParaRPr>
          </a:p>
          <a:p>
            <a:pPr marL="530225" marR="1226185">
              <a:lnSpc>
                <a:spcPct val="109500"/>
              </a:lnSpc>
              <a:spcBef>
                <a:spcPts val="15"/>
              </a:spcBef>
            </a:pPr>
            <a:r>
              <a:rPr sz="2000" b="1" dirty="0">
                <a:latin typeface="Arial"/>
                <a:cs typeface="Arial"/>
              </a:rPr>
              <a:t>To keep </a:t>
            </a:r>
            <a:r>
              <a:rPr sz="2000" b="1" spc="-10" dirty="0">
                <a:latin typeface="Arial"/>
                <a:cs typeface="Arial"/>
              </a:rPr>
              <a:t>all </a:t>
            </a:r>
            <a:r>
              <a:rPr sz="2000" b="1" spc="-5" dirty="0">
                <a:latin typeface="Arial"/>
                <a:cs typeface="Arial"/>
              </a:rPr>
              <a:t>multiprocessors </a:t>
            </a:r>
            <a:r>
              <a:rPr sz="2000" b="1" dirty="0">
                <a:latin typeface="Arial"/>
                <a:cs typeface="Arial"/>
              </a:rPr>
              <a:t>on the GPU </a:t>
            </a:r>
            <a:r>
              <a:rPr sz="2000" b="1">
                <a:latin typeface="Arial"/>
                <a:cs typeface="Arial"/>
              </a:rPr>
              <a:t>busy </a:t>
            </a:r>
            <a:r>
              <a:rPr sz="2000" b="1" spc="5">
                <a:latin typeface="Arial"/>
                <a:cs typeface="Arial"/>
              </a:rPr>
              <a:t> </a:t>
            </a:r>
            <a:endParaRPr lang="en-US" sz="2000" b="1" spc="5">
              <a:latin typeface="Arial"/>
              <a:cs typeface="Arial"/>
            </a:endParaRPr>
          </a:p>
          <a:p>
            <a:pPr marL="530225" marR="1226185">
              <a:lnSpc>
                <a:spcPct val="109500"/>
              </a:lnSpc>
              <a:spcBef>
                <a:spcPts val="15"/>
              </a:spcBef>
            </a:pPr>
            <a:r>
              <a:rPr sz="2000" b="1" spc="-5">
                <a:latin typeface="Arial"/>
                <a:cs typeface="Arial"/>
              </a:rPr>
              <a:t>Each</a:t>
            </a:r>
            <a:r>
              <a:rPr sz="2000" b="1" spc="-1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thread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block reduces</a:t>
            </a:r>
            <a:r>
              <a:rPr sz="2000" b="1" dirty="0">
                <a:latin typeface="Arial"/>
                <a:cs typeface="Arial"/>
              </a:rPr>
              <a:t> a </a:t>
            </a:r>
            <a:r>
              <a:rPr sz="2000" b="1" spc="-5" dirty="0">
                <a:latin typeface="Arial"/>
                <a:cs typeface="Arial"/>
              </a:rPr>
              <a:t>portion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array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590"/>
              </a:lnSpc>
              <a:spcBef>
                <a:spcPts val="600"/>
              </a:spcBef>
            </a:pPr>
            <a:r>
              <a:rPr sz="2400" b="1" spc="-5" dirty="0">
                <a:latin typeface="Arial"/>
                <a:cs typeface="Arial"/>
              </a:rPr>
              <a:t>But </a:t>
            </a:r>
            <a:r>
              <a:rPr sz="2400" b="1" spc="-10" dirty="0">
                <a:latin typeface="Arial"/>
                <a:cs typeface="Arial"/>
              </a:rPr>
              <a:t>how do </a:t>
            </a:r>
            <a:r>
              <a:rPr sz="2400" b="1" spc="15" dirty="0">
                <a:latin typeface="Arial"/>
                <a:cs typeface="Arial"/>
              </a:rPr>
              <a:t>we </a:t>
            </a:r>
            <a:r>
              <a:rPr sz="2400" b="1" spc="-5" dirty="0">
                <a:latin typeface="Arial"/>
                <a:cs typeface="Arial"/>
              </a:rPr>
              <a:t>communicate partial results between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thread blocks?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416300" y="2578100"/>
            <a:ext cx="3573779" cy="1586230"/>
            <a:chOff x="3416300" y="2578100"/>
            <a:chExt cx="3573779" cy="1586230"/>
          </a:xfrm>
        </p:grpSpPr>
        <p:sp>
          <p:nvSpPr>
            <p:cNvPr id="34" name="object 34"/>
            <p:cNvSpPr/>
            <p:nvPr/>
          </p:nvSpPr>
          <p:spPr>
            <a:xfrm>
              <a:off x="3547872" y="2852928"/>
              <a:ext cx="3312160" cy="1298575"/>
            </a:xfrm>
            <a:custGeom>
              <a:avLst/>
              <a:gdLst/>
              <a:ahLst/>
              <a:cxnLst/>
              <a:rect l="l" t="t" r="r" b="b"/>
              <a:pathLst>
                <a:path w="3312159" h="1298575">
                  <a:moveTo>
                    <a:pt x="0" y="0"/>
                  </a:moveTo>
                  <a:lnTo>
                    <a:pt x="236219" y="294131"/>
                  </a:lnTo>
                </a:path>
                <a:path w="3312159" h="1298575">
                  <a:moveTo>
                    <a:pt x="473963" y="0"/>
                  </a:moveTo>
                  <a:lnTo>
                    <a:pt x="236219" y="294131"/>
                  </a:lnTo>
                </a:path>
                <a:path w="3312159" h="1298575">
                  <a:moveTo>
                    <a:pt x="236219" y="565403"/>
                  </a:moveTo>
                  <a:lnTo>
                    <a:pt x="710183" y="795527"/>
                  </a:lnTo>
                </a:path>
                <a:path w="3312159" h="1298575">
                  <a:moveTo>
                    <a:pt x="946403" y="0"/>
                  </a:moveTo>
                  <a:lnTo>
                    <a:pt x="1182623" y="294131"/>
                  </a:lnTo>
                </a:path>
                <a:path w="3312159" h="1298575">
                  <a:moveTo>
                    <a:pt x="1418843" y="0"/>
                  </a:moveTo>
                  <a:lnTo>
                    <a:pt x="1182623" y="294131"/>
                  </a:lnTo>
                </a:path>
                <a:path w="3312159" h="1298575">
                  <a:moveTo>
                    <a:pt x="1182623" y="565403"/>
                  </a:moveTo>
                  <a:lnTo>
                    <a:pt x="710183" y="795527"/>
                  </a:lnTo>
                </a:path>
                <a:path w="3312159" h="1298575">
                  <a:moveTo>
                    <a:pt x="710183" y="1068323"/>
                  </a:moveTo>
                  <a:lnTo>
                    <a:pt x="1656587" y="1298447"/>
                  </a:lnTo>
                </a:path>
                <a:path w="3312159" h="1298575">
                  <a:moveTo>
                    <a:pt x="2365247" y="0"/>
                  </a:moveTo>
                  <a:lnTo>
                    <a:pt x="2129027" y="294131"/>
                  </a:lnTo>
                </a:path>
                <a:path w="3312159" h="1298575">
                  <a:moveTo>
                    <a:pt x="1892807" y="0"/>
                  </a:moveTo>
                  <a:lnTo>
                    <a:pt x="2129027" y="294131"/>
                  </a:lnTo>
                </a:path>
                <a:path w="3312159" h="1298575">
                  <a:moveTo>
                    <a:pt x="2129027" y="565403"/>
                  </a:moveTo>
                  <a:lnTo>
                    <a:pt x="2601467" y="795527"/>
                  </a:lnTo>
                </a:path>
                <a:path w="3312159" h="1298575">
                  <a:moveTo>
                    <a:pt x="3311651" y="0"/>
                  </a:moveTo>
                  <a:lnTo>
                    <a:pt x="3075431" y="294131"/>
                  </a:lnTo>
                </a:path>
                <a:path w="3312159" h="1298575">
                  <a:moveTo>
                    <a:pt x="2839211" y="0"/>
                  </a:moveTo>
                  <a:lnTo>
                    <a:pt x="3075431" y="281939"/>
                  </a:lnTo>
                </a:path>
                <a:path w="3312159" h="1298575">
                  <a:moveTo>
                    <a:pt x="3075431" y="565403"/>
                  </a:moveTo>
                  <a:lnTo>
                    <a:pt x="2601467" y="795527"/>
                  </a:lnTo>
                </a:path>
                <a:path w="3312159" h="1298575">
                  <a:moveTo>
                    <a:pt x="2601467" y="1068323"/>
                  </a:moveTo>
                  <a:lnTo>
                    <a:pt x="1656587" y="12984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29000" y="2590800"/>
              <a:ext cx="236219" cy="25145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429000" y="2590800"/>
              <a:ext cx="236220" cy="251460"/>
            </a:xfrm>
            <a:custGeom>
              <a:avLst/>
              <a:gdLst/>
              <a:ahLst/>
              <a:cxnLst/>
              <a:rect l="l" t="t" r="r" b="b"/>
              <a:pathLst>
                <a:path w="236220" h="251460">
                  <a:moveTo>
                    <a:pt x="118871" y="0"/>
                  </a:moveTo>
                  <a:lnTo>
                    <a:pt x="72651" y="9882"/>
                  </a:lnTo>
                  <a:lnTo>
                    <a:pt x="34861" y="36766"/>
                  </a:lnTo>
                  <a:lnTo>
                    <a:pt x="9358" y="76509"/>
                  </a:lnTo>
                  <a:lnTo>
                    <a:pt x="0" y="124967"/>
                  </a:lnTo>
                  <a:lnTo>
                    <a:pt x="9358" y="174307"/>
                  </a:lnTo>
                  <a:lnTo>
                    <a:pt x="34861" y="214502"/>
                  </a:lnTo>
                  <a:lnTo>
                    <a:pt x="72651" y="241553"/>
                  </a:lnTo>
                  <a:lnTo>
                    <a:pt x="118871" y="251459"/>
                  </a:lnTo>
                  <a:lnTo>
                    <a:pt x="164210" y="241553"/>
                  </a:lnTo>
                  <a:lnTo>
                    <a:pt x="201548" y="214502"/>
                  </a:lnTo>
                  <a:lnTo>
                    <a:pt x="226885" y="174307"/>
                  </a:lnTo>
                  <a:lnTo>
                    <a:pt x="236219" y="124967"/>
                  </a:lnTo>
                  <a:lnTo>
                    <a:pt x="226885" y="76509"/>
                  </a:lnTo>
                  <a:lnTo>
                    <a:pt x="201548" y="36766"/>
                  </a:lnTo>
                  <a:lnTo>
                    <a:pt x="164210" y="9882"/>
                  </a:lnTo>
                  <a:lnTo>
                    <a:pt x="11887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1440" y="2590800"/>
              <a:ext cx="237743" cy="25145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901440" y="2590800"/>
              <a:ext cx="238125" cy="251460"/>
            </a:xfrm>
            <a:custGeom>
              <a:avLst/>
              <a:gdLst/>
              <a:ahLst/>
              <a:cxnLst/>
              <a:rect l="l" t="t" r="r" b="b"/>
              <a:pathLst>
                <a:path w="238125" h="251460">
                  <a:moveTo>
                    <a:pt x="118871" y="0"/>
                  </a:moveTo>
                  <a:lnTo>
                    <a:pt x="72651" y="9882"/>
                  </a:lnTo>
                  <a:lnTo>
                    <a:pt x="34861" y="36766"/>
                  </a:lnTo>
                  <a:lnTo>
                    <a:pt x="9358" y="76509"/>
                  </a:lnTo>
                  <a:lnTo>
                    <a:pt x="0" y="124967"/>
                  </a:lnTo>
                  <a:lnTo>
                    <a:pt x="9358" y="174307"/>
                  </a:lnTo>
                  <a:lnTo>
                    <a:pt x="34861" y="214502"/>
                  </a:lnTo>
                  <a:lnTo>
                    <a:pt x="72651" y="241553"/>
                  </a:lnTo>
                  <a:lnTo>
                    <a:pt x="118871" y="251459"/>
                  </a:lnTo>
                  <a:lnTo>
                    <a:pt x="165092" y="241553"/>
                  </a:lnTo>
                  <a:lnTo>
                    <a:pt x="202882" y="214502"/>
                  </a:lnTo>
                  <a:lnTo>
                    <a:pt x="228385" y="174307"/>
                  </a:lnTo>
                  <a:lnTo>
                    <a:pt x="237743" y="124967"/>
                  </a:lnTo>
                  <a:lnTo>
                    <a:pt x="228385" y="76509"/>
                  </a:lnTo>
                  <a:lnTo>
                    <a:pt x="202882" y="36766"/>
                  </a:lnTo>
                  <a:lnTo>
                    <a:pt x="165092" y="9882"/>
                  </a:lnTo>
                  <a:lnTo>
                    <a:pt x="11887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75403" y="2590800"/>
              <a:ext cx="236219" cy="25145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375403" y="2590800"/>
              <a:ext cx="236220" cy="251460"/>
            </a:xfrm>
            <a:custGeom>
              <a:avLst/>
              <a:gdLst/>
              <a:ahLst/>
              <a:cxnLst/>
              <a:rect l="l" t="t" r="r" b="b"/>
              <a:pathLst>
                <a:path w="236220" h="251460">
                  <a:moveTo>
                    <a:pt x="117347" y="0"/>
                  </a:moveTo>
                  <a:lnTo>
                    <a:pt x="72008" y="9882"/>
                  </a:lnTo>
                  <a:lnTo>
                    <a:pt x="34670" y="36766"/>
                  </a:lnTo>
                  <a:lnTo>
                    <a:pt x="9334" y="76509"/>
                  </a:lnTo>
                  <a:lnTo>
                    <a:pt x="0" y="124967"/>
                  </a:lnTo>
                  <a:lnTo>
                    <a:pt x="9334" y="174307"/>
                  </a:lnTo>
                  <a:lnTo>
                    <a:pt x="34670" y="214502"/>
                  </a:lnTo>
                  <a:lnTo>
                    <a:pt x="72008" y="241553"/>
                  </a:lnTo>
                  <a:lnTo>
                    <a:pt x="117347" y="251459"/>
                  </a:lnTo>
                  <a:lnTo>
                    <a:pt x="163568" y="241553"/>
                  </a:lnTo>
                  <a:lnTo>
                    <a:pt x="201358" y="214502"/>
                  </a:lnTo>
                  <a:lnTo>
                    <a:pt x="226861" y="174307"/>
                  </a:lnTo>
                  <a:lnTo>
                    <a:pt x="236219" y="124967"/>
                  </a:lnTo>
                  <a:lnTo>
                    <a:pt x="226861" y="76509"/>
                  </a:lnTo>
                  <a:lnTo>
                    <a:pt x="201358" y="36766"/>
                  </a:lnTo>
                  <a:lnTo>
                    <a:pt x="163568" y="9882"/>
                  </a:lnTo>
                  <a:lnTo>
                    <a:pt x="117347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47844" y="2590800"/>
              <a:ext cx="236219" cy="25145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847844" y="2590800"/>
              <a:ext cx="236220" cy="251460"/>
            </a:xfrm>
            <a:custGeom>
              <a:avLst/>
              <a:gdLst/>
              <a:ahLst/>
              <a:cxnLst/>
              <a:rect l="l" t="t" r="r" b="b"/>
              <a:pathLst>
                <a:path w="236220" h="251460">
                  <a:moveTo>
                    <a:pt x="118871" y="0"/>
                  </a:moveTo>
                  <a:lnTo>
                    <a:pt x="72651" y="9882"/>
                  </a:lnTo>
                  <a:lnTo>
                    <a:pt x="34861" y="36766"/>
                  </a:lnTo>
                  <a:lnTo>
                    <a:pt x="9358" y="76509"/>
                  </a:lnTo>
                  <a:lnTo>
                    <a:pt x="0" y="124967"/>
                  </a:lnTo>
                  <a:lnTo>
                    <a:pt x="9358" y="174307"/>
                  </a:lnTo>
                  <a:lnTo>
                    <a:pt x="34861" y="214502"/>
                  </a:lnTo>
                  <a:lnTo>
                    <a:pt x="72651" y="241553"/>
                  </a:lnTo>
                  <a:lnTo>
                    <a:pt x="118871" y="251459"/>
                  </a:lnTo>
                  <a:lnTo>
                    <a:pt x="164853" y="241553"/>
                  </a:lnTo>
                  <a:lnTo>
                    <a:pt x="202120" y="214502"/>
                  </a:lnTo>
                  <a:lnTo>
                    <a:pt x="227099" y="174307"/>
                  </a:lnTo>
                  <a:lnTo>
                    <a:pt x="236219" y="124967"/>
                  </a:lnTo>
                  <a:lnTo>
                    <a:pt x="227099" y="76509"/>
                  </a:lnTo>
                  <a:lnTo>
                    <a:pt x="202120" y="36766"/>
                  </a:lnTo>
                  <a:lnTo>
                    <a:pt x="164853" y="9882"/>
                  </a:lnTo>
                  <a:lnTo>
                    <a:pt x="11887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1807" y="2590800"/>
              <a:ext cx="236219" cy="25145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321807" y="2590800"/>
              <a:ext cx="236220" cy="251460"/>
            </a:xfrm>
            <a:custGeom>
              <a:avLst/>
              <a:gdLst/>
              <a:ahLst/>
              <a:cxnLst/>
              <a:rect l="l" t="t" r="r" b="b"/>
              <a:pathLst>
                <a:path w="236220" h="251460">
                  <a:moveTo>
                    <a:pt x="117347" y="0"/>
                  </a:moveTo>
                  <a:lnTo>
                    <a:pt x="71366" y="9882"/>
                  </a:lnTo>
                  <a:lnTo>
                    <a:pt x="34099" y="36766"/>
                  </a:lnTo>
                  <a:lnTo>
                    <a:pt x="9120" y="76509"/>
                  </a:lnTo>
                  <a:lnTo>
                    <a:pt x="0" y="124967"/>
                  </a:lnTo>
                  <a:lnTo>
                    <a:pt x="9120" y="174307"/>
                  </a:lnTo>
                  <a:lnTo>
                    <a:pt x="34099" y="214502"/>
                  </a:lnTo>
                  <a:lnTo>
                    <a:pt x="71366" y="241553"/>
                  </a:lnTo>
                  <a:lnTo>
                    <a:pt x="117347" y="251459"/>
                  </a:lnTo>
                  <a:lnTo>
                    <a:pt x="163568" y="241553"/>
                  </a:lnTo>
                  <a:lnTo>
                    <a:pt x="201358" y="214502"/>
                  </a:lnTo>
                  <a:lnTo>
                    <a:pt x="226861" y="174307"/>
                  </a:lnTo>
                  <a:lnTo>
                    <a:pt x="236219" y="124967"/>
                  </a:lnTo>
                  <a:lnTo>
                    <a:pt x="226861" y="76509"/>
                  </a:lnTo>
                  <a:lnTo>
                    <a:pt x="201358" y="36766"/>
                  </a:lnTo>
                  <a:lnTo>
                    <a:pt x="163568" y="9882"/>
                  </a:lnTo>
                  <a:lnTo>
                    <a:pt x="117347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94247" y="2590800"/>
              <a:ext cx="236219" cy="25145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794247" y="2590800"/>
              <a:ext cx="236220" cy="251460"/>
            </a:xfrm>
            <a:custGeom>
              <a:avLst/>
              <a:gdLst/>
              <a:ahLst/>
              <a:cxnLst/>
              <a:rect l="l" t="t" r="r" b="b"/>
              <a:pathLst>
                <a:path w="236220" h="251460">
                  <a:moveTo>
                    <a:pt x="118871" y="0"/>
                  </a:moveTo>
                  <a:lnTo>
                    <a:pt x="72651" y="9882"/>
                  </a:lnTo>
                  <a:lnTo>
                    <a:pt x="34861" y="36766"/>
                  </a:lnTo>
                  <a:lnTo>
                    <a:pt x="9358" y="76509"/>
                  </a:lnTo>
                  <a:lnTo>
                    <a:pt x="0" y="124967"/>
                  </a:lnTo>
                  <a:lnTo>
                    <a:pt x="9358" y="174307"/>
                  </a:lnTo>
                  <a:lnTo>
                    <a:pt x="34861" y="214502"/>
                  </a:lnTo>
                  <a:lnTo>
                    <a:pt x="72651" y="241553"/>
                  </a:lnTo>
                  <a:lnTo>
                    <a:pt x="118871" y="251459"/>
                  </a:lnTo>
                  <a:lnTo>
                    <a:pt x="164853" y="241553"/>
                  </a:lnTo>
                  <a:lnTo>
                    <a:pt x="202120" y="214502"/>
                  </a:lnTo>
                  <a:lnTo>
                    <a:pt x="227099" y="174307"/>
                  </a:lnTo>
                  <a:lnTo>
                    <a:pt x="236219" y="124967"/>
                  </a:lnTo>
                  <a:lnTo>
                    <a:pt x="227099" y="76509"/>
                  </a:lnTo>
                  <a:lnTo>
                    <a:pt x="202120" y="36766"/>
                  </a:lnTo>
                  <a:lnTo>
                    <a:pt x="164853" y="9882"/>
                  </a:lnTo>
                  <a:lnTo>
                    <a:pt x="11887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66688" y="2590800"/>
              <a:ext cx="237743" cy="25145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266688" y="2590800"/>
              <a:ext cx="238125" cy="251460"/>
            </a:xfrm>
            <a:custGeom>
              <a:avLst/>
              <a:gdLst/>
              <a:ahLst/>
              <a:cxnLst/>
              <a:rect l="l" t="t" r="r" b="b"/>
              <a:pathLst>
                <a:path w="238125" h="251460">
                  <a:moveTo>
                    <a:pt x="118871" y="0"/>
                  </a:moveTo>
                  <a:lnTo>
                    <a:pt x="72651" y="9882"/>
                  </a:lnTo>
                  <a:lnTo>
                    <a:pt x="34861" y="36766"/>
                  </a:lnTo>
                  <a:lnTo>
                    <a:pt x="9358" y="76509"/>
                  </a:lnTo>
                  <a:lnTo>
                    <a:pt x="0" y="124967"/>
                  </a:lnTo>
                  <a:lnTo>
                    <a:pt x="9358" y="174307"/>
                  </a:lnTo>
                  <a:lnTo>
                    <a:pt x="34861" y="214502"/>
                  </a:lnTo>
                  <a:lnTo>
                    <a:pt x="72651" y="241553"/>
                  </a:lnTo>
                  <a:lnTo>
                    <a:pt x="118871" y="251459"/>
                  </a:lnTo>
                  <a:lnTo>
                    <a:pt x="165092" y="241553"/>
                  </a:lnTo>
                  <a:lnTo>
                    <a:pt x="202882" y="214502"/>
                  </a:lnTo>
                  <a:lnTo>
                    <a:pt x="228385" y="174307"/>
                  </a:lnTo>
                  <a:lnTo>
                    <a:pt x="237743" y="124967"/>
                  </a:lnTo>
                  <a:lnTo>
                    <a:pt x="228385" y="76509"/>
                  </a:lnTo>
                  <a:lnTo>
                    <a:pt x="202882" y="36766"/>
                  </a:lnTo>
                  <a:lnTo>
                    <a:pt x="165092" y="9882"/>
                  </a:lnTo>
                  <a:lnTo>
                    <a:pt x="11887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40652" y="2590800"/>
              <a:ext cx="236219" cy="25145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740652" y="2590800"/>
              <a:ext cx="236220" cy="251460"/>
            </a:xfrm>
            <a:custGeom>
              <a:avLst/>
              <a:gdLst/>
              <a:ahLst/>
              <a:cxnLst/>
              <a:rect l="l" t="t" r="r" b="b"/>
              <a:pathLst>
                <a:path w="236220" h="251460">
                  <a:moveTo>
                    <a:pt x="117347" y="0"/>
                  </a:moveTo>
                  <a:lnTo>
                    <a:pt x="72008" y="9882"/>
                  </a:lnTo>
                  <a:lnTo>
                    <a:pt x="34670" y="36766"/>
                  </a:lnTo>
                  <a:lnTo>
                    <a:pt x="9334" y="76509"/>
                  </a:lnTo>
                  <a:lnTo>
                    <a:pt x="0" y="124967"/>
                  </a:lnTo>
                  <a:lnTo>
                    <a:pt x="9334" y="174307"/>
                  </a:lnTo>
                  <a:lnTo>
                    <a:pt x="34670" y="214502"/>
                  </a:lnTo>
                  <a:lnTo>
                    <a:pt x="72008" y="241553"/>
                  </a:lnTo>
                  <a:lnTo>
                    <a:pt x="117347" y="251459"/>
                  </a:lnTo>
                  <a:lnTo>
                    <a:pt x="163568" y="241553"/>
                  </a:lnTo>
                  <a:lnTo>
                    <a:pt x="201358" y="214502"/>
                  </a:lnTo>
                  <a:lnTo>
                    <a:pt x="226861" y="174307"/>
                  </a:lnTo>
                  <a:lnTo>
                    <a:pt x="236219" y="124967"/>
                  </a:lnTo>
                  <a:lnTo>
                    <a:pt x="226861" y="76509"/>
                  </a:lnTo>
                  <a:lnTo>
                    <a:pt x="201358" y="36766"/>
                  </a:lnTo>
                  <a:lnTo>
                    <a:pt x="163568" y="9882"/>
                  </a:lnTo>
                  <a:lnTo>
                    <a:pt x="117347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450339" y="2050795"/>
            <a:ext cx="7539990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Tree-based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approach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used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within each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thread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block</a:t>
            </a:r>
            <a:endParaRPr sz="2400">
              <a:latin typeface="Arial"/>
              <a:cs typeface="Arial"/>
            </a:endParaRPr>
          </a:p>
          <a:p>
            <a:pPr marR="22860" algn="ctr">
              <a:lnSpc>
                <a:spcPct val="100000"/>
              </a:lnSpc>
              <a:spcBef>
                <a:spcPts val="1380"/>
              </a:spcBef>
              <a:tabLst>
                <a:tab pos="471805" algn="l"/>
                <a:tab pos="946150" algn="l"/>
                <a:tab pos="1418590" algn="l"/>
                <a:tab pos="1892300" algn="l"/>
                <a:tab pos="2364740" algn="l"/>
                <a:tab pos="2837180" algn="l"/>
                <a:tab pos="3311525" algn="l"/>
              </a:tabLst>
            </a:pPr>
            <a:r>
              <a:rPr sz="1400" dirty="0">
                <a:latin typeface="Arial MT"/>
                <a:cs typeface="Arial MT"/>
              </a:rPr>
              <a:t>3	1	7	0	4	1	6	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3906" y="1196333"/>
            <a:ext cx="8689340" cy="5295265"/>
            <a:chOff x="823906" y="1196333"/>
            <a:chExt cx="8689340" cy="5295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3" y="1412741"/>
              <a:ext cx="7848590" cy="50642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38193" y="1412741"/>
              <a:ext cx="7848600" cy="5064760"/>
            </a:xfrm>
            <a:custGeom>
              <a:avLst/>
              <a:gdLst/>
              <a:ahLst/>
              <a:cxnLst/>
              <a:rect l="l" t="t" r="r" b="b"/>
              <a:pathLst>
                <a:path w="7848600" h="5064760">
                  <a:moveTo>
                    <a:pt x="0" y="0"/>
                  </a:moveTo>
                  <a:lnTo>
                    <a:pt x="0" y="5064251"/>
                  </a:lnTo>
                  <a:lnTo>
                    <a:pt x="7848599" y="5064251"/>
                  </a:lnTo>
                  <a:lnTo>
                    <a:pt x="7848599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840212" y="6944357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5B900"/>
                </a:solidFill>
                <a:latin typeface="Arial MT"/>
                <a:cs typeface="Arial MT"/>
              </a:rPr>
              <a:t>2</a:t>
            </a:r>
            <a:r>
              <a:rPr sz="1400" dirty="0">
                <a:solidFill>
                  <a:srgbClr val="75B900"/>
                </a:solidFill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6768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Reduction</a:t>
            </a:r>
            <a:r>
              <a:rPr spc="-30" dirty="0"/>
              <a:t> </a:t>
            </a:r>
            <a:r>
              <a:rPr spc="-10" dirty="0"/>
              <a:t>#6:</a:t>
            </a:r>
            <a:r>
              <a:rPr spc="-30" dirty="0"/>
              <a:t> </a:t>
            </a:r>
            <a:r>
              <a:rPr spc="-5" dirty="0"/>
              <a:t>Completely</a:t>
            </a:r>
            <a:r>
              <a:rPr spc="-25" dirty="0"/>
              <a:t> </a:t>
            </a:r>
            <a:r>
              <a:rPr spc="-5" dirty="0"/>
              <a:t>Unrolled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6681" y="1454911"/>
            <a:ext cx="6983095" cy="387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if</a:t>
            </a:r>
            <a:r>
              <a:rPr sz="1800" b="1" spc="-1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(blockSize</a:t>
            </a:r>
            <a:r>
              <a:rPr sz="1800" b="1" spc="-1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&gt;=</a:t>
            </a:r>
            <a:r>
              <a:rPr sz="1800" b="1" spc="-10" dirty="0">
                <a:solidFill>
                  <a:srgbClr val="A50020"/>
                </a:solidFill>
                <a:latin typeface="Arial"/>
                <a:cs typeface="Arial"/>
              </a:rPr>
              <a:t> 512)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tabLst>
                <a:tab pos="5394960" algn="l"/>
              </a:tabLst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tid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256)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 </a:t>
            </a:r>
            <a:r>
              <a:rPr sz="1800" b="1" spc="-5" dirty="0">
                <a:latin typeface="Arial"/>
                <a:cs typeface="Arial"/>
              </a:rPr>
              <a:t>sdata[tid]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+=</a:t>
            </a:r>
            <a:r>
              <a:rPr sz="1800" b="1" spc="-5" dirty="0">
                <a:latin typeface="Arial"/>
                <a:cs typeface="Arial"/>
              </a:rPr>
              <a:t> sdata[tid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256];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}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 dirty="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if</a:t>
            </a:r>
            <a:r>
              <a:rPr sz="1800" b="1" spc="-1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(blockSize</a:t>
            </a:r>
            <a:r>
              <a:rPr sz="1800" b="1" spc="-1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&gt;=</a:t>
            </a:r>
            <a:r>
              <a:rPr sz="1800" b="1" spc="-10" dirty="0">
                <a:solidFill>
                  <a:srgbClr val="A50020"/>
                </a:solidFill>
                <a:latin typeface="Arial"/>
                <a:cs typeface="Arial"/>
              </a:rPr>
              <a:t> 256)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tabLst>
                <a:tab pos="5394960" algn="l"/>
              </a:tabLst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tid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128)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 </a:t>
            </a:r>
            <a:r>
              <a:rPr sz="1800" b="1" spc="-5" dirty="0">
                <a:latin typeface="Arial"/>
                <a:cs typeface="Arial"/>
              </a:rPr>
              <a:t>sdata[tid]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+=</a:t>
            </a:r>
            <a:r>
              <a:rPr sz="1800" b="1" spc="-5" dirty="0">
                <a:latin typeface="Arial"/>
                <a:cs typeface="Arial"/>
              </a:rPr>
              <a:t> sdata[tid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128];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}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 dirty="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if</a:t>
            </a:r>
            <a:r>
              <a:rPr sz="1800" b="1" spc="-1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(blockSize</a:t>
            </a:r>
            <a:r>
              <a:rPr sz="1800" b="1" spc="-1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&gt;=</a:t>
            </a:r>
            <a:r>
              <a:rPr sz="1800" b="1" spc="-10" dirty="0">
                <a:solidFill>
                  <a:srgbClr val="A50020"/>
                </a:solidFill>
                <a:latin typeface="Arial"/>
                <a:cs typeface="Arial"/>
              </a:rPr>
              <a:t> 128)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tabLst>
                <a:tab pos="1606550" algn="l"/>
                <a:tab pos="4521835" algn="l"/>
                <a:tab pos="5396865" algn="l"/>
              </a:tabLst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tid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50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64)	</a:t>
            </a:r>
            <a:r>
              <a:rPr sz="1800" b="1" dirty="0">
                <a:latin typeface="Arial"/>
                <a:cs typeface="Arial"/>
              </a:rPr>
              <a:t>{ </a:t>
            </a:r>
            <a:r>
              <a:rPr sz="1800" b="1" spc="-5" dirty="0">
                <a:latin typeface="Arial"/>
                <a:cs typeface="Arial"/>
              </a:rPr>
              <a:t>sdata[tid]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sdata[tid </a:t>
            </a:r>
            <a:r>
              <a:rPr sz="1800" b="1" dirty="0">
                <a:latin typeface="Arial"/>
                <a:cs typeface="Arial"/>
              </a:rPr>
              <a:t>+	</a:t>
            </a:r>
            <a:r>
              <a:rPr sz="1800" b="1" spc="-5" dirty="0">
                <a:latin typeface="Arial"/>
                <a:cs typeface="Arial"/>
              </a:rPr>
              <a:t>64];</a:t>
            </a:r>
            <a:r>
              <a:rPr sz="1800" b="1" dirty="0">
                <a:latin typeface="Arial"/>
                <a:cs typeface="Arial"/>
              </a:rPr>
              <a:t> }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 dirty="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800" b="1" spc="-5" dirty="0">
                <a:latin typeface="Arial"/>
                <a:cs typeface="Arial"/>
              </a:rPr>
              <a:t>tid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-10" dirty="0">
                <a:latin typeface="Arial"/>
                <a:cs typeface="Arial"/>
              </a:rPr>
              <a:t> 32)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266700" marR="1482725">
              <a:lnSpc>
                <a:spcPct val="100000"/>
              </a:lnSpc>
            </a:pP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(blockSize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&gt;=</a:t>
            </a:r>
            <a:r>
              <a:rPr sz="1800" b="1" spc="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A50020"/>
                </a:solidFill>
                <a:latin typeface="Arial"/>
                <a:cs typeface="Arial"/>
              </a:rPr>
              <a:t>64) </a:t>
            </a:r>
            <a:r>
              <a:rPr sz="1800" b="1" spc="-5" dirty="0">
                <a:latin typeface="Arial"/>
                <a:cs typeface="Arial"/>
              </a:rPr>
              <a:t>sdata[tid] += sdata[tid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32];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if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 (blockSize</a:t>
            </a:r>
            <a:r>
              <a:rPr sz="1800" b="1" spc="-1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&gt;=</a:t>
            </a:r>
            <a:r>
              <a:rPr sz="1800" b="1" spc="484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A50020"/>
                </a:solidFill>
                <a:latin typeface="Arial"/>
                <a:cs typeface="Arial"/>
              </a:rPr>
              <a:t>32)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sdata[tid] +=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sdata[tid</a:t>
            </a:r>
            <a:r>
              <a:rPr sz="1800" b="1" dirty="0">
                <a:latin typeface="Arial"/>
                <a:cs typeface="Arial"/>
              </a:rPr>
              <a:t> +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16];</a:t>
            </a:r>
            <a:endParaRPr sz="18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if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 (blockSize</a:t>
            </a:r>
            <a:r>
              <a:rPr sz="1800" b="1" spc="-1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&gt;=</a:t>
            </a:r>
            <a:r>
              <a:rPr sz="1800" b="1" spc="49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A50020"/>
                </a:solidFill>
                <a:latin typeface="Arial"/>
                <a:cs typeface="Arial"/>
              </a:rPr>
              <a:t>16)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sdata[tid] +=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sdata[tid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8];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1195" y="5299961"/>
            <a:ext cx="1689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if</a:t>
            </a:r>
            <a:r>
              <a:rPr sz="1800" b="1" spc="-4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(blockSize</a:t>
            </a:r>
            <a:r>
              <a:rPr sz="1800" b="1" spc="-4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&gt;= </a:t>
            </a:r>
            <a:r>
              <a:rPr sz="1800" b="1" spc="-49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if</a:t>
            </a:r>
            <a:r>
              <a:rPr sz="1800" b="1" spc="-4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(blockSize</a:t>
            </a:r>
            <a:r>
              <a:rPr sz="1800" b="1" spc="-4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&gt;= </a:t>
            </a:r>
            <a:r>
              <a:rPr sz="1800" b="1" spc="-49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if</a:t>
            </a:r>
            <a:r>
              <a:rPr sz="1800" b="1" spc="-4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(blockSize</a:t>
            </a:r>
            <a:r>
              <a:rPr sz="1800" b="1" spc="-4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&gt;=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5896" y="5299961"/>
            <a:ext cx="33331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8)</a:t>
            </a:r>
            <a:r>
              <a:rPr sz="1800" b="1" spc="47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sdata[tid]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+= sdata[tid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4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4];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4)</a:t>
            </a:r>
            <a:r>
              <a:rPr sz="1800" b="1" spc="47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sdata[tid]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+= sdata[tid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4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2];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2)</a:t>
            </a:r>
            <a:r>
              <a:rPr sz="1800" b="1" spc="47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sdata[tid]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+= sdata[tid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4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1];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8222" y="6122921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3" y="6531353"/>
            <a:ext cx="7995920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Note: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all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code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50020"/>
                </a:solidFill>
                <a:latin typeface="Arial"/>
                <a:cs typeface="Arial"/>
              </a:rPr>
              <a:t>RED</a:t>
            </a:r>
            <a:r>
              <a:rPr sz="2400" b="1" spc="-1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will be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evaluated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compile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Arial MT"/>
                <a:cs typeface="Arial MT"/>
              </a:rPr>
              <a:t>Results in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efficient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inner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loop!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0212" y="6944357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5B900"/>
                </a:solidFill>
                <a:latin typeface="Arial MT"/>
                <a:cs typeface="Arial MT"/>
              </a:rPr>
              <a:t>2</a:t>
            </a:r>
            <a:r>
              <a:rPr sz="1400" dirty="0">
                <a:solidFill>
                  <a:srgbClr val="75B900"/>
                </a:solidFill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51898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Invoking</a:t>
            </a:r>
            <a:r>
              <a:rPr spc="-30" dirty="0"/>
              <a:t> </a:t>
            </a:r>
            <a:r>
              <a:rPr spc="-5" dirty="0"/>
              <a:t>Template</a:t>
            </a:r>
            <a:r>
              <a:rPr spc="-25" dirty="0"/>
              <a:t> </a:t>
            </a:r>
            <a:r>
              <a:rPr spc="-5" dirty="0"/>
              <a:t>Kernels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1" y="1548383"/>
            <a:ext cx="256032" cy="2682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348" y="1970532"/>
            <a:ext cx="210312" cy="2194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0339" y="1398669"/>
            <a:ext cx="7480934" cy="8305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Arial"/>
                <a:cs typeface="Arial"/>
              </a:rPr>
              <a:t>Don’t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we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still need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block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size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at compile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time?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Arial"/>
                <a:cs typeface="Arial"/>
              </a:rPr>
              <a:t>Nope,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just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switch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statement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10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possible block sizes: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09706" y="2286952"/>
            <a:ext cx="7115175" cy="5042535"/>
            <a:chOff x="1509706" y="2286952"/>
            <a:chExt cx="7115175" cy="50425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993" y="2301239"/>
              <a:ext cx="7086605" cy="50139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23993" y="2301239"/>
              <a:ext cx="7086600" cy="5013960"/>
            </a:xfrm>
            <a:custGeom>
              <a:avLst/>
              <a:gdLst/>
              <a:ahLst/>
              <a:cxnLst/>
              <a:rect l="l" t="t" r="r" b="b"/>
              <a:pathLst>
                <a:path w="7086600" h="5013959">
                  <a:moveTo>
                    <a:pt x="0" y="0"/>
                  </a:moveTo>
                  <a:lnTo>
                    <a:pt x="0" y="5013959"/>
                  </a:lnTo>
                  <a:lnTo>
                    <a:pt x="7086599" y="5013959"/>
                  </a:lnTo>
                  <a:lnTo>
                    <a:pt x="7086599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17979" y="2343402"/>
            <a:ext cx="6869430" cy="321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switch</a:t>
            </a:r>
            <a:r>
              <a:rPr sz="14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(</a:t>
            </a:r>
            <a:r>
              <a:rPr sz="1400" spc="-5" dirty="0">
                <a:latin typeface="Arial MT"/>
                <a:cs typeface="Arial MT"/>
              </a:rPr>
              <a:t>threads)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ts val="1675"/>
              </a:lnSpc>
            </a:pPr>
            <a:r>
              <a:rPr sz="1400" dirty="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ts val="1675"/>
              </a:lnSpc>
              <a:spcBef>
                <a:spcPts val="5"/>
              </a:spcBef>
            </a:pP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case</a:t>
            </a:r>
            <a:r>
              <a:rPr sz="1400" spc="-8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512:</a:t>
            </a:r>
            <a:endParaRPr sz="1400">
              <a:latin typeface="Arial MT"/>
              <a:cs typeface="Arial MT"/>
            </a:endParaRPr>
          </a:p>
          <a:p>
            <a:pPr marL="407034" marR="5080" indent="196215">
              <a:lnSpc>
                <a:spcPts val="1680"/>
              </a:lnSpc>
              <a:spcBef>
                <a:spcPts val="50"/>
              </a:spcBef>
            </a:pPr>
            <a:r>
              <a:rPr sz="1400" spc="-10" dirty="0">
                <a:latin typeface="Arial MT"/>
                <a:cs typeface="Arial MT"/>
              </a:rPr>
              <a:t>reduce5&lt;512&gt;&lt;&lt;&lt;</a:t>
            </a:r>
            <a:r>
              <a:rPr sz="1400" spc="-5" dirty="0">
                <a:latin typeface="Arial MT"/>
                <a:cs typeface="Arial MT"/>
              </a:rPr>
              <a:t> dimGrid,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dimBlock,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smemSize </a:t>
            </a:r>
            <a:r>
              <a:rPr sz="1400" spc="-10" dirty="0">
                <a:latin typeface="Arial MT"/>
                <a:cs typeface="Arial MT"/>
              </a:rPr>
              <a:t>&gt;&gt;&gt;(d_idata,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d_odata);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break; </a:t>
            </a:r>
            <a:r>
              <a:rPr sz="1400" spc="-3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case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256:</a:t>
            </a:r>
            <a:endParaRPr sz="1400">
              <a:latin typeface="Arial MT"/>
              <a:cs typeface="Arial MT"/>
            </a:endParaRPr>
          </a:p>
          <a:p>
            <a:pPr marL="407034" marR="5080" indent="196215">
              <a:lnSpc>
                <a:spcPts val="167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reduce5&lt;256&gt;&lt;&lt;&lt;</a:t>
            </a:r>
            <a:r>
              <a:rPr sz="1400" spc="-5" dirty="0">
                <a:latin typeface="Arial MT"/>
                <a:cs typeface="Arial MT"/>
              </a:rPr>
              <a:t> dimGrid,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dimBlock,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smemSize </a:t>
            </a:r>
            <a:r>
              <a:rPr sz="1400" spc="-10" dirty="0">
                <a:latin typeface="Arial MT"/>
                <a:cs typeface="Arial MT"/>
              </a:rPr>
              <a:t>&gt;&gt;&gt;(d_idata,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d_odata);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break; </a:t>
            </a:r>
            <a:r>
              <a:rPr sz="1400" spc="-3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case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128:</a:t>
            </a:r>
            <a:endParaRPr sz="1400">
              <a:latin typeface="Arial MT"/>
              <a:cs typeface="Arial MT"/>
            </a:endParaRPr>
          </a:p>
          <a:p>
            <a:pPr marL="407034" marR="5080" indent="196215">
              <a:lnSpc>
                <a:spcPts val="1670"/>
              </a:lnSpc>
              <a:spcBef>
                <a:spcPts val="10"/>
              </a:spcBef>
            </a:pPr>
            <a:r>
              <a:rPr sz="1400" spc="-10" dirty="0">
                <a:latin typeface="Arial MT"/>
                <a:cs typeface="Arial MT"/>
              </a:rPr>
              <a:t>reduce5&lt;128&gt;&lt;&lt;&lt;</a:t>
            </a:r>
            <a:r>
              <a:rPr sz="1400" spc="-5" dirty="0">
                <a:latin typeface="Arial MT"/>
                <a:cs typeface="Arial MT"/>
              </a:rPr>
              <a:t> dimGrid,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dimBlock,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smemSize </a:t>
            </a:r>
            <a:r>
              <a:rPr sz="1400" spc="-10" dirty="0">
                <a:latin typeface="Arial MT"/>
                <a:cs typeface="Arial MT"/>
              </a:rPr>
              <a:t>&gt;&gt;&gt;(d_idata,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d_odata);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break; </a:t>
            </a:r>
            <a:r>
              <a:rPr sz="1400" spc="-3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case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64:</a:t>
            </a:r>
            <a:endParaRPr sz="1400">
              <a:latin typeface="Arial MT"/>
              <a:cs typeface="Arial MT"/>
            </a:endParaRPr>
          </a:p>
          <a:p>
            <a:pPr marL="407034" marR="5080" indent="196215">
              <a:lnSpc>
                <a:spcPts val="167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reduce5&lt;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64&gt;&lt;&lt;&lt; </a:t>
            </a:r>
            <a:r>
              <a:rPr sz="1400" spc="-5" dirty="0">
                <a:latin typeface="Arial MT"/>
                <a:cs typeface="Arial MT"/>
              </a:rPr>
              <a:t>dimGrid,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dimBlock,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smemSize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&gt;&gt;&gt;(d_idata,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d_odata);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break; </a:t>
            </a:r>
            <a:r>
              <a:rPr sz="1400" spc="-3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case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32:</a:t>
            </a:r>
            <a:endParaRPr sz="1400">
              <a:latin typeface="Arial MT"/>
              <a:cs typeface="Arial MT"/>
            </a:endParaRPr>
          </a:p>
          <a:p>
            <a:pPr marL="407034" marR="5080" indent="196215">
              <a:lnSpc>
                <a:spcPts val="1680"/>
              </a:lnSpc>
            </a:pPr>
            <a:r>
              <a:rPr sz="1400" spc="-5" dirty="0">
                <a:latin typeface="Arial MT"/>
                <a:cs typeface="Arial MT"/>
              </a:rPr>
              <a:t>reduce5&lt;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32&gt;&lt;&lt;&lt; </a:t>
            </a:r>
            <a:r>
              <a:rPr sz="1400" spc="-5" dirty="0">
                <a:latin typeface="Arial MT"/>
                <a:cs typeface="Arial MT"/>
              </a:rPr>
              <a:t>dimGrid,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dimBlock,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smemSize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&gt;&gt;&gt;(d_idata,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d_odata);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break; </a:t>
            </a:r>
            <a:r>
              <a:rPr sz="1400" spc="-3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case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16:</a:t>
            </a:r>
            <a:endParaRPr sz="1400">
              <a:latin typeface="Arial MT"/>
              <a:cs typeface="Arial MT"/>
            </a:endParaRPr>
          </a:p>
          <a:p>
            <a:pPr marL="603885">
              <a:lnSpc>
                <a:spcPts val="1610"/>
              </a:lnSpc>
            </a:pPr>
            <a:r>
              <a:rPr sz="1400" spc="-5" dirty="0">
                <a:latin typeface="Arial MT"/>
                <a:cs typeface="Arial MT"/>
              </a:rPr>
              <a:t>reduce5&lt;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16&gt;&lt;&lt;&lt;</a:t>
            </a:r>
            <a:r>
              <a:rPr sz="1400" spc="-5" dirty="0">
                <a:latin typeface="Arial MT"/>
                <a:cs typeface="Arial MT"/>
              </a:rPr>
              <a:t> dimGrid,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dimBlock, smemSize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&gt;&gt;&gt;(d_idata,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d_odata);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case</a:t>
            </a:r>
            <a:r>
              <a:rPr sz="1400" spc="3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8: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8072" y="5533133"/>
            <a:ext cx="5339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8&gt;&lt;&lt;&lt; </a:t>
            </a:r>
            <a:r>
              <a:rPr sz="1400" spc="-5" dirty="0">
                <a:latin typeface="Arial MT"/>
                <a:cs typeface="Arial MT"/>
              </a:rPr>
              <a:t>dimGrid,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dimBlock, smemSize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&gt;&gt;&gt;(d_idata,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d_odata);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8072" y="5959853"/>
            <a:ext cx="5339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4&gt;&lt;&lt;&lt; </a:t>
            </a:r>
            <a:r>
              <a:rPr sz="1400" spc="-5" dirty="0">
                <a:latin typeface="Arial MT"/>
                <a:cs typeface="Arial MT"/>
              </a:rPr>
              <a:t>dimGrid,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dimBlock, smemSize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&gt;&gt;&gt;(d_idata,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d_odata);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8072" y="6385049"/>
            <a:ext cx="5339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2&gt;&lt;&lt;&lt; </a:t>
            </a:r>
            <a:r>
              <a:rPr sz="1400" spc="-5" dirty="0">
                <a:latin typeface="Arial MT"/>
                <a:cs typeface="Arial MT"/>
              </a:rPr>
              <a:t>dimGrid,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dimBlock, smemSize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&gt;&gt;&gt;(d_idata,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d_odata);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48072" y="6810245"/>
            <a:ext cx="5339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1&gt;&lt;&lt;&lt; </a:t>
            </a:r>
            <a:r>
              <a:rPr sz="1400" spc="-5" dirty="0">
                <a:latin typeface="Arial MT"/>
                <a:cs typeface="Arial MT"/>
              </a:rPr>
              <a:t>dimGrid,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dimBlock, smemSize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&gt;&gt;&gt;(d_idata,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d_odata);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00FF"/>
                </a:solidFill>
                <a:latin typeface="Arial MT"/>
                <a:cs typeface="Arial MT"/>
              </a:rPr>
              <a:t>break;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2700" y="5533133"/>
            <a:ext cx="966469" cy="172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21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u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5</a:t>
            </a:r>
            <a:r>
              <a:rPr sz="1400" dirty="0">
                <a:latin typeface="Arial MT"/>
                <a:cs typeface="Arial MT"/>
              </a:rPr>
              <a:t>&lt; 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case</a:t>
            </a:r>
            <a:r>
              <a:rPr sz="1400" spc="3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4:</a:t>
            </a:r>
            <a:endParaRPr sz="1400">
              <a:latin typeface="Arial MT"/>
              <a:cs typeface="Arial MT"/>
            </a:endParaRPr>
          </a:p>
          <a:p>
            <a:pPr marL="12700" marR="5080" indent="196215">
              <a:lnSpc>
                <a:spcPts val="1670"/>
              </a:lnSpc>
              <a:spcBef>
                <a:spcPts val="65"/>
              </a:spcBef>
            </a:pPr>
            <a:r>
              <a:rPr sz="1400" spc="-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u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5</a:t>
            </a:r>
            <a:r>
              <a:rPr sz="1400" dirty="0">
                <a:latin typeface="Arial MT"/>
                <a:cs typeface="Arial MT"/>
              </a:rPr>
              <a:t>&lt; 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case</a:t>
            </a:r>
            <a:r>
              <a:rPr sz="1400" spc="3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2:</a:t>
            </a:r>
            <a:endParaRPr sz="1400">
              <a:latin typeface="Arial MT"/>
              <a:cs typeface="Arial MT"/>
            </a:endParaRPr>
          </a:p>
          <a:p>
            <a:pPr marL="12700" marR="5080" indent="196215">
              <a:lnSpc>
                <a:spcPts val="1670"/>
              </a:lnSpc>
              <a:spcBef>
                <a:spcPts val="10"/>
              </a:spcBef>
            </a:pPr>
            <a:r>
              <a:rPr sz="1400" spc="-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u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5</a:t>
            </a:r>
            <a:r>
              <a:rPr sz="1400" dirty="0">
                <a:latin typeface="Arial MT"/>
                <a:cs typeface="Arial MT"/>
              </a:rPr>
              <a:t>&lt; 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case</a:t>
            </a:r>
            <a:r>
              <a:rPr sz="1400" spc="3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1:</a:t>
            </a:r>
            <a:endParaRPr sz="1400">
              <a:latin typeface="Arial MT"/>
              <a:cs typeface="Arial MT"/>
            </a:endParaRPr>
          </a:p>
          <a:p>
            <a:pPr marL="208915">
              <a:lnSpc>
                <a:spcPts val="1620"/>
              </a:lnSpc>
            </a:pPr>
            <a:r>
              <a:rPr sz="1400" spc="-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u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5</a:t>
            </a:r>
            <a:r>
              <a:rPr sz="1400" dirty="0">
                <a:latin typeface="Arial MT"/>
                <a:cs typeface="Arial MT"/>
              </a:rPr>
              <a:t>&lt;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7446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Performance</a:t>
            </a:r>
            <a:r>
              <a:rPr spc="-15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dirty="0"/>
              <a:t>4M</a:t>
            </a:r>
            <a:r>
              <a:rPr spc="-20" dirty="0"/>
              <a:t> </a:t>
            </a:r>
            <a:r>
              <a:rPr spc="-5" dirty="0"/>
              <a:t>element </a:t>
            </a:r>
            <a:r>
              <a:rPr spc="-10" dirty="0"/>
              <a:t>reduction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4393" y="2057400"/>
            <a:ext cx="8305800" cy="3884929"/>
            <a:chOff x="914393" y="2057400"/>
            <a:chExt cx="8305800" cy="38849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3579875"/>
              <a:ext cx="1142999" cy="5897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2819400"/>
              <a:ext cx="1142999" cy="760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4760975"/>
              <a:ext cx="1142999" cy="5897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199" y="4169663"/>
              <a:ext cx="1142999" cy="5913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199" y="5350764"/>
              <a:ext cx="1142999" cy="5913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800" y="5350764"/>
              <a:ext cx="1676399" cy="5913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6800" y="2057400"/>
              <a:ext cx="2819399" cy="15224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2057400"/>
              <a:ext cx="1676399" cy="7619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6200" y="5350764"/>
              <a:ext cx="1523999" cy="5913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6200" y="4760975"/>
              <a:ext cx="1523999" cy="5897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6200" y="4169663"/>
              <a:ext cx="1523999" cy="5913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6200" y="3579875"/>
              <a:ext cx="1523999" cy="5897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6200" y="2819400"/>
              <a:ext cx="1523999" cy="7604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6800" y="4760975"/>
              <a:ext cx="1676399" cy="5897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6800" y="4169663"/>
              <a:ext cx="1676399" cy="59131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76800" y="3579875"/>
              <a:ext cx="1676399" cy="58978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76599" y="5350764"/>
              <a:ext cx="1600199" cy="59131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4393" y="5350764"/>
              <a:ext cx="2362206" cy="59131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76599" y="4760975"/>
              <a:ext cx="1600199" cy="58978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4393" y="4760975"/>
              <a:ext cx="2362206" cy="58978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76599" y="4169663"/>
              <a:ext cx="1600199" cy="59131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4393" y="4169663"/>
              <a:ext cx="2362206" cy="5913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76599" y="3579875"/>
              <a:ext cx="1600199" cy="58978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4393" y="3579875"/>
              <a:ext cx="2362206" cy="58978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76599" y="2819400"/>
              <a:ext cx="1600199" cy="76047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4393" y="2819400"/>
              <a:ext cx="2362206" cy="7604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76599" y="2057400"/>
              <a:ext cx="1600199" cy="761999"/>
            </a:xfrm>
            <a:prstGeom prst="rect">
              <a:avLst/>
            </a:prstGeom>
          </p:spPr>
        </p:pic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3679188" y="2336197"/>
          <a:ext cx="5480683" cy="3462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491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195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5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3.456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4.854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2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1.722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9.741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4.68x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0.965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17.377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1.78x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8.34x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0.536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31.289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1.8x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15.01x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147">
                <a:tc>
                  <a:txBody>
                    <a:bodyPr/>
                    <a:lstStyle/>
                    <a:p>
                      <a:pPr marL="31750">
                        <a:lnSpc>
                          <a:spcPts val="2355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0.381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2355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43.996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ts val="2355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1.41x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5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21.16x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2" name="object 3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696200" y="2057400"/>
            <a:ext cx="1523999" cy="7619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14393" y="2057400"/>
            <a:ext cx="2362206" cy="76199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993133" y="2082799"/>
            <a:ext cx="1998345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  <a:p>
            <a:pPr marL="12700" marR="163195">
              <a:lnSpc>
                <a:spcPct val="100000"/>
              </a:lnSpc>
              <a:spcBef>
                <a:spcPts val="35"/>
              </a:spcBef>
            </a:pPr>
            <a:r>
              <a:rPr sz="1200" b="1" spc="-5" dirty="0">
                <a:latin typeface="Arial"/>
                <a:cs typeface="Arial"/>
              </a:rPr>
              <a:t>interleaved addressing </a:t>
            </a:r>
            <a:r>
              <a:rPr sz="1200" b="1" dirty="0">
                <a:latin typeface="Arial"/>
                <a:cs typeface="Arial"/>
              </a:rPr>
              <a:t> with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divergent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branching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2:</a:t>
            </a:r>
            <a:endParaRPr sz="2000">
              <a:latin typeface="Arial"/>
              <a:cs typeface="Arial"/>
            </a:endParaRPr>
          </a:p>
          <a:p>
            <a:pPr marL="12700" marR="318770">
              <a:lnSpc>
                <a:spcPct val="100000"/>
              </a:lnSpc>
              <a:spcBef>
                <a:spcPts val="35"/>
              </a:spcBef>
            </a:pPr>
            <a:r>
              <a:rPr sz="1200" b="1" spc="-5" dirty="0">
                <a:latin typeface="Arial"/>
                <a:cs typeface="Arial"/>
              </a:rPr>
              <a:t>interleaved addressing </a:t>
            </a:r>
            <a:r>
              <a:rPr sz="1200" b="1" spc="-3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with</a:t>
            </a:r>
            <a:r>
              <a:rPr sz="1200" b="1" spc="-5" dirty="0">
                <a:latin typeface="Arial"/>
                <a:cs typeface="Arial"/>
              </a:rPr>
              <a:t> bank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conflicts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3: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Arial"/>
                <a:cs typeface="Arial"/>
              </a:rPr>
              <a:t>sequential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addressing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4: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Arial"/>
                <a:cs typeface="Arial"/>
              </a:rPr>
              <a:t>first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add during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global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load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5: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Arial"/>
                <a:cs typeface="Arial"/>
              </a:rPr>
              <a:t>unroll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last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warp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6: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Arial"/>
                <a:cs typeface="Arial"/>
              </a:rPr>
              <a:t>completely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unrolled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6702042" y="1474723"/>
            <a:ext cx="99186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34315">
              <a:lnSpc>
                <a:spcPct val="100600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Step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ee</a:t>
            </a:r>
            <a:r>
              <a:rPr sz="1800" b="1" dirty="0">
                <a:latin typeface="Arial"/>
                <a:cs typeface="Arial"/>
              </a:rPr>
              <a:t>dup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03961" y="1703323"/>
            <a:ext cx="1195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Bandwidth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76035" y="1703323"/>
            <a:ext cx="157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Time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3148" dirty="0">
                <a:latin typeface="Arial"/>
                <a:cs typeface="Arial"/>
              </a:rPr>
              <a:t>22</a:t>
            </a:r>
            <a:r>
              <a:rPr sz="1800" b="1" spc="-22" baseline="23148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51119" y="1474723"/>
            <a:ext cx="12566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685" marR="5080" indent="-134620">
              <a:lnSpc>
                <a:spcPct val="100600"/>
              </a:lnSpc>
              <a:spcBef>
                <a:spcPts val="85"/>
              </a:spcBef>
            </a:pP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ul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i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  </a:t>
            </a:r>
            <a:r>
              <a:rPr sz="1800" b="1" spc="-5" dirty="0">
                <a:latin typeface="Arial"/>
                <a:cs typeface="Arial"/>
              </a:rPr>
              <a:t>Speedup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5869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Work Efficiency</a:t>
            </a: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1143000" y="1396548"/>
            <a:ext cx="7586980" cy="4242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ts val="273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cs typeface="Arial"/>
              </a:rPr>
              <a:t>Are we utilizing the cores and threads?</a:t>
            </a:r>
          </a:p>
          <a:p>
            <a:pPr marL="406400" indent="-342900">
              <a:lnSpc>
                <a:spcPts val="273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cs typeface="Arial"/>
              </a:rPr>
              <a:t>Each kernel call runs in </a:t>
            </a:r>
            <a:r>
              <a:rPr lang="en-US" sz="2000" b="1" dirty="0" err="1">
                <a:latin typeface="Arial"/>
                <a:cs typeface="Arial"/>
              </a:rPr>
              <a:t>logN</a:t>
            </a:r>
            <a:r>
              <a:rPr lang="en-US" sz="2000" b="1" dirty="0">
                <a:latin typeface="Arial"/>
                <a:cs typeface="Arial"/>
              </a:rPr>
              <a:t> steps</a:t>
            </a:r>
          </a:p>
          <a:p>
            <a:pPr marL="406400" indent="-342900">
              <a:lnSpc>
                <a:spcPts val="273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cs typeface="Arial"/>
              </a:rPr>
              <a:t>Total amount of work (addition) is N</a:t>
            </a:r>
          </a:p>
          <a:p>
            <a:pPr marL="406400" indent="-342900">
              <a:lnSpc>
                <a:spcPts val="273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cs typeface="Arial"/>
              </a:rPr>
              <a:t>With</a:t>
            </a:r>
            <a:r>
              <a:rPr lang="ko-KR" altLang="en-US" sz="2000" b="1" dirty="0">
                <a:latin typeface="Arial"/>
                <a:cs typeface="Arial"/>
              </a:rPr>
              <a:t> </a:t>
            </a:r>
            <a:r>
              <a:rPr lang="en-US" altLang="ko-KR" sz="2000" b="1" dirty="0">
                <a:latin typeface="Arial"/>
                <a:cs typeface="Arial"/>
              </a:rPr>
              <a:t>P threads,</a:t>
            </a:r>
            <a:r>
              <a:rPr lang="ko-KR" altLang="en-US" sz="2000" b="1" dirty="0">
                <a:latin typeface="Arial"/>
                <a:cs typeface="Arial"/>
              </a:rPr>
              <a:t> </a:t>
            </a:r>
            <a:r>
              <a:rPr lang="en-US" altLang="ko-KR" sz="2000" b="1" dirty="0">
                <a:latin typeface="Arial"/>
                <a:cs typeface="Arial"/>
              </a:rPr>
              <a:t>the</a:t>
            </a:r>
            <a:r>
              <a:rPr lang="ko-KR" altLang="en-US" sz="2000" b="1" dirty="0">
                <a:latin typeface="Arial"/>
                <a:cs typeface="Arial"/>
              </a:rPr>
              <a:t> </a:t>
            </a:r>
            <a:r>
              <a:rPr lang="en-US" altLang="ko-KR" sz="2000" b="1" dirty="0">
                <a:latin typeface="Arial"/>
                <a:cs typeface="Arial"/>
              </a:rPr>
              <a:t>execution</a:t>
            </a:r>
            <a:r>
              <a:rPr lang="ko-KR" altLang="en-US" sz="2000" b="1" dirty="0">
                <a:latin typeface="Arial"/>
                <a:cs typeface="Arial"/>
              </a:rPr>
              <a:t> </a:t>
            </a:r>
            <a:r>
              <a:rPr lang="en-US" altLang="ko-KR" sz="2000" b="1" dirty="0">
                <a:latin typeface="Arial"/>
                <a:cs typeface="Arial"/>
              </a:rPr>
              <a:t>time</a:t>
            </a:r>
            <a:r>
              <a:rPr lang="ko-KR" altLang="en-US" sz="2000" b="1" dirty="0">
                <a:latin typeface="Arial"/>
                <a:cs typeface="Arial"/>
              </a:rPr>
              <a:t> </a:t>
            </a:r>
            <a:r>
              <a:rPr lang="en-US" altLang="ko-KR" sz="2000" b="1" dirty="0">
                <a:latin typeface="Arial"/>
                <a:cs typeface="Arial"/>
              </a:rPr>
              <a:t>of the algorithm is</a:t>
            </a:r>
            <a:r>
              <a:rPr lang="ko-KR" altLang="en-US" sz="2000" b="1" dirty="0">
                <a:latin typeface="Arial"/>
                <a:cs typeface="Arial"/>
              </a:rPr>
              <a:t> </a:t>
            </a:r>
            <a:br>
              <a:rPr lang="en-US" altLang="ko-KR" sz="2000" b="1" dirty="0">
                <a:latin typeface="Arial"/>
                <a:cs typeface="Arial"/>
              </a:rPr>
            </a:br>
            <a:r>
              <a:rPr lang="en-US" altLang="ko-KR" sz="2000" b="1" dirty="0">
                <a:latin typeface="Arial"/>
                <a:cs typeface="Arial"/>
              </a:rPr>
              <a:t>O(N/P</a:t>
            </a:r>
            <a:r>
              <a:rPr lang="ko-KR" altLang="en-US" sz="2000" b="1" dirty="0">
                <a:latin typeface="Arial"/>
                <a:cs typeface="Arial"/>
              </a:rPr>
              <a:t> </a:t>
            </a:r>
            <a:r>
              <a:rPr lang="en-US" altLang="ko-KR" sz="2000" b="1" dirty="0">
                <a:latin typeface="Arial"/>
                <a:cs typeface="Arial"/>
              </a:rPr>
              <a:t>+</a:t>
            </a:r>
            <a:r>
              <a:rPr lang="ko-KR" altLang="en-US" sz="2000" b="1" dirty="0">
                <a:latin typeface="Arial"/>
                <a:cs typeface="Arial"/>
              </a:rPr>
              <a:t> </a:t>
            </a:r>
            <a:r>
              <a:rPr lang="en-US" altLang="ko-KR" sz="2000" b="1" dirty="0" err="1">
                <a:latin typeface="Arial"/>
                <a:cs typeface="Arial"/>
              </a:rPr>
              <a:t>logN</a:t>
            </a:r>
            <a:r>
              <a:rPr lang="en-US" altLang="ko-KR" sz="2000" b="1" dirty="0">
                <a:latin typeface="Arial"/>
                <a:cs typeface="Arial"/>
              </a:rPr>
              <a:t>)</a:t>
            </a:r>
          </a:p>
          <a:p>
            <a:pPr marL="863600" lvl="1" indent="-342900">
              <a:lnSpc>
                <a:spcPts val="273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/>
                <a:cs typeface="Arial"/>
              </a:rPr>
              <a:t>Because we set P=N, it’s O(</a:t>
            </a:r>
            <a:r>
              <a:rPr lang="en-US" altLang="ko-KR" sz="2000" b="1" dirty="0" err="1">
                <a:latin typeface="Arial"/>
                <a:cs typeface="Arial"/>
              </a:rPr>
              <a:t>logN</a:t>
            </a:r>
            <a:r>
              <a:rPr lang="en-US" altLang="ko-KR" sz="2000" b="1" dirty="0">
                <a:latin typeface="Arial"/>
                <a:cs typeface="Arial"/>
              </a:rPr>
              <a:t>)</a:t>
            </a:r>
          </a:p>
          <a:p>
            <a:pPr marL="406400" indent="-342900">
              <a:lnSpc>
                <a:spcPts val="273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/>
                <a:cs typeface="Arial"/>
              </a:rPr>
              <a:t>But with P=N threads over </a:t>
            </a:r>
            <a:r>
              <a:rPr lang="en-US" altLang="ko-KR" sz="2000" b="1" dirty="0" err="1">
                <a:latin typeface="Arial"/>
                <a:cs typeface="Arial"/>
              </a:rPr>
              <a:t>logN</a:t>
            </a:r>
            <a:r>
              <a:rPr lang="en-US" altLang="ko-KR" sz="2000" b="1" dirty="0">
                <a:latin typeface="Arial"/>
                <a:cs typeface="Arial"/>
              </a:rPr>
              <a:t> time, we should be able to perform O(</a:t>
            </a:r>
            <a:r>
              <a:rPr lang="en-US" altLang="ko-KR" sz="2000" b="1" dirty="0" err="1">
                <a:latin typeface="Arial"/>
                <a:cs typeface="Arial"/>
              </a:rPr>
              <a:t>NlogN</a:t>
            </a:r>
            <a:r>
              <a:rPr lang="en-US" altLang="ko-KR" sz="2000" b="1" dirty="0">
                <a:latin typeface="Arial"/>
                <a:cs typeface="Arial"/>
              </a:rPr>
              <a:t>) amount of work</a:t>
            </a:r>
          </a:p>
          <a:p>
            <a:pPr marL="863600" lvl="1" indent="-342900">
              <a:lnSpc>
                <a:spcPts val="273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/>
                <a:cs typeface="Arial"/>
              </a:rPr>
              <a:t>We’re getting only N</a:t>
            </a:r>
          </a:p>
          <a:p>
            <a:pPr marL="863600" lvl="1" indent="-342900">
              <a:lnSpc>
                <a:spcPts val="273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/>
                <a:cs typeface="Arial"/>
              </a:rPr>
              <a:t>Of course, this is because the number of active threads halves each step</a:t>
            </a:r>
          </a:p>
          <a:p>
            <a:pPr marL="63500">
              <a:lnSpc>
                <a:spcPts val="2730"/>
              </a:lnSpc>
              <a:spcBef>
                <a:spcPts val="100"/>
              </a:spcBef>
            </a:pPr>
            <a:endParaRPr sz="2000" b="1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FA9EFF-C96F-431F-BDDF-1BE17F0D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289" y="5099092"/>
            <a:ext cx="3581711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28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2" y="753865"/>
            <a:ext cx="853186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Algorithm Cascading (~=kernel fusion)</a:t>
            </a: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1143000" y="1396548"/>
            <a:ext cx="7586980" cy="2459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indent="-342900">
              <a:lnSpc>
                <a:spcPts val="273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cs typeface="Arial"/>
              </a:rPr>
              <a:t>N=P for a </a:t>
            </a:r>
            <a:r>
              <a:rPr lang="en-US" sz="2000" b="1" dirty="0" err="1">
                <a:latin typeface="Arial"/>
                <a:cs typeface="Arial"/>
              </a:rPr>
              <a:t>threadblock</a:t>
            </a:r>
            <a:r>
              <a:rPr lang="en-US" sz="2000" b="1" dirty="0">
                <a:latin typeface="Arial"/>
                <a:cs typeface="Arial"/>
              </a:rPr>
              <a:t>, but </a:t>
            </a:r>
            <a:r>
              <a:rPr lang="en-US" sz="2000" b="1" dirty="0" err="1">
                <a:latin typeface="Arial"/>
                <a:cs typeface="Arial"/>
              </a:rPr>
              <a:t>Ntotal</a:t>
            </a:r>
            <a:r>
              <a:rPr lang="en-US" sz="2000" b="1" dirty="0">
                <a:latin typeface="Arial"/>
                <a:cs typeface="Arial"/>
              </a:rPr>
              <a:t> &gt;&gt; P</a:t>
            </a:r>
          </a:p>
          <a:p>
            <a:pPr marL="406400" indent="-342900">
              <a:lnSpc>
                <a:spcPts val="273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cs typeface="Arial"/>
              </a:rPr>
              <a:t>We can use sequential reduction before the parallel reduction takes part</a:t>
            </a:r>
          </a:p>
          <a:p>
            <a:pPr marL="406400" indent="-342900">
              <a:lnSpc>
                <a:spcPts val="273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cs typeface="Arial"/>
              </a:rPr>
              <a:t>Instead of handling N items each block, we can handle k*N items each block</a:t>
            </a:r>
          </a:p>
          <a:p>
            <a:pPr marL="406400" indent="-342900">
              <a:lnSpc>
                <a:spcPts val="273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cs typeface="Arial"/>
              </a:rPr>
              <a:t>Less loss from decreasing #threads</a:t>
            </a:r>
          </a:p>
          <a:p>
            <a:pPr marL="863600" lvl="1" indent="-342900">
              <a:lnSpc>
                <a:spcPts val="273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/>
                <a:cs typeface="Arial"/>
              </a:rPr>
              <a:t>Carefully tune the number of blocks</a:t>
            </a:r>
            <a:endParaRPr sz="2000" b="1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FA9EFF-C96F-431F-BDDF-1BE17F0D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108492"/>
            <a:ext cx="3581711" cy="24447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A2019FF-23E8-4A09-A0E7-22BFA4EDE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189965"/>
            <a:ext cx="6495219" cy="23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16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58699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Parallel</a:t>
            </a:r>
            <a:r>
              <a:rPr spc="-40" dirty="0"/>
              <a:t> </a:t>
            </a:r>
            <a:r>
              <a:rPr spc="-5" dirty="0"/>
              <a:t>Reduction</a:t>
            </a:r>
            <a:r>
              <a:rPr spc="-35" dirty="0"/>
              <a:t> </a:t>
            </a:r>
            <a:r>
              <a:rPr spc="-5" dirty="0"/>
              <a:t>Complexity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1" y="2127504"/>
            <a:ext cx="256032" cy="2682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348" y="2848355"/>
            <a:ext cx="210312" cy="2194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5081" y="3602735"/>
            <a:ext cx="256032" cy="2621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348" y="3986784"/>
            <a:ext cx="210312" cy="2194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348" y="4320540"/>
            <a:ext cx="210312" cy="2194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5081" y="5346191"/>
            <a:ext cx="256032" cy="2621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348" y="6062471"/>
            <a:ext cx="210312" cy="2194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348" y="6396228"/>
            <a:ext cx="210312" cy="21945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99539" y="2050795"/>
            <a:ext cx="7586980" cy="4605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273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9932"/>
                </a:solidFill>
                <a:latin typeface="Arial"/>
                <a:cs typeface="Arial"/>
              </a:rPr>
              <a:t>Log(</a:t>
            </a:r>
            <a:r>
              <a:rPr sz="2400" b="1" i="1" spc="-5" dirty="0">
                <a:solidFill>
                  <a:srgbClr val="FF9932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FF9932"/>
                </a:solidFill>
                <a:latin typeface="Arial"/>
                <a:cs typeface="Arial"/>
              </a:rPr>
              <a:t>)</a:t>
            </a:r>
            <a:r>
              <a:rPr sz="2400" b="1" dirty="0">
                <a:solidFill>
                  <a:srgbClr val="FF993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parallel steps, each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step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S</a:t>
            </a:r>
            <a:r>
              <a:rPr sz="2400" b="1" i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does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/2</a:t>
            </a:r>
            <a:r>
              <a:rPr sz="2400" b="1" i="1" spc="-7" baseline="24305" dirty="0">
                <a:latin typeface="Arial"/>
                <a:cs typeface="Arial"/>
              </a:rPr>
              <a:t>S</a:t>
            </a:r>
            <a:endParaRPr sz="2400" baseline="24305" dirty="0">
              <a:latin typeface="Arial"/>
              <a:cs typeface="Arial"/>
            </a:endParaRPr>
          </a:p>
          <a:p>
            <a:pPr marL="63500">
              <a:lnSpc>
                <a:spcPts val="2730"/>
              </a:lnSpc>
            </a:pPr>
            <a:r>
              <a:rPr sz="2400" b="1" spc="-5" dirty="0">
                <a:latin typeface="Arial"/>
                <a:cs typeface="Arial"/>
              </a:rPr>
              <a:t>independent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ops</a:t>
            </a:r>
            <a:endParaRPr sz="2400" dirty="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254"/>
              </a:spcBef>
            </a:pPr>
            <a:r>
              <a:rPr sz="2000" b="1" dirty="0">
                <a:solidFill>
                  <a:srgbClr val="FF9932"/>
                </a:solidFill>
                <a:latin typeface="Arial"/>
                <a:cs typeface="Arial"/>
              </a:rPr>
              <a:t>Step</a:t>
            </a:r>
            <a:r>
              <a:rPr sz="2000" b="1" spc="-20" dirty="0">
                <a:solidFill>
                  <a:srgbClr val="FF993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9932"/>
                </a:solidFill>
                <a:latin typeface="Arial"/>
                <a:cs typeface="Arial"/>
              </a:rPr>
              <a:t>Complexity</a:t>
            </a:r>
            <a:r>
              <a:rPr sz="2000" b="1" spc="-50" dirty="0">
                <a:solidFill>
                  <a:srgbClr val="FF993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O(log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165"/>
              </a:spcBef>
            </a:pPr>
            <a:r>
              <a:rPr sz="2400" b="1" spc="-5" dirty="0">
                <a:latin typeface="Arial"/>
                <a:cs typeface="Arial"/>
              </a:rPr>
              <a:t>For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=2</a:t>
            </a:r>
            <a:r>
              <a:rPr sz="2400" b="1" i="1" spc="-7" baseline="24305" dirty="0">
                <a:latin typeface="Arial"/>
                <a:cs typeface="Arial"/>
              </a:rPr>
              <a:t>D</a:t>
            </a:r>
            <a:r>
              <a:rPr sz="2400" b="1" spc="-5" dirty="0">
                <a:latin typeface="Arial"/>
                <a:cs typeface="Arial"/>
              </a:rPr>
              <a:t>,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performs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∑</a:t>
            </a:r>
            <a:r>
              <a:rPr sz="2400" b="1" i="1" spc="-15" baseline="-20833" dirty="0">
                <a:latin typeface="Arial"/>
                <a:cs typeface="Arial"/>
              </a:rPr>
              <a:t>S</a:t>
            </a:r>
            <a:r>
              <a:rPr sz="2400" spc="-15" baseline="-20833" dirty="0">
                <a:latin typeface="Symbol"/>
                <a:cs typeface="Symbol"/>
              </a:rPr>
              <a:t></a:t>
            </a:r>
            <a:r>
              <a:rPr sz="2400" b="1" spc="-15" baseline="-20833" dirty="0">
                <a:latin typeface="Arial"/>
                <a:cs typeface="Arial"/>
              </a:rPr>
              <a:t>[1..</a:t>
            </a:r>
            <a:r>
              <a:rPr sz="2400" b="1" i="1" spc="-15" baseline="-20833" dirty="0">
                <a:latin typeface="Arial"/>
                <a:cs typeface="Arial"/>
              </a:rPr>
              <a:t>D</a:t>
            </a:r>
            <a:r>
              <a:rPr sz="2400" b="1" spc="-15" baseline="-20833" dirty="0">
                <a:latin typeface="Arial"/>
                <a:cs typeface="Arial"/>
              </a:rPr>
              <a:t>]</a:t>
            </a:r>
            <a:r>
              <a:rPr sz="2400" b="1" spc="-10" dirty="0">
                <a:latin typeface="Arial"/>
                <a:cs typeface="Arial"/>
              </a:rPr>
              <a:t>2</a:t>
            </a:r>
            <a:r>
              <a:rPr sz="2400" b="1" i="1" spc="-15" baseline="24305" dirty="0">
                <a:latin typeface="Arial"/>
                <a:cs typeface="Arial"/>
              </a:rPr>
              <a:t>D</a:t>
            </a:r>
            <a:r>
              <a:rPr sz="2400" b="1" spc="-15" baseline="24305" dirty="0">
                <a:latin typeface="Arial"/>
                <a:cs typeface="Arial"/>
              </a:rPr>
              <a:t>-</a:t>
            </a:r>
            <a:r>
              <a:rPr sz="2400" b="1" i="1" spc="-15" baseline="24305" dirty="0">
                <a:latin typeface="Arial"/>
                <a:cs typeface="Arial"/>
              </a:rPr>
              <a:t>S</a:t>
            </a:r>
            <a:r>
              <a:rPr sz="2400" b="1" i="1" spc="359" baseline="243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-1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operations</a:t>
            </a:r>
            <a:endParaRPr sz="2400" dirty="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solidFill>
                  <a:srgbClr val="FF9932"/>
                </a:solidFill>
                <a:latin typeface="Arial"/>
                <a:cs typeface="Arial"/>
              </a:rPr>
              <a:t>Work</a:t>
            </a:r>
            <a:r>
              <a:rPr sz="2000" b="1" spc="-20" dirty="0">
                <a:solidFill>
                  <a:srgbClr val="FF993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9932"/>
                </a:solidFill>
                <a:latin typeface="Arial"/>
                <a:cs typeface="Arial"/>
              </a:rPr>
              <a:t>Complexity</a:t>
            </a:r>
            <a:r>
              <a:rPr sz="2000" b="1" spc="-40" dirty="0">
                <a:solidFill>
                  <a:srgbClr val="FF993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O(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–</a:t>
            </a:r>
            <a:r>
              <a:rPr sz="2000" b="1" spc="-5" dirty="0">
                <a:latin typeface="Arial"/>
                <a:cs typeface="Arial"/>
              </a:rPr>
              <a:t> It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9932"/>
                </a:solidFill>
                <a:latin typeface="Arial"/>
                <a:cs typeface="Arial"/>
              </a:rPr>
              <a:t>work-efficient</a:t>
            </a:r>
            <a:endParaRPr sz="2000" dirty="0">
              <a:latin typeface="Arial"/>
              <a:cs typeface="Arial"/>
            </a:endParaRPr>
          </a:p>
          <a:p>
            <a:pPr marL="581025" marR="283210">
              <a:lnSpc>
                <a:spcPts val="2160"/>
              </a:lnSpc>
              <a:spcBef>
                <a:spcPts val="509"/>
              </a:spcBef>
            </a:pPr>
            <a:r>
              <a:rPr sz="2000" b="1" spc="-5" dirty="0">
                <a:latin typeface="Arial"/>
                <a:cs typeface="Arial"/>
              </a:rPr>
              <a:t>i.e. </a:t>
            </a:r>
            <a:r>
              <a:rPr sz="2000" b="1" dirty="0">
                <a:latin typeface="Arial"/>
                <a:cs typeface="Arial"/>
              </a:rPr>
              <a:t>does not </a:t>
            </a:r>
            <a:r>
              <a:rPr sz="2000" b="1" spc="-5" dirty="0">
                <a:latin typeface="Arial"/>
                <a:cs typeface="Arial"/>
              </a:rPr>
              <a:t>perform more operations </a:t>
            </a:r>
            <a:r>
              <a:rPr sz="2000" b="1" dirty="0">
                <a:latin typeface="Arial"/>
                <a:cs typeface="Arial"/>
              </a:rPr>
              <a:t>than a </a:t>
            </a:r>
            <a:r>
              <a:rPr sz="2000" b="1" spc="-5" dirty="0">
                <a:latin typeface="Arial"/>
                <a:cs typeface="Arial"/>
              </a:rPr>
              <a:t>sequential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algorithm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 marL="63500" marR="17780">
              <a:lnSpc>
                <a:spcPts val="2590"/>
              </a:lnSpc>
              <a:spcBef>
                <a:spcPts val="1425"/>
              </a:spcBef>
            </a:pPr>
            <a:r>
              <a:rPr sz="2400" b="1" spc="-5" dirty="0">
                <a:latin typeface="Arial"/>
                <a:cs typeface="Arial"/>
              </a:rPr>
              <a:t>With </a:t>
            </a:r>
            <a:r>
              <a:rPr sz="2400" b="1" i="1" dirty="0">
                <a:latin typeface="Arial"/>
                <a:cs typeface="Arial"/>
              </a:rPr>
              <a:t>P </a:t>
            </a:r>
            <a:r>
              <a:rPr sz="2400" b="1" spc="-5" dirty="0">
                <a:latin typeface="Arial"/>
                <a:cs typeface="Arial"/>
              </a:rPr>
              <a:t>threads physically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parallel 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i="1" dirty="0">
                <a:latin typeface="Arial"/>
                <a:cs typeface="Arial"/>
              </a:rPr>
              <a:t>P </a:t>
            </a:r>
            <a:r>
              <a:rPr sz="2400" b="1" spc="-5" dirty="0">
                <a:latin typeface="Arial"/>
                <a:cs typeface="Arial"/>
              </a:rPr>
              <a:t>processors),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9932"/>
                </a:solidFill>
                <a:latin typeface="Arial"/>
                <a:cs typeface="Arial"/>
              </a:rPr>
              <a:t>time</a:t>
            </a:r>
            <a:r>
              <a:rPr sz="2400" b="1" spc="-5" dirty="0">
                <a:solidFill>
                  <a:srgbClr val="FF9932"/>
                </a:solidFill>
                <a:latin typeface="Arial"/>
                <a:cs typeface="Arial"/>
              </a:rPr>
              <a:t> complexity</a:t>
            </a:r>
            <a:r>
              <a:rPr sz="2400" b="1" spc="-25" dirty="0">
                <a:solidFill>
                  <a:srgbClr val="FF9932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O(</a:t>
            </a:r>
            <a:r>
              <a:rPr sz="2400" b="1" i="1" spc="-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/</a:t>
            </a:r>
            <a:r>
              <a:rPr sz="2400" b="1" i="1" spc="-5" dirty="0">
                <a:latin typeface="Arial"/>
                <a:cs typeface="Arial"/>
              </a:rPr>
              <a:t>P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log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581025" marR="2004060">
              <a:lnSpc>
                <a:spcPts val="2630"/>
              </a:lnSpc>
              <a:spcBef>
                <a:spcPts val="90"/>
              </a:spcBef>
            </a:pPr>
            <a:r>
              <a:rPr sz="2000" b="1" dirty="0">
                <a:latin typeface="Arial"/>
                <a:cs typeface="Arial"/>
              </a:rPr>
              <a:t>Compare to </a:t>
            </a:r>
            <a:r>
              <a:rPr sz="2000" b="1" spc="-5" dirty="0">
                <a:latin typeface="Arial"/>
                <a:cs typeface="Arial"/>
              </a:rPr>
              <a:t>O(</a:t>
            </a:r>
            <a:r>
              <a:rPr sz="2000" b="1" i="1" spc="-5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) </a:t>
            </a:r>
            <a:r>
              <a:rPr sz="2000" b="1" dirty="0">
                <a:latin typeface="Arial"/>
                <a:cs typeface="Arial"/>
              </a:rPr>
              <a:t>for </a:t>
            </a:r>
            <a:r>
              <a:rPr sz="2000" b="1" spc="-5" dirty="0">
                <a:latin typeface="Arial"/>
                <a:cs typeface="Arial"/>
              </a:rPr>
              <a:t>sequential reduction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thread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block,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N=P,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9932"/>
                </a:solidFill>
                <a:latin typeface="Arial"/>
                <a:cs typeface="Arial"/>
              </a:rPr>
              <a:t>O(log</a:t>
            </a:r>
            <a:r>
              <a:rPr sz="2000" b="1" spc="-15" dirty="0">
                <a:solidFill>
                  <a:srgbClr val="FF993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9932"/>
                </a:solidFill>
                <a:latin typeface="Arial"/>
                <a:cs typeface="Arial"/>
              </a:rPr>
              <a:t>N)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3566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45" dirty="0"/>
              <a:t> </a:t>
            </a:r>
            <a:r>
              <a:rPr spc="-5" dirty="0"/>
              <a:t>About</a:t>
            </a:r>
            <a:r>
              <a:rPr spc="-45" dirty="0"/>
              <a:t> </a:t>
            </a:r>
            <a:r>
              <a:rPr i="1" spc="-5" dirty="0">
                <a:latin typeface="Arial"/>
                <a:cs typeface="Arial"/>
              </a:rPr>
              <a:t>Cost?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081" y="2127504"/>
            <a:ext cx="256032" cy="2682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348" y="2848355"/>
            <a:ext cx="210312" cy="2194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348" y="3182111"/>
            <a:ext cx="210312" cy="2194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5081" y="4139184"/>
            <a:ext cx="256032" cy="2682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1348" y="4526279"/>
            <a:ext cx="210312" cy="2194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348" y="4864608"/>
            <a:ext cx="210312" cy="2194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348" y="5198364"/>
            <a:ext cx="210312" cy="2194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5081" y="5949696"/>
            <a:ext cx="256032" cy="2621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348" y="6336791"/>
            <a:ext cx="210312" cy="21945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50339" y="2050795"/>
            <a:ext cx="7310755" cy="460574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322580">
              <a:lnSpc>
                <a:spcPts val="2580"/>
              </a:lnSpc>
              <a:spcBef>
                <a:spcPts val="434"/>
              </a:spcBef>
            </a:pPr>
            <a:r>
              <a:rPr sz="2400" b="1" i="1" spc="-5" dirty="0">
                <a:latin typeface="Arial"/>
                <a:cs typeface="Arial"/>
              </a:rPr>
              <a:t>Cost </a:t>
            </a:r>
            <a:r>
              <a:rPr sz="2400" b="1" spc="-5" dirty="0">
                <a:latin typeface="Arial"/>
                <a:cs typeface="Arial"/>
              </a:rPr>
              <a:t>of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parallel algorithm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processors </a:t>
            </a:r>
            <a:r>
              <a:rPr sz="2400" b="1" dirty="0">
                <a:latin typeface="Arial"/>
                <a:cs typeface="Arial"/>
              </a:rPr>
              <a:t>× </a:t>
            </a:r>
            <a:r>
              <a:rPr sz="2400" b="1" spc="-5" dirty="0">
                <a:latin typeface="Arial"/>
                <a:cs typeface="Arial"/>
              </a:rPr>
              <a:t>time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  <a:p>
            <a:pPr marL="530225" marR="179070">
              <a:lnSpc>
                <a:spcPct val="100000"/>
              </a:lnSpc>
              <a:spcBef>
                <a:spcPts val="220"/>
              </a:spcBef>
            </a:pPr>
            <a:r>
              <a:rPr sz="2000" b="1" spc="-5" dirty="0">
                <a:latin typeface="Arial"/>
                <a:cs typeface="Arial"/>
              </a:rPr>
              <a:t>Allocate threads instead </a:t>
            </a:r>
            <a:r>
              <a:rPr sz="2000" b="1" dirty="0">
                <a:latin typeface="Arial"/>
                <a:cs typeface="Arial"/>
              </a:rPr>
              <a:t>of </a:t>
            </a:r>
            <a:r>
              <a:rPr sz="2000" b="1" spc="-5" dirty="0">
                <a:latin typeface="Arial"/>
                <a:cs typeface="Arial"/>
              </a:rPr>
              <a:t>processors: O(</a:t>
            </a:r>
            <a:r>
              <a:rPr sz="2000" b="1" i="1" spc="-5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) threads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Time complexity is </a:t>
            </a:r>
            <a:r>
              <a:rPr sz="2000" b="1" dirty="0">
                <a:latin typeface="Arial"/>
                <a:cs typeface="Arial"/>
              </a:rPr>
              <a:t>O(log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), so </a:t>
            </a:r>
            <a:r>
              <a:rPr sz="2000" b="1" i="1" spc="-5" dirty="0">
                <a:latin typeface="Arial"/>
                <a:cs typeface="Arial"/>
              </a:rPr>
              <a:t>cost </a:t>
            </a:r>
            <a:r>
              <a:rPr sz="2000" b="1" spc="-10" dirty="0">
                <a:latin typeface="Arial"/>
                <a:cs typeface="Arial"/>
              </a:rPr>
              <a:t>is </a:t>
            </a:r>
            <a:r>
              <a:rPr sz="2000" b="1" spc="-5" dirty="0">
                <a:latin typeface="Arial"/>
                <a:cs typeface="Arial"/>
              </a:rPr>
              <a:t>O(</a:t>
            </a:r>
            <a:r>
              <a:rPr sz="2000" b="1" i="1" spc="-5" dirty="0">
                <a:latin typeface="Arial"/>
                <a:cs typeface="Arial"/>
              </a:rPr>
              <a:t>N </a:t>
            </a:r>
            <a:r>
              <a:rPr sz="2000" b="1" spc="-5" dirty="0">
                <a:latin typeface="Arial"/>
                <a:cs typeface="Arial"/>
              </a:rPr>
              <a:t>log </a:t>
            </a:r>
            <a:r>
              <a:rPr sz="2000" b="1" i="1" spc="-5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) </a:t>
            </a:r>
            <a:r>
              <a:rPr sz="2000" b="1" dirty="0">
                <a:latin typeface="Arial"/>
                <a:cs typeface="Arial"/>
              </a:rPr>
              <a:t>: </a:t>
            </a:r>
            <a:r>
              <a:rPr sz="2000" b="1" spc="-5" dirty="0">
                <a:solidFill>
                  <a:srgbClr val="FF9932"/>
                </a:solidFill>
                <a:latin typeface="Arial"/>
                <a:cs typeface="Arial"/>
              </a:rPr>
              <a:t>not </a:t>
            </a:r>
            <a:r>
              <a:rPr sz="2000" b="1" spc="-545" dirty="0">
                <a:solidFill>
                  <a:srgbClr val="FF993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9932"/>
                </a:solidFill>
                <a:latin typeface="Arial"/>
                <a:cs typeface="Arial"/>
              </a:rPr>
              <a:t>cost</a:t>
            </a:r>
            <a:r>
              <a:rPr sz="2000" b="1" spc="-20" dirty="0">
                <a:solidFill>
                  <a:srgbClr val="FF9932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9932"/>
                </a:solidFill>
                <a:latin typeface="Arial"/>
                <a:cs typeface="Arial"/>
              </a:rPr>
              <a:t>efficient!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Brent’s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theorem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suggests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O(</a:t>
            </a:r>
            <a:r>
              <a:rPr sz="2400" b="1" i="1" spc="-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/log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threads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45"/>
              </a:spcBef>
            </a:pPr>
            <a:r>
              <a:rPr sz="2000" b="1" spc="-5" dirty="0">
                <a:latin typeface="Arial"/>
                <a:cs typeface="Arial"/>
              </a:rPr>
              <a:t>Each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thread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does</a:t>
            </a:r>
            <a:r>
              <a:rPr sz="2000" b="1" spc="-5" dirty="0">
                <a:latin typeface="Arial"/>
                <a:cs typeface="Arial"/>
              </a:rPr>
              <a:t> O(log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2000" b="1" spc="-5" dirty="0">
                <a:latin typeface="Arial"/>
                <a:cs typeface="Arial"/>
              </a:rPr>
              <a:t> sequential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work</a:t>
            </a:r>
            <a:endParaRPr sz="2000">
              <a:latin typeface="Arial"/>
              <a:cs typeface="Arial"/>
            </a:endParaRPr>
          </a:p>
          <a:p>
            <a:pPr marL="530225" marR="5080">
              <a:lnSpc>
                <a:spcPct val="110000"/>
              </a:lnSpc>
            </a:pPr>
            <a:r>
              <a:rPr sz="2000" b="1" dirty="0">
                <a:latin typeface="Arial"/>
                <a:cs typeface="Arial"/>
              </a:rPr>
              <a:t>Then </a:t>
            </a:r>
            <a:r>
              <a:rPr sz="2000" b="1" spc="-5" dirty="0">
                <a:latin typeface="Arial"/>
                <a:cs typeface="Arial"/>
              </a:rPr>
              <a:t>all O(</a:t>
            </a:r>
            <a:r>
              <a:rPr sz="2000" b="1" i="1" spc="-5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/log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 </a:t>
            </a:r>
            <a:r>
              <a:rPr sz="2000" b="1" spc="-5" dirty="0">
                <a:latin typeface="Arial"/>
                <a:cs typeface="Arial"/>
              </a:rPr>
              <a:t>threads cooperate for O(log </a:t>
            </a:r>
            <a:r>
              <a:rPr sz="2000" b="1" i="1" spc="-5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) steps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Cost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O((</a:t>
            </a:r>
            <a:r>
              <a:rPr sz="2000" b="1" i="1" spc="-5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/log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)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*</a:t>
            </a:r>
            <a:r>
              <a:rPr sz="2000" b="1" spc="-5" dirty="0">
                <a:latin typeface="Arial"/>
                <a:cs typeface="Arial"/>
              </a:rPr>
              <a:t> log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)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</a:t>
            </a:r>
            <a:r>
              <a:rPr sz="2000" b="1" spc="-5">
                <a:latin typeface="Arial"/>
                <a:cs typeface="Arial"/>
              </a:rPr>
              <a:t>(</a:t>
            </a:r>
            <a:r>
              <a:rPr sz="2000" b="1" i="1" spc="-5">
                <a:latin typeface="Arial"/>
                <a:cs typeface="Arial"/>
              </a:rPr>
              <a:t>N</a:t>
            </a:r>
            <a:r>
              <a:rPr sz="2000" b="1" spc="-5">
                <a:latin typeface="Arial"/>
                <a:cs typeface="Arial"/>
              </a:rPr>
              <a:t>)</a:t>
            </a:r>
            <a:r>
              <a:rPr lang="en-US" sz="2000" b="1" spc="-5">
                <a:latin typeface="Arial"/>
                <a:cs typeface="Arial"/>
              </a:rPr>
              <a:t> </a:t>
            </a:r>
            <a:r>
              <a:rPr lang="en-US" sz="2000" b="1" spc="-10">
                <a:latin typeface="Arial"/>
                <a:cs typeface="Arial"/>
                <a:sym typeface="Wingdings" panose="05000000000000000000" pitchFamily="2" charset="2"/>
              </a:rPr>
              <a:t> </a:t>
            </a:r>
            <a:r>
              <a:rPr sz="2000" b="1" spc="-5">
                <a:latin typeface="Arial"/>
                <a:cs typeface="Arial"/>
              </a:rPr>
              <a:t>cost </a:t>
            </a:r>
            <a:r>
              <a:rPr sz="2000" b="1" spc="-10" dirty="0">
                <a:latin typeface="Arial"/>
                <a:cs typeface="Arial"/>
              </a:rPr>
              <a:t>efficient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Sometimes called </a:t>
            </a:r>
            <a:r>
              <a:rPr sz="2400" b="1" i="1" spc="-5" dirty="0">
                <a:latin typeface="Arial"/>
                <a:cs typeface="Arial"/>
              </a:rPr>
              <a:t>algorithm</a:t>
            </a:r>
            <a:r>
              <a:rPr sz="2400" b="1" i="1" spc="-1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cascading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59"/>
              </a:spcBef>
            </a:pPr>
            <a:r>
              <a:rPr sz="2000" b="1" dirty="0">
                <a:latin typeface="Arial"/>
                <a:cs typeface="Arial"/>
              </a:rPr>
              <a:t>Can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lead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significant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speedups in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practice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41090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</a:t>
            </a:r>
            <a:r>
              <a:rPr spc="-80" dirty="0"/>
              <a:t> </a:t>
            </a:r>
            <a:r>
              <a:rPr spc="-5" dirty="0"/>
              <a:t>Cascading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1" y="1828319"/>
            <a:ext cx="256032" cy="2682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348" y="2219987"/>
            <a:ext cx="210312" cy="2194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348" y="2828063"/>
            <a:ext cx="210312" cy="2194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5081" y="3175535"/>
            <a:ext cx="256032" cy="2682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348" y="3893338"/>
            <a:ext cx="210312" cy="2194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5081" y="4242335"/>
            <a:ext cx="256032" cy="2621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348" y="4629430"/>
            <a:ext cx="210312" cy="2194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1348" y="4967759"/>
            <a:ext cx="210312" cy="2194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348" y="5575835"/>
            <a:ext cx="210312" cy="2194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5081" y="5924830"/>
            <a:ext cx="256032" cy="26212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348" y="6311926"/>
            <a:ext cx="210312" cy="21945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450339" y="1713282"/>
            <a:ext cx="7537450" cy="571412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30225" marR="807720" indent="-518159">
              <a:lnSpc>
                <a:spcPct val="99400"/>
              </a:lnSpc>
              <a:spcBef>
                <a:spcPts val="420"/>
              </a:spcBef>
            </a:pPr>
            <a:r>
              <a:rPr sz="2400" b="1" spc="-5" dirty="0">
                <a:latin typeface="Arial"/>
                <a:cs typeface="Arial"/>
              </a:rPr>
              <a:t>Combine sequential and parallel </a:t>
            </a:r>
            <a:r>
              <a:rPr sz="2400" b="1" spc="-5">
                <a:latin typeface="Arial"/>
                <a:cs typeface="Arial"/>
              </a:rPr>
              <a:t>reduction </a:t>
            </a:r>
            <a:r>
              <a:rPr sz="2400" b="1">
                <a:latin typeface="Arial"/>
                <a:cs typeface="Arial"/>
              </a:rPr>
              <a:t> </a:t>
            </a:r>
            <a:endParaRPr lang="en-US" sz="2400" b="1">
              <a:latin typeface="Arial"/>
              <a:cs typeface="Arial"/>
            </a:endParaRPr>
          </a:p>
          <a:p>
            <a:pPr marL="530225" marR="807720" indent="-518159">
              <a:lnSpc>
                <a:spcPct val="99400"/>
              </a:lnSpc>
              <a:spcBef>
                <a:spcPts val="420"/>
              </a:spcBef>
            </a:pPr>
            <a:r>
              <a:rPr lang="en-US" sz="2400" b="1" spc="-5">
                <a:latin typeface="Arial"/>
                <a:cs typeface="Arial"/>
              </a:rPr>
              <a:t>	</a:t>
            </a:r>
            <a:r>
              <a:rPr sz="2000" b="1" spc="-5">
                <a:latin typeface="Arial"/>
                <a:cs typeface="Arial"/>
              </a:rPr>
              <a:t>Each </a:t>
            </a:r>
            <a:r>
              <a:rPr sz="2000" b="1" spc="-5" dirty="0">
                <a:latin typeface="Arial"/>
                <a:cs typeface="Arial"/>
              </a:rPr>
              <a:t>thread loads </a:t>
            </a:r>
            <a:r>
              <a:rPr sz="2000" b="1" dirty="0">
                <a:latin typeface="Arial"/>
                <a:cs typeface="Arial"/>
              </a:rPr>
              <a:t>and </a:t>
            </a:r>
            <a:r>
              <a:rPr sz="2000" b="1" spc="-5" dirty="0">
                <a:latin typeface="Arial"/>
                <a:cs typeface="Arial"/>
              </a:rPr>
              <a:t>sums multiple elements into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shared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latin typeface="Arial"/>
                <a:cs typeface="Arial"/>
              </a:rPr>
              <a:t>Tree-based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reduction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shared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marL="12700" marR="826135">
              <a:lnSpc>
                <a:spcPts val="2590"/>
              </a:lnSpc>
              <a:spcBef>
                <a:spcPts val="585"/>
              </a:spcBef>
            </a:pPr>
            <a:r>
              <a:rPr sz="2400" b="1" spc="-5" dirty="0">
                <a:latin typeface="Arial"/>
                <a:cs typeface="Arial"/>
              </a:rPr>
              <a:t>Brent’s theorem</a:t>
            </a:r>
            <a:r>
              <a:rPr sz="2400" b="1" dirty="0">
                <a:latin typeface="Arial"/>
                <a:cs typeface="Arial"/>
              </a:rPr>
              <a:t> says </a:t>
            </a:r>
            <a:r>
              <a:rPr sz="2400" b="1" spc="-5" dirty="0">
                <a:latin typeface="Arial"/>
                <a:cs typeface="Arial"/>
              </a:rPr>
              <a:t>each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thread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should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sum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O(log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n) elements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20"/>
              </a:spcBef>
            </a:pPr>
            <a:r>
              <a:rPr sz="2000" b="1" spc="-5" dirty="0">
                <a:latin typeface="Arial"/>
                <a:cs typeface="Arial"/>
              </a:rPr>
              <a:t>i.e.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1024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2048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elements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block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vs.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256</a:t>
            </a:r>
            <a:endParaRPr sz="2000">
              <a:latin typeface="Arial"/>
              <a:cs typeface="Arial"/>
            </a:endParaRPr>
          </a:p>
          <a:p>
            <a:pPr marL="530225" indent="-518159">
              <a:lnSpc>
                <a:spcPct val="100000"/>
              </a:lnSpc>
              <a:spcBef>
                <a:spcPts val="260"/>
              </a:spcBef>
            </a:pP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my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experience,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beneficial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push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it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even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further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54"/>
              </a:spcBef>
            </a:pPr>
            <a:r>
              <a:rPr sz="2000" b="1" spc="-5" dirty="0">
                <a:latin typeface="Arial"/>
                <a:cs typeface="Arial"/>
              </a:rPr>
              <a:t>Possibly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better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latency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hiding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with</a:t>
            </a:r>
            <a:r>
              <a:rPr sz="2000" b="1" spc="-5" dirty="0">
                <a:latin typeface="Arial"/>
                <a:cs typeface="Arial"/>
              </a:rPr>
              <a:t> more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work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per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thread</a:t>
            </a:r>
            <a:endParaRPr sz="2000">
              <a:latin typeface="Arial"/>
              <a:cs typeface="Arial"/>
            </a:endParaRPr>
          </a:p>
          <a:p>
            <a:pPr marL="530225" marR="47625">
              <a:lnSpc>
                <a:spcPts val="2160"/>
              </a:lnSpc>
              <a:spcBef>
                <a:spcPts val="515"/>
              </a:spcBef>
            </a:pPr>
            <a:r>
              <a:rPr sz="2000" b="1" dirty="0">
                <a:latin typeface="Arial"/>
                <a:cs typeface="Arial"/>
              </a:rPr>
              <a:t>More </a:t>
            </a:r>
            <a:r>
              <a:rPr sz="2000" b="1" spc="-5" dirty="0">
                <a:latin typeface="Arial"/>
                <a:cs typeface="Arial"/>
              </a:rPr>
              <a:t>threads </a:t>
            </a:r>
            <a:r>
              <a:rPr sz="2000" b="1" dirty="0">
                <a:latin typeface="Arial"/>
                <a:cs typeface="Arial"/>
              </a:rPr>
              <a:t>per </a:t>
            </a:r>
            <a:r>
              <a:rPr sz="2000" b="1" spc="-5" dirty="0">
                <a:latin typeface="Arial"/>
                <a:cs typeface="Arial"/>
              </a:rPr>
              <a:t>block reduces levels in tree </a:t>
            </a:r>
            <a:r>
              <a:rPr sz="2000" b="1" dirty="0">
                <a:latin typeface="Arial"/>
                <a:cs typeface="Arial"/>
              </a:rPr>
              <a:t>of </a:t>
            </a:r>
            <a:r>
              <a:rPr sz="2000" b="1" spc="-5" dirty="0">
                <a:latin typeface="Arial"/>
                <a:cs typeface="Arial"/>
              </a:rPr>
              <a:t>recursive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kernel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invocations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latin typeface="Arial"/>
                <a:cs typeface="Arial"/>
              </a:rPr>
              <a:t>High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kernel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launch overhead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 last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levels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with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few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blocks</a:t>
            </a:r>
            <a:endParaRPr sz="2000">
              <a:latin typeface="Arial"/>
              <a:cs typeface="Arial"/>
            </a:endParaRPr>
          </a:p>
          <a:p>
            <a:pPr marR="50165" algn="r">
              <a:lnSpc>
                <a:spcPct val="100000"/>
              </a:lnSpc>
              <a:spcBef>
                <a:spcPts val="260"/>
              </a:spcBef>
            </a:pPr>
            <a:r>
              <a:rPr sz="2400" b="1" dirty="0">
                <a:latin typeface="Arial"/>
                <a:cs typeface="Arial"/>
              </a:rPr>
              <a:t>On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G80,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best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perf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 </a:t>
            </a:r>
            <a:r>
              <a:rPr sz="2400" b="1" spc="-5" dirty="0">
                <a:latin typeface="Arial"/>
                <a:cs typeface="Arial"/>
              </a:rPr>
              <a:t>64-256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blocks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128</a:t>
            </a:r>
            <a:r>
              <a:rPr sz="2400" b="1" dirty="0">
                <a:latin typeface="Arial"/>
                <a:cs typeface="Arial"/>
              </a:rPr>
              <a:t> threads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259"/>
              </a:spcBef>
            </a:pPr>
            <a:r>
              <a:rPr sz="2000" b="1" spc="-5" dirty="0">
                <a:latin typeface="Arial"/>
                <a:cs typeface="Arial"/>
              </a:rPr>
              <a:t>1024-4096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elements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>
                <a:latin typeface="Arial"/>
                <a:cs typeface="Arial"/>
              </a:rPr>
              <a:t>per</a:t>
            </a:r>
            <a:r>
              <a:rPr sz="2000" b="1" spc="-30">
                <a:latin typeface="Arial"/>
                <a:cs typeface="Arial"/>
              </a:rPr>
              <a:t> </a:t>
            </a:r>
            <a:r>
              <a:rPr sz="2000" b="1" i="1" spc="-5">
                <a:latin typeface="Arial"/>
                <a:cs typeface="Arial"/>
              </a:rPr>
              <a:t>threa</a:t>
            </a:r>
            <a:r>
              <a:rPr lang="en-US" sz="2000" b="1" i="1" spc="-5">
                <a:latin typeface="Arial"/>
                <a:cs typeface="Arial"/>
              </a:rPr>
              <a:t>d</a:t>
            </a:r>
          </a:p>
          <a:p>
            <a:pPr marL="530225">
              <a:lnSpc>
                <a:spcPct val="100000"/>
              </a:lnSpc>
              <a:spcBef>
                <a:spcPts val="259"/>
              </a:spcBef>
            </a:pPr>
            <a:r>
              <a:rPr lang="en-US" sz="2000" b="1" i="1" spc="-5">
                <a:latin typeface="Arial"/>
                <a:cs typeface="Arial"/>
              </a:rPr>
              <a:t>	</a:t>
            </a:r>
          </a:p>
          <a:p>
            <a:pPr marL="530225">
              <a:lnSpc>
                <a:spcPct val="100000"/>
              </a:lnSpc>
              <a:spcBef>
                <a:spcPts val="259"/>
              </a:spcBef>
            </a:pPr>
            <a:r>
              <a:rPr lang="en-US" sz="2000" b="1" i="1" spc="-5">
                <a:latin typeface="Arial"/>
                <a:cs typeface="Arial"/>
              </a:rPr>
              <a:t>	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9667240" y="7427410"/>
            <a:ext cx="27495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09367492-167D-38C5-16AB-4FFD15D4E06E}"/>
              </a:ext>
            </a:extLst>
          </p:cNvPr>
          <p:cNvSpPr txBox="1"/>
          <p:nvPr/>
        </p:nvSpPr>
        <p:spPr>
          <a:xfrm>
            <a:off x="1525786" y="6802799"/>
            <a:ext cx="9370814" cy="41947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30225" marR="807720" indent="-518159">
              <a:lnSpc>
                <a:spcPct val="99400"/>
              </a:lnSpc>
              <a:spcBef>
                <a:spcPts val="420"/>
              </a:spcBef>
            </a:pPr>
            <a:r>
              <a:rPr lang="en-US" sz="2400" b="1" spc="-5">
                <a:latin typeface="Arial"/>
                <a:cs typeface="Arial"/>
              </a:rPr>
              <a:t>Similar to our matmul extra credit for utilizing more smem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7" name="object 12">
            <a:extLst>
              <a:ext uri="{FF2B5EF4-FFF2-40B4-BE49-F238E27FC236}">
                <a16:creationId xmlns:a16="http://schemas.microsoft.com/office/drawing/2014/main" id="{963D6108-0716-4326-9006-D669C967F0C8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2330" y="6898965"/>
            <a:ext cx="256032" cy="26212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3" y="2133600"/>
            <a:ext cx="6858005" cy="12191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5393" y="2133600"/>
            <a:ext cx="6858000" cy="12192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  <a:p>
            <a:pPr marL="362585" marR="394335" indent="-190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</a:t>
            </a:r>
            <a:r>
              <a:rPr sz="1800" b="1" spc="-5" dirty="0">
                <a:latin typeface="Arial"/>
                <a:cs typeface="Arial"/>
              </a:rPr>
              <a:t>x*(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blockDim.x*2</a:t>
            </a:r>
            <a:r>
              <a:rPr sz="1800" b="1" spc="-5" dirty="0">
                <a:latin typeface="Arial"/>
                <a:cs typeface="Arial"/>
              </a:rPr>
              <a:t>)</a:t>
            </a:r>
            <a:r>
              <a:rPr sz="1800" b="1" dirty="0">
                <a:latin typeface="Arial"/>
                <a:cs typeface="Arial"/>
              </a:rPr>
              <a:t> +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sdata[tid]</a:t>
            </a:r>
            <a:r>
              <a:rPr sz="1800" b="1" spc="-1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=</a:t>
            </a:r>
            <a:r>
              <a:rPr sz="1800" b="1" spc="-2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g_idata[i]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 +</a:t>
            </a:r>
            <a:r>
              <a:rPr sz="1800" b="1" spc="-1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g_idata[i+blockDim.x];</a:t>
            </a:r>
            <a:endParaRPr sz="1800">
              <a:latin typeface="Arial"/>
              <a:cs typeface="Arial"/>
            </a:endParaRPr>
          </a:p>
          <a:p>
            <a:pPr marL="362585">
              <a:lnSpc>
                <a:spcPct val="100000"/>
              </a:lnSpc>
              <a:tabLst>
                <a:tab pos="61531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7169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Reduction</a:t>
            </a:r>
            <a:r>
              <a:rPr spc="-25" dirty="0"/>
              <a:t> </a:t>
            </a:r>
            <a:r>
              <a:rPr spc="-10" dirty="0"/>
              <a:t>#7:</a:t>
            </a:r>
            <a:r>
              <a:rPr spc="-30" dirty="0"/>
              <a:t> </a:t>
            </a:r>
            <a:r>
              <a:rPr spc="-5" dirty="0"/>
              <a:t>Multiple</a:t>
            </a:r>
            <a:r>
              <a:rPr spc="-35" dirty="0"/>
              <a:t> </a:t>
            </a:r>
            <a:r>
              <a:rPr dirty="0"/>
              <a:t>Adds</a:t>
            </a:r>
            <a:r>
              <a:rPr spc="-4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spc="-5" dirty="0"/>
              <a:t>Thread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1733" y="1564639"/>
            <a:ext cx="5641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Replace load and </a:t>
            </a:r>
            <a:r>
              <a:rPr sz="2400" b="1" spc="-10" dirty="0">
                <a:latin typeface="Arial"/>
                <a:cs typeface="Arial"/>
              </a:rPr>
              <a:t>add</a:t>
            </a:r>
            <a:r>
              <a:rPr sz="2400" b="1" spc="-5" dirty="0">
                <a:latin typeface="Arial"/>
                <a:cs typeface="Arial"/>
              </a:rPr>
              <a:t> of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two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elements: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2213" y="3469638"/>
            <a:ext cx="6911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With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while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loop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add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as </a:t>
            </a:r>
            <a:r>
              <a:rPr sz="2400" b="1" dirty="0">
                <a:latin typeface="Arial"/>
                <a:cs typeface="Arial"/>
              </a:rPr>
              <a:t>many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as</a:t>
            </a:r>
            <a:r>
              <a:rPr sz="2400" b="1" dirty="0">
                <a:latin typeface="Arial"/>
                <a:cs typeface="Arial"/>
              </a:rPr>
              <a:t> necessary: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393" y="3991355"/>
            <a:ext cx="6858005" cy="28666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5393" y="3991355"/>
            <a:ext cx="6858000" cy="2825132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 dirty="0">
              <a:latin typeface="Arial"/>
              <a:cs typeface="Arial"/>
            </a:endParaRPr>
          </a:p>
          <a:p>
            <a:pPr marL="360680" marR="558800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</a:t>
            </a:r>
            <a:r>
              <a:rPr sz="1800" b="1" spc="-5" dirty="0">
                <a:latin typeface="Arial"/>
                <a:cs typeface="Arial"/>
              </a:rPr>
              <a:t>x*(blockSize*2)</a:t>
            </a:r>
            <a:r>
              <a:rPr sz="1800" b="1" dirty="0">
                <a:latin typeface="Arial"/>
                <a:cs typeface="Arial"/>
              </a:rPr>
              <a:t> +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gridSize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blockSize*2*</a:t>
            </a:r>
            <a:r>
              <a:rPr sz="1800" b="1" spc="-5" dirty="0" err="1">
                <a:solidFill>
                  <a:srgbClr val="0000FF"/>
                </a:solidFill>
                <a:latin typeface="Arial"/>
                <a:cs typeface="Arial"/>
              </a:rPr>
              <a:t>gridDim.</a:t>
            </a:r>
            <a:r>
              <a:rPr sz="1800" b="1" spc="-5" dirty="0" err="1">
                <a:latin typeface="Arial"/>
                <a:cs typeface="Arial"/>
              </a:rPr>
              <a:t>x</a:t>
            </a:r>
            <a:r>
              <a:rPr sz="1800" b="1" spc="-5" dirty="0">
                <a:latin typeface="Arial"/>
                <a:cs typeface="Arial"/>
              </a:rPr>
              <a:t>;</a:t>
            </a:r>
            <a:r>
              <a:rPr sz="1800" b="1" dirty="0">
                <a:latin typeface="Arial"/>
                <a:cs typeface="Arial"/>
              </a:rPr>
              <a:t> </a:t>
            </a:r>
            <a:endParaRPr lang="en-US" altLang="ko-KR" sz="1800" b="1" dirty="0">
              <a:latin typeface="Arial"/>
              <a:cs typeface="Arial"/>
            </a:endParaRPr>
          </a:p>
          <a:p>
            <a:pPr marL="360680" marR="558800">
              <a:lnSpc>
                <a:spcPct val="100000"/>
              </a:lnSpc>
            </a:pPr>
            <a:r>
              <a:rPr sz="1800" b="1" spc="-5" dirty="0" err="1">
                <a:latin typeface="Arial"/>
                <a:cs typeface="Arial"/>
              </a:rPr>
              <a:t>sdata</a:t>
            </a:r>
            <a:r>
              <a:rPr sz="1800" b="1" spc="-5" dirty="0">
                <a:latin typeface="Arial"/>
                <a:cs typeface="Arial"/>
              </a:rPr>
              <a:t>[tid]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0;</a:t>
            </a:r>
            <a:endParaRPr lang="en-US" altLang="ko-KR" sz="1800" b="1" spc="-5" dirty="0">
              <a:latin typeface="Arial"/>
              <a:cs typeface="Arial"/>
            </a:endParaRPr>
          </a:p>
          <a:p>
            <a:pPr marL="360680" marR="558800">
              <a:lnSpc>
                <a:spcPct val="100000"/>
              </a:lnSpc>
            </a:pPr>
            <a:endParaRPr lang="en-US" altLang="ko-KR" b="1" spc="-5" dirty="0">
              <a:latin typeface="Arial"/>
              <a:cs typeface="Arial"/>
            </a:endParaRPr>
          </a:p>
          <a:p>
            <a:pPr marL="360680" marR="558800">
              <a:lnSpc>
                <a:spcPct val="100000"/>
              </a:lnSpc>
            </a:pPr>
            <a:endParaRPr lang="en-US" altLang="ko-KR" sz="1800" b="1" spc="-5" dirty="0">
              <a:latin typeface="Arial"/>
              <a:cs typeface="Arial"/>
            </a:endParaRPr>
          </a:p>
          <a:p>
            <a:pPr marL="360680" marR="558800">
              <a:lnSpc>
                <a:spcPct val="100000"/>
              </a:lnSpc>
            </a:pPr>
            <a:endParaRPr lang="en-US" altLang="ko-KR" b="1" spc="-5" dirty="0">
              <a:latin typeface="Arial"/>
              <a:cs typeface="Arial"/>
            </a:endParaRPr>
          </a:p>
          <a:p>
            <a:pPr marL="360680" marR="558800">
              <a:lnSpc>
                <a:spcPct val="100000"/>
              </a:lnSpc>
            </a:pPr>
            <a:endParaRPr lang="en-US" altLang="ko-KR" sz="1800" b="1" spc="-5" dirty="0">
              <a:latin typeface="Arial"/>
              <a:cs typeface="Arial"/>
            </a:endParaRPr>
          </a:p>
          <a:p>
            <a:pPr marL="360680" marR="558800">
              <a:lnSpc>
                <a:spcPct val="100000"/>
              </a:lnSpc>
            </a:pPr>
            <a:endParaRPr lang="en-US" altLang="ko-KR" b="1" spc="-5" dirty="0">
              <a:latin typeface="Arial"/>
              <a:cs typeface="Arial"/>
            </a:endParaRPr>
          </a:p>
          <a:p>
            <a:pPr marL="360680" marR="5588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0839" y="5458574"/>
            <a:ext cx="5260975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(i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n)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g_idata[i]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g_idata[i+blockSize];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gridSize;</a:t>
            </a:r>
            <a:endParaRPr sz="1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tabLst>
                <a:tab pos="26987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3" y="2133600"/>
            <a:ext cx="6858005" cy="12191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5393" y="2133600"/>
            <a:ext cx="6858000" cy="12192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  <a:p>
            <a:pPr marL="362585" marR="394335" indent="-1905">
              <a:lnSpc>
                <a:spcPct val="100000"/>
              </a:lnSpc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</a:t>
            </a:r>
            <a:r>
              <a:rPr sz="1800" b="1" spc="-5" dirty="0">
                <a:latin typeface="Arial"/>
                <a:cs typeface="Arial"/>
              </a:rPr>
              <a:t>x*(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blockDim.x*2</a:t>
            </a:r>
            <a:r>
              <a:rPr sz="1800" b="1" spc="-5" dirty="0">
                <a:latin typeface="Arial"/>
                <a:cs typeface="Arial"/>
              </a:rPr>
              <a:t>)</a:t>
            </a:r>
            <a:r>
              <a:rPr sz="1800" b="1" dirty="0">
                <a:latin typeface="Arial"/>
                <a:cs typeface="Arial"/>
              </a:rPr>
              <a:t> +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sdata[tid]</a:t>
            </a:r>
            <a:r>
              <a:rPr sz="1800" b="1" spc="-15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=</a:t>
            </a:r>
            <a:r>
              <a:rPr sz="1800" b="1" spc="-2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g_idata[i]</a:t>
            </a:r>
            <a:r>
              <a:rPr sz="1800" b="1" dirty="0">
                <a:solidFill>
                  <a:srgbClr val="A50020"/>
                </a:solidFill>
                <a:latin typeface="Arial"/>
                <a:cs typeface="Arial"/>
              </a:rPr>
              <a:t> +</a:t>
            </a:r>
            <a:r>
              <a:rPr sz="1800" b="1" spc="-1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A50020"/>
                </a:solidFill>
                <a:latin typeface="Arial"/>
                <a:cs typeface="Arial"/>
              </a:rPr>
              <a:t>g_idata[i+blockDim.x];</a:t>
            </a:r>
            <a:endParaRPr sz="1800">
              <a:latin typeface="Arial"/>
              <a:cs typeface="Arial"/>
            </a:endParaRPr>
          </a:p>
          <a:p>
            <a:pPr marL="362585">
              <a:lnSpc>
                <a:spcPct val="100000"/>
              </a:lnSpc>
              <a:tabLst>
                <a:tab pos="61531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7169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Reduction</a:t>
            </a:r>
            <a:r>
              <a:rPr spc="-25" dirty="0"/>
              <a:t> </a:t>
            </a:r>
            <a:r>
              <a:rPr spc="-10" dirty="0"/>
              <a:t>#7:</a:t>
            </a:r>
            <a:r>
              <a:rPr spc="-30" dirty="0"/>
              <a:t> </a:t>
            </a:r>
            <a:r>
              <a:rPr spc="-5" dirty="0"/>
              <a:t>Multiple</a:t>
            </a:r>
            <a:r>
              <a:rPr spc="-35" dirty="0"/>
              <a:t> </a:t>
            </a:r>
            <a:r>
              <a:rPr dirty="0"/>
              <a:t>Adds</a:t>
            </a:r>
            <a:r>
              <a:rPr spc="-40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spc="-5" dirty="0"/>
              <a:t>Thread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1733" y="1564639"/>
            <a:ext cx="5641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Replace load and </a:t>
            </a:r>
            <a:r>
              <a:rPr sz="2400" b="1" spc="-10" dirty="0">
                <a:latin typeface="Arial"/>
                <a:cs typeface="Arial"/>
              </a:rPr>
              <a:t>add</a:t>
            </a:r>
            <a:r>
              <a:rPr sz="2400" b="1" spc="-5" dirty="0">
                <a:latin typeface="Arial"/>
                <a:cs typeface="Arial"/>
              </a:rPr>
              <a:t> of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two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elements: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81106" y="3977068"/>
            <a:ext cx="6886575" cy="2895600"/>
            <a:chOff x="1281106" y="3977068"/>
            <a:chExt cx="6886575" cy="2895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393" y="3991355"/>
              <a:ext cx="6858005" cy="28666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95393" y="3991355"/>
              <a:ext cx="6858000" cy="2867025"/>
            </a:xfrm>
            <a:custGeom>
              <a:avLst/>
              <a:gdLst/>
              <a:ahLst/>
              <a:cxnLst/>
              <a:rect l="l" t="t" r="r" b="b"/>
              <a:pathLst>
                <a:path w="6858000" h="2867025">
                  <a:moveTo>
                    <a:pt x="0" y="0"/>
                  </a:moveTo>
                  <a:lnTo>
                    <a:pt x="0" y="2866643"/>
                  </a:lnTo>
                  <a:lnTo>
                    <a:pt x="6857999" y="2866643"/>
                  </a:lnTo>
                  <a:lnTo>
                    <a:pt x="6857999" y="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56587" y="4582158"/>
            <a:ext cx="5073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gridSize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" dirty="0">
                <a:latin typeface="Arial"/>
                <a:cs typeface="Arial"/>
              </a:rPr>
              <a:t> blockSize*2*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gridDim.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8129" y="4856477"/>
            <a:ext cx="1501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sdata[tid]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04615" y="4038600"/>
            <a:ext cx="4672965" cy="2074545"/>
            <a:chOff x="3404615" y="4038600"/>
            <a:chExt cx="4672965" cy="2074545"/>
          </a:xfrm>
        </p:grpSpPr>
        <p:sp>
          <p:nvSpPr>
            <p:cNvPr id="13" name="object 13"/>
            <p:cNvSpPr/>
            <p:nvPr/>
          </p:nvSpPr>
          <p:spPr>
            <a:xfrm>
              <a:off x="3404615" y="4038600"/>
              <a:ext cx="4672965" cy="2074545"/>
            </a:xfrm>
            <a:custGeom>
              <a:avLst/>
              <a:gdLst/>
              <a:ahLst/>
              <a:cxnLst/>
              <a:rect l="l" t="t" r="r" b="b"/>
              <a:pathLst>
                <a:path w="4672965" h="2074545">
                  <a:moveTo>
                    <a:pt x="1053083" y="0"/>
                  </a:moveTo>
                  <a:lnTo>
                    <a:pt x="983447" y="1044"/>
                  </a:lnTo>
                  <a:lnTo>
                    <a:pt x="915666" y="4113"/>
                  </a:lnTo>
                  <a:lnTo>
                    <a:pt x="850046" y="9112"/>
                  </a:lnTo>
                  <a:lnTo>
                    <a:pt x="786892" y="15946"/>
                  </a:lnTo>
                  <a:lnTo>
                    <a:pt x="726509" y="24521"/>
                  </a:lnTo>
                  <a:lnTo>
                    <a:pt x="669203" y="34740"/>
                  </a:lnTo>
                  <a:lnTo>
                    <a:pt x="615279" y="46511"/>
                  </a:lnTo>
                  <a:lnTo>
                    <a:pt x="565041" y="59736"/>
                  </a:lnTo>
                  <a:lnTo>
                    <a:pt x="518796" y="74322"/>
                  </a:lnTo>
                  <a:lnTo>
                    <a:pt x="476848" y="90174"/>
                  </a:lnTo>
                  <a:lnTo>
                    <a:pt x="439503" y="107196"/>
                  </a:lnTo>
                  <a:lnTo>
                    <a:pt x="379842" y="144373"/>
                  </a:lnTo>
                  <a:lnTo>
                    <a:pt x="342255" y="185094"/>
                  </a:lnTo>
                  <a:lnTo>
                    <a:pt x="329183" y="228599"/>
                  </a:lnTo>
                  <a:lnTo>
                    <a:pt x="329183" y="1142999"/>
                  </a:lnTo>
                  <a:lnTo>
                    <a:pt x="342255" y="1186505"/>
                  </a:lnTo>
                  <a:lnTo>
                    <a:pt x="379842" y="1227226"/>
                  </a:lnTo>
                  <a:lnTo>
                    <a:pt x="439503" y="1264403"/>
                  </a:lnTo>
                  <a:lnTo>
                    <a:pt x="476848" y="1281425"/>
                  </a:lnTo>
                  <a:lnTo>
                    <a:pt x="518796" y="1297277"/>
                  </a:lnTo>
                  <a:lnTo>
                    <a:pt x="565041" y="1311863"/>
                  </a:lnTo>
                  <a:lnTo>
                    <a:pt x="615279" y="1325088"/>
                  </a:lnTo>
                  <a:lnTo>
                    <a:pt x="669203" y="1336859"/>
                  </a:lnTo>
                  <a:lnTo>
                    <a:pt x="726509" y="1347078"/>
                  </a:lnTo>
                  <a:lnTo>
                    <a:pt x="786892" y="1355653"/>
                  </a:lnTo>
                  <a:lnTo>
                    <a:pt x="850046" y="1362487"/>
                  </a:lnTo>
                  <a:lnTo>
                    <a:pt x="915666" y="1367486"/>
                  </a:lnTo>
                  <a:lnTo>
                    <a:pt x="983447" y="1370555"/>
                  </a:lnTo>
                  <a:lnTo>
                    <a:pt x="1053083" y="1371599"/>
                  </a:lnTo>
                  <a:lnTo>
                    <a:pt x="0" y="2074163"/>
                  </a:lnTo>
                  <a:lnTo>
                    <a:pt x="2138171" y="1371599"/>
                  </a:lnTo>
                  <a:lnTo>
                    <a:pt x="3948683" y="1371599"/>
                  </a:lnTo>
                  <a:lnTo>
                    <a:pt x="4018320" y="1370555"/>
                  </a:lnTo>
                  <a:lnTo>
                    <a:pt x="4086101" y="1367486"/>
                  </a:lnTo>
                  <a:lnTo>
                    <a:pt x="4151721" y="1362487"/>
                  </a:lnTo>
                  <a:lnTo>
                    <a:pt x="4214875" y="1355653"/>
                  </a:lnTo>
                  <a:lnTo>
                    <a:pt x="4275258" y="1347078"/>
                  </a:lnTo>
                  <a:lnTo>
                    <a:pt x="4332564" y="1336859"/>
                  </a:lnTo>
                  <a:lnTo>
                    <a:pt x="4386488" y="1325088"/>
                  </a:lnTo>
                  <a:lnTo>
                    <a:pt x="4436726" y="1311863"/>
                  </a:lnTo>
                  <a:lnTo>
                    <a:pt x="4482971" y="1297277"/>
                  </a:lnTo>
                  <a:lnTo>
                    <a:pt x="4524919" y="1281425"/>
                  </a:lnTo>
                  <a:lnTo>
                    <a:pt x="4562264" y="1264403"/>
                  </a:lnTo>
                  <a:lnTo>
                    <a:pt x="4621924" y="1227226"/>
                  </a:lnTo>
                  <a:lnTo>
                    <a:pt x="4659512" y="1186505"/>
                  </a:lnTo>
                  <a:lnTo>
                    <a:pt x="4672583" y="1142999"/>
                  </a:lnTo>
                  <a:lnTo>
                    <a:pt x="4672583" y="228599"/>
                  </a:lnTo>
                  <a:lnTo>
                    <a:pt x="4659512" y="185094"/>
                  </a:lnTo>
                  <a:lnTo>
                    <a:pt x="4621924" y="144373"/>
                  </a:lnTo>
                  <a:lnTo>
                    <a:pt x="4562264" y="107196"/>
                  </a:lnTo>
                  <a:lnTo>
                    <a:pt x="4524919" y="90174"/>
                  </a:lnTo>
                  <a:lnTo>
                    <a:pt x="4482971" y="74322"/>
                  </a:lnTo>
                  <a:lnTo>
                    <a:pt x="4436726" y="59736"/>
                  </a:lnTo>
                  <a:lnTo>
                    <a:pt x="4386488" y="46511"/>
                  </a:lnTo>
                  <a:lnTo>
                    <a:pt x="4332564" y="34740"/>
                  </a:lnTo>
                  <a:lnTo>
                    <a:pt x="4275258" y="24521"/>
                  </a:lnTo>
                  <a:lnTo>
                    <a:pt x="4214875" y="15946"/>
                  </a:lnTo>
                  <a:lnTo>
                    <a:pt x="4151721" y="9112"/>
                  </a:lnTo>
                  <a:lnTo>
                    <a:pt x="4086101" y="4113"/>
                  </a:lnTo>
                  <a:lnTo>
                    <a:pt x="4018320" y="1044"/>
                  </a:lnTo>
                  <a:lnTo>
                    <a:pt x="3948683" y="0"/>
                  </a:lnTo>
                  <a:lnTo>
                    <a:pt x="1053083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4615" y="4038600"/>
              <a:ext cx="4672965" cy="2074545"/>
            </a:xfrm>
            <a:custGeom>
              <a:avLst/>
              <a:gdLst/>
              <a:ahLst/>
              <a:cxnLst/>
              <a:rect l="l" t="t" r="r" b="b"/>
              <a:pathLst>
                <a:path w="4672965" h="2074545">
                  <a:moveTo>
                    <a:pt x="4672583" y="1142999"/>
                  </a:moveTo>
                  <a:lnTo>
                    <a:pt x="4672583" y="228599"/>
                  </a:lnTo>
                  <a:lnTo>
                    <a:pt x="4669265" y="206546"/>
                  </a:lnTo>
                  <a:lnTo>
                    <a:pt x="4643630" y="164338"/>
                  </a:lnTo>
                  <a:lnTo>
                    <a:pt x="4594701" y="125294"/>
                  </a:lnTo>
                  <a:lnTo>
                    <a:pt x="4524919" y="90174"/>
                  </a:lnTo>
                  <a:lnTo>
                    <a:pt x="4482971" y="74322"/>
                  </a:lnTo>
                  <a:lnTo>
                    <a:pt x="4436726" y="59736"/>
                  </a:lnTo>
                  <a:lnTo>
                    <a:pt x="4386488" y="46511"/>
                  </a:lnTo>
                  <a:lnTo>
                    <a:pt x="4332564" y="34740"/>
                  </a:lnTo>
                  <a:lnTo>
                    <a:pt x="4275258" y="24521"/>
                  </a:lnTo>
                  <a:lnTo>
                    <a:pt x="4214875" y="15946"/>
                  </a:lnTo>
                  <a:lnTo>
                    <a:pt x="4151721" y="9112"/>
                  </a:lnTo>
                  <a:lnTo>
                    <a:pt x="4086101" y="4113"/>
                  </a:lnTo>
                  <a:lnTo>
                    <a:pt x="4018320" y="1044"/>
                  </a:lnTo>
                  <a:lnTo>
                    <a:pt x="3948683" y="0"/>
                  </a:lnTo>
                  <a:lnTo>
                    <a:pt x="1053083" y="0"/>
                  </a:lnTo>
                  <a:lnTo>
                    <a:pt x="983447" y="1044"/>
                  </a:lnTo>
                  <a:lnTo>
                    <a:pt x="915666" y="4113"/>
                  </a:lnTo>
                  <a:lnTo>
                    <a:pt x="850046" y="9112"/>
                  </a:lnTo>
                  <a:lnTo>
                    <a:pt x="786892" y="15946"/>
                  </a:lnTo>
                  <a:lnTo>
                    <a:pt x="726509" y="24521"/>
                  </a:lnTo>
                  <a:lnTo>
                    <a:pt x="669203" y="34740"/>
                  </a:lnTo>
                  <a:lnTo>
                    <a:pt x="615279" y="46511"/>
                  </a:lnTo>
                  <a:lnTo>
                    <a:pt x="565041" y="59736"/>
                  </a:lnTo>
                  <a:lnTo>
                    <a:pt x="518796" y="74322"/>
                  </a:lnTo>
                  <a:lnTo>
                    <a:pt x="476848" y="90174"/>
                  </a:lnTo>
                  <a:lnTo>
                    <a:pt x="439503" y="107196"/>
                  </a:lnTo>
                  <a:lnTo>
                    <a:pt x="379842" y="144373"/>
                  </a:lnTo>
                  <a:lnTo>
                    <a:pt x="342255" y="185094"/>
                  </a:lnTo>
                  <a:lnTo>
                    <a:pt x="329183" y="228599"/>
                  </a:lnTo>
                  <a:lnTo>
                    <a:pt x="329183" y="1142999"/>
                  </a:lnTo>
                  <a:lnTo>
                    <a:pt x="342255" y="1186505"/>
                  </a:lnTo>
                  <a:lnTo>
                    <a:pt x="379842" y="1227226"/>
                  </a:lnTo>
                  <a:lnTo>
                    <a:pt x="439503" y="1264403"/>
                  </a:lnTo>
                  <a:lnTo>
                    <a:pt x="476848" y="1281425"/>
                  </a:lnTo>
                  <a:lnTo>
                    <a:pt x="518796" y="1297277"/>
                  </a:lnTo>
                  <a:lnTo>
                    <a:pt x="565041" y="1311863"/>
                  </a:lnTo>
                  <a:lnTo>
                    <a:pt x="615279" y="1325088"/>
                  </a:lnTo>
                  <a:lnTo>
                    <a:pt x="669203" y="1336859"/>
                  </a:lnTo>
                  <a:lnTo>
                    <a:pt x="726509" y="1347078"/>
                  </a:lnTo>
                  <a:lnTo>
                    <a:pt x="786892" y="1355653"/>
                  </a:lnTo>
                  <a:lnTo>
                    <a:pt x="850046" y="1362487"/>
                  </a:lnTo>
                  <a:lnTo>
                    <a:pt x="915666" y="1367486"/>
                  </a:lnTo>
                  <a:lnTo>
                    <a:pt x="983447" y="1370555"/>
                  </a:lnTo>
                  <a:lnTo>
                    <a:pt x="1053083" y="1371599"/>
                  </a:lnTo>
                  <a:lnTo>
                    <a:pt x="0" y="2074163"/>
                  </a:lnTo>
                  <a:lnTo>
                    <a:pt x="2138171" y="1371599"/>
                  </a:lnTo>
                  <a:lnTo>
                    <a:pt x="3948683" y="1371599"/>
                  </a:lnTo>
                  <a:lnTo>
                    <a:pt x="4018320" y="1370555"/>
                  </a:lnTo>
                  <a:lnTo>
                    <a:pt x="4086101" y="1367486"/>
                  </a:lnTo>
                  <a:lnTo>
                    <a:pt x="4151721" y="1362487"/>
                  </a:lnTo>
                  <a:lnTo>
                    <a:pt x="4214875" y="1355653"/>
                  </a:lnTo>
                  <a:lnTo>
                    <a:pt x="4275258" y="1347078"/>
                  </a:lnTo>
                  <a:lnTo>
                    <a:pt x="4332564" y="1336859"/>
                  </a:lnTo>
                  <a:lnTo>
                    <a:pt x="4386488" y="1325088"/>
                  </a:lnTo>
                  <a:lnTo>
                    <a:pt x="4436726" y="1311863"/>
                  </a:lnTo>
                  <a:lnTo>
                    <a:pt x="4482971" y="1297277"/>
                  </a:lnTo>
                  <a:lnTo>
                    <a:pt x="4524919" y="1281425"/>
                  </a:lnTo>
                  <a:lnTo>
                    <a:pt x="4562264" y="1264403"/>
                  </a:lnTo>
                  <a:lnTo>
                    <a:pt x="4621924" y="1227226"/>
                  </a:lnTo>
                  <a:lnTo>
                    <a:pt x="4659512" y="1186505"/>
                  </a:lnTo>
                  <a:lnTo>
                    <a:pt x="4669265" y="1165053"/>
                  </a:lnTo>
                  <a:lnTo>
                    <a:pt x="4672583" y="114299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39513" y="3469638"/>
            <a:ext cx="6937375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With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while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loop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add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as</a:t>
            </a:r>
            <a:r>
              <a:rPr sz="2400" b="1" dirty="0">
                <a:latin typeface="Arial"/>
                <a:cs typeface="Arial"/>
              </a:rPr>
              <a:t> many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as</a:t>
            </a:r>
            <a:r>
              <a:rPr sz="2400" b="1" dirty="0">
                <a:latin typeface="Arial"/>
                <a:cs typeface="Arial"/>
              </a:rPr>
              <a:t> necessary:</a:t>
            </a:r>
            <a:endParaRPr sz="2400" dirty="0">
              <a:latin typeface="Arial"/>
              <a:cs typeface="Arial"/>
            </a:endParaRPr>
          </a:p>
          <a:p>
            <a:pPr marL="416559">
              <a:lnSpc>
                <a:spcPts val="1860"/>
              </a:lnSpc>
              <a:spcBef>
                <a:spcPts val="156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800" b="1" spc="-5" dirty="0">
                <a:latin typeface="Arial"/>
                <a:cs typeface="Arial"/>
              </a:rPr>
              <a:t>x;</a:t>
            </a:r>
            <a:endParaRPr sz="1800" dirty="0">
              <a:latin typeface="Arial"/>
              <a:cs typeface="Arial"/>
            </a:endParaRPr>
          </a:p>
          <a:p>
            <a:pPr marR="1905" algn="ctr">
              <a:lnSpc>
                <a:spcPts val="2580"/>
              </a:lnSpc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8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425" dirty="0" err="1">
                <a:solidFill>
                  <a:srgbClr val="0000FF"/>
                </a:solidFill>
                <a:latin typeface="Arial"/>
                <a:cs typeface="Arial"/>
              </a:rPr>
              <a:t>blockI</a:t>
            </a:r>
            <a:r>
              <a:rPr sz="3600" b="1" spc="-637" baseline="-19675" dirty="0" err="1">
                <a:latin typeface="Arial"/>
                <a:cs typeface="Arial"/>
              </a:rPr>
              <a:t>N</a:t>
            </a:r>
            <a:r>
              <a:rPr lang="en-US" sz="1800" b="1" spc="-425" dirty="0" err="1">
                <a:solidFill>
                  <a:srgbClr val="0000FF"/>
                </a:solidFill>
                <a:latin typeface="Arial"/>
                <a:cs typeface="Arial"/>
              </a:rPr>
              <a:t>dx</a:t>
            </a:r>
            <a:r>
              <a:rPr lang="en-US" sz="3600" b="1" spc="-637" baseline="-19675" dirty="0" err="1">
                <a:latin typeface="Arial"/>
                <a:cs typeface="Arial"/>
              </a:rPr>
              <a:t>o</a:t>
            </a:r>
            <a:r>
              <a:rPr lang="en-US" altLang="ko-KR" sz="1800" b="1" spc="-425" dirty="0" err="1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lang="en-US" sz="1800" b="1" spc="-425" dirty="0" err="1">
                <a:latin typeface="Arial"/>
                <a:cs typeface="Arial"/>
              </a:rPr>
              <a:t>x</a:t>
            </a:r>
            <a:r>
              <a:rPr lang="en-US" sz="3600" b="1" spc="-637" baseline="-19675" dirty="0" err="1">
                <a:latin typeface="Arial"/>
                <a:cs typeface="Arial"/>
              </a:rPr>
              <a:t>t</a:t>
            </a:r>
            <a:r>
              <a:rPr lang="ko-KR" altLang="en-US" sz="1800" b="1" spc="-425" dirty="0">
                <a:latin typeface="Arial"/>
                <a:cs typeface="Arial"/>
              </a:rPr>
              <a:t>*</a:t>
            </a:r>
            <a:r>
              <a:rPr lang="en-US" sz="3600" b="1" spc="-637" baseline="-19675" dirty="0">
                <a:latin typeface="Arial"/>
                <a:cs typeface="Arial"/>
              </a:rPr>
              <a:t>e</a:t>
            </a:r>
            <a:r>
              <a:rPr lang="en-US" altLang="ko-KR" sz="1800" b="1" spc="-425" dirty="0">
                <a:latin typeface="Arial"/>
                <a:cs typeface="Arial"/>
              </a:rPr>
              <a:t>(</a:t>
            </a:r>
            <a:r>
              <a:rPr lang="en-US" sz="1800" b="1" spc="-425" dirty="0" err="1">
                <a:latin typeface="Arial"/>
                <a:cs typeface="Arial"/>
              </a:rPr>
              <a:t>b</a:t>
            </a:r>
            <a:r>
              <a:rPr lang="en-US" altLang="ko-KR" sz="3600" b="1" spc="-637" baseline="-19675" dirty="0" err="1">
                <a:latin typeface="Arial"/>
                <a:cs typeface="Arial"/>
              </a:rPr>
              <a:t>:</a:t>
            </a:r>
            <a:r>
              <a:rPr lang="en-US" sz="1800" b="1" spc="-425" dirty="0" err="1">
                <a:latin typeface="Arial"/>
                <a:cs typeface="Arial"/>
              </a:rPr>
              <a:t>lo</a:t>
            </a:r>
            <a:r>
              <a:rPr lang="en-US" sz="3600" b="1" spc="-637" baseline="-19675" dirty="0" err="1">
                <a:latin typeface="Arial"/>
                <a:cs typeface="Arial"/>
              </a:rPr>
              <a:t>g</a:t>
            </a:r>
            <a:r>
              <a:rPr lang="en-US" sz="1800" b="1" spc="-425" dirty="0" err="1">
                <a:latin typeface="Arial"/>
                <a:cs typeface="Arial"/>
              </a:rPr>
              <a:t>c</a:t>
            </a:r>
            <a:r>
              <a:rPr lang="en-US" sz="3600" b="1" spc="-637" baseline="-19675" dirty="0" err="1">
                <a:latin typeface="Arial"/>
                <a:cs typeface="Arial"/>
              </a:rPr>
              <a:t>r</a:t>
            </a:r>
            <a:r>
              <a:rPr lang="en-US" sz="1800" b="1" spc="-425" dirty="0" err="1">
                <a:latin typeface="Arial"/>
                <a:cs typeface="Arial"/>
              </a:rPr>
              <a:t>k</a:t>
            </a:r>
            <a:r>
              <a:rPr lang="en-US" sz="3600" b="1" spc="-637" baseline="-19675" dirty="0" err="1">
                <a:latin typeface="Arial"/>
                <a:cs typeface="Arial"/>
              </a:rPr>
              <a:t>i</a:t>
            </a:r>
            <a:r>
              <a:rPr lang="en-US" sz="1800" b="1" spc="-425" dirty="0" err="1">
                <a:latin typeface="Arial"/>
                <a:cs typeface="Arial"/>
              </a:rPr>
              <a:t>S</a:t>
            </a:r>
            <a:r>
              <a:rPr lang="en-US" sz="3600" b="1" spc="-637" baseline="-19675" dirty="0" err="1">
                <a:latin typeface="Arial"/>
                <a:cs typeface="Arial"/>
              </a:rPr>
              <a:t>d</a:t>
            </a:r>
            <a:r>
              <a:rPr lang="en-US" sz="1800" b="1" spc="-425" dirty="0" err="1">
                <a:latin typeface="Arial"/>
                <a:cs typeface="Arial"/>
              </a:rPr>
              <a:t>iz</a:t>
            </a:r>
            <a:r>
              <a:rPr lang="en-US" sz="3600" b="1" spc="-637" baseline="-19675" dirty="0" err="1">
                <a:latin typeface="Arial"/>
                <a:cs typeface="Arial"/>
              </a:rPr>
              <a:t>S</a:t>
            </a:r>
            <a:r>
              <a:rPr lang="en-US" sz="1800" b="1" spc="-425" dirty="0" err="1">
                <a:latin typeface="Arial"/>
                <a:cs typeface="Arial"/>
              </a:rPr>
              <a:t>e</a:t>
            </a:r>
            <a:r>
              <a:rPr lang="en-US" sz="3600" b="1" spc="-637" baseline="-19675" dirty="0" err="1">
                <a:latin typeface="Arial"/>
                <a:cs typeface="Arial"/>
              </a:rPr>
              <a:t>i</a:t>
            </a:r>
            <a:r>
              <a:rPr lang="ko-KR" altLang="en-US" sz="1800" b="1" spc="-425" dirty="0">
                <a:latin typeface="Arial"/>
                <a:cs typeface="Arial"/>
              </a:rPr>
              <a:t>*</a:t>
            </a:r>
            <a:r>
              <a:rPr lang="en-US" sz="3600" b="1" spc="-637" baseline="-19675" dirty="0">
                <a:latin typeface="Arial"/>
                <a:cs typeface="Arial"/>
              </a:rPr>
              <a:t>z</a:t>
            </a:r>
            <a:r>
              <a:rPr lang="en-US" altLang="ko-KR" sz="1800" b="1" spc="-425" dirty="0">
                <a:latin typeface="Arial"/>
                <a:cs typeface="Arial"/>
              </a:rPr>
              <a:t>2</a:t>
            </a:r>
            <a:r>
              <a:rPr lang="en-US" sz="3600" b="1" spc="-637" baseline="-19675" dirty="0">
                <a:latin typeface="Arial"/>
                <a:cs typeface="Arial"/>
              </a:rPr>
              <a:t>e</a:t>
            </a:r>
            <a:r>
              <a:rPr lang="en-US" altLang="ko-KR" sz="1800" b="1" spc="-425" dirty="0">
                <a:latin typeface="Arial"/>
                <a:cs typeface="Arial"/>
              </a:rPr>
              <a:t>)</a:t>
            </a:r>
            <a:r>
              <a:rPr lang="ko-KR" altLang="en-US" sz="1800" b="1" spc="-350" dirty="0">
                <a:latin typeface="Arial"/>
                <a:cs typeface="Arial"/>
              </a:rPr>
              <a:t> </a:t>
            </a:r>
            <a:r>
              <a:rPr lang="en-US" altLang="ko-KR" sz="1800" b="1" spc="-430" dirty="0">
                <a:latin typeface="Arial"/>
                <a:cs typeface="Arial"/>
              </a:rPr>
              <a:t>+</a:t>
            </a:r>
            <a:r>
              <a:rPr lang="en-US" sz="3600" b="1" spc="-644" baseline="-19675" dirty="0" err="1">
                <a:latin typeface="Arial"/>
                <a:cs typeface="Arial"/>
              </a:rPr>
              <a:t>lo</a:t>
            </a:r>
            <a:r>
              <a:rPr lang="en-US" sz="1800" b="1" spc="-430" dirty="0" err="1">
                <a:solidFill>
                  <a:srgbClr val="0000FF"/>
                </a:solidFill>
                <a:latin typeface="Arial"/>
                <a:cs typeface="Arial"/>
              </a:rPr>
              <a:t>th</a:t>
            </a:r>
            <a:r>
              <a:rPr lang="en-US" sz="3600" b="1" spc="-644" baseline="-19675" dirty="0" err="1">
                <a:latin typeface="Arial"/>
                <a:cs typeface="Arial"/>
              </a:rPr>
              <a:t>o</a:t>
            </a:r>
            <a:r>
              <a:rPr lang="en-US" sz="1800" b="1" spc="-430" dirty="0" err="1">
                <a:solidFill>
                  <a:srgbClr val="0000FF"/>
                </a:solidFill>
                <a:latin typeface="Arial"/>
                <a:cs typeface="Arial"/>
              </a:rPr>
              <a:t>re</a:t>
            </a:r>
            <a:r>
              <a:rPr lang="en-US" sz="3600" b="1" spc="-644" baseline="-19675" dirty="0" err="1">
                <a:latin typeface="Arial"/>
                <a:cs typeface="Arial"/>
              </a:rPr>
              <a:t>p</a:t>
            </a:r>
            <a:r>
              <a:rPr lang="en-US" sz="1800" b="1" spc="-430" dirty="0" err="1">
                <a:solidFill>
                  <a:srgbClr val="0000FF"/>
                </a:solidFill>
                <a:latin typeface="Arial"/>
                <a:cs typeface="Arial"/>
              </a:rPr>
              <a:t>ad</a:t>
            </a:r>
            <a:r>
              <a:rPr lang="en-US" sz="3600" b="1" spc="-644" baseline="-19675" dirty="0" err="1">
                <a:latin typeface="Arial"/>
                <a:cs typeface="Arial"/>
              </a:rPr>
              <a:t>s</a:t>
            </a:r>
            <a:r>
              <a:rPr lang="en-US" sz="1800" b="1" spc="-430" dirty="0" err="1">
                <a:solidFill>
                  <a:srgbClr val="0000FF"/>
                </a:solidFill>
                <a:latin typeface="Arial"/>
                <a:cs typeface="Arial"/>
              </a:rPr>
              <a:t>Id</a:t>
            </a:r>
            <a:r>
              <a:rPr lang="en-US" sz="3600" b="1" spc="-644" baseline="-19675" dirty="0" err="1">
                <a:latin typeface="Arial"/>
                <a:cs typeface="Arial"/>
              </a:rPr>
              <a:t>tr</a:t>
            </a:r>
            <a:r>
              <a:rPr lang="en-US" sz="1800" b="1" spc="-430" dirty="0" err="1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lang="en-US" sz="3600" b="1" spc="-644" baseline="-19675" dirty="0" err="1">
                <a:latin typeface="Arial"/>
                <a:cs typeface="Arial"/>
              </a:rPr>
              <a:t>i</a:t>
            </a:r>
            <a:r>
              <a:rPr lang="en-US" altLang="ko-KR" sz="1800" b="1" spc="-430" dirty="0" err="1">
                <a:solidFill>
                  <a:srgbClr val="0000FF"/>
                </a:solidFill>
                <a:latin typeface="Arial"/>
                <a:cs typeface="Arial"/>
              </a:rPr>
              <a:t>.</a:t>
            </a:r>
            <a:r>
              <a:rPr lang="en-US" sz="1800" b="1" spc="-430" dirty="0" err="1">
                <a:latin typeface="Arial"/>
                <a:cs typeface="Arial"/>
              </a:rPr>
              <a:t>x</a:t>
            </a:r>
            <a:r>
              <a:rPr lang="en-US" sz="3600" b="1" spc="-644" baseline="-19675" dirty="0" err="1">
                <a:latin typeface="Arial"/>
                <a:cs typeface="Arial"/>
              </a:rPr>
              <a:t>d</a:t>
            </a:r>
            <a:r>
              <a:rPr sz="1800" b="1" spc="-430" dirty="0" err="1">
                <a:latin typeface="Arial"/>
                <a:cs typeface="Arial"/>
              </a:rPr>
              <a:t>;</a:t>
            </a:r>
            <a:r>
              <a:rPr sz="3600" b="1" spc="-644" baseline="-19675" dirty="0" err="1">
                <a:latin typeface="Arial"/>
                <a:cs typeface="Arial"/>
              </a:rPr>
              <a:t>e</a:t>
            </a:r>
            <a:endParaRPr sz="3600" baseline="-19675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0839" y="5458574"/>
            <a:ext cx="5260975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0"/>
              </a:lnSpc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while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(i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n)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69875" marR="50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 </a:t>
            </a:r>
            <a:r>
              <a:rPr sz="1800" b="1" dirty="0">
                <a:latin typeface="Arial"/>
                <a:cs typeface="Arial"/>
              </a:rPr>
              <a:t>+= </a:t>
            </a:r>
            <a:r>
              <a:rPr sz="1800" b="1" spc="-5" dirty="0">
                <a:latin typeface="Arial"/>
                <a:cs typeface="Arial"/>
              </a:rPr>
              <a:t>g_idata[i]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g_idata[i+blockSize];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gridSize;</a:t>
            </a:r>
            <a:endParaRPr sz="1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tabLst>
                <a:tab pos="26987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latin typeface="Arial"/>
                <a:cs typeface="Arial"/>
              </a:rPr>
              <a:t>syncthreads();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4212334" y="4702554"/>
            <a:ext cx="33991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maintain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coalescing!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31E0ABE-DB9D-445F-B986-4BFE982D1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733" y="3943203"/>
            <a:ext cx="7058790" cy="30218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6430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Problem:</a:t>
            </a:r>
            <a:r>
              <a:rPr spc="-20" dirty="0"/>
              <a:t> </a:t>
            </a:r>
            <a:r>
              <a:rPr spc="-5" dirty="0"/>
              <a:t>Global</a:t>
            </a:r>
            <a:r>
              <a:rPr spc="-20" dirty="0"/>
              <a:t> </a:t>
            </a:r>
            <a:r>
              <a:rPr spc="-10" dirty="0"/>
              <a:t>Synchronization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841" y="1772867"/>
            <a:ext cx="210312" cy="2194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776" y="2374392"/>
            <a:ext cx="187452" cy="192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6776" y="2703576"/>
            <a:ext cx="187452" cy="192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841" y="3103320"/>
            <a:ext cx="210312" cy="2194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6776" y="3459935"/>
            <a:ext cx="187452" cy="192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6776" y="4063440"/>
            <a:ext cx="187452" cy="1965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9841" y="5316167"/>
            <a:ext cx="210312" cy="2194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6776" y="5672784"/>
            <a:ext cx="187452" cy="1965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776" y="6006540"/>
            <a:ext cx="187452" cy="1920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50338" y="1702255"/>
            <a:ext cx="7769861" cy="5231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If </a:t>
            </a:r>
            <a:r>
              <a:rPr sz="2000" b="1" spc="20" dirty="0">
                <a:latin typeface="Arial"/>
                <a:cs typeface="Arial"/>
              </a:rPr>
              <a:t>we </a:t>
            </a:r>
            <a:r>
              <a:rPr sz="2000" b="1" spc="-5" dirty="0">
                <a:latin typeface="Arial"/>
                <a:cs typeface="Arial"/>
              </a:rPr>
              <a:t>could synchronize across all thread blocks, could easily </a:t>
            </a:r>
            <a:r>
              <a:rPr sz="2000" b="1" spc="-545" dirty="0">
                <a:latin typeface="Arial"/>
                <a:cs typeface="Arial"/>
              </a:rPr>
              <a:t> </a:t>
            </a:r>
            <a:br>
              <a:rPr lang="en-US" altLang="ko-KR" sz="2000" b="1" spc="-545" dirty="0">
                <a:latin typeface="Arial"/>
                <a:cs typeface="Arial"/>
              </a:rPr>
            </a:br>
            <a:r>
              <a:rPr sz="2000" b="1" dirty="0">
                <a:latin typeface="Arial"/>
                <a:cs typeface="Arial"/>
              </a:rPr>
              <a:t>reduce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very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large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arrays,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right?</a:t>
            </a:r>
            <a:endParaRPr sz="2000" dirty="0">
              <a:latin typeface="Arial"/>
              <a:cs typeface="Arial"/>
            </a:endParaRPr>
          </a:p>
          <a:p>
            <a:pPr marL="530225" marR="1621155" algn="just">
              <a:lnSpc>
                <a:spcPct val="120600"/>
              </a:lnSpc>
              <a:spcBef>
                <a:spcPts val="10"/>
              </a:spcBef>
            </a:pPr>
            <a:r>
              <a:rPr sz="1800" b="1" dirty="0">
                <a:latin typeface="Arial"/>
                <a:cs typeface="Arial"/>
              </a:rPr>
              <a:t>Global </a:t>
            </a:r>
            <a:r>
              <a:rPr sz="1800" b="1" spc="-10" dirty="0">
                <a:latin typeface="Arial"/>
                <a:cs typeface="Arial"/>
              </a:rPr>
              <a:t>sync </a:t>
            </a:r>
            <a:r>
              <a:rPr sz="1800" b="1" spc="-5" dirty="0">
                <a:latin typeface="Arial"/>
                <a:cs typeface="Arial"/>
              </a:rPr>
              <a:t>after </a:t>
            </a:r>
            <a:r>
              <a:rPr sz="1800" b="1" spc="-10" dirty="0">
                <a:latin typeface="Arial"/>
                <a:cs typeface="Arial"/>
              </a:rPr>
              <a:t>each </a:t>
            </a:r>
            <a:r>
              <a:rPr sz="1800" b="1" spc="-5" dirty="0">
                <a:latin typeface="Arial"/>
                <a:cs typeface="Arial"/>
              </a:rPr>
              <a:t>block produces its result </a:t>
            </a:r>
            <a:r>
              <a:rPr sz="1800" b="1" dirty="0">
                <a:latin typeface="Arial"/>
                <a:cs typeface="Arial"/>
              </a:rPr>
              <a:t> </a:t>
            </a:r>
            <a:endParaRPr lang="en-US" altLang="ko-KR" sz="1800" b="1" dirty="0">
              <a:latin typeface="Arial"/>
              <a:cs typeface="Arial"/>
            </a:endParaRPr>
          </a:p>
          <a:p>
            <a:pPr marL="530225" marR="1621155" algn="just">
              <a:lnSpc>
                <a:spcPct val="120600"/>
              </a:lnSpc>
              <a:spcBef>
                <a:spcPts val="10"/>
              </a:spcBef>
            </a:pPr>
            <a:r>
              <a:rPr lang="en-US" sz="1800" b="1" spc="-5" dirty="0">
                <a:latin typeface="Arial"/>
                <a:cs typeface="Arial"/>
              </a:rPr>
              <a:t>Once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all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blocks</a:t>
            </a:r>
            <a:r>
              <a:rPr lang="en-US" sz="1800" b="1" spc="-10" dirty="0">
                <a:latin typeface="Arial"/>
                <a:cs typeface="Arial"/>
              </a:rPr>
              <a:t> reach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sync,</a:t>
            </a:r>
            <a:r>
              <a:rPr lang="en-US" sz="1800" b="1" spc="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continue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recursively</a:t>
            </a:r>
            <a:endParaRPr lang="en-US" sz="18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59"/>
              </a:spcBef>
            </a:pPr>
            <a:r>
              <a:rPr sz="2000" b="1" dirty="0">
                <a:latin typeface="Arial"/>
                <a:cs typeface="Arial"/>
              </a:rPr>
              <a:t>But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lang="en-US" sz="2000" b="1" spc="-5" dirty="0">
                <a:latin typeface="Arial"/>
                <a:cs typeface="Arial"/>
              </a:rPr>
              <a:t>we do not know of any </a:t>
            </a:r>
            <a:r>
              <a:rPr sz="2000" b="1" dirty="0">
                <a:latin typeface="Arial"/>
                <a:cs typeface="Arial"/>
              </a:rPr>
              <a:t>CUDA</a:t>
            </a:r>
            <a:r>
              <a:rPr sz="2000" b="1" spc="-5" dirty="0">
                <a:latin typeface="Arial"/>
                <a:cs typeface="Arial"/>
              </a:rPr>
              <a:t> global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synchronization.</a:t>
            </a:r>
            <a:r>
              <a:rPr sz="2000" b="1" spc="530" dirty="0">
                <a:latin typeface="Arial"/>
                <a:cs typeface="Arial"/>
              </a:rPr>
              <a:t> </a:t>
            </a:r>
            <a:endParaRPr lang="en-US" sz="2000" dirty="0">
              <a:latin typeface="Arial"/>
              <a:cs typeface="Arial"/>
            </a:endParaRPr>
          </a:p>
          <a:p>
            <a:pPr marL="530225" marR="250825" algn="just">
              <a:lnSpc>
                <a:spcPct val="100000"/>
              </a:lnSpc>
              <a:spcBef>
                <a:spcPts val="450"/>
              </a:spcBef>
            </a:pPr>
            <a:r>
              <a:rPr lang="en-US" sz="1800" b="1" spc="-5" dirty="0">
                <a:latin typeface="Arial"/>
                <a:cs typeface="Arial"/>
              </a:rPr>
              <a:t>It didn’t even exist in the past -- Expensive for GPUs </a:t>
            </a:r>
            <a:r>
              <a:rPr lang="en-US" sz="1800" b="1" dirty="0">
                <a:latin typeface="Arial"/>
                <a:cs typeface="Arial"/>
              </a:rPr>
              <a:t>with </a:t>
            </a:r>
            <a:r>
              <a:rPr lang="en-US" sz="1800" b="1" spc="-5" dirty="0">
                <a:latin typeface="Arial"/>
                <a:cs typeface="Arial"/>
              </a:rPr>
              <a:t>high processor </a:t>
            </a:r>
            <a:r>
              <a:rPr lang="en-US" sz="1800" b="1" spc="-49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count (possible now with cooperative groups)</a:t>
            </a:r>
            <a:endParaRPr lang="en-US" sz="1800" dirty="0">
              <a:latin typeface="Arial"/>
              <a:cs typeface="Arial"/>
            </a:endParaRPr>
          </a:p>
          <a:p>
            <a:pPr marL="530225" marR="187960" algn="just">
              <a:lnSpc>
                <a:spcPct val="100000"/>
              </a:lnSpc>
              <a:spcBef>
                <a:spcPts val="445"/>
              </a:spcBef>
            </a:pPr>
            <a:r>
              <a:rPr lang="en-US" sz="1800" b="1" spc="-5" dirty="0">
                <a:latin typeface="Arial"/>
                <a:cs typeface="Arial"/>
              </a:rPr>
              <a:t>F</a:t>
            </a:r>
            <a:r>
              <a:rPr sz="1800" b="1" spc="-5" dirty="0">
                <a:latin typeface="Arial"/>
                <a:cs typeface="Arial"/>
              </a:rPr>
              <a:t>orce</a:t>
            </a:r>
            <a:r>
              <a:rPr lang="en-US" sz="1800" b="1" spc="-5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 programmer to run fewer blocks </a:t>
            </a:r>
            <a:r>
              <a:rPr sz="1800" b="1" dirty="0">
                <a:latin typeface="Arial"/>
                <a:cs typeface="Arial"/>
              </a:rPr>
              <a:t>(no </a:t>
            </a:r>
            <a:r>
              <a:rPr sz="1800" b="1" spc="-5" dirty="0">
                <a:latin typeface="Arial"/>
                <a:cs typeface="Arial"/>
              </a:rPr>
              <a:t>more than </a:t>
            </a:r>
            <a:r>
              <a:rPr sz="1800" b="1" dirty="0">
                <a:latin typeface="Arial"/>
                <a:cs typeface="Arial"/>
              </a:rPr>
              <a:t>#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multiprocessors </a:t>
            </a:r>
            <a:r>
              <a:rPr sz="1800" b="1" dirty="0">
                <a:latin typeface="Arial"/>
                <a:cs typeface="Arial"/>
              </a:rPr>
              <a:t>* # </a:t>
            </a:r>
            <a:r>
              <a:rPr sz="1800" b="1" spc="-5" dirty="0">
                <a:latin typeface="Arial"/>
                <a:cs typeface="Arial"/>
              </a:rPr>
              <a:t>resident blocks </a:t>
            </a:r>
            <a:r>
              <a:rPr sz="1800" b="1" dirty="0">
                <a:latin typeface="Arial"/>
                <a:cs typeface="Arial"/>
              </a:rPr>
              <a:t>/ </a:t>
            </a:r>
            <a:r>
              <a:rPr sz="1800" b="1" spc="-5" dirty="0">
                <a:latin typeface="Arial"/>
                <a:cs typeface="Arial"/>
              </a:rPr>
              <a:t>multiprocessor) to avoid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deadlock,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which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reduce overall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efficiency</a:t>
            </a:r>
            <a:r>
              <a:rPr lang="en-US" altLang="ko-KR" sz="1800" b="1" spc="-5" dirty="0">
                <a:latin typeface="Arial"/>
                <a:cs typeface="Arial"/>
              </a:rPr>
              <a:t> (why?)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270"/>
              </a:spcBef>
            </a:pPr>
            <a:r>
              <a:rPr sz="2000" b="1" spc="-5" dirty="0">
                <a:latin typeface="Arial"/>
                <a:cs typeface="Arial"/>
              </a:rPr>
              <a:t>Solution: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decompose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multiple kernels</a:t>
            </a:r>
            <a:endParaRPr sz="2000" dirty="0">
              <a:latin typeface="Arial"/>
              <a:cs typeface="Arial"/>
            </a:endParaRPr>
          </a:p>
          <a:p>
            <a:pPr marL="530225" marR="264160" algn="just">
              <a:lnSpc>
                <a:spcPct val="1206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Kernel launch serves as </a:t>
            </a:r>
            <a:r>
              <a:rPr sz="1800" b="1" dirty="0">
                <a:latin typeface="Arial"/>
                <a:cs typeface="Arial"/>
              </a:rPr>
              <a:t>a global </a:t>
            </a:r>
            <a:r>
              <a:rPr sz="1800" b="1" spc="-5" dirty="0">
                <a:latin typeface="Arial"/>
                <a:cs typeface="Arial"/>
              </a:rPr>
              <a:t>synchronization point </a:t>
            </a:r>
            <a:r>
              <a:rPr sz="1800" b="1" dirty="0">
                <a:latin typeface="Arial"/>
                <a:cs typeface="Arial"/>
              </a:rPr>
              <a:t> </a:t>
            </a:r>
            <a:endParaRPr lang="en-US" sz="1800" b="1" dirty="0">
              <a:latin typeface="Arial"/>
              <a:cs typeface="Arial"/>
            </a:endParaRPr>
          </a:p>
          <a:p>
            <a:pPr marL="530225" marR="264160" algn="just">
              <a:lnSpc>
                <a:spcPct val="1206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Kernel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launch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has negligible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overhead,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low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overhead</a:t>
            </a:r>
            <a:endParaRPr lang="en-US" altLang="ko-KR" sz="1800" b="1" spc="-10" dirty="0">
              <a:latin typeface="Arial"/>
              <a:cs typeface="Arial"/>
            </a:endParaRPr>
          </a:p>
          <a:p>
            <a:pPr marL="530225" marR="264160" algn="just">
              <a:lnSpc>
                <a:spcPct val="120600"/>
              </a:lnSpc>
              <a:spcBef>
                <a:spcPts val="10"/>
              </a:spcBef>
            </a:pPr>
            <a:r>
              <a:rPr lang="en-US" b="1" spc="-10" dirty="0">
                <a:latin typeface="Arial"/>
                <a:cs typeface="Arial"/>
              </a:rPr>
              <a:t>Very similar to thread create() – join() instead of barrier()</a:t>
            </a:r>
          </a:p>
          <a:p>
            <a:pPr marL="530225" marR="264160" algn="just">
              <a:lnSpc>
                <a:spcPct val="120600"/>
              </a:lnSpc>
              <a:spcBef>
                <a:spcPts val="10"/>
              </a:spcBef>
            </a:pPr>
            <a:r>
              <a:rPr lang="en-US" altLang="ko-KR" b="1" spc="-10" dirty="0">
                <a:latin typeface="Arial"/>
                <a:cs typeface="Arial"/>
              </a:rPr>
              <a:t>Penalty: We have to drop shared memory every call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814812" y="7263766"/>
            <a:ext cx="274954" cy="20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14" name="object 11">
            <a:extLst>
              <a:ext uri="{FF2B5EF4-FFF2-40B4-BE49-F238E27FC236}">
                <a16:creationId xmlns:a16="http://schemas.microsoft.com/office/drawing/2014/main" id="{FC6CA902-6B1A-4E42-8A4A-A7990480DE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776" y="6335724"/>
            <a:ext cx="187452" cy="192024"/>
          </a:xfrm>
          <a:prstGeom prst="rect">
            <a:avLst/>
          </a:prstGeom>
        </p:spPr>
      </p:pic>
      <p:pic>
        <p:nvPicPr>
          <p:cNvPr id="15" name="object 11">
            <a:extLst>
              <a:ext uri="{FF2B5EF4-FFF2-40B4-BE49-F238E27FC236}">
                <a16:creationId xmlns:a16="http://schemas.microsoft.com/office/drawing/2014/main" id="{9A47A3DE-E675-4AD4-8C0E-A214E315046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776" y="6684525"/>
            <a:ext cx="187452" cy="19202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7446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Performance</a:t>
            </a:r>
            <a:r>
              <a:rPr spc="-15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dirty="0"/>
              <a:t>4M</a:t>
            </a:r>
            <a:r>
              <a:rPr spc="-20" dirty="0"/>
              <a:t> </a:t>
            </a:r>
            <a:r>
              <a:rPr spc="-5" dirty="0"/>
              <a:t>element </a:t>
            </a:r>
            <a:r>
              <a:rPr spc="-10" dirty="0"/>
              <a:t>reduction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4393" y="2057400"/>
            <a:ext cx="8305800" cy="4474845"/>
            <a:chOff x="914393" y="2057400"/>
            <a:chExt cx="8305800" cy="4474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4169663"/>
              <a:ext cx="1142999" cy="5913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3579875"/>
              <a:ext cx="1142999" cy="5897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5350764"/>
              <a:ext cx="1142999" cy="59131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4760975"/>
              <a:ext cx="1142999" cy="589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5942076"/>
              <a:ext cx="1142999" cy="5897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800" y="5942076"/>
              <a:ext cx="1676399" cy="5897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199" y="2819400"/>
              <a:ext cx="1142999" cy="7604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6800" y="2057400"/>
              <a:ext cx="2819399" cy="15224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800" y="2057400"/>
              <a:ext cx="1676399" cy="7619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6200" y="5942076"/>
              <a:ext cx="1523999" cy="5897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6200" y="5350764"/>
              <a:ext cx="1523999" cy="5913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6200" y="4760975"/>
              <a:ext cx="1523999" cy="5897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6200" y="4169663"/>
              <a:ext cx="1523999" cy="59131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96200" y="3579875"/>
              <a:ext cx="1523999" cy="5897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6200" y="2819400"/>
              <a:ext cx="1523999" cy="7604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6800" y="5350764"/>
              <a:ext cx="1676399" cy="59131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800" y="4760975"/>
              <a:ext cx="1676399" cy="58978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76800" y="4169663"/>
              <a:ext cx="1676399" cy="59131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800" y="3579875"/>
              <a:ext cx="1676399" cy="58978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6599" y="5942076"/>
              <a:ext cx="1600199" cy="58978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393" y="5942076"/>
              <a:ext cx="2362206" cy="58978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6599" y="5350764"/>
              <a:ext cx="1600199" cy="5913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4393" y="5350764"/>
              <a:ext cx="2362206" cy="59131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76599" y="4760975"/>
              <a:ext cx="1600199" cy="58978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4393" y="4760975"/>
              <a:ext cx="2362206" cy="58978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6599" y="4169663"/>
              <a:ext cx="1600199" cy="59131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4393" y="4169663"/>
              <a:ext cx="2362206" cy="59131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76599" y="3579875"/>
              <a:ext cx="1600199" cy="5897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4393" y="3579875"/>
              <a:ext cx="2362206" cy="58978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76599" y="2819400"/>
              <a:ext cx="1600199" cy="7604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4393" y="2819400"/>
              <a:ext cx="2362206" cy="7604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76599" y="2057400"/>
              <a:ext cx="1600199" cy="761999"/>
            </a:xfrm>
            <a:prstGeom prst="rect">
              <a:avLst/>
            </a:prstGeom>
          </p:spPr>
        </p:pic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3679188" y="2336197"/>
          <a:ext cx="5480683" cy="4053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491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8.054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195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2.083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5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3.456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4.854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2.33x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55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2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1.722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9.741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4.68x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536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0.965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17.377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1.78x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8.34x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0.536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31.289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1.8x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15.01x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4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0.381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43.996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1.41x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21.16x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909">
                <a:tc>
                  <a:txBody>
                    <a:bodyPr/>
                    <a:lstStyle/>
                    <a:p>
                      <a:pPr marL="31750">
                        <a:lnSpc>
                          <a:spcPts val="2355"/>
                        </a:lnSpc>
                        <a:spcBef>
                          <a:spcPts val="87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0.268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ts val="2355"/>
                        </a:lnSpc>
                        <a:spcBef>
                          <a:spcPts val="87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62.671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GB/s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R="365125" algn="r">
                        <a:lnSpc>
                          <a:spcPts val="2355"/>
                        </a:lnSpc>
                        <a:spcBef>
                          <a:spcPts val="87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1.42x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5"/>
                        </a:lnSpc>
                        <a:spcBef>
                          <a:spcPts val="87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30.04x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11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7" name="object 3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696200" y="2057400"/>
            <a:ext cx="1523999" cy="76199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14393" y="2057400"/>
            <a:ext cx="2362206" cy="761999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993133" y="2082799"/>
            <a:ext cx="6612255" cy="490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  <a:p>
            <a:pPr marL="12700" marR="4777105">
              <a:lnSpc>
                <a:spcPct val="100000"/>
              </a:lnSpc>
              <a:spcBef>
                <a:spcPts val="35"/>
              </a:spcBef>
            </a:pPr>
            <a:r>
              <a:rPr sz="1200" b="1" spc="-5" dirty="0">
                <a:latin typeface="Arial"/>
                <a:cs typeface="Arial"/>
              </a:rPr>
              <a:t>interleaved addressing </a:t>
            </a:r>
            <a:r>
              <a:rPr sz="1200" b="1" dirty="0">
                <a:latin typeface="Arial"/>
                <a:cs typeface="Arial"/>
              </a:rPr>
              <a:t> with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divergent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branching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2:</a:t>
            </a:r>
            <a:endParaRPr sz="2000">
              <a:latin typeface="Arial"/>
              <a:cs typeface="Arial"/>
            </a:endParaRPr>
          </a:p>
          <a:p>
            <a:pPr marL="12700" marR="4932680">
              <a:lnSpc>
                <a:spcPct val="100000"/>
              </a:lnSpc>
              <a:spcBef>
                <a:spcPts val="35"/>
              </a:spcBef>
            </a:pPr>
            <a:r>
              <a:rPr sz="1200" b="1" spc="-5" dirty="0">
                <a:latin typeface="Arial"/>
                <a:cs typeface="Arial"/>
              </a:rPr>
              <a:t>interleaved addressing </a:t>
            </a:r>
            <a:r>
              <a:rPr sz="1200" b="1" spc="-3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with</a:t>
            </a:r>
            <a:r>
              <a:rPr sz="1200" b="1" spc="-5" dirty="0">
                <a:latin typeface="Arial"/>
                <a:cs typeface="Arial"/>
              </a:rPr>
              <a:t> bank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conflicts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3: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Arial"/>
                <a:cs typeface="Arial"/>
              </a:rPr>
              <a:t>sequential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addressing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4: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Arial"/>
                <a:cs typeface="Arial"/>
              </a:rPr>
              <a:t>first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add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during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global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load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5: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Arial"/>
                <a:cs typeface="Arial"/>
              </a:rPr>
              <a:t>unroll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last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warp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6: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Arial"/>
                <a:cs typeface="Arial"/>
              </a:rPr>
              <a:t>completely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unrolled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b="1" dirty="0">
                <a:latin typeface="Arial"/>
                <a:cs typeface="Arial"/>
              </a:rPr>
              <a:t>Kernel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7: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1" spc="-5" dirty="0">
                <a:latin typeface="Arial"/>
                <a:cs typeface="Arial"/>
              </a:rPr>
              <a:t>multiple elements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per thread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Arial"/>
              <a:cs typeface="Arial"/>
            </a:endParaRPr>
          </a:p>
          <a:p>
            <a:pPr marL="2298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75B900"/>
                </a:solidFill>
                <a:latin typeface="Arial"/>
                <a:cs typeface="Arial"/>
              </a:rPr>
              <a:t>Kernel</a:t>
            </a:r>
            <a:r>
              <a:rPr sz="2000" b="1" spc="-35" dirty="0">
                <a:solidFill>
                  <a:srgbClr val="75B9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5B900"/>
                </a:solidFill>
                <a:latin typeface="Arial"/>
                <a:cs typeface="Arial"/>
              </a:rPr>
              <a:t>7</a:t>
            </a:r>
            <a:r>
              <a:rPr sz="2000" b="1" spc="-15" dirty="0">
                <a:solidFill>
                  <a:srgbClr val="75B9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5B900"/>
                </a:solidFill>
                <a:latin typeface="Arial"/>
                <a:cs typeface="Arial"/>
              </a:rPr>
              <a:t>on</a:t>
            </a:r>
            <a:r>
              <a:rPr sz="2000" b="1" spc="-25" dirty="0">
                <a:solidFill>
                  <a:srgbClr val="75B9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5B900"/>
                </a:solidFill>
                <a:latin typeface="Arial"/>
                <a:cs typeface="Arial"/>
              </a:rPr>
              <a:t>32M</a:t>
            </a:r>
            <a:r>
              <a:rPr sz="2000" b="1" spc="-35" dirty="0">
                <a:solidFill>
                  <a:srgbClr val="75B9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75B900"/>
                </a:solidFill>
                <a:latin typeface="Arial"/>
                <a:cs typeface="Arial"/>
              </a:rPr>
              <a:t>elements:</a:t>
            </a:r>
            <a:r>
              <a:rPr sz="2000" b="1" spc="-20" dirty="0">
                <a:solidFill>
                  <a:srgbClr val="75B9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5B900"/>
                </a:solidFill>
                <a:latin typeface="Arial"/>
                <a:cs typeface="Arial"/>
              </a:rPr>
              <a:t>73</a:t>
            </a:r>
            <a:r>
              <a:rPr sz="2000" b="1" spc="-30" dirty="0">
                <a:solidFill>
                  <a:srgbClr val="75B9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75B900"/>
                </a:solidFill>
                <a:latin typeface="Arial"/>
                <a:cs typeface="Arial"/>
              </a:rPr>
              <a:t>GB/s!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6702042" y="1474723"/>
            <a:ext cx="991869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34315">
              <a:lnSpc>
                <a:spcPct val="100600"/>
              </a:lnSpc>
              <a:spcBef>
                <a:spcPts val="85"/>
              </a:spcBef>
            </a:pPr>
            <a:r>
              <a:rPr sz="1800" b="1" spc="-5" dirty="0">
                <a:latin typeface="Arial"/>
                <a:cs typeface="Arial"/>
              </a:rPr>
              <a:t>Step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p</a:t>
            </a:r>
            <a:r>
              <a:rPr sz="1800" b="1" spc="-10" dirty="0">
                <a:latin typeface="Arial"/>
                <a:cs typeface="Arial"/>
              </a:rPr>
              <a:t>ee</a:t>
            </a:r>
            <a:r>
              <a:rPr sz="1800" b="1" dirty="0">
                <a:latin typeface="Arial"/>
                <a:cs typeface="Arial"/>
              </a:rPr>
              <a:t>dup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03961" y="1703323"/>
            <a:ext cx="1195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Bandwidth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76035" y="1703323"/>
            <a:ext cx="157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Time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(2</a:t>
            </a:r>
            <a:r>
              <a:rPr sz="1800" b="1" spc="-7" baseline="23148" dirty="0">
                <a:latin typeface="Arial"/>
                <a:cs typeface="Arial"/>
              </a:rPr>
              <a:t>22</a:t>
            </a:r>
            <a:r>
              <a:rPr sz="1800" b="1" spc="-22" baseline="23148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51119" y="1474723"/>
            <a:ext cx="125666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685" marR="5080" indent="-134620">
              <a:lnSpc>
                <a:spcPct val="100600"/>
              </a:lnSpc>
              <a:spcBef>
                <a:spcPts val="85"/>
              </a:spcBef>
            </a:pP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u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ul</a:t>
            </a:r>
            <a:r>
              <a:rPr sz="1800" b="1" spc="-1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10" dirty="0">
                <a:latin typeface="Arial"/>
                <a:cs typeface="Arial"/>
              </a:rPr>
              <a:t>i</a:t>
            </a:r>
            <a:r>
              <a:rPr sz="1800" b="1" spc="-35" dirty="0">
                <a:latin typeface="Arial"/>
                <a:cs typeface="Arial"/>
              </a:rPr>
              <a:t>v</a:t>
            </a:r>
            <a:r>
              <a:rPr sz="1800" b="1" dirty="0">
                <a:latin typeface="Arial"/>
                <a:cs typeface="Arial"/>
              </a:rPr>
              <a:t>e  </a:t>
            </a:r>
            <a:r>
              <a:rPr sz="1800" b="1" spc="-5" dirty="0">
                <a:latin typeface="Arial"/>
                <a:cs typeface="Arial"/>
              </a:rPr>
              <a:t>Speedup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88323" y="710177"/>
            <a:ext cx="632460" cy="421005"/>
            <a:chOff x="8688323" y="710177"/>
            <a:chExt cx="632460" cy="421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8907" y="710177"/>
              <a:ext cx="531876" cy="975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21495" y="806951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523" y="0"/>
                  </a:lnTo>
                </a:path>
              </a:pathLst>
            </a:custGeom>
            <a:ln w="3175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8323" y="806189"/>
              <a:ext cx="632460" cy="2468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01683" y="1052315"/>
              <a:ext cx="38100" cy="29209"/>
            </a:xfrm>
            <a:custGeom>
              <a:avLst/>
              <a:gdLst/>
              <a:ahLst/>
              <a:cxnLst/>
              <a:rect l="l" t="t" r="r" b="b"/>
              <a:pathLst>
                <a:path w="38100" h="29209">
                  <a:moveTo>
                    <a:pt x="32003" y="0"/>
                  </a:moveTo>
                  <a:lnTo>
                    <a:pt x="38099" y="0"/>
                  </a:lnTo>
                </a:path>
                <a:path w="38100" h="29209">
                  <a:moveTo>
                    <a:pt x="0" y="25908"/>
                  </a:moveTo>
                  <a:lnTo>
                    <a:pt x="3047" y="25908"/>
                  </a:lnTo>
                </a:path>
                <a:path w="38100" h="29209">
                  <a:moveTo>
                    <a:pt x="9144" y="27432"/>
                  </a:moveTo>
                  <a:lnTo>
                    <a:pt x="10667" y="27432"/>
                  </a:lnTo>
                </a:path>
                <a:path w="38100" h="29209">
                  <a:moveTo>
                    <a:pt x="13716" y="28955"/>
                  </a:moveTo>
                  <a:lnTo>
                    <a:pt x="16763" y="28955"/>
                  </a:lnTo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4627" y="1051553"/>
              <a:ext cx="484632" cy="7924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639556" y="1196333"/>
            <a:ext cx="873760" cy="165100"/>
            <a:chOff x="8639556" y="1196333"/>
            <a:chExt cx="873760" cy="1651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07780" y="1196333"/>
              <a:ext cx="362712" cy="4267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7780" y="1237481"/>
              <a:ext cx="224389" cy="304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33332" y="1239767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175">
                  <a:moveTo>
                    <a:pt x="0" y="0"/>
                  </a:moveTo>
                  <a:lnTo>
                    <a:pt x="3047" y="0"/>
                  </a:lnTo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9556" y="1196333"/>
              <a:ext cx="873252" cy="1645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997696" y="1357115"/>
              <a:ext cx="18415" cy="0"/>
            </a:xfrm>
            <a:custGeom>
              <a:avLst/>
              <a:gdLst/>
              <a:ahLst/>
              <a:cxnLst/>
              <a:rect l="l" t="t" r="r" b="b"/>
              <a:pathLst>
                <a:path w="18415">
                  <a:moveTo>
                    <a:pt x="0" y="0"/>
                  </a:moveTo>
                  <a:lnTo>
                    <a:pt x="18288" y="0"/>
                  </a:lnTo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40212" y="6944357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5B900"/>
                </a:solidFill>
                <a:latin typeface="Arial MT"/>
                <a:cs typeface="Arial MT"/>
              </a:rPr>
              <a:t>3</a:t>
            </a:r>
            <a:r>
              <a:rPr sz="1400" dirty="0">
                <a:solidFill>
                  <a:srgbClr val="75B900"/>
                </a:solidFill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33" y="487165"/>
            <a:ext cx="6398260" cy="1002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template</a:t>
            </a:r>
            <a:r>
              <a:rPr sz="16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&lt;unsigned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6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blockSize&gt;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38125" algn="l"/>
                <a:tab pos="1113790" algn="l"/>
              </a:tabLst>
            </a:pPr>
            <a:r>
              <a:rPr sz="16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sz="16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	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void</a:t>
            </a:r>
            <a:r>
              <a:rPr sz="16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reduce6(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6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1600" b="1" spc="-5" dirty="0">
                <a:latin typeface="Arial"/>
                <a:cs typeface="Arial"/>
              </a:rPr>
              <a:t>g_idata,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6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r>
              <a:rPr sz="1600" b="1" spc="-5" dirty="0">
                <a:latin typeface="Arial"/>
                <a:cs typeface="Arial"/>
              </a:rPr>
              <a:t>g_odata,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6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6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n)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39395">
              <a:lnSpc>
                <a:spcPct val="100000"/>
              </a:lnSpc>
              <a:spcBef>
                <a:spcPts val="10"/>
              </a:spcBef>
              <a:tabLst>
                <a:tab pos="1130935" algn="l"/>
                <a:tab pos="2077085" algn="l"/>
              </a:tabLst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extern</a:t>
            </a:r>
            <a:r>
              <a:rPr sz="16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shared</a:t>
            </a:r>
            <a:r>
              <a:rPr sz="16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	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6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sdata[];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3009" y="1709419"/>
            <a:ext cx="4529455" cy="1002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6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tid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=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threadIdx.</a:t>
            </a:r>
            <a:r>
              <a:rPr sz="1600" b="1" spc="-5" dirty="0">
                <a:latin typeface="Arial"/>
                <a:cs typeface="Arial"/>
              </a:rPr>
              <a:t>x;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6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6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=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blockIdx.</a:t>
            </a:r>
            <a:r>
              <a:rPr sz="1600" b="1" spc="-5" dirty="0">
                <a:latin typeface="Arial"/>
                <a:cs typeface="Arial"/>
              </a:rPr>
              <a:t>x*(blockSize*2)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tid</a:t>
            </a:r>
            <a:r>
              <a:rPr sz="1600" b="1" spc="-5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 marR="5080" indent="-635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6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6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gridSize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=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blockSize*2*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gridDim.</a:t>
            </a:r>
            <a:r>
              <a:rPr sz="1600" b="1" spc="-5" dirty="0">
                <a:latin typeface="Arial"/>
                <a:cs typeface="Arial"/>
              </a:rPr>
              <a:t>x;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sdata[tid] </a:t>
            </a:r>
            <a:r>
              <a:rPr sz="1600" b="1" spc="-5" dirty="0">
                <a:latin typeface="Arial"/>
                <a:cs typeface="Arial"/>
              </a:rPr>
              <a:t>=</a:t>
            </a:r>
            <a:r>
              <a:rPr sz="1600" b="1" dirty="0">
                <a:latin typeface="Arial"/>
                <a:cs typeface="Arial"/>
              </a:rPr>
              <a:t> 0;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1485" y="2930142"/>
            <a:ext cx="8279765" cy="127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while </a:t>
            </a:r>
            <a:r>
              <a:rPr sz="1800" b="1" spc="-10" dirty="0">
                <a:latin typeface="Arial"/>
                <a:cs typeface="Arial"/>
              </a:rPr>
              <a:t>(i</a:t>
            </a:r>
            <a:r>
              <a:rPr sz="1800" b="1" dirty="0">
                <a:latin typeface="Arial"/>
                <a:cs typeface="Arial"/>
              </a:rPr>
              <a:t> &lt;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n)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{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sdata[tid]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+=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g_idata[i]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g_idata[i+blockSize];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+=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gridSize;</a:t>
            </a:r>
            <a:r>
              <a:rPr sz="1600" b="1" spc="4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  <a:tabLst>
                <a:tab pos="239395" algn="l"/>
              </a:tabLst>
            </a:pPr>
            <a:r>
              <a:rPr sz="1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600" b="1" spc="-5" dirty="0">
                <a:latin typeface="Arial"/>
                <a:cs typeface="Arial"/>
              </a:rPr>
              <a:t>syncthreads();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13970" marR="5080">
              <a:lnSpc>
                <a:spcPct val="100000"/>
              </a:lnSpc>
              <a:tabLst>
                <a:tab pos="6730365" algn="l"/>
              </a:tabLst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6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latin typeface="Arial"/>
                <a:cs typeface="Arial"/>
              </a:rPr>
              <a:t>blockSize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&gt;=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512)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{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6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600" b="1" dirty="0">
                <a:latin typeface="Arial"/>
                <a:cs typeface="Arial"/>
              </a:rPr>
              <a:t>tid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&lt;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256)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{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sdata[tid]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+=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sdata[tid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256];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}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syncthreads();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}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6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latin typeface="Arial"/>
                <a:cs typeface="Arial"/>
              </a:rPr>
              <a:t>blockSize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&gt;=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256)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{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6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600" b="1" dirty="0">
                <a:latin typeface="Arial"/>
                <a:cs typeface="Arial"/>
              </a:rPr>
              <a:t>tid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&lt;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128)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{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sdata[tid]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+=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sdata[tid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128];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}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syncthreads();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2044" y="4184394"/>
            <a:ext cx="2341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2480" algn="l"/>
              </a:tabLst>
            </a:pPr>
            <a:r>
              <a:rPr sz="1600" b="1" spc="-5" dirty="0">
                <a:latin typeface="Arial"/>
                <a:cs typeface="Arial"/>
              </a:rPr>
              <a:t>64];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}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syncthreads();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009" y="4184394"/>
            <a:ext cx="5793740" cy="149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1010" algn="l"/>
              </a:tabLst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6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latin typeface="Arial"/>
                <a:cs typeface="Arial"/>
              </a:rPr>
              <a:t>blockSize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&gt;=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128)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{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6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600" b="1" dirty="0">
                <a:latin typeface="Arial"/>
                <a:cs typeface="Arial"/>
              </a:rPr>
              <a:t>tid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&lt;	64) {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sdata[tid]</a:t>
            </a:r>
            <a:r>
              <a:rPr sz="1600" b="1" spc="-5" dirty="0">
                <a:latin typeface="Arial"/>
                <a:cs typeface="Arial"/>
              </a:rPr>
              <a:t> +=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sdata[tid</a:t>
            </a:r>
            <a:r>
              <a:rPr sz="1600" b="1" spc="-5" dirty="0">
                <a:latin typeface="Arial"/>
                <a:cs typeface="Arial"/>
              </a:rPr>
              <a:t> +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latin typeface="Arial"/>
                <a:cs typeface="Arial"/>
              </a:rPr>
              <a:t>tid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&lt;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32)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40665" marR="884555">
              <a:lnSpc>
                <a:spcPct val="1000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6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latin typeface="Arial"/>
                <a:cs typeface="Arial"/>
              </a:rPr>
              <a:t>blockSize &gt;=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64)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sdata[tid]</a:t>
            </a:r>
            <a:r>
              <a:rPr sz="1600" b="1" spc="-5" dirty="0">
                <a:latin typeface="Arial"/>
                <a:cs typeface="Arial"/>
              </a:rPr>
              <a:t> +=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sdata[tid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32];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6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latin typeface="Arial"/>
                <a:cs typeface="Arial"/>
              </a:rPr>
              <a:t>blockSize &gt;=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32)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sdata[tid]</a:t>
            </a:r>
            <a:r>
              <a:rPr sz="1600" b="1" spc="-5" dirty="0">
                <a:latin typeface="Arial"/>
                <a:cs typeface="Arial"/>
              </a:rPr>
              <a:t> +=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sdata[tid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16];</a:t>
            </a:r>
            <a:endParaRPr sz="16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6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latin typeface="Arial"/>
                <a:cs typeface="Arial"/>
              </a:rPr>
              <a:t>blockSize &gt;=</a:t>
            </a:r>
            <a:r>
              <a:rPr sz="1600" b="1" spc="4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16)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sdata[tid]</a:t>
            </a:r>
            <a:r>
              <a:rPr sz="1600" b="1" spc="-5" dirty="0">
                <a:latin typeface="Arial"/>
                <a:cs typeface="Arial"/>
              </a:rPr>
              <a:t> +=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sdata[tid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</a:t>
            </a:r>
            <a:r>
              <a:rPr sz="1600" b="1" spc="4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8];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1609" y="5650481"/>
            <a:ext cx="1508125" cy="758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latin typeface="Arial"/>
                <a:cs typeface="Arial"/>
              </a:rPr>
              <a:t>blockSize &gt;= </a:t>
            </a:r>
            <a:r>
              <a:rPr sz="1600" b="1" spc="-434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latin typeface="Arial"/>
                <a:cs typeface="Arial"/>
              </a:rPr>
              <a:t>blockSize &gt;= </a:t>
            </a:r>
            <a:r>
              <a:rPr sz="1600" b="1" spc="-434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6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latin typeface="Arial"/>
                <a:cs typeface="Arial"/>
              </a:rPr>
              <a:t>blockSize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&gt;=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03061" y="5650481"/>
            <a:ext cx="292036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8) </a:t>
            </a:r>
            <a:r>
              <a:rPr sz="1600" b="1" dirty="0">
                <a:latin typeface="Arial"/>
                <a:cs typeface="Arial"/>
              </a:rPr>
              <a:t>sdata[tid]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+=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sdata[tid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  </a:t>
            </a:r>
            <a:r>
              <a:rPr sz="1600" b="1" dirty="0">
                <a:latin typeface="Arial"/>
                <a:cs typeface="Arial"/>
              </a:rPr>
              <a:t>4];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4) </a:t>
            </a:r>
            <a:r>
              <a:rPr sz="1600" b="1" dirty="0">
                <a:latin typeface="Arial"/>
                <a:cs typeface="Arial"/>
              </a:rPr>
              <a:t>sdata[tid]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+=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sdata[tid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  </a:t>
            </a:r>
            <a:r>
              <a:rPr sz="1600" b="1" dirty="0">
                <a:latin typeface="Arial"/>
                <a:cs typeface="Arial"/>
              </a:rPr>
              <a:t>2];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2) </a:t>
            </a:r>
            <a:r>
              <a:rPr sz="1600" b="1" dirty="0">
                <a:latin typeface="Arial"/>
                <a:cs typeface="Arial"/>
              </a:rPr>
              <a:t>sdata[tid]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+=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sdata[tid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+  </a:t>
            </a:r>
            <a:r>
              <a:rPr sz="1600" b="1" dirty="0">
                <a:latin typeface="Arial"/>
                <a:cs typeface="Arial"/>
              </a:rPr>
              <a:t>1];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008" y="6383525"/>
            <a:ext cx="104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3009" y="6872729"/>
            <a:ext cx="4105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6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600" b="1" spc="-5" dirty="0">
                <a:latin typeface="Arial"/>
                <a:cs typeface="Arial"/>
              </a:rPr>
              <a:t>tid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==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0)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g_odata[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blockIdx.</a:t>
            </a:r>
            <a:r>
              <a:rPr sz="1600" b="1" spc="-5" dirty="0">
                <a:latin typeface="Arial"/>
                <a:cs typeface="Arial"/>
              </a:rPr>
              <a:t>x]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=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sdata[0];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933" y="7118093"/>
            <a:ext cx="104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57900" y="1802891"/>
            <a:ext cx="2961131" cy="42519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057900" y="1802891"/>
            <a:ext cx="2961640" cy="42545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420"/>
              </a:spcBef>
            </a:pPr>
            <a:r>
              <a:rPr sz="2000" b="1" spc="-5" dirty="0">
                <a:latin typeface="Arial"/>
                <a:cs typeface="Arial"/>
              </a:rPr>
              <a:t>Final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Optimized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Kernel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4993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Performance</a:t>
            </a:r>
            <a:r>
              <a:rPr spc="-50" dirty="0"/>
              <a:t> </a:t>
            </a:r>
            <a:r>
              <a:rPr spc="-5" dirty="0"/>
              <a:t>Comparison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29861" y="1850897"/>
            <a:ext cx="5869940" cy="4117340"/>
            <a:chOff x="1229861" y="1850897"/>
            <a:chExt cx="5869940" cy="4117340"/>
          </a:xfrm>
        </p:grpSpPr>
        <p:sp>
          <p:nvSpPr>
            <p:cNvPr id="4" name="object 4"/>
            <p:cNvSpPr/>
            <p:nvPr/>
          </p:nvSpPr>
          <p:spPr>
            <a:xfrm>
              <a:off x="1274057" y="4568951"/>
              <a:ext cx="5824855" cy="0"/>
            </a:xfrm>
            <a:custGeom>
              <a:avLst/>
              <a:gdLst/>
              <a:ahLst/>
              <a:cxnLst/>
              <a:rect l="l" t="t" r="r" b="b"/>
              <a:pathLst>
                <a:path w="5824855">
                  <a:moveTo>
                    <a:pt x="0" y="0"/>
                  </a:moveTo>
                  <a:lnTo>
                    <a:pt x="58247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99687" y="3204971"/>
              <a:ext cx="3499485" cy="0"/>
            </a:xfrm>
            <a:custGeom>
              <a:avLst/>
              <a:gdLst/>
              <a:ahLst/>
              <a:cxnLst/>
              <a:rect l="l" t="t" r="r" b="b"/>
              <a:pathLst>
                <a:path w="3499484">
                  <a:moveTo>
                    <a:pt x="0" y="0"/>
                  </a:moveTo>
                  <a:lnTo>
                    <a:pt x="34991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4057" y="1851659"/>
              <a:ext cx="5824855" cy="0"/>
            </a:xfrm>
            <a:custGeom>
              <a:avLst/>
              <a:gdLst/>
              <a:ahLst/>
              <a:cxnLst/>
              <a:rect l="l" t="t" r="r" b="b"/>
              <a:pathLst>
                <a:path w="5824855">
                  <a:moveTo>
                    <a:pt x="0" y="0"/>
                  </a:moveTo>
                  <a:lnTo>
                    <a:pt x="58247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4057" y="1851659"/>
              <a:ext cx="5824855" cy="4069079"/>
            </a:xfrm>
            <a:custGeom>
              <a:avLst/>
              <a:gdLst/>
              <a:ahLst/>
              <a:cxnLst/>
              <a:rect l="l" t="t" r="r" b="b"/>
              <a:pathLst>
                <a:path w="5824855" h="4069079">
                  <a:moveTo>
                    <a:pt x="0" y="0"/>
                  </a:moveTo>
                  <a:lnTo>
                    <a:pt x="5824733" y="0"/>
                  </a:lnTo>
                </a:path>
                <a:path w="5824855" h="4069079">
                  <a:moveTo>
                    <a:pt x="5824733" y="0"/>
                  </a:moveTo>
                  <a:lnTo>
                    <a:pt x="5824733" y="4069079"/>
                  </a:lnTo>
                </a:path>
                <a:path w="5824855" h="4069079">
                  <a:moveTo>
                    <a:pt x="5824733" y="4069079"/>
                  </a:moveTo>
                  <a:lnTo>
                    <a:pt x="0" y="4069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4057" y="3204971"/>
              <a:ext cx="2204085" cy="0"/>
            </a:xfrm>
            <a:custGeom>
              <a:avLst/>
              <a:gdLst/>
              <a:ahLst/>
              <a:cxnLst/>
              <a:rect l="l" t="t" r="r" b="b"/>
              <a:pathLst>
                <a:path w="2204085">
                  <a:moveTo>
                    <a:pt x="0" y="0"/>
                  </a:moveTo>
                  <a:lnTo>
                    <a:pt x="22037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9861" y="1851659"/>
              <a:ext cx="5869305" cy="4116704"/>
            </a:xfrm>
            <a:custGeom>
              <a:avLst/>
              <a:gdLst/>
              <a:ahLst/>
              <a:cxnLst/>
              <a:rect l="l" t="t" r="r" b="b"/>
              <a:pathLst>
                <a:path w="5869305" h="4116704">
                  <a:moveTo>
                    <a:pt x="44195" y="4069079"/>
                  </a:moveTo>
                  <a:lnTo>
                    <a:pt x="44195" y="0"/>
                  </a:lnTo>
                </a:path>
                <a:path w="5869305" h="4116704">
                  <a:moveTo>
                    <a:pt x="44195" y="0"/>
                  </a:moveTo>
                  <a:lnTo>
                    <a:pt x="44195" y="4069079"/>
                  </a:lnTo>
                </a:path>
                <a:path w="5869305" h="4116704">
                  <a:moveTo>
                    <a:pt x="0" y="4069079"/>
                  </a:moveTo>
                  <a:lnTo>
                    <a:pt x="44195" y="4069079"/>
                  </a:lnTo>
                </a:path>
                <a:path w="5869305" h="4116704">
                  <a:moveTo>
                    <a:pt x="0" y="2717291"/>
                  </a:moveTo>
                  <a:lnTo>
                    <a:pt x="44195" y="2717291"/>
                  </a:lnTo>
                </a:path>
                <a:path w="5869305" h="4116704">
                  <a:moveTo>
                    <a:pt x="0" y="1353311"/>
                  </a:moveTo>
                  <a:lnTo>
                    <a:pt x="44195" y="1353311"/>
                  </a:lnTo>
                </a:path>
                <a:path w="5869305" h="4116704">
                  <a:moveTo>
                    <a:pt x="0" y="0"/>
                  </a:moveTo>
                  <a:lnTo>
                    <a:pt x="44195" y="0"/>
                  </a:lnTo>
                </a:path>
                <a:path w="5869305" h="4116704">
                  <a:moveTo>
                    <a:pt x="44195" y="4069079"/>
                  </a:moveTo>
                  <a:lnTo>
                    <a:pt x="5868929" y="4069079"/>
                  </a:lnTo>
                </a:path>
                <a:path w="5869305" h="4116704">
                  <a:moveTo>
                    <a:pt x="44195" y="4116323"/>
                  </a:moveTo>
                  <a:lnTo>
                    <a:pt x="44195" y="4069079"/>
                  </a:lnTo>
                </a:path>
                <a:path w="5869305" h="4116704">
                  <a:moveTo>
                    <a:pt x="687330" y="4116323"/>
                  </a:moveTo>
                  <a:lnTo>
                    <a:pt x="687330" y="4069079"/>
                  </a:lnTo>
                </a:path>
                <a:path w="5869305" h="4116704">
                  <a:moveTo>
                    <a:pt x="1339602" y="4116323"/>
                  </a:moveTo>
                  <a:lnTo>
                    <a:pt x="1339602" y="4069079"/>
                  </a:lnTo>
                </a:path>
                <a:path w="5869305" h="4116704">
                  <a:moveTo>
                    <a:pt x="1982730" y="4116323"/>
                  </a:moveTo>
                  <a:lnTo>
                    <a:pt x="1982730" y="4069079"/>
                  </a:lnTo>
                </a:path>
                <a:path w="5869305" h="4116704">
                  <a:moveTo>
                    <a:pt x="2636526" y="4116323"/>
                  </a:moveTo>
                  <a:lnTo>
                    <a:pt x="2636526" y="4069079"/>
                  </a:lnTo>
                </a:path>
                <a:path w="5869305" h="4116704">
                  <a:moveTo>
                    <a:pt x="3278130" y="4116323"/>
                  </a:moveTo>
                  <a:lnTo>
                    <a:pt x="3278130" y="4069079"/>
                  </a:lnTo>
                </a:path>
                <a:path w="5869305" h="4116704">
                  <a:moveTo>
                    <a:pt x="3931926" y="4116323"/>
                  </a:moveTo>
                  <a:lnTo>
                    <a:pt x="3931926" y="4069079"/>
                  </a:lnTo>
                </a:path>
                <a:path w="5869305" h="4116704">
                  <a:moveTo>
                    <a:pt x="4573529" y="4116323"/>
                  </a:moveTo>
                  <a:lnTo>
                    <a:pt x="4573529" y="4069079"/>
                  </a:lnTo>
                </a:path>
                <a:path w="5869305" h="4116704">
                  <a:moveTo>
                    <a:pt x="5227325" y="4116323"/>
                  </a:moveTo>
                  <a:lnTo>
                    <a:pt x="5227325" y="4069079"/>
                  </a:lnTo>
                </a:path>
                <a:path w="5869305" h="4116704">
                  <a:moveTo>
                    <a:pt x="5868929" y="4116323"/>
                  </a:moveTo>
                  <a:lnTo>
                    <a:pt x="5868929" y="40690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5617" y="1979670"/>
              <a:ext cx="3234055" cy="1838325"/>
            </a:xfrm>
            <a:custGeom>
              <a:avLst/>
              <a:gdLst/>
              <a:ahLst/>
              <a:cxnLst/>
              <a:rect l="l" t="t" r="r" b="b"/>
              <a:pathLst>
                <a:path w="3234054" h="1838325">
                  <a:moveTo>
                    <a:pt x="0" y="1837926"/>
                  </a:moveTo>
                  <a:lnTo>
                    <a:pt x="332231" y="1687061"/>
                  </a:lnTo>
                  <a:lnTo>
                    <a:pt x="653798" y="1525520"/>
                  </a:lnTo>
                </a:path>
                <a:path w="3234054" h="1838325">
                  <a:moveTo>
                    <a:pt x="653798" y="1525520"/>
                  </a:moveTo>
                  <a:lnTo>
                    <a:pt x="973843" y="1351775"/>
                  </a:lnTo>
                  <a:lnTo>
                    <a:pt x="1295410" y="1179572"/>
                  </a:lnTo>
                </a:path>
                <a:path w="3234054" h="1838325">
                  <a:moveTo>
                    <a:pt x="1295410" y="1179572"/>
                  </a:moveTo>
                  <a:lnTo>
                    <a:pt x="1616962" y="982979"/>
                  </a:lnTo>
                  <a:lnTo>
                    <a:pt x="1949208" y="786371"/>
                  </a:lnTo>
                </a:path>
                <a:path w="3234054" h="1838325">
                  <a:moveTo>
                    <a:pt x="1949208" y="786371"/>
                  </a:moveTo>
                  <a:lnTo>
                    <a:pt x="2270760" y="600455"/>
                  </a:lnTo>
                  <a:lnTo>
                    <a:pt x="2590805" y="403847"/>
                  </a:lnTo>
                </a:path>
                <a:path w="3234054" h="1838325">
                  <a:moveTo>
                    <a:pt x="2590805" y="403847"/>
                  </a:moveTo>
                  <a:lnTo>
                    <a:pt x="2912372" y="207254"/>
                  </a:lnTo>
                  <a:lnTo>
                    <a:pt x="3233939" y="0"/>
                  </a:lnTo>
                </a:path>
              </a:pathLst>
            </a:custGeom>
            <a:ln w="33942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95617" y="2476483"/>
              <a:ext cx="3234055" cy="1537970"/>
            </a:xfrm>
            <a:custGeom>
              <a:avLst/>
              <a:gdLst/>
              <a:ahLst/>
              <a:cxnLst/>
              <a:rect l="l" t="t" r="r" b="b"/>
              <a:pathLst>
                <a:path w="3234054" h="1537970">
                  <a:moveTo>
                    <a:pt x="0" y="1537722"/>
                  </a:moveTo>
                  <a:lnTo>
                    <a:pt x="166115" y="1514858"/>
                  </a:lnTo>
                  <a:lnTo>
                    <a:pt x="332231" y="1491994"/>
                  </a:lnTo>
                  <a:lnTo>
                    <a:pt x="487682" y="1467620"/>
                  </a:lnTo>
                  <a:lnTo>
                    <a:pt x="653798" y="1434079"/>
                  </a:lnTo>
                </a:path>
                <a:path w="3234054" h="1537970">
                  <a:moveTo>
                    <a:pt x="653798" y="1434079"/>
                  </a:moveTo>
                  <a:lnTo>
                    <a:pt x="819913" y="1376180"/>
                  </a:lnTo>
                  <a:lnTo>
                    <a:pt x="973843" y="1306063"/>
                  </a:lnTo>
                  <a:lnTo>
                    <a:pt x="1129294" y="1225300"/>
                  </a:lnTo>
                  <a:lnTo>
                    <a:pt x="1295410" y="1144521"/>
                  </a:lnTo>
                </a:path>
                <a:path w="3234054" h="1537970">
                  <a:moveTo>
                    <a:pt x="1295410" y="1144521"/>
                  </a:moveTo>
                  <a:lnTo>
                    <a:pt x="1461526" y="1051555"/>
                  </a:lnTo>
                  <a:lnTo>
                    <a:pt x="1616962" y="960115"/>
                  </a:lnTo>
                  <a:lnTo>
                    <a:pt x="1783077" y="854962"/>
                  </a:lnTo>
                  <a:lnTo>
                    <a:pt x="1949208" y="763522"/>
                  </a:lnTo>
                </a:path>
                <a:path w="3234054" h="1537970">
                  <a:moveTo>
                    <a:pt x="1949208" y="763522"/>
                  </a:moveTo>
                  <a:lnTo>
                    <a:pt x="2270760" y="589793"/>
                  </a:lnTo>
                  <a:lnTo>
                    <a:pt x="2436876" y="509015"/>
                  </a:lnTo>
                  <a:lnTo>
                    <a:pt x="2590805" y="416049"/>
                  </a:lnTo>
                </a:path>
                <a:path w="3234054" h="1537970">
                  <a:moveTo>
                    <a:pt x="2590805" y="416049"/>
                  </a:moveTo>
                  <a:lnTo>
                    <a:pt x="2912372" y="208795"/>
                  </a:lnTo>
                  <a:lnTo>
                    <a:pt x="3233939" y="0"/>
                  </a:lnTo>
                </a:path>
              </a:pathLst>
            </a:custGeom>
            <a:ln w="33942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95617" y="2892533"/>
              <a:ext cx="3234055" cy="1537970"/>
            </a:xfrm>
            <a:custGeom>
              <a:avLst/>
              <a:gdLst/>
              <a:ahLst/>
              <a:cxnLst/>
              <a:rect l="l" t="t" r="r" b="b"/>
              <a:pathLst>
                <a:path w="3234054" h="1537970">
                  <a:moveTo>
                    <a:pt x="0" y="1537722"/>
                  </a:moveTo>
                  <a:lnTo>
                    <a:pt x="332231" y="1434079"/>
                  </a:lnTo>
                  <a:lnTo>
                    <a:pt x="653798" y="1328927"/>
                  </a:lnTo>
                </a:path>
                <a:path w="3234054" h="1537970">
                  <a:moveTo>
                    <a:pt x="653798" y="1328927"/>
                  </a:moveTo>
                  <a:lnTo>
                    <a:pt x="973843" y="1214638"/>
                  </a:lnTo>
                  <a:lnTo>
                    <a:pt x="1129294" y="1156723"/>
                  </a:lnTo>
                  <a:lnTo>
                    <a:pt x="1295410" y="1075945"/>
                  </a:lnTo>
                </a:path>
                <a:path w="3234054" h="1537970">
                  <a:moveTo>
                    <a:pt x="1295410" y="1075945"/>
                  </a:moveTo>
                  <a:lnTo>
                    <a:pt x="1461526" y="982979"/>
                  </a:lnTo>
                  <a:lnTo>
                    <a:pt x="1616962" y="867165"/>
                  </a:lnTo>
                  <a:lnTo>
                    <a:pt x="1783077" y="751335"/>
                  </a:lnTo>
                  <a:lnTo>
                    <a:pt x="1949208" y="658370"/>
                  </a:lnTo>
                </a:path>
                <a:path w="3234054" h="1537970">
                  <a:moveTo>
                    <a:pt x="1949208" y="658370"/>
                  </a:moveTo>
                  <a:lnTo>
                    <a:pt x="2115324" y="589793"/>
                  </a:lnTo>
                  <a:lnTo>
                    <a:pt x="2270760" y="531879"/>
                  </a:lnTo>
                  <a:lnTo>
                    <a:pt x="2436876" y="473964"/>
                  </a:lnTo>
                  <a:lnTo>
                    <a:pt x="2590805" y="405387"/>
                  </a:lnTo>
                </a:path>
                <a:path w="3234054" h="1537970">
                  <a:moveTo>
                    <a:pt x="2590805" y="405387"/>
                  </a:moveTo>
                  <a:lnTo>
                    <a:pt x="2746256" y="312422"/>
                  </a:lnTo>
                  <a:lnTo>
                    <a:pt x="2912372" y="208795"/>
                  </a:lnTo>
                  <a:lnTo>
                    <a:pt x="3067823" y="103642"/>
                  </a:lnTo>
                  <a:lnTo>
                    <a:pt x="3233939" y="0"/>
                  </a:lnTo>
                </a:path>
              </a:pathLst>
            </a:custGeom>
            <a:ln w="3394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95617" y="2846820"/>
              <a:ext cx="3886200" cy="1710055"/>
            </a:xfrm>
            <a:custGeom>
              <a:avLst/>
              <a:gdLst/>
              <a:ahLst/>
              <a:cxnLst/>
              <a:rect l="l" t="t" r="r" b="b"/>
              <a:pathLst>
                <a:path w="3886200" h="1710054">
                  <a:moveTo>
                    <a:pt x="0" y="1709925"/>
                  </a:moveTo>
                  <a:lnTo>
                    <a:pt x="332231" y="1618485"/>
                  </a:lnTo>
                  <a:lnTo>
                    <a:pt x="653798" y="1513333"/>
                  </a:lnTo>
                </a:path>
                <a:path w="3886200" h="1710054">
                  <a:moveTo>
                    <a:pt x="653798" y="1513333"/>
                  </a:moveTo>
                  <a:lnTo>
                    <a:pt x="819913" y="1456943"/>
                  </a:lnTo>
                  <a:lnTo>
                    <a:pt x="973843" y="1386842"/>
                  </a:lnTo>
                  <a:lnTo>
                    <a:pt x="1129294" y="1328927"/>
                  </a:lnTo>
                  <a:lnTo>
                    <a:pt x="1295410" y="1271012"/>
                  </a:lnTo>
                </a:path>
                <a:path w="3886200" h="1710054">
                  <a:moveTo>
                    <a:pt x="1295410" y="1271012"/>
                  </a:moveTo>
                  <a:lnTo>
                    <a:pt x="1461526" y="1225284"/>
                  </a:lnTo>
                  <a:lnTo>
                    <a:pt x="1616962" y="1178046"/>
                  </a:lnTo>
                  <a:lnTo>
                    <a:pt x="1783077" y="1132334"/>
                  </a:lnTo>
                  <a:lnTo>
                    <a:pt x="1949208" y="1074419"/>
                  </a:lnTo>
                </a:path>
                <a:path w="3886200" h="1710054">
                  <a:moveTo>
                    <a:pt x="1949208" y="1074419"/>
                  </a:moveTo>
                  <a:lnTo>
                    <a:pt x="2115324" y="982979"/>
                  </a:lnTo>
                  <a:lnTo>
                    <a:pt x="2270760" y="877826"/>
                  </a:lnTo>
                  <a:lnTo>
                    <a:pt x="2436876" y="761997"/>
                  </a:lnTo>
                  <a:lnTo>
                    <a:pt x="2590805" y="670557"/>
                  </a:lnTo>
                </a:path>
                <a:path w="3886200" h="1710054">
                  <a:moveTo>
                    <a:pt x="2590805" y="670557"/>
                  </a:moveTo>
                  <a:lnTo>
                    <a:pt x="2746256" y="589778"/>
                  </a:lnTo>
                  <a:lnTo>
                    <a:pt x="2912372" y="519676"/>
                  </a:lnTo>
                  <a:lnTo>
                    <a:pt x="3067823" y="461777"/>
                  </a:lnTo>
                  <a:lnTo>
                    <a:pt x="3233939" y="380998"/>
                  </a:lnTo>
                </a:path>
                <a:path w="3886200" h="1710054">
                  <a:moveTo>
                    <a:pt x="3233939" y="380998"/>
                  </a:moveTo>
                  <a:lnTo>
                    <a:pt x="3400055" y="288033"/>
                  </a:lnTo>
                  <a:lnTo>
                    <a:pt x="3553969" y="196592"/>
                  </a:lnTo>
                  <a:lnTo>
                    <a:pt x="3886201" y="0"/>
                  </a:lnTo>
                </a:path>
              </a:pathLst>
            </a:custGeom>
            <a:ln w="33942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95617" y="3169904"/>
              <a:ext cx="3886200" cy="1376680"/>
            </a:xfrm>
            <a:custGeom>
              <a:avLst/>
              <a:gdLst/>
              <a:ahLst/>
              <a:cxnLst/>
              <a:rect l="l" t="t" r="r" b="b"/>
              <a:pathLst>
                <a:path w="3886200" h="1376679">
                  <a:moveTo>
                    <a:pt x="0" y="1376164"/>
                  </a:moveTo>
                  <a:lnTo>
                    <a:pt x="487682" y="1376164"/>
                  </a:lnTo>
                  <a:lnTo>
                    <a:pt x="653798" y="1363978"/>
                  </a:lnTo>
                </a:path>
                <a:path w="3886200" h="1376679">
                  <a:moveTo>
                    <a:pt x="653798" y="1363978"/>
                  </a:moveTo>
                  <a:lnTo>
                    <a:pt x="819913" y="1328927"/>
                  </a:lnTo>
                  <a:lnTo>
                    <a:pt x="973843" y="1295401"/>
                  </a:lnTo>
                  <a:lnTo>
                    <a:pt x="1295410" y="1202436"/>
                  </a:lnTo>
                </a:path>
                <a:path w="3886200" h="1376679">
                  <a:moveTo>
                    <a:pt x="1295410" y="1202436"/>
                  </a:moveTo>
                  <a:lnTo>
                    <a:pt x="1616962" y="1121657"/>
                  </a:lnTo>
                  <a:lnTo>
                    <a:pt x="1783077" y="1075945"/>
                  </a:lnTo>
                  <a:lnTo>
                    <a:pt x="1949208" y="1018030"/>
                  </a:lnTo>
                </a:path>
                <a:path w="3886200" h="1376679">
                  <a:moveTo>
                    <a:pt x="1949208" y="1018030"/>
                  </a:moveTo>
                  <a:lnTo>
                    <a:pt x="2115324" y="947928"/>
                  </a:lnTo>
                  <a:lnTo>
                    <a:pt x="2270760" y="867149"/>
                  </a:lnTo>
                  <a:lnTo>
                    <a:pt x="2436876" y="774199"/>
                  </a:lnTo>
                  <a:lnTo>
                    <a:pt x="2590805" y="693421"/>
                  </a:lnTo>
                </a:path>
                <a:path w="3886200" h="1376679">
                  <a:moveTo>
                    <a:pt x="2590805" y="693421"/>
                  </a:moveTo>
                  <a:lnTo>
                    <a:pt x="2746256" y="624844"/>
                  </a:lnTo>
                  <a:lnTo>
                    <a:pt x="2912372" y="554743"/>
                  </a:lnTo>
                  <a:lnTo>
                    <a:pt x="3067823" y="486151"/>
                  </a:lnTo>
                  <a:lnTo>
                    <a:pt x="3233939" y="405387"/>
                  </a:lnTo>
                </a:path>
                <a:path w="3886200" h="1376679">
                  <a:moveTo>
                    <a:pt x="3233939" y="405387"/>
                  </a:moveTo>
                  <a:lnTo>
                    <a:pt x="3400055" y="312422"/>
                  </a:lnTo>
                  <a:lnTo>
                    <a:pt x="3553969" y="208795"/>
                  </a:lnTo>
                  <a:lnTo>
                    <a:pt x="3886201" y="0"/>
                  </a:lnTo>
                </a:path>
              </a:pathLst>
            </a:custGeom>
            <a:ln w="33942">
              <a:solidFill>
                <a:srgbClr val="7F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95617" y="3389361"/>
              <a:ext cx="3886200" cy="1666239"/>
            </a:xfrm>
            <a:custGeom>
              <a:avLst/>
              <a:gdLst/>
              <a:ahLst/>
              <a:cxnLst/>
              <a:rect l="l" t="t" r="r" b="b"/>
              <a:pathLst>
                <a:path w="3886200" h="1666239">
                  <a:moveTo>
                    <a:pt x="0" y="1665723"/>
                  </a:moveTo>
                  <a:lnTo>
                    <a:pt x="332231" y="1595621"/>
                  </a:lnTo>
                  <a:lnTo>
                    <a:pt x="653798" y="1527045"/>
                  </a:lnTo>
                </a:path>
                <a:path w="3886200" h="1666239">
                  <a:moveTo>
                    <a:pt x="653798" y="1527045"/>
                  </a:moveTo>
                  <a:lnTo>
                    <a:pt x="973843" y="1444756"/>
                  </a:lnTo>
                  <a:lnTo>
                    <a:pt x="1295410" y="1341114"/>
                  </a:lnTo>
                </a:path>
                <a:path w="3886200" h="1666239">
                  <a:moveTo>
                    <a:pt x="1295410" y="1341114"/>
                  </a:moveTo>
                  <a:lnTo>
                    <a:pt x="1616962" y="1214622"/>
                  </a:lnTo>
                  <a:lnTo>
                    <a:pt x="1949208" y="1063758"/>
                  </a:lnTo>
                </a:path>
                <a:path w="3886200" h="1666239">
                  <a:moveTo>
                    <a:pt x="1949208" y="1063758"/>
                  </a:moveTo>
                  <a:lnTo>
                    <a:pt x="2270760" y="902200"/>
                  </a:lnTo>
                  <a:lnTo>
                    <a:pt x="2590805" y="728471"/>
                  </a:lnTo>
                </a:path>
                <a:path w="3886200" h="1666239">
                  <a:moveTo>
                    <a:pt x="2590805" y="728471"/>
                  </a:moveTo>
                  <a:lnTo>
                    <a:pt x="2912372" y="554743"/>
                  </a:lnTo>
                  <a:lnTo>
                    <a:pt x="3233939" y="382523"/>
                  </a:lnTo>
                </a:path>
                <a:path w="3886200" h="1666239">
                  <a:moveTo>
                    <a:pt x="3233939" y="382523"/>
                  </a:moveTo>
                  <a:lnTo>
                    <a:pt x="3553969" y="196592"/>
                  </a:lnTo>
                  <a:lnTo>
                    <a:pt x="3886201" y="0"/>
                  </a:lnTo>
                </a:path>
              </a:pathLst>
            </a:custGeom>
            <a:ln w="33942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5617" y="2834633"/>
              <a:ext cx="5182235" cy="2312035"/>
            </a:xfrm>
            <a:custGeom>
              <a:avLst/>
              <a:gdLst/>
              <a:ahLst/>
              <a:cxnLst/>
              <a:rect l="l" t="t" r="r" b="b"/>
              <a:pathLst>
                <a:path w="5182234" h="2312035">
                  <a:moveTo>
                    <a:pt x="0" y="2311891"/>
                  </a:moveTo>
                  <a:lnTo>
                    <a:pt x="166115" y="2301229"/>
                  </a:lnTo>
                  <a:lnTo>
                    <a:pt x="332231" y="2289042"/>
                  </a:lnTo>
                  <a:lnTo>
                    <a:pt x="487682" y="2278365"/>
                  </a:lnTo>
                  <a:lnTo>
                    <a:pt x="653798" y="2243314"/>
                  </a:lnTo>
                </a:path>
                <a:path w="5182234" h="2312035">
                  <a:moveTo>
                    <a:pt x="653798" y="2243314"/>
                  </a:moveTo>
                  <a:lnTo>
                    <a:pt x="731523" y="2208263"/>
                  </a:lnTo>
                  <a:lnTo>
                    <a:pt x="819913" y="2173213"/>
                  </a:lnTo>
                  <a:lnTo>
                    <a:pt x="973843" y="2081772"/>
                  </a:lnTo>
                  <a:lnTo>
                    <a:pt x="1129294" y="1988807"/>
                  </a:lnTo>
                  <a:lnTo>
                    <a:pt x="1217684" y="1953756"/>
                  </a:lnTo>
                  <a:lnTo>
                    <a:pt x="1295410" y="1918705"/>
                  </a:lnTo>
                </a:path>
                <a:path w="5182234" h="2312035">
                  <a:moveTo>
                    <a:pt x="1295410" y="1918705"/>
                  </a:moveTo>
                  <a:lnTo>
                    <a:pt x="1373135" y="1895841"/>
                  </a:lnTo>
                  <a:lnTo>
                    <a:pt x="1461526" y="1885180"/>
                  </a:lnTo>
                  <a:lnTo>
                    <a:pt x="1616962" y="1872993"/>
                  </a:lnTo>
                  <a:lnTo>
                    <a:pt x="1783077" y="1860790"/>
                  </a:lnTo>
                  <a:lnTo>
                    <a:pt x="1871483" y="1850129"/>
                  </a:lnTo>
                  <a:lnTo>
                    <a:pt x="1949208" y="1827265"/>
                  </a:lnTo>
                </a:path>
                <a:path w="5182234" h="2312035">
                  <a:moveTo>
                    <a:pt x="1949208" y="1827265"/>
                  </a:moveTo>
                  <a:lnTo>
                    <a:pt x="2115324" y="1757163"/>
                  </a:lnTo>
                  <a:lnTo>
                    <a:pt x="2270760" y="1676384"/>
                  </a:lnTo>
                  <a:lnTo>
                    <a:pt x="2436876" y="1595621"/>
                  </a:lnTo>
                  <a:lnTo>
                    <a:pt x="2590805" y="1502656"/>
                  </a:lnTo>
                </a:path>
                <a:path w="5182234" h="2312035">
                  <a:moveTo>
                    <a:pt x="2590805" y="1502656"/>
                  </a:moveTo>
                  <a:lnTo>
                    <a:pt x="2912372" y="1330436"/>
                  </a:lnTo>
                  <a:lnTo>
                    <a:pt x="3067823" y="1237471"/>
                  </a:lnTo>
                  <a:lnTo>
                    <a:pt x="3233939" y="1144521"/>
                  </a:lnTo>
                </a:path>
                <a:path w="5182234" h="2312035">
                  <a:moveTo>
                    <a:pt x="3233939" y="1144521"/>
                  </a:moveTo>
                  <a:lnTo>
                    <a:pt x="3400055" y="1028691"/>
                  </a:lnTo>
                  <a:lnTo>
                    <a:pt x="3553969" y="912862"/>
                  </a:lnTo>
                  <a:lnTo>
                    <a:pt x="3720085" y="786371"/>
                  </a:lnTo>
                  <a:lnTo>
                    <a:pt x="3886201" y="682743"/>
                  </a:lnTo>
                </a:path>
                <a:path w="5182234" h="2312035">
                  <a:moveTo>
                    <a:pt x="3886201" y="682743"/>
                  </a:moveTo>
                  <a:lnTo>
                    <a:pt x="4052317" y="601965"/>
                  </a:lnTo>
                  <a:lnTo>
                    <a:pt x="4207768" y="531863"/>
                  </a:lnTo>
                  <a:lnTo>
                    <a:pt x="4363219" y="473964"/>
                  </a:lnTo>
                  <a:lnTo>
                    <a:pt x="4529334" y="393185"/>
                  </a:lnTo>
                </a:path>
                <a:path w="5182234" h="2312035">
                  <a:moveTo>
                    <a:pt x="4529334" y="393185"/>
                  </a:moveTo>
                  <a:lnTo>
                    <a:pt x="4695450" y="300219"/>
                  </a:lnTo>
                  <a:lnTo>
                    <a:pt x="4849380" y="208779"/>
                  </a:lnTo>
                  <a:lnTo>
                    <a:pt x="5181611" y="0"/>
                  </a:lnTo>
                </a:path>
              </a:pathLst>
            </a:custGeom>
            <a:ln w="33942">
              <a:solidFill>
                <a:srgbClr val="00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436" y="3741839"/>
              <a:ext cx="143898" cy="1500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6698" y="3430942"/>
              <a:ext cx="143913" cy="15000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9832" y="3083484"/>
              <a:ext cx="143898" cy="1499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2108" y="2690283"/>
              <a:ext cx="143898" cy="15000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5227" y="2309284"/>
              <a:ext cx="143913" cy="15000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6839" y="1903912"/>
              <a:ext cx="143898" cy="14999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530095" y="3944111"/>
              <a:ext cx="120650" cy="128270"/>
            </a:xfrm>
            <a:custGeom>
              <a:avLst/>
              <a:gdLst/>
              <a:ahLst/>
              <a:cxnLst/>
              <a:rect l="l" t="t" r="r" b="b"/>
              <a:pathLst>
                <a:path w="120650" h="128270">
                  <a:moveTo>
                    <a:pt x="120395" y="128015"/>
                  </a:moveTo>
                  <a:lnTo>
                    <a:pt x="120395" y="0"/>
                  </a:lnTo>
                  <a:lnTo>
                    <a:pt x="0" y="0"/>
                  </a:lnTo>
                  <a:lnTo>
                    <a:pt x="0" y="128015"/>
                  </a:lnTo>
                  <a:lnTo>
                    <a:pt x="120395" y="128015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0093" y="3944104"/>
              <a:ext cx="120650" cy="128270"/>
            </a:xfrm>
            <a:custGeom>
              <a:avLst/>
              <a:gdLst/>
              <a:ahLst/>
              <a:cxnLst/>
              <a:rect l="l" t="t" r="r" b="b"/>
              <a:pathLst>
                <a:path w="120650" h="128270">
                  <a:moveTo>
                    <a:pt x="0" y="0"/>
                  </a:moveTo>
                  <a:lnTo>
                    <a:pt x="120399" y="0"/>
                  </a:lnTo>
                  <a:lnTo>
                    <a:pt x="120399" y="128000"/>
                  </a:lnTo>
                  <a:lnTo>
                    <a:pt x="0" y="128000"/>
                  </a:lnTo>
                  <a:lnTo>
                    <a:pt x="0" y="0"/>
                  </a:lnTo>
                  <a:close/>
                </a:path>
              </a:pathLst>
            </a:custGeom>
            <a:ln w="11299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82367" y="3840479"/>
              <a:ext cx="121920" cy="128270"/>
            </a:xfrm>
            <a:custGeom>
              <a:avLst/>
              <a:gdLst/>
              <a:ahLst/>
              <a:cxnLst/>
              <a:rect l="l" t="t" r="r" b="b"/>
              <a:pathLst>
                <a:path w="121919" h="128270">
                  <a:moveTo>
                    <a:pt x="121919" y="128015"/>
                  </a:moveTo>
                  <a:lnTo>
                    <a:pt x="121919" y="0"/>
                  </a:lnTo>
                  <a:lnTo>
                    <a:pt x="0" y="0"/>
                  </a:lnTo>
                  <a:lnTo>
                    <a:pt x="0" y="128015"/>
                  </a:lnTo>
                  <a:lnTo>
                    <a:pt x="121919" y="128015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82355" y="3840461"/>
              <a:ext cx="121920" cy="128270"/>
            </a:xfrm>
            <a:custGeom>
              <a:avLst/>
              <a:gdLst/>
              <a:ahLst/>
              <a:cxnLst/>
              <a:rect l="l" t="t" r="r" b="b"/>
              <a:pathLst>
                <a:path w="121919" h="128270">
                  <a:moveTo>
                    <a:pt x="0" y="0"/>
                  </a:moveTo>
                  <a:lnTo>
                    <a:pt x="121920" y="0"/>
                  </a:lnTo>
                  <a:lnTo>
                    <a:pt x="121920" y="128016"/>
                  </a:lnTo>
                  <a:lnTo>
                    <a:pt x="0" y="128016"/>
                  </a:lnTo>
                  <a:lnTo>
                    <a:pt x="0" y="0"/>
                  </a:lnTo>
                  <a:close/>
                </a:path>
              </a:pathLst>
            </a:custGeom>
            <a:ln w="11302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25495" y="3550919"/>
              <a:ext cx="121920" cy="128270"/>
            </a:xfrm>
            <a:custGeom>
              <a:avLst/>
              <a:gdLst/>
              <a:ahLst/>
              <a:cxnLst/>
              <a:rect l="l" t="t" r="r" b="b"/>
              <a:pathLst>
                <a:path w="121919" h="128270">
                  <a:moveTo>
                    <a:pt x="121919" y="128015"/>
                  </a:moveTo>
                  <a:lnTo>
                    <a:pt x="121919" y="0"/>
                  </a:lnTo>
                  <a:lnTo>
                    <a:pt x="0" y="0"/>
                  </a:lnTo>
                  <a:lnTo>
                    <a:pt x="0" y="128015"/>
                  </a:lnTo>
                  <a:lnTo>
                    <a:pt x="121919" y="128015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25488" y="3550903"/>
              <a:ext cx="121920" cy="128270"/>
            </a:xfrm>
            <a:custGeom>
              <a:avLst/>
              <a:gdLst/>
              <a:ahLst/>
              <a:cxnLst/>
              <a:rect l="l" t="t" r="r" b="b"/>
              <a:pathLst>
                <a:path w="121919" h="128270">
                  <a:moveTo>
                    <a:pt x="0" y="0"/>
                  </a:moveTo>
                  <a:lnTo>
                    <a:pt x="121920" y="0"/>
                  </a:lnTo>
                  <a:lnTo>
                    <a:pt x="121920" y="128016"/>
                  </a:lnTo>
                  <a:lnTo>
                    <a:pt x="0" y="128016"/>
                  </a:lnTo>
                  <a:lnTo>
                    <a:pt x="0" y="0"/>
                  </a:lnTo>
                  <a:close/>
                </a:path>
              </a:pathLst>
            </a:custGeom>
            <a:ln w="11302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7767" y="3169919"/>
              <a:ext cx="121920" cy="128270"/>
            </a:xfrm>
            <a:custGeom>
              <a:avLst/>
              <a:gdLst/>
              <a:ahLst/>
              <a:cxnLst/>
              <a:rect l="l" t="t" r="r" b="b"/>
              <a:pathLst>
                <a:path w="121920" h="128270">
                  <a:moveTo>
                    <a:pt x="121919" y="128015"/>
                  </a:moveTo>
                  <a:lnTo>
                    <a:pt x="121919" y="0"/>
                  </a:lnTo>
                  <a:lnTo>
                    <a:pt x="0" y="0"/>
                  </a:lnTo>
                  <a:lnTo>
                    <a:pt x="0" y="128015"/>
                  </a:lnTo>
                  <a:lnTo>
                    <a:pt x="121919" y="128015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7765" y="3169904"/>
              <a:ext cx="121920" cy="128270"/>
            </a:xfrm>
            <a:custGeom>
              <a:avLst/>
              <a:gdLst/>
              <a:ahLst/>
              <a:cxnLst/>
              <a:rect l="l" t="t" r="r" b="b"/>
              <a:pathLst>
                <a:path w="121920" h="128270">
                  <a:moveTo>
                    <a:pt x="0" y="0"/>
                  </a:moveTo>
                  <a:lnTo>
                    <a:pt x="121920" y="0"/>
                  </a:lnTo>
                  <a:lnTo>
                    <a:pt x="121920" y="128016"/>
                  </a:lnTo>
                  <a:lnTo>
                    <a:pt x="0" y="128016"/>
                  </a:lnTo>
                  <a:lnTo>
                    <a:pt x="0" y="0"/>
                  </a:lnTo>
                  <a:close/>
                </a:path>
              </a:pathLst>
            </a:custGeom>
            <a:ln w="11302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20895" y="2823971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>
                  <a:moveTo>
                    <a:pt x="121919" y="126491"/>
                  </a:moveTo>
                  <a:lnTo>
                    <a:pt x="121919" y="0"/>
                  </a:lnTo>
                  <a:lnTo>
                    <a:pt x="0" y="0"/>
                  </a:lnTo>
                  <a:lnTo>
                    <a:pt x="0" y="126491"/>
                  </a:lnTo>
                  <a:lnTo>
                    <a:pt x="121919" y="126491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20884" y="2823956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>
                  <a:moveTo>
                    <a:pt x="0" y="0"/>
                  </a:moveTo>
                  <a:lnTo>
                    <a:pt x="121920" y="0"/>
                  </a:lnTo>
                  <a:lnTo>
                    <a:pt x="121920" y="126491"/>
                  </a:lnTo>
                  <a:lnTo>
                    <a:pt x="0" y="126491"/>
                  </a:lnTo>
                  <a:lnTo>
                    <a:pt x="0" y="0"/>
                  </a:lnTo>
                  <a:close/>
                </a:path>
              </a:pathLst>
            </a:custGeom>
            <a:ln w="1130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62499" y="2407919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>
                  <a:moveTo>
                    <a:pt x="121919" y="126491"/>
                  </a:moveTo>
                  <a:lnTo>
                    <a:pt x="121919" y="0"/>
                  </a:lnTo>
                  <a:lnTo>
                    <a:pt x="0" y="0"/>
                  </a:lnTo>
                  <a:lnTo>
                    <a:pt x="0" y="126491"/>
                  </a:lnTo>
                  <a:lnTo>
                    <a:pt x="121919" y="126491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62496" y="2407907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>
                  <a:moveTo>
                    <a:pt x="0" y="0"/>
                  </a:moveTo>
                  <a:lnTo>
                    <a:pt x="121920" y="0"/>
                  </a:lnTo>
                  <a:lnTo>
                    <a:pt x="121920" y="126491"/>
                  </a:lnTo>
                  <a:lnTo>
                    <a:pt x="0" y="126491"/>
                  </a:lnTo>
                  <a:lnTo>
                    <a:pt x="0" y="0"/>
                  </a:lnTo>
                  <a:close/>
                </a:path>
              </a:pathLst>
            </a:custGeom>
            <a:ln w="11305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0095" y="4360163"/>
              <a:ext cx="132715" cy="139065"/>
            </a:xfrm>
            <a:custGeom>
              <a:avLst/>
              <a:gdLst/>
              <a:ahLst/>
              <a:cxnLst/>
              <a:rect l="l" t="t" r="r" b="b"/>
              <a:pathLst>
                <a:path w="132714" h="139064">
                  <a:moveTo>
                    <a:pt x="132587" y="138683"/>
                  </a:moveTo>
                  <a:lnTo>
                    <a:pt x="65531" y="0"/>
                  </a:lnTo>
                  <a:lnTo>
                    <a:pt x="0" y="138683"/>
                  </a:lnTo>
                  <a:lnTo>
                    <a:pt x="132587" y="138683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0093" y="4360153"/>
              <a:ext cx="132715" cy="139065"/>
            </a:xfrm>
            <a:custGeom>
              <a:avLst/>
              <a:gdLst/>
              <a:ahLst/>
              <a:cxnLst/>
              <a:rect l="l" t="t" r="r" b="b"/>
              <a:pathLst>
                <a:path w="132714" h="139064">
                  <a:moveTo>
                    <a:pt x="65524" y="0"/>
                  </a:moveTo>
                  <a:lnTo>
                    <a:pt x="132585" y="138677"/>
                  </a:lnTo>
                  <a:lnTo>
                    <a:pt x="0" y="138677"/>
                  </a:lnTo>
                  <a:lnTo>
                    <a:pt x="65524" y="0"/>
                  </a:lnTo>
                  <a:close/>
                </a:path>
              </a:pathLst>
            </a:custGeom>
            <a:ln w="11303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2367" y="4152899"/>
              <a:ext cx="132715" cy="139065"/>
            </a:xfrm>
            <a:custGeom>
              <a:avLst/>
              <a:gdLst/>
              <a:ahLst/>
              <a:cxnLst/>
              <a:rect l="l" t="t" r="r" b="b"/>
              <a:pathLst>
                <a:path w="132714" h="139064">
                  <a:moveTo>
                    <a:pt x="132587" y="138683"/>
                  </a:moveTo>
                  <a:lnTo>
                    <a:pt x="67055" y="0"/>
                  </a:lnTo>
                  <a:lnTo>
                    <a:pt x="0" y="138683"/>
                  </a:lnTo>
                  <a:lnTo>
                    <a:pt x="132587" y="138683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82355" y="4152883"/>
              <a:ext cx="132715" cy="139065"/>
            </a:xfrm>
            <a:custGeom>
              <a:avLst/>
              <a:gdLst/>
              <a:ahLst/>
              <a:cxnLst/>
              <a:rect l="l" t="t" r="r" b="b"/>
              <a:pathLst>
                <a:path w="132714" h="139064">
                  <a:moveTo>
                    <a:pt x="67060" y="0"/>
                  </a:moveTo>
                  <a:lnTo>
                    <a:pt x="132600" y="138677"/>
                  </a:lnTo>
                  <a:lnTo>
                    <a:pt x="0" y="138677"/>
                  </a:lnTo>
                  <a:lnTo>
                    <a:pt x="67060" y="0"/>
                  </a:lnTo>
                  <a:close/>
                </a:path>
              </a:pathLst>
            </a:custGeom>
            <a:ln w="11303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25495" y="3898391"/>
              <a:ext cx="132715" cy="139065"/>
            </a:xfrm>
            <a:custGeom>
              <a:avLst/>
              <a:gdLst/>
              <a:ahLst/>
              <a:cxnLst/>
              <a:rect l="l" t="t" r="r" b="b"/>
              <a:pathLst>
                <a:path w="132714" h="139064">
                  <a:moveTo>
                    <a:pt x="132587" y="138683"/>
                  </a:moveTo>
                  <a:lnTo>
                    <a:pt x="65531" y="0"/>
                  </a:lnTo>
                  <a:lnTo>
                    <a:pt x="0" y="138683"/>
                  </a:lnTo>
                  <a:lnTo>
                    <a:pt x="132587" y="138683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25488" y="3898376"/>
              <a:ext cx="132715" cy="139065"/>
            </a:xfrm>
            <a:custGeom>
              <a:avLst/>
              <a:gdLst/>
              <a:ahLst/>
              <a:cxnLst/>
              <a:rect l="l" t="t" r="r" b="b"/>
              <a:pathLst>
                <a:path w="132714" h="139064">
                  <a:moveTo>
                    <a:pt x="65539" y="0"/>
                  </a:moveTo>
                  <a:lnTo>
                    <a:pt x="132585" y="138677"/>
                  </a:lnTo>
                  <a:lnTo>
                    <a:pt x="0" y="138677"/>
                  </a:lnTo>
                  <a:lnTo>
                    <a:pt x="65539" y="0"/>
                  </a:lnTo>
                  <a:close/>
                </a:path>
              </a:pathLst>
            </a:custGeom>
            <a:ln w="11303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72108" y="3476670"/>
              <a:ext cx="143898" cy="14999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5227" y="3222162"/>
              <a:ext cx="143913" cy="14999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56839" y="2818299"/>
              <a:ext cx="143898" cy="15000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530093" y="2776719"/>
              <a:ext cx="4018915" cy="1850389"/>
            </a:xfrm>
            <a:custGeom>
              <a:avLst/>
              <a:gdLst/>
              <a:ahLst/>
              <a:cxnLst/>
              <a:rect l="l" t="t" r="r" b="b"/>
              <a:pathLst>
                <a:path w="4018915" h="1850389">
                  <a:moveTo>
                    <a:pt x="65524" y="1780027"/>
                  </a:moveTo>
                  <a:lnTo>
                    <a:pt x="0" y="1711451"/>
                  </a:lnTo>
                </a:path>
                <a:path w="4018915" h="1850389">
                  <a:moveTo>
                    <a:pt x="65524" y="1780027"/>
                  </a:moveTo>
                  <a:lnTo>
                    <a:pt x="132585" y="1850129"/>
                  </a:lnTo>
                </a:path>
                <a:path w="4018915" h="1850389">
                  <a:moveTo>
                    <a:pt x="65524" y="1780027"/>
                  </a:moveTo>
                  <a:lnTo>
                    <a:pt x="0" y="1850129"/>
                  </a:lnTo>
                </a:path>
                <a:path w="4018915" h="1850389">
                  <a:moveTo>
                    <a:pt x="65524" y="1780027"/>
                  </a:moveTo>
                  <a:lnTo>
                    <a:pt x="132585" y="1711451"/>
                  </a:lnTo>
                </a:path>
                <a:path w="4018915" h="1850389">
                  <a:moveTo>
                    <a:pt x="719322" y="1583434"/>
                  </a:moveTo>
                  <a:lnTo>
                    <a:pt x="652261" y="1514842"/>
                  </a:lnTo>
                </a:path>
                <a:path w="4018915" h="1850389">
                  <a:moveTo>
                    <a:pt x="719322" y="1583434"/>
                  </a:moveTo>
                  <a:lnTo>
                    <a:pt x="784862" y="1653536"/>
                  </a:lnTo>
                </a:path>
                <a:path w="4018915" h="1850389">
                  <a:moveTo>
                    <a:pt x="719322" y="1583434"/>
                  </a:moveTo>
                  <a:lnTo>
                    <a:pt x="652261" y="1653536"/>
                  </a:lnTo>
                </a:path>
                <a:path w="4018915" h="1850389">
                  <a:moveTo>
                    <a:pt x="719322" y="1583434"/>
                  </a:moveTo>
                  <a:lnTo>
                    <a:pt x="784862" y="1514842"/>
                  </a:lnTo>
                </a:path>
                <a:path w="4018915" h="1850389">
                  <a:moveTo>
                    <a:pt x="1360934" y="1341114"/>
                  </a:moveTo>
                  <a:lnTo>
                    <a:pt x="1295395" y="1272537"/>
                  </a:lnTo>
                </a:path>
                <a:path w="4018915" h="1850389">
                  <a:moveTo>
                    <a:pt x="1360934" y="1341114"/>
                  </a:moveTo>
                  <a:lnTo>
                    <a:pt x="1427980" y="1411215"/>
                  </a:lnTo>
                </a:path>
                <a:path w="4018915" h="1850389">
                  <a:moveTo>
                    <a:pt x="1360934" y="1341114"/>
                  </a:moveTo>
                  <a:lnTo>
                    <a:pt x="1295395" y="1411215"/>
                  </a:lnTo>
                </a:path>
                <a:path w="4018915" h="1850389">
                  <a:moveTo>
                    <a:pt x="1360934" y="1341114"/>
                  </a:moveTo>
                  <a:lnTo>
                    <a:pt x="1427980" y="1272537"/>
                  </a:lnTo>
                </a:path>
                <a:path w="4018915" h="1850389">
                  <a:moveTo>
                    <a:pt x="2014733" y="1144521"/>
                  </a:moveTo>
                  <a:lnTo>
                    <a:pt x="1947672" y="1075945"/>
                  </a:lnTo>
                </a:path>
                <a:path w="4018915" h="1850389">
                  <a:moveTo>
                    <a:pt x="2014733" y="1144521"/>
                  </a:moveTo>
                  <a:lnTo>
                    <a:pt x="2080257" y="1214622"/>
                  </a:lnTo>
                </a:path>
                <a:path w="4018915" h="1850389">
                  <a:moveTo>
                    <a:pt x="2014733" y="1144521"/>
                  </a:moveTo>
                  <a:lnTo>
                    <a:pt x="1947672" y="1214622"/>
                  </a:lnTo>
                </a:path>
                <a:path w="4018915" h="1850389">
                  <a:moveTo>
                    <a:pt x="2014733" y="1144521"/>
                  </a:moveTo>
                  <a:lnTo>
                    <a:pt x="2080257" y="1075945"/>
                  </a:lnTo>
                </a:path>
                <a:path w="4018915" h="1850389">
                  <a:moveTo>
                    <a:pt x="2656330" y="740658"/>
                  </a:moveTo>
                  <a:lnTo>
                    <a:pt x="2590790" y="670557"/>
                  </a:lnTo>
                </a:path>
                <a:path w="4018915" h="1850389">
                  <a:moveTo>
                    <a:pt x="2656330" y="740658"/>
                  </a:moveTo>
                  <a:lnTo>
                    <a:pt x="2723391" y="809235"/>
                  </a:lnTo>
                </a:path>
                <a:path w="4018915" h="1850389">
                  <a:moveTo>
                    <a:pt x="2656330" y="740658"/>
                  </a:moveTo>
                  <a:lnTo>
                    <a:pt x="2590790" y="809235"/>
                  </a:lnTo>
                </a:path>
                <a:path w="4018915" h="1850389">
                  <a:moveTo>
                    <a:pt x="2656330" y="740658"/>
                  </a:moveTo>
                  <a:lnTo>
                    <a:pt x="2723391" y="670557"/>
                  </a:lnTo>
                </a:path>
                <a:path w="4018915" h="1850389">
                  <a:moveTo>
                    <a:pt x="3299463" y="451100"/>
                  </a:moveTo>
                  <a:lnTo>
                    <a:pt x="3232403" y="382523"/>
                  </a:lnTo>
                </a:path>
                <a:path w="4018915" h="1850389">
                  <a:moveTo>
                    <a:pt x="3299463" y="451100"/>
                  </a:moveTo>
                  <a:lnTo>
                    <a:pt x="3364988" y="521201"/>
                  </a:lnTo>
                </a:path>
                <a:path w="4018915" h="1850389">
                  <a:moveTo>
                    <a:pt x="3299463" y="451100"/>
                  </a:moveTo>
                  <a:lnTo>
                    <a:pt x="3232403" y="521201"/>
                  </a:lnTo>
                </a:path>
                <a:path w="4018915" h="1850389">
                  <a:moveTo>
                    <a:pt x="3299463" y="451100"/>
                  </a:moveTo>
                  <a:lnTo>
                    <a:pt x="3364988" y="382523"/>
                  </a:lnTo>
                </a:path>
                <a:path w="4018915" h="1850389">
                  <a:moveTo>
                    <a:pt x="3951725" y="70101"/>
                  </a:moveTo>
                  <a:lnTo>
                    <a:pt x="3886201" y="0"/>
                  </a:lnTo>
                </a:path>
                <a:path w="4018915" h="1850389">
                  <a:moveTo>
                    <a:pt x="3951725" y="70101"/>
                  </a:moveTo>
                  <a:lnTo>
                    <a:pt x="4018786" y="138677"/>
                  </a:lnTo>
                </a:path>
                <a:path w="4018915" h="1850389">
                  <a:moveTo>
                    <a:pt x="3951725" y="70101"/>
                  </a:moveTo>
                  <a:lnTo>
                    <a:pt x="3886201" y="138677"/>
                  </a:lnTo>
                </a:path>
                <a:path w="4018915" h="1850389">
                  <a:moveTo>
                    <a:pt x="3951725" y="70101"/>
                  </a:moveTo>
                  <a:lnTo>
                    <a:pt x="4018786" y="0"/>
                  </a:lnTo>
                </a:path>
              </a:pathLst>
            </a:custGeom>
            <a:ln w="11314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30093" y="4475967"/>
              <a:ext cx="132715" cy="139065"/>
            </a:xfrm>
            <a:custGeom>
              <a:avLst/>
              <a:gdLst/>
              <a:ahLst/>
              <a:cxnLst/>
              <a:rect l="l" t="t" r="r" b="b"/>
              <a:pathLst>
                <a:path w="132714" h="139064">
                  <a:moveTo>
                    <a:pt x="65524" y="70101"/>
                  </a:moveTo>
                  <a:lnTo>
                    <a:pt x="0" y="0"/>
                  </a:lnTo>
                </a:path>
                <a:path w="132714" h="139064">
                  <a:moveTo>
                    <a:pt x="65524" y="70101"/>
                  </a:moveTo>
                  <a:lnTo>
                    <a:pt x="132585" y="138693"/>
                  </a:lnTo>
                </a:path>
                <a:path w="132714" h="139064">
                  <a:moveTo>
                    <a:pt x="65524" y="70101"/>
                  </a:moveTo>
                  <a:lnTo>
                    <a:pt x="0" y="138693"/>
                  </a:lnTo>
                </a:path>
                <a:path w="132714" h="139064">
                  <a:moveTo>
                    <a:pt x="65524" y="70101"/>
                  </a:moveTo>
                  <a:lnTo>
                    <a:pt x="132585" y="0"/>
                  </a:lnTo>
                </a:path>
                <a:path w="132714" h="139064">
                  <a:moveTo>
                    <a:pt x="65524" y="70101"/>
                  </a:moveTo>
                  <a:lnTo>
                    <a:pt x="65524" y="0"/>
                  </a:lnTo>
                </a:path>
                <a:path w="132714" h="139064">
                  <a:moveTo>
                    <a:pt x="65524" y="70101"/>
                  </a:moveTo>
                  <a:lnTo>
                    <a:pt x="65524" y="138693"/>
                  </a:lnTo>
                </a:path>
              </a:pathLst>
            </a:custGeom>
            <a:ln w="11314">
              <a:solidFill>
                <a:srgbClr val="7F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76695" y="4459646"/>
              <a:ext cx="143916" cy="14999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9832" y="4298104"/>
              <a:ext cx="143901" cy="14999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72106" y="4112176"/>
              <a:ext cx="143901" cy="14999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15227" y="3789089"/>
              <a:ext cx="143916" cy="14999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56836" y="3499534"/>
              <a:ext cx="143901" cy="14999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10638" y="3095668"/>
              <a:ext cx="143901" cy="14999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530095" y="4985003"/>
              <a:ext cx="120650" cy="128270"/>
            </a:xfrm>
            <a:custGeom>
              <a:avLst/>
              <a:gdLst/>
              <a:ahLst/>
              <a:cxnLst/>
              <a:rect l="l" t="t" r="r" b="b"/>
              <a:pathLst>
                <a:path w="120650" h="128270">
                  <a:moveTo>
                    <a:pt x="120395" y="64007"/>
                  </a:moveTo>
                  <a:lnTo>
                    <a:pt x="115800" y="39219"/>
                  </a:lnTo>
                  <a:lnTo>
                    <a:pt x="103060" y="18859"/>
                  </a:lnTo>
                  <a:lnTo>
                    <a:pt x="83748" y="5072"/>
                  </a:lnTo>
                  <a:lnTo>
                    <a:pt x="59435" y="0"/>
                  </a:lnTo>
                  <a:lnTo>
                    <a:pt x="36004" y="5072"/>
                  </a:lnTo>
                  <a:lnTo>
                    <a:pt x="17144" y="18859"/>
                  </a:lnTo>
                  <a:lnTo>
                    <a:pt x="4571" y="39219"/>
                  </a:lnTo>
                  <a:lnTo>
                    <a:pt x="0" y="64007"/>
                  </a:lnTo>
                  <a:lnTo>
                    <a:pt x="4571" y="88796"/>
                  </a:lnTo>
                  <a:lnTo>
                    <a:pt x="17144" y="109156"/>
                  </a:lnTo>
                  <a:lnTo>
                    <a:pt x="36004" y="122943"/>
                  </a:lnTo>
                  <a:lnTo>
                    <a:pt x="59435" y="128015"/>
                  </a:lnTo>
                  <a:lnTo>
                    <a:pt x="83748" y="122943"/>
                  </a:lnTo>
                  <a:lnTo>
                    <a:pt x="103060" y="109156"/>
                  </a:lnTo>
                  <a:lnTo>
                    <a:pt x="115800" y="88796"/>
                  </a:lnTo>
                  <a:lnTo>
                    <a:pt x="120395" y="64007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30093" y="4984982"/>
              <a:ext cx="120650" cy="128270"/>
            </a:xfrm>
            <a:custGeom>
              <a:avLst/>
              <a:gdLst/>
              <a:ahLst/>
              <a:cxnLst/>
              <a:rect l="l" t="t" r="r" b="b"/>
              <a:pathLst>
                <a:path w="120650" h="128270">
                  <a:moveTo>
                    <a:pt x="120399" y="64015"/>
                  </a:moveTo>
                  <a:lnTo>
                    <a:pt x="115803" y="39226"/>
                  </a:lnTo>
                  <a:lnTo>
                    <a:pt x="103063" y="18863"/>
                  </a:lnTo>
                  <a:lnTo>
                    <a:pt x="83751" y="5073"/>
                  </a:lnTo>
                  <a:lnTo>
                    <a:pt x="59438" y="0"/>
                  </a:lnTo>
                  <a:lnTo>
                    <a:pt x="36005" y="5073"/>
                  </a:lnTo>
                  <a:lnTo>
                    <a:pt x="17145" y="18863"/>
                  </a:lnTo>
                  <a:lnTo>
                    <a:pt x="4572" y="39226"/>
                  </a:lnTo>
                  <a:lnTo>
                    <a:pt x="0" y="64015"/>
                  </a:lnTo>
                  <a:lnTo>
                    <a:pt x="4572" y="88803"/>
                  </a:lnTo>
                  <a:lnTo>
                    <a:pt x="17145" y="109160"/>
                  </a:lnTo>
                  <a:lnTo>
                    <a:pt x="36005" y="122945"/>
                  </a:lnTo>
                  <a:lnTo>
                    <a:pt x="59438" y="128016"/>
                  </a:lnTo>
                  <a:lnTo>
                    <a:pt x="83751" y="122945"/>
                  </a:lnTo>
                  <a:lnTo>
                    <a:pt x="103063" y="109160"/>
                  </a:lnTo>
                  <a:lnTo>
                    <a:pt x="115803" y="88803"/>
                  </a:lnTo>
                  <a:lnTo>
                    <a:pt x="120399" y="64015"/>
                  </a:lnTo>
                  <a:close/>
                </a:path>
              </a:pathLst>
            </a:custGeom>
            <a:ln w="11299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76697" y="4840647"/>
              <a:ext cx="133236" cy="13780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825495" y="4661915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19" h="127000">
                  <a:moveTo>
                    <a:pt x="121919" y="62483"/>
                  </a:moveTo>
                  <a:lnTo>
                    <a:pt x="117109" y="37933"/>
                  </a:lnTo>
                  <a:lnTo>
                    <a:pt x="104012" y="18097"/>
                  </a:lnTo>
                  <a:lnTo>
                    <a:pt x="84629" y="4833"/>
                  </a:lnTo>
                  <a:lnTo>
                    <a:pt x="60959" y="0"/>
                  </a:lnTo>
                  <a:lnTo>
                    <a:pt x="36647" y="4833"/>
                  </a:lnTo>
                  <a:lnTo>
                    <a:pt x="17335" y="18097"/>
                  </a:lnTo>
                  <a:lnTo>
                    <a:pt x="4595" y="37933"/>
                  </a:lnTo>
                  <a:lnTo>
                    <a:pt x="0" y="62483"/>
                  </a:lnTo>
                  <a:lnTo>
                    <a:pt x="4595" y="87272"/>
                  </a:lnTo>
                  <a:lnTo>
                    <a:pt x="17335" y="107632"/>
                  </a:lnTo>
                  <a:lnTo>
                    <a:pt x="36647" y="121419"/>
                  </a:lnTo>
                  <a:lnTo>
                    <a:pt x="60959" y="126491"/>
                  </a:lnTo>
                  <a:lnTo>
                    <a:pt x="84629" y="121419"/>
                  </a:lnTo>
                  <a:lnTo>
                    <a:pt x="104012" y="107632"/>
                  </a:lnTo>
                  <a:lnTo>
                    <a:pt x="117109" y="87272"/>
                  </a:lnTo>
                  <a:lnTo>
                    <a:pt x="121919" y="62483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25488" y="4661899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19" h="127000">
                  <a:moveTo>
                    <a:pt x="121920" y="62490"/>
                  </a:moveTo>
                  <a:lnTo>
                    <a:pt x="117110" y="37939"/>
                  </a:lnTo>
                  <a:lnTo>
                    <a:pt x="104014" y="18101"/>
                  </a:lnTo>
                  <a:lnTo>
                    <a:pt x="84631" y="4835"/>
                  </a:lnTo>
                  <a:lnTo>
                    <a:pt x="60960" y="0"/>
                  </a:lnTo>
                  <a:lnTo>
                    <a:pt x="36647" y="4835"/>
                  </a:lnTo>
                  <a:lnTo>
                    <a:pt x="17335" y="18101"/>
                  </a:lnTo>
                  <a:lnTo>
                    <a:pt x="4595" y="37939"/>
                  </a:lnTo>
                  <a:lnTo>
                    <a:pt x="0" y="62490"/>
                  </a:lnTo>
                  <a:lnTo>
                    <a:pt x="4595" y="87277"/>
                  </a:lnTo>
                  <a:lnTo>
                    <a:pt x="17335" y="107634"/>
                  </a:lnTo>
                  <a:lnTo>
                    <a:pt x="36647" y="121420"/>
                  </a:lnTo>
                  <a:lnTo>
                    <a:pt x="60960" y="126491"/>
                  </a:lnTo>
                  <a:lnTo>
                    <a:pt x="84631" y="121420"/>
                  </a:lnTo>
                  <a:lnTo>
                    <a:pt x="104014" y="107634"/>
                  </a:lnTo>
                  <a:lnTo>
                    <a:pt x="117110" y="87277"/>
                  </a:lnTo>
                  <a:lnTo>
                    <a:pt x="121920" y="62490"/>
                  </a:lnTo>
                  <a:close/>
                </a:path>
              </a:pathLst>
            </a:custGeom>
            <a:ln w="11305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72107" y="4378869"/>
              <a:ext cx="133236" cy="13780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15226" y="4043599"/>
              <a:ext cx="133236" cy="13780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56839" y="3696127"/>
              <a:ext cx="133233" cy="13932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416295" y="3320795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>
                  <a:moveTo>
                    <a:pt x="121919" y="64007"/>
                  </a:moveTo>
                  <a:lnTo>
                    <a:pt x="117109" y="38576"/>
                  </a:lnTo>
                  <a:lnTo>
                    <a:pt x="104012" y="18287"/>
                  </a:lnTo>
                  <a:lnTo>
                    <a:pt x="84629" y="4857"/>
                  </a:lnTo>
                  <a:lnTo>
                    <a:pt x="60959" y="0"/>
                  </a:lnTo>
                  <a:lnTo>
                    <a:pt x="37290" y="4833"/>
                  </a:lnTo>
                  <a:lnTo>
                    <a:pt x="17906" y="18097"/>
                  </a:lnTo>
                  <a:lnTo>
                    <a:pt x="4810" y="37933"/>
                  </a:lnTo>
                  <a:lnTo>
                    <a:pt x="0" y="62483"/>
                  </a:lnTo>
                  <a:lnTo>
                    <a:pt x="4810" y="87915"/>
                  </a:lnTo>
                  <a:lnTo>
                    <a:pt x="17906" y="108203"/>
                  </a:lnTo>
                  <a:lnTo>
                    <a:pt x="37290" y="121634"/>
                  </a:lnTo>
                  <a:lnTo>
                    <a:pt x="60959" y="126491"/>
                  </a:lnTo>
                  <a:lnTo>
                    <a:pt x="84629" y="121658"/>
                  </a:lnTo>
                  <a:lnTo>
                    <a:pt x="104012" y="108394"/>
                  </a:lnTo>
                  <a:lnTo>
                    <a:pt x="117109" y="88558"/>
                  </a:lnTo>
                  <a:lnTo>
                    <a:pt x="121919" y="64007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16294" y="3320784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>
                  <a:moveTo>
                    <a:pt x="121920" y="64000"/>
                  </a:moveTo>
                  <a:lnTo>
                    <a:pt x="117110" y="38569"/>
                  </a:lnTo>
                  <a:lnTo>
                    <a:pt x="104014" y="18284"/>
                  </a:lnTo>
                  <a:lnTo>
                    <a:pt x="84631" y="4856"/>
                  </a:lnTo>
                  <a:lnTo>
                    <a:pt x="60960" y="0"/>
                  </a:lnTo>
                  <a:lnTo>
                    <a:pt x="37289" y="4832"/>
                  </a:lnTo>
                  <a:lnTo>
                    <a:pt x="17906" y="18093"/>
                  </a:lnTo>
                  <a:lnTo>
                    <a:pt x="4809" y="37926"/>
                  </a:lnTo>
                  <a:lnTo>
                    <a:pt x="0" y="62475"/>
                  </a:lnTo>
                  <a:lnTo>
                    <a:pt x="4809" y="87908"/>
                  </a:lnTo>
                  <a:lnTo>
                    <a:pt x="17906" y="108199"/>
                  </a:lnTo>
                  <a:lnTo>
                    <a:pt x="37289" y="121632"/>
                  </a:lnTo>
                  <a:lnTo>
                    <a:pt x="60960" y="126491"/>
                  </a:lnTo>
                  <a:lnTo>
                    <a:pt x="84631" y="121655"/>
                  </a:lnTo>
                  <a:lnTo>
                    <a:pt x="104014" y="108389"/>
                  </a:lnTo>
                  <a:lnTo>
                    <a:pt x="117110" y="88551"/>
                  </a:lnTo>
                  <a:lnTo>
                    <a:pt x="121920" y="64000"/>
                  </a:lnTo>
                  <a:close/>
                </a:path>
              </a:pathLst>
            </a:custGeom>
            <a:ln w="11305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30093" y="2766041"/>
              <a:ext cx="5314315" cy="2451100"/>
            </a:xfrm>
            <a:custGeom>
              <a:avLst/>
              <a:gdLst/>
              <a:ahLst/>
              <a:cxnLst/>
              <a:rect l="l" t="t" r="r" b="b"/>
              <a:pathLst>
                <a:path w="5314315" h="2451100">
                  <a:moveTo>
                    <a:pt x="65524" y="2380483"/>
                  </a:moveTo>
                  <a:lnTo>
                    <a:pt x="65524" y="2311906"/>
                  </a:lnTo>
                </a:path>
                <a:path w="5314315" h="2451100">
                  <a:moveTo>
                    <a:pt x="65524" y="2380483"/>
                  </a:moveTo>
                  <a:lnTo>
                    <a:pt x="65524" y="2450584"/>
                  </a:lnTo>
                </a:path>
                <a:path w="5314315" h="2451100">
                  <a:moveTo>
                    <a:pt x="65524" y="2380483"/>
                  </a:moveTo>
                  <a:lnTo>
                    <a:pt x="0" y="2380483"/>
                  </a:lnTo>
                </a:path>
                <a:path w="5314315" h="2451100">
                  <a:moveTo>
                    <a:pt x="65524" y="2380483"/>
                  </a:moveTo>
                  <a:lnTo>
                    <a:pt x="132585" y="2380483"/>
                  </a:lnTo>
                </a:path>
                <a:path w="5314315" h="2451100">
                  <a:moveTo>
                    <a:pt x="719322" y="2311906"/>
                  </a:moveTo>
                  <a:lnTo>
                    <a:pt x="719322" y="2241805"/>
                  </a:lnTo>
                </a:path>
                <a:path w="5314315" h="2451100">
                  <a:moveTo>
                    <a:pt x="719322" y="2311906"/>
                  </a:moveTo>
                  <a:lnTo>
                    <a:pt x="719322" y="2380483"/>
                  </a:lnTo>
                </a:path>
                <a:path w="5314315" h="2451100">
                  <a:moveTo>
                    <a:pt x="719322" y="2311906"/>
                  </a:moveTo>
                  <a:lnTo>
                    <a:pt x="652261" y="2311906"/>
                  </a:lnTo>
                </a:path>
                <a:path w="5314315" h="2451100">
                  <a:moveTo>
                    <a:pt x="719322" y="2311906"/>
                  </a:moveTo>
                  <a:lnTo>
                    <a:pt x="784862" y="2311906"/>
                  </a:lnTo>
                </a:path>
                <a:path w="5314315" h="2451100">
                  <a:moveTo>
                    <a:pt x="1360934" y="1987297"/>
                  </a:moveTo>
                  <a:lnTo>
                    <a:pt x="1360934" y="1918721"/>
                  </a:lnTo>
                </a:path>
                <a:path w="5314315" h="2451100">
                  <a:moveTo>
                    <a:pt x="1360934" y="1987297"/>
                  </a:moveTo>
                  <a:lnTo>
                    <a:pt x="1360934" y="2057399"/>
                  </a:lnTo>
                </a:path>
                <a:path w="5314315" h="2451100">
                  <a:moveTo>
                    <a:pt x="1360934" y="1987297"/>
                  </a:moveTo>
                  <a:lnTo>
                    <a:pt x="1295395" y="1987297"/>
                  </a:lnTo>
                </a:path>
                <a:path w="5314315" h="2451100">
                  <a:moveTo>
                    <a:pt x="1360934" y="1987297"/>
                  </a:moveTo>
                  <a:lnTo>
                    <a:pt x="1427980" y="1987297"/>
                  </a:lnTo>
                </a:path>
                <a:path w="5314315" h="2451100">
                  <a:moveTo>
                    <a:pt x="2014733" y="1895857"/>
                  </a:moveTo>
                  <a:lnTo>
                    <a:pt x="2014733" y="1825755"/>
                  </a:lnTo>
                </a:path>
                <a:path w="5314315" h="2451100">
                  <a:moveTo>
                    <a:pt x="2014733" y="1895857"/>
                  </a:moveTo>
                  <a:lnTo>
                    <a:pt x="2014733" y="1964433"/>
                  </a:lnTo>
                </a:path>
                <a:path w="5314315" h="2451100">
                  <a:moveTo>
                    <a:pt x="2014733" y="1895857"/>
                  </a:moveTo>
                  <a:lnTo>
                    <a:pt x="1947672" y="1895857"/>
                  </a:lnTo>
                </a:path>
                <a:path w="5314315" h="2451100">
                  <a:moveTo>
                    <a:pt x="2014733" y="1895857"/>
                  </a:moveTo>
                  <a:lnTo>
                    <a:pt x="2080257" y="1895857"/>
                  </a:lnTo>
                </a:path>
                <a:path w="5314315" h="2451100">
                  <a:moveTo>
                    <a:pt x="2656330" y="1571247"/>
                  </a:moveTo>
                  <a:lnTo>
                    <a:pt x="2656330" y="1502671"/>
                  </a:lnTo>
                </a:path>
                <a:path w="5314315" h="2451100">
                  <a:moveTo>
                    <a:pt x="2656330" y="1571247"/>
                  </a:moveTo>
                  <a:lnTo>
                    <a:pt x="2656330" y="1641349"/>
                  </a:lnTo>
                </a:path>
                <a:path w="5314315" h="2451100">
                  <a:moveTo>
                    <a:pt x="2656330" y="1571247"/>
                  </a:moveTo>
                  <a:lnTo>
                    <a:pt x="2590790" y="1571247"/>
                  </a:lnTo>
                </a:path>
                <a:path w="5314315" h="2451100">
                  <a:moveTo>
                    <a:pt x="2656330" y="1571247"/>
                  </a:moveTo>
                  <a:lnTo>
                    <a:pt x="2723391" y="1571247"/>
                  </a:lnTo>
                </a:path>
                <a:path w="5314315" h="2451100">
                  <a:moveTo>
                    <a:pt x="3299463" y="1213113"/>
                  </a:moveTo>
                  <a:lnTo>
                    <a:pt x="3299463" y="1144521"/>
                  </a:lnTo>
                </a:path>
                <a:path w="5314315" h="2451100">
                  <a:moveTo>
                    <a:pt x="3299463" y="1213113"/>
                  </a:moveTo>
                  <a:lnTo>
                    <a:pt x="3299463" y="1283214"/>
                  </a:lnTo>
                </a:path>
                <a:path w="5314315" h="2451100">
                  <a:moveTo>
                    <a:pt x="3299463" y="1213113"/>
                  </a:moveTo>
                  <a:lnTo>
                    <a:pt x="3232403" y="1213113"/>
                  </a:lnTo>
                </a:path>
                <a:path w="5314315" h="2451100">
                  <a:moveTo>
                    <a:pt x="3299463" y="1213113"/>
                  </a:moveTo>
                  <a:lnTo>
                    <a:pt x="3364988" y="1213113"/>
                  </a:lnTo>
                </a:path>
                <a:path w="5314315" h="2451100">
                  <a:moveTo>
                    <a:pt x="3951725" y="751335"/>
                  </a:moveTo>
                  <a:lnTo>
                    <a:pt x="3951725" y="681234"/>
                  </a:lnTo>
                </a:path>
                <a:path w="5314315" h="2451100">
                  <a:moveTo>
                    <a:pt x="3951725" y="751335"/>
                  </a:moveTo>
                  <a:lnTo>
                    <a:pt x="3951725" y="819912"/>
                  </a:lnTo>
                </a:path>
                <a:path w="5314315" h="2451100">
                  <a:moveTo>
                    <a:pt x="3951725" y="751335"/>
                  </a:moveTo>
                  <a:lnTo>
                    <a:pt x="3886201" y="751335"/>
                  </a:lnTo>
                </a:path>
                <a:path w="5314315" h="2451100">
                  <a:moveTo>
                    <a:pt x="3951725" y="751335"/>
                  </a:moveTo>
                  <a:lnTo>
                    <a:pt x="4018786" y="751335"/>
                  </a:lnTo>
                </a:path>
                <a:path w="5314315" h="2451100">
                  <a:moveTo>
                    <a:pt x="4594859" y="461777"/>
                  </a:moveTo>
                  <a:lnTo>
                    <a:pt x="4594859" y="393201"/>
                  </a:lnTo>
                </a:path>
                <a:path w="5314315" h="2451100">
                  <a:moveTo>
                    <a:pt x="4594859" y="461777"/>
                  </a:moveTo>
                  <a:lnTo>
                    <a:pt x="4594859" y="531879"/>
                  </a:lnTo>
                </a:path>
                <a:path w="5314315" h="2451100">
                  <a:moveTo>
                    <a:pt x="4594859" y="461777"/>
                  </a:moveTo>
                  <a:lnTo>
                    <a:pt x="4527798" y="461777"/>
                  </a:lnTo>
                </a:path>
                <a:path w="5314315" h="2451100">
                  <a:moveTo>
                    <a:pt x="4594859" y="461777"/>
                  </a:moveTo>
                  <a:lnTo>
                    <a:pt x="4660383" y="461777"/>
                  </a:lnTo>
                </a:path>
                <a:path w="5314315" h="2451100">
                  <a:moveTo>
                    <a:pt x="5247136" y="68591"/>
                  </a:moveTo>
                  <a:lnTo>
                    <a:pt x="5247136" y="0"/>
                  </a:lnTo>
                </a:path>
                <a:path w="5314315" h="2451100">
                  <a:moveTo>
                    <a:pt x="5247136" y="68591"/>
                  </a:moveTo>
                  <a:lnTo>
                    <a:pt x="5247136" y="138693"/>
                  </a:lnTo>
                </a:path>
                <a:path w="5314315" h="2451100">
                  <a:moveTo>
                    <a:pt x="5247136" y="68591"/>
                  </a:moveTo>
                  <a:lnTo>
                    <a:pt x="5181596" y="68591"/>
                  </a:lnTo>
                </a:path>
                <a:path w="5314315" h="2451100">
                  <a:moveTo>
                    <a:pt x="5247136" y="68591"/>
                  </a:moveTo>
                  <a:lnTo>
                    <a:pt x="5314182" y="68591"/>
                  </a:lnTo>
                </a:path>
              </a:pathLst>
            </a:custGeom>
            <a:ln w="11314">
              <a:solidFill>
                <a:srgbClr val="00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875785" y="5801953"/>
            <a:ext cx="30353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45" dirty="0">
                <a:latin typeface="Arial MT"/>
                <a:cs typeface="Arial MT"/>
              </a:rPr>
              <a:t>0</a:t>
            </a:r>
            <a:r>
              <a:rPr sz="1150" spc="40" dirty="0">
                <a:latin typeface="Arial MT"/>
                <a:cs typeface="Arial MT"/>
              </a:rPr>
              <a:t>.</a:t>
            </a:r>
            <a:r>
              <a:rPr sz="1150" spc="-45" dirty="0">
                <a:latin typeface="Arial MT"/>
                <a:cs typeface="Arial MT"/>
              </a:rPr>
              <a:t>0</a:t>
            </a:r>
            <a:r>
              <a:rPr sz="1150" spc="-15" dirty="0">
                <a:latin typeface="Arial MT"/>
                <a:cs typeface="Arial MT"/>
              </a:rPr>
              <a:t>1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51985" y="4450165"/>
            <a:ext cx="227329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35" dirty="0">
                <a:latin typeface="Arial MT"/>
                <a:cs typeface="Arial MT"/>
              </a:rPr>
              <a:t>0</a:t>
            </a:r>
            <a:r>
              <a:rPr sz="1150" spc="25" dirty="0">
                <a:latin typeface="Arial MT"/>
                <a:cs typeface="Arial MT"/>
              </a:rPr>
              <a:t>.</a:t>
            </a:r>
            <a:r>
              <a:rPr sz="1150" spc="-15" dirty="0">
                <a:latin typeface="Arial MT"/>
                <a:cs typeface="Arial MT"/>
              </a:rPr>
              <a:t>1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73905" y="3086186"/>
            <a:ext cx="10541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5" dirty="0">
                <a:latin typeface="Arial MT"/>
                <a:cs typeface="Arial MT"/>
              </a:rPr>
              <a:t>1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97705" y="1732874"/>
            <a:ext cx="18161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45" dirty="0">
                <a:latin typeface="Arial MT"/>
                <a:cs typeface="Arial MT"/>
              </a:rPr>
              <a:t>1</a:t>
            </a:r>
            <a:r>
              <a:rPr sz="1150" spc="-15" dirty="0">
                <a:latin typeface="Arial MT"/>
                <a:cs typeface="Arial MT"/>
              </a:rPr>
              <a:t>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 rot="19500000">
            <a:off x="1094965" y="6212978"/>
            <a:ext cx="509159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sz="1150" spc="-40" dirty="0">
                <a:latin typeface="Arial MT"/>
                <a:cs typeface="Arial MT"/>
              </a:rPr>
              <a:t>1</a:t>
            </a:r>
            <a:r>
              <a:rPr sz="1150" spc="30" dirty="0">
                <a:latin typeface="Arial MT"/>
                <a:cs typeface="Arial MT"/>
              </a:rPr>
              <a:t>3</a:t>
            </a:r>
            <a:r>
              <a:rPr sz="1725" spc="-60" baseline="2415" dirty="0">
                <a:latin typeface="Arial MT"/>
                <a:cs typeface="Arial MT"/>
              </a:rPr>
              <a:t>1</a:t>
            </a:r>
            <a:r>
              <a:rPr sz="1725" spc="-75" baseline="2415" dirty="0">
                <a:latin typeface="Arial MT"/>
                <a:cs typeface="Arial MT"/>
              </a:rPr>
              <a:t>0</a:t>
            </a:r>
            <a:r>
              <a:rPr sz="1725" spc="-82" baseline="2415" dirty="0">
                <a:latin typeface="Arial MT"/>
                <a:cs typeface="Arial MT"/>
              </a:rPr>
              <a:t>7</a:t>
            </a:r>
            <a:r>
              <a:rPr sz="1725" spc="-22" baseline="2415" dirty="0">
                <a:latin typeface="Arial MT"/>
                <a:cs typeface="Arial MT"/>
              </a:rPr>
              <a:t>2</a:t>
            </a:r>
            <a:endParaRPr sz="1725" baseline="2415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 rot="19500000">
            <a:off x="1747409" y="6213295"/>
            <a:ext cx="510372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5"/>
              </a:lnSpc>
            </a:pPr>
            <a:r>
              <a:rPr sz="1150" spc="-25" dirty="0">
                <a:latin typeface="Arial MT"/>
                <a:cs typeface="Arial MT"/>
              </a:rPr>
              <a:t>262</a:t>
            </a:r>
            <a:r>
              <a:rPr sz="1725" spc="-37" baseline="2415" dirty="0">
                <a:latin typeface="Arial MT"/>
                <a:cs typeface="Arial MT"/>
              </a:rPr>
              <a:t>144</a:t>
            </a:r>
            <a:endParaRPr sz="1725" baseline="2415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 rot="19500000">
            <a:off x="2390537" y="6213295"/>
            <a:ext cx="510372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5"/>
              </a:lnSpc>
            </a:pPr>
            <a:r>
              <a:rPr sz="1150" spc="-25" dirty="0">
                <a:latin typeface="Arial MT"/>
                <a:cs typeface="Arial MT"/>
              </a:rPr>
              <a:t>52</a:t>
            </a:r>
            <a:r>
              <a:rPr sz="1725" spc="-37" baseline="2415" dirty="0">
                <a:latin typeface="Arial MT"/>
                <a:cs typeface="Arial MT"/>
              </a:rPr>
              <a:t>4288</a:t>
            </a:r>
            <a:endParaRPr sz="1725" baseline="2415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 rot="19500000">
            <a:off x="2970144" y="6243902"/>
            <a:ext cx="595897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5"/>
              </a:lnSpc>
            </a:pPr>
            <a:r>
              <a:rPr sz="1150" spc="-15" dirty="0">
                <a:latin typeface="Arial MT"/>
                <a:cs typeface="Arial MT"/>
              </a:rPr>
              <a:t>10</a:t>
            </a:r>
            <a:r>
              <a:rPr sz="1725" spc="-22" baseline="2415" dirty="0">
                <a:latin typeface="Arial MT"/>
                <a:cs typeface="Arial MT"/>
              </a:rPr>
              <a:t>48576</a:t>
            </a:r>
            <a:endParaRPr sz="1725" baseline="2415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 rot="19500000">
            <a:off x="3611906" y="6243902"/>
            <a:ext cx="59712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5"/>
              </a:lnSpc>
            </a:pPr>
            <a:r>
              <a:rPr sz="1150" spc="-15" dirty="0">
                <a:latin typeface="Arial MT"/>
                <a:cs typeface="Arial MT"/>
              </a:rPr>
              <a:t>209</a:t>
            </a:r>
            <a:r>
              <a:rPr sz="1725" spc="-22" baseline="2415" dirty="0">
                <a:latin typeface="Arial MT"/>
                <a:cs typeface="Arial MT"/>
              </a:rPr>
              <a:t>7152</a:t>
            </a:r>
            <a:endParaRPr sz="1725" baseline="2415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 rot="19500000">
            <a:off x="4254876" y="6243902"/>
            <a:ext cx="595897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5"/>
              </a:lnSpc>
            </a:pPr>
            <a:r>
              <a:rPr sz="1150" spc="-15" dirty="0">
                <a:latin typeface="Arial MT"/>
                <a:cs typeface="Arial MT"/>
              </a:rPr>
              <a:t>41</a:t>
            </a:r>
            <a:r>
              <a:rPr sz="1725" spc="-22" baseline="2415" dirty="0">
                <a:latin typeface="Arial MT"/>
                <a:cs typeface="Arial MT"/>
              </a:rPr>
              <a:t>94304</a:t>
            </a:r>
            <a:endParaRPr sz="1725" baseline="2415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 rot="19500000">
            <a:off x="4907306" y="6243902"/>
            <a:ext cx="597125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5"/>
              </a:lnSpc>
            </a:pPr>
            <a:r>
              <a:rPr sz="1150" spc="-15" dirty="0">
                <a:latin typeface="Arial MT"/>
                <a:cs typeface="Arial MT"/>
              </a:rPr>
              <a:t>838</a:t>
            </a:r>
            <a:r>
              <a:rPr sz="1725" spc="-22" baseline="2415" dirty="0">
                <a:latin typeface="Arial MT"/>
                <a:cs typeface="Arial MT"/>
              </a:rPr>
              <a:t>8608</a:t>
            </a:r>
            <a:endParaRPr sz="1725" baseline="2415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 rot="19500000">
            <a:off x="5487846" y="6266762"/>
            <a:ext cx="673616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5"/>
              </a:lnSpc>
            </a:pPr>
            <a:r>
              <a:rPr sz="1150" spc="-20" dirty="0">
                <a:latin typeface="Arial MT"/>
                <a:cs typeface="Arial MT"/>
              </a:rPr>
              <a:t>167</a:t>
            </a:r>
            <a:r>
              <a:rPr sz="1725" spc="-30" baseline="2415" dirty="0">
                <a:latin typeface="Arial MT"/>
                <a:cs typeface="Arial MT"/>
              </a:rPr>
              <a:t>77216</a:t>
            </a:r>
            <a:endParaRPr sz="1725" baseline="2415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 rot="19500000">
            <a:off x="6141488" y="6266762"/>
            <a:ext cx="672378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5"/>
              </a:lnSpc>
            </a:pPr>
            <a:r>
              <a:rPr sz="1150" spc="-20" dirty="0">
                <a:latin typeface="Arial MT"/>
                <a:cs typeface="Arial MT"/>
              </a:rPr>
              <a:t>335</a:t>
            </a:r>
            <a:r>
              <a:rPr sz="1725" spc="-30" baseline="2415" dirty="0">
                <a:latin typeface="Arial MT"/>
                <a:cs typeface="Arial MT"/>
              </a:rPr>
              <a:t>5443</a:t>
            </a:r>
            <a:r>
              <a:rPr sz="1725" spc="-30" baseline="4830" dirty="0">
                <a:latin typeface="Arial MT"/>
                <a:cs typeface="Arial MT"/>
              </a:rPr>
              <a:t>2</a:t>
            </a:r>
            <a:endParaRPr sz="1725" baseline="483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798822" y="6637104"/>
            <a:ext cx="80200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b="1" spc="-15" dirty="0">
                <a:latin typeface="Arial"/>
                <a:cs typeface="Arial"/>
              </a:rPr>
              <a:t>#</a:t>
            </a:r>
            <a:r>
              <a:rPr sz="1150" b="1" spc="-45" dirty="0">
                <a:latin typeface="Arial"/>
                <a:cs typeface="Arial"/>
              </a:rPr>
              <a:t> </a:t>
            </a:r>
            <a:r>
              <a:rPr sz="1150" b="1" dirty="0">
                <a:latin typeface="Arial"/>
                <a:cs typeface="Arial"/>
              </a:rPr>
              <a:t>Elements</a:t>
            </a:r>
            <a:endParaRPr sz="11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54489" y="3514746"/>
            <a:ext cx="175895" cy="7442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1150" b="1" spc="30" dirty="0">
                <a:latin typeface="Arial"/>
                <a:cs typeface="Arial"/>
              </a:rPr>
              <a:t>Time</a:t>
            </a:r>
            <a:r>
              <a:rPr sz="1150" b="1" spc="-25" dirty="0">
                <a:latin typeface="Arial"/>
                <a:cs typeface="Arial"/>
              </a:rPr>
              <a:t> </a:t>
            </a:r>
            <a:r>
              <a:rPr sz="1150" b="1" spc="10" dirty="0">
                <a:latin typeface="Arial"/>
                <a:cs typeface="Arial"/>
              </a:rPr>
              <a:t>(ms)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342622" y="1961812"/>
            <a:ext cx="309880" cy="104775"/>
            <a:chOff x="7342622" y="1961812"/>
            <a:chExt cx="309880" cy="104775"/>
          </a:xfrm>
        </p:grpSpPr>
        <p:sp>
          <p:nvSpPr>
            <p:cNvPr id="79" name="object 79"/>
            <p:cNvSpPr/>
            <p:nvPr/>
          </p:nvSpPr>
          <p:spPr>
            <a:xfrm>
              <a:off x="7342622" y="2014721"/>
              <a:ext cx="309880" cy="0"/>
            </a:xfrm>
            <a:custGeom>
              <a:avLst/>
              <a:gdLst/>
              <a:ahLst/>
              <a:cxnLst/>
              <a:rect l="l" t="t" r="r" b="b"/>
              <a:pathLst>
                <a:path w="309879">
                  <a:moveTo>
                    <a:pt x="0" y="0"/>
                  </a:moveTo>
                  <a:lnTo>
                    <a:pt x="309380" y="0"/>
                  </a:lnTo>
                </a:path>
              </a:pathLst>
            </a:custGeom>
            <a:ln w="34664">
              <a:solidFill>
                <a:srgbClr val="00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48222" y="1961812"/>
              <a:ext cx="99702" cy="104277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7342622" y="2412913"/>
            <a:ext cx="309880" cy="92710"/>
            <a:chOff x="7342622" y="2412913"/>
            <a:chExt cx="309880" cy="92710"/>
          </a:xfrm>
        </p:grpSpPr>
        <p:sp>
          <p:nvSpPr>
            <p:cNvPr id="82" name="object 82"/>
            <p:cNvSpPr/>
            <p:nvPr/>
          </p:nvSpPr>
          <p:spPr>
            <a:xfrm>
              <a:off x="7342622" y="2464296"/>
              <a:ext cx="309880" cy="0"/>
            </a:xfrm>
            <a:custGeom>
              <a:avLst/>
              <a:gdLst/>
              <a:ahLst/>
              <a:cxnLst/>
              <a:rect l="l" t="t" r="r" b="b"/>
              <a:pathLst>
                <a:path w="309879">
                  <a:moveTo>
                    <a:pt x="0" y="0"/>
                  </a:moveTo>
                  <a:lnTo>
                    <a:pt x="309380" y="0"/>
                  </a:lnTo>
                </a:path>
              </a:pathLst>
            </a:custGeom>
            <a:ln w="3466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453883" y="2418588"/>
              <a:ext cx="76200" cy="81280"/>
            </a:xfrm>
            <a:custGeom>
              <a:avLst/>
              <a:gdLst/>
              <a:ahLst/>
              <a:cxnLst/>
              <a:rect l="l" t="t" r="r" b="b"/>
              <a:pathLst>
                <a:path w="76200" h="81280">
                  <a:moveTo>
                    <a:pt x="76199" y="80771"/>
                  </a:moveTo>
                  <a:lnTo>
                    <a:pt x="76199" y="0"/>
                  </a:lnTo>
                  <a:lnTo>
                    <a:pt x="0" y="0"/>
                  </a:lnTo>
                  <a:lnTo>
                    <a:pt x="0" y="80771"/>
                  </a:lnTo>
                  <a:lnTo>
                    <a:pt x="76199" y="80771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53878" y="2418568"/>
              <a:ext cx="76200" cy="81280"/>
            </a:xfrm>
            <a:custGeom>
              <a:avLst/>
              <a:gdLst/>
              <a:ahLst/>
              <a:cxnLst/>
              <a:rect l="l" t="t" r="r" b="b"/>
              <a:pathLst>
                <a:path w="76200" h="81280">
                  <a:moveTo>
                    <a:pt x="0" y="0"/>
                  </a:moveTo>
                  <a:lnTo>
                    <a:pt x="76204" y="0"/>
                  </a:lnTo>
                  <a:lnTo>
                    <a:pt x="76204" y="80778"/>
                  </a:lnTo>
                  <a:lnTo>
                    <a:pt x="0" y="80778"/>
                  </a:lnTo>
                  <a:lnTo>
                    <a:pt x="0" y="0"/>
                  </a:lnTo>
                  <a:close/>
                </a:path>
              </a:pathLst>
            </a:custGeom>
            <a:ln w="113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7342622" y="2864028"/>
            <a:ext cx="309880" cy="104775"/>
            <a:chOff x="7342622" y="2864028"/>
            <a:chExt cx="309880" cy="104775"/>
          </a:xfrm>
        </p:grpSpPr>
        <p:sp>
          <p:nvSpPr>
            <p:cNvPr id="86" name="object 86"/>
            <p:cNvSpPr/>
            <p:nvPr/>
          </p:nvSpPr>
          <p:spPr>
            <a:xfrm>
              <a:off x="7342622" y="2915397"/>
              <a:ext cx="309880" cy="0"/>
            </a:xfrm>
            <a:custGeom>
              <a:avLst/>
              <a:gdLst/>
              <a:ahLst/>
              <a:cxnLst/>
              <a:rect l="l" t="t" r="r" b="b"/>
              <a:pathLst>
                <a:path w="309879">
                  <a:moveTo>
                    <a:pt x="0" y="0"/>
                  </a:moveTo>
                  <a:lnTo>
                    <a:pt x="309380" y="0"/>
                  </a:lnTo>
                </a:path>
              </a:pathLst>
            </a:custGeom>
            <a:ln w="3466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48222" y="2864028"/>
              <a:ext cx="99702" cy="104277"/>
            </a:xfrm>
            <a:prstGeom prst="rect">
              <a:avLst/>
            </a:prstGeom>
          </p:spPr>
        </p:pic>
      </p:grpSp>
      <p:grpSp>
        <p:nvGrpSpPr>
          <p:cNvPr id="88" name="object 88"/>
          <p:cNvGrpSpPr/>
          <p:nvPr/>
        </p:nvGrpSpPr>
        <p:grpSpPr>
          <a:xfrm>
            <a:off x="7342622" y="3315127"/>
            <a:ext cx="309880" cy="102870"/>
            <a:chOff x="7342622" y="3315127"/>
            <a:chExt cx="309880" cy="102870"/>
          </a:xfrm>
        </p:grpSpPr>
        <p:sp>
          <p:nvSpPr>
            <p:cNvPr id="89" name="object 89"/>
            <p:cNvSpPr/>
            <p:nvPr/>
          </p:nvSpPr>
          <p:spPr>
            <a:xfrm>
              <a:off x="7342622" y="3366497"/>
              <a:ext cx="309880" cy="0"/>
            </a:xfrm>
            <a:custGeom>
              <a:avLst/>
              <a:gdLst/>
              <a:ahLst/>
              <a:cxnLst/>
              <a:rect l="l" t="t" r="r" b="b"/>
              <a:pathLst>
                <a:path w="309879">
                  <a:moveTo>
                    <a:pt x="0" y="0"/>
                  </a:moveTo>
                  <a:lnTo>
                    <a:pt x="309380" y="0"/>
                  </a:lnTo>
                </a:path>
              </a:pathLst>
            </a:custGeom>
            <a:ln w="34664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53878" y="3320785"/>
              <a:ext cx="88900" cy="91440"/>
            </a:xfrm>
            <a:custGeom>
              <a:avLst/>
              <a:gdLst/>
              <a:ahLst/>
              <a:cxnLst/>
              <a:rect l="l" t="t" r="r" b="b"/>
              <a:pathLst>
                <a:path w="88900" h="91439">
                  <a:moveTo>
                    <a:pt x="44195" y="45712"/>
                  </a:moveTo>
                  <a:lnTo>
                    <a:pt x="0" y="0"/>
                  </a:lnTo>
                </a:path>
                <a:path w="88900" h="91439">
                  <a:moveTo>
                    <a:pt x="44195" y="45712"/>
                  </a:moveTo>
                  <a:lnTo>
                    <a:pt x="88390" y="91440"/>
                  </a:lnTo>
                </a:path>
                <a:path w="88900" h="91439">
                  <a:moveTo>
                    <a:pt x="44195" y="45712"/>
                  </a:moveTo>
                  <a:lnTo>
                    <a:pt x="0" y="91440"/>
                  </a:lnTo>
                </a:path>
                <a:path w="88900" h="91439">
                  <a:moveTo>
                    <a:pt x="44195" y="45712"/>
                  </a:moveTo>
                  <a:lnTo>
                    <a:pt x="88390" y="0"/>
                  </a:lnTo>
                </a:path>
              </a:pathLst>
            </a:custGeom>
            <a:ln w="11314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7342622" y="3766227"/>
            <a:ext cx="309880" cy="102870"/>
            <a:chOff x="7342622" y="3766227"/>
            <a:chExt cx="309880" cy="102870"/>
          </a:xfrm>
        </p:grpSpPr>
        <p:sp>
          <p:nvSpPr>
            <p:cNvPr id="92" name="object 92"/>
            <p:cNvSpPr/>
            <p:nvPr/>
          </p:nvSpPr>
          <p:spPr>
            <a:xfrm>
              <a:off x="7342622" y="3817597"/>
              <a:ext cx="309880" cy="0"/>
            </a:xfrm>
            <a:custGeom>
              <a:avLst/>
              <a:gdLst/>
              <a:ahLst/>
              <a:cxnLst/>
              <a:rect l="l" t="t" r="r" b="b"/>
              <a:pathLst>
                <a:path w="309879">
                  <a:moveTo>
                    <a:pt x="0" y="0"/>
                  </a:moveTo>
                  <a:lnTo>
                    <a:pt x="309380" y="0"/>
                  </a:lnTo>
                </a:path>
              </a:pathLst>
            </a:custGeom>
            <a:ln w="34664">
              <a:solidFill>
                <a:srgbClr val="7F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48220" y="3766227"/>
              <a:ext cx="99706" cy="102756"/>
            </a:xfrm>
            <a:prstGeom prst="rect">
              <a:avLst/>
            </a:prstGeom>
          </p:spPr>
        </p:pic>
      </p:grpSp>
      <p:grpSp>
        <p:nvGrpSpPr>
          <p:cNvPr id="94" name="object 94"/>
          <p:cNvGrpSpPr/>
          <p:nvPr/>
        </p:nvGrpSpPr>
        <p:grpSpPr>
          <a:xfrm>
            <a:off x="7342622" y="4215807"/>
            <a:ext cx="309880" cy="93980"/>
            <a:chOff x="7342622" y="4215807"/>
            <a:chExt cx="309880" cy="93980"/>
          </a:xfrm>
        </p:grpSpPr>
        <p:sp>
          <p:nvSpPr>
            <p:cNvPr id="95" name="object 95"/>
            <p:cNvSpPr/>
            <p:nvPr/>
          </p:nvSpPr>
          <p:spPr>
            <a:xfrm>
              <a:off x="7342622" y="4268713"/>
              <a:ext cx="309880" cy="0"/>
            </a:xfrm>
            <a:custGeom>
              <a:avLst/>
              <a:gdLst/>
              <a:ahLst/>
              <a:cxnLst/>
              <a:rect l="l" t="t" r="r" b="b"/>
              <a:pathLst>
                <a:path w="309879">
                  <a:moveTo>
                    <a:pt x="0" y="0"/>
                  </a:moveTo>
                  <a:lnTo>
                    <a:pt x="309380" y="0"/>
                  </a:lnTo>
                </a:path>
              </a:pathLst>
            </a:custGeom>
            <a:ln w="34664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48225" y="4215807"/>
              <a:ext cx="87509" cy="93609"/>
            </a:xfrm>
            <a:prstGeom prst="rect">
              <a:avLst/>
            </a:prstGeom>
          </p:spPr>
        </p:pic>
      </p:grpSp>
      <p:grpSp>
        <p:nvGrpSpPr>
          <p:cNvPr id="97" name="object 97"/>
          <p:cNvGrpSpPr/>
          <p:nvPr/>
        </p:nvGrpSpPr>
        <p:grpSpPr>
          <a:xfrm>
            <a:off x="7342622" y="4672560"/>
            <a:ext cx="309880" cy="93345"/>
            <a:chOff x="7342622" y="4672560"/>
            <a:chExt cx="309880" cy="93345"/>
          </a:xfrm>
        </p:grpSpPr>
        <p:sp>
          <p:nvSpPr>
            <p:cNvPr id="98" name="object 98"/>
            <p:cNvSpPr/>
            <p:nvPr/>
          </p:nvSpPr>
          <p:spPr>
            <a:xfrm>
              <a:off x="7342622" y="4719814"/>
              <a:ext cx="309880" cy="0"/>
            </a:xfrm>
            <a:custGeom>
              <a:avLst/>
              <a:gdLst/>
              <a:ahLst/>
              <a:cxnLst/>
              <a:rect l="l" t="t" r="r" b="b"/>
              <a:pathLst>
                <a:path w="309879">
                  <a:moveTo>
                    <a:pt x="0" y="0"/>
                  </a:moveTo>
                  <a:lnTo>
                    <a:pt x="309380" y="0"/>
                  </a:lnTo>
                </a:path>
              </a:pathLst>
            </a:custGeom>
            <a:ln w="34664">
              <a:solidFill>
                <a:srgbClr val="00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53878" y="4672560"/>
              <a:ext cx="88900" cy="93345"/>
            </a:xfrm>
            <a:custGeom>
              <a:avLst/>
              <a:gdLst/>
              <a:ahLst/>
              <a:cxnLst/>
              <a:rect l="l" t="t" r="r" b="b"/>
              <a:pathLst>
                <a:path w="88900" h="93345">
                  <a:moveTo>
                    <a:pt x="44195" y="47253"/>
                  </a:moveTo>
                  <a:lnTo>
                    <a:pt x="44195" y="0"/>
                  </a:lnTo>
                </a:path>
                <a:path w="88900" h="93345">
                  <a:moveTo>
                    <a:pt x="44195" y="47253"/>
                  </a:moveTo>
                  <a:lnTo>
                    <a:pt x="44195" y="92965"/>
                  </a:lnTo>
                </a:path>
                <a:path w="88900" h="93345">
                  <a:moveTo>
                    <a:pt x="44195" y="47253"/>
                  </a:moveTo>
                  <a:lnTo>
                    <a:pt x="0" y="47253"/>
                  </a:lnTo>
                </a:path>
                <a:path w="88900" h="93345">
                  <a:moveTo>
                    <a:pt x="44195" y="47253"/>
                  </a:moveTo>
                  <a:lnTo>
                    <a:pt x="88390" y="47253"/>
                  </a:lnTo>
                </a:path>
              </a:pathLst>
            </a:custGeom>
            <a:ln w="11314">
              <a:solidFill>
                <a:srgbClr val="00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264907" y="1876044"/>
            <a:ext cx="2105025" cy="31794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21640" marR="29845">
              <a:lnSpc>
                <a:spcPct val="106100"/>
              </a:lnSpc>
              <a:spcBef>
                <a:spcPts val="190"/>
              </a:spcBef>
            </a:pPr>
            <a:r>
              <a:rPr sz="1150" spc="-20" dirty="0">
                <a:latin typeface="Arial MT"/>
                <a:cs typeface="Arial MT"/>
              </a:rPr>
              <a:t>1:</a:t>
            </a:r>
            <a:r>
              <a:rPr sz="1150" spc="40" dirty="0">
                <a:latin typeface="Arial MT"/>
                <a:cs typeface="Arial MT"/>
              </a:rPr>
              <a:t> </a:t>
            </a:r>
            <a:r>
              <a:rPr sz="1150" spc="-35" dirty="0">
                <a:latin typeface="Arial MT"/>
                <a:cs typeface="Arial MT"/>
              </a:rPr>
              <a:t>Interleaved</a:t>
            </a:r>
            <a:r>
              <a:rPr sz="1150" spc="-10" dirty="0">
                <a:latin typeface="Arial MT"/>
                <a:cs typeface="Arial MT"/>
              </a:rPr>
              <a:t> </a:t>
            </a:r>
            <a:r>
              <a:rPr sz="1150" spc="-15" dirty="0">
                <a:latin typeface="Arial MT"/>
                <a:cs typeface="Arial MT"/>
              </a:rPr>
              <a:t>Addressing: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spc="-40" dirty="0">
                <a:latin typeface="Arial MT"/>
                <a:cs typeface="Arial MT"/>
              </a:rPr>
              <a:t>Divergent</a:t>
            </a:r>
            <a:r>
              <a:rPr sz="1150" spc="50" dirty="0">
                <a:latin typeface="Arial MT"/>
                <a:cs typeface="Arial MT"/>
              </a:rPr>
              <a:t> </a:t>
            </a:r>
            <a:r>
              <a:rPr sz="1150" spc="-15" dirty="0">
                <a:latin typeface="Arial MT"/>
                <a:cs typeface="Arial MT"/>
              </a:rPr>
              <a:t>Branches</a:t>
            </a:r>
            <a:endParaRPr sz="1150">
              <a:latin typeface="Arial MT"/>
              <a:cs typeface="Arial MT"/>
            </a:endParaRPr>
          </a:p>
          <a:p>
            <a:pPr marL="421640" marR="29845">
              <a:lnSpc>
                <a:spcPct val="106100"/>
              </a:lnSpc>
              <a:spcBef>
                <a:spcPts val="625"/>
              </a:spcBef>
            </a:pPr>
            <a:r>
              <a:rPr sz="1150" spc="-20" dirty="0">
                <a:latin typeface="Arial MT"/>
                <a:cs typeface="Arial MT"/>
              </a:rPr>
              <a:t>2:</a:t>
            </a:r>
            <a:r>
              <a:rPr sz="1150" spc="40" dirty="0">
                <a:latin typeface="Arial MT"/>
                <a:cs typeface="Arial MT"/>
              </a:rPr>
              <a:t> </a:t>
            </a:r>
            <a:r>
              <a:rPr sz="1150" spc="-35" dirty="0">
                <a:latin typeface="Arial MT"/>
                <a:cs typeface="Arial MT"/>
              </a:rPr>
              <a:t>Interleaved</a:t>
            </a:r>
            <a:r>
              <a:rPr sz="1150" spc="-10" dirty="0">
                <a:latin typeface="Arial MT"/>
                <a:cs typeface="Arial MT"/>
              </a:rPr>
              <a:t> </a:t>
            </a:r>
            <a:r>
              <a:rPr sz="1150" spc="-15" dirty="0">
                <a:latin typeface="Arial MT"/>
                <a:cs typeface="Arial MT"/>
              </a:rPr>
              <a:t>Addressing: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spc="-15" dirty="0">
                <a:latin typeface="Arial MT"/>
                <a:cs typeface="Arial MT"/>
              </a:rPr>
              <a:t>Bank</a:t>
            </a:r>
            <a:r>
              <a:rPr sz="1150" spc="60" dirty="0">
                <a:latin typeface="Arial MT"/>
                <a:cs typeface="Arial MT"/>
              </a:rPr>
              <a:t> </a:t>
            </a:r>
            <a:r>
              <a:rPr sz="1150" spc="-15" dirty="0">
                <a:latin typeface="Arial MT"/>
                <a:cs typeface="Arial MT"/>
              </a:rPr>
              <a:t>Conflicts</a:t>
            </a:r>
            <a:endParaRPr sz="1150">
              <a:latin typeface="Arial MT"/>
              <a:cs typeface="Arial MT"/>
            </a:endParaRPr>
          </a:p>
          <a:p>
            <a:pPr marL="421640">
              <a:lnSpc>
                <a:spcPct val="100000"/>
              </a:lnSpc>
              <a:spcBef>
                <a:spcPts val="710"/>
              </a:spcBef>
            </a:pPr>
            <a:r>
              <a:rPr sz="1150" spc="-20" dirty="0">
                <a:latin typeface="Arial MT"/>
                <a:cs typeface="Arial MT"/>
              </a:rPr>
              <a:t>3:</a:t>
            </a:r>
            <a:r>
              <a:rPr sz="1150" spc="45" dirty="0">
                <a:latin typeface="Arial MT"/>
                <a:cs typeface="Arial MT"/>
              </a:rPr>
              <a:t> </a:t>
            </a:r>
            <a:r>
              <a:rPr sz="1150" spc="-20" dirty="0">
                <a:latin typeface="Arial MT"/>
                <a:cs typeface="Arial MT"/>
              </a:rPr>
              <a:t>Sequential</a:t>
            </a:r>
            <a:r>
              <a:rPr sz="1150" spc="3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Addressing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421640" marR="92710">
              <a:lnSpc>
                <a:spcPct val="105200"/>
              </a:lnSpc>
              <a:spcBef>
                <a:spcPts val="720"/>
              </a:spcBef>
            </a:pPr>
            <a:r>
              <a:rPr sz="1150" spc="-20" dirty="0">
                <a:latin typeface="Arial MT"/>
                <a:cs typeface="Arial MT"/>
              </a:rPr>
              <a:t>4:</a:t>
            </a:r>
            <a:r>
              <a:rPr sz="1150" spc="50" dirty="0">
                <a:latin typeface="Arial MT"/>
                <a:cs typeface="Arial MT"/>
              </a:rPr>
              <a:t> </a:t>
            </a:r>
            <a:r>
              <a:rPr sz="1150" spc="-5" dirty="0">
                <a:latin typeface="Arial MT"/>
                <a:cs typeface="Arial MT"/>
              </a:rPr>
              <a:t>First</a:t>
            </a:r>
            <a:r>
              <a:rPr sz="1150" spc="50" dirty="0">
                <a:latin typeface="Arial MT"/>
                <a:cs typeface="Arial MT"/>
              </a:rPr>
              <a:t> </a:t>
            </a:r>
            <a:r>
              <a:rPr sz="1150" spc="-30" dirty="0">
                <a:latin typeface="Arial MT"/>
                <a:cs typeface="Arial MT"/>
              </a:rPr>
              <a:t>add</a:t>
            </a:r>
            <a:r>
              <a:rPr sz="1150" dirty="0">
                <a:latin typeface="Arial MT"/>
                <a:cs typeface="Arial MT"/>
              </a:rPr>
              <a:t> </a:t>
            </a:r>
            <a:r>
              <a:rPr sz="1150" spc="-25" dirty="0">
                <a:latin typeface="Arial MT"/>
                <a:cs typeface="Arial MT"/>
              </a:rPr>
              <a:t>during</a:t>
            </a:r>
            <a:r>
              <a:rPr sz="1150" spc="5" dirty="0">
                <a:latin typeface="Arial MT"/>
                <a:cs typeface="Arial MT"/>
              </a:rPr>
              <a:t> </a:t>
            </a:r>
            <a:r>
              <a:rPr sz="1150" spc="-25" dirty="0">
                <a:latin typeface="Arial MT"/>
                <a:cs typeface="Arial MT"/>
              </a:rPr>
              <a:t>global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spc="-20" dirty="0">
                <a:latin typeface="Arial MT"/>
                <a:cs typeface="Arial MT"/>
              </a:rPr>
              <a:t>load</a:t>
            </a:r>
            <a:endParaRPr sz="1150">
              <a:latin typeface="Arial MT"/>
              <a:cs typeface="Arial MT"/>
            </a:endParaRPr>
          </a:p>
          <a:p>
            <a:pPr marL="421640">
              <a:lnSpc>
                <a:spcPct val="100000"/>
              </a:lnSpc>
              <a:spcBef>
                <a:spcPts val="720"/>
              </a:spcBef>
            </a:pPr>
            <a:r>
              <a:rPr sz="1150" spc="-20" dirty="0">
                <a:latin typeface="Arial MT"/>
                <a:cs typeface="Arial MT"/>
              </a:rPr>
              <a:t>5:</a:t>
            </a:r>
            <a:r>
              <a:rPr sz="1150" spc="40" dirty="0">
                <a:latin typeface="Arial MT"/>
                <a:cs typeface="Arial MT"/>
              </a:rPr>
              <a:t> </a:t>
            </a:r>
            <a:r>
              <a:rPr sz="1150" spc="-25" dirty="0">
                <a:latin typeface="Arial MT"/>
                <a:cs typeface="Arial MT"/>
              </a:rPr>
              <a:t>Unroll</a:t>
            </a:r>
            <a:r>
              <a:rPr sz="1150" spc="25" dirty="0">
                <a:latin typeface="Arial MT"/>
                <a:cs typeface="Arial MT"/>
              </a:rPr>
              <a:t> </a:t>
            </a:r>
            <a:r>
              <a:rPr sz="1150" spc="-5" dirty="0">
                <a:latin typeface="Arial MT"/>
                <a:cs typeface="Arial MT"/>
              </a:rPr>
              <a:t>last</a:t>
            </a:r>
            <a:r>
              <a:rPr sz="1150" spc="45" dirty="0">
                <a:latin typeface="Arial MT"/>
                <a:cs typeface="Arial MT"/>
              </a:rPr>
              <a:t> </a:t>
            </a:r>
            <a:r>
              <a:rPr sz="1150" spc="-35" dirty="0">
                <a:latin typeface="Arial MT"/>
                <a:cs typeface="Arial MT"/>
              </a:rPr>
              <a:t>warp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421640">
              <a:lnSpc>
                <a:spcPct val="100000"/>
              </a:lnSpc>
              <a:spcBef>
                <a:spcPts val="790"/>
              </a:spcBef>
            </a:pPr>
            <a:r>
              <a:rPr sz="1150" spc="-20" dirty="0">
                <a:latin typeface="Arial MT"/>
                <a:cs typeface="Arial MT"/>
              </a:rPr>
              <a:t>6:</a:t>
            </a:r>
            <a:r>
              <a:rPr sz="1150" spc="45" dirty="0">
                <a:latin typeface="Arial MT"/>
                <a:cs typeface="Arial MT"/>
              </a:rPr>
              <a:t> </a:t>
            </a:r>
            <a:r>
              <a:rPr sz="1150" spc="-20" dirty="0">
                <a:latin typeface="Arial MT"/>
                <a:cs typeface="Arial MT"/>
              </a:rPr>
              <a:t>Completely</a:t>
            </a:r>
            <a:r>
              <a:rPr sz="1150" spc="55" dirty="0">
                <a:latin typeface="Arial MT"/>
                <a:cs typeface="Arial MT"/>
              </a:rPr>
              <a:t> </a:t>
            </a:r>
            <a:r>
              <a:rPr sz="1150" spc="-25" dirty="0">
                <a:latin typeface="Arial MT"/>
                <a:cs typeface="Arial MT"/>
              </a:rPr>
              <a:t>unroll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421640" marR="131445">
              <a:lnSpc>
                <a:spcPct val="106100"/>
              </a:lnSpc>
              <a:spcBef>
                <a:spcPts val="700"/>
              </a:spcBef>
            </a:pPr>
            <a:r>
              <a:rPr sz="1150" spc="-20" dirty="0">
                <a:latin typeface="Arial MT"/>
                <a:cs typeface="Arial MT"/>
              </a:rPr>
              <a:t>7:</a:t>
            </a:r>
            <a:r>
              <a:rPr sz="1150" spc="35" dirty="0">
                <a:latin typeface="Arial MT"/>
                <a:cs typeface="Arial MT"/>
              </a:rPr>
              <a:t> </a:t>
            </a:r>
            <a:r>
              <a:rPr sz="1150" spc="-5" dirty="0">
                <a:latin typeface="Arial MT"/>
                <a:cs typeface="Arial MT"/>
              </a:rPr>
              <a:t>Multiple</a:t>
            </a:r>
            <a:r>
              <a:rPr sz="1150" spc="-15" dirty="0">
                <a:latin typeface="Arial MT"/>
                <a:cs typeface="Arial MT"/>
              </a:rPr>
              <a:t> elements</a:t>
            </a:r>
            <a:r>
              <a:rPr sz="1150" spc="45" dirty="0">
                <a:latin typeface="Arial MT"/>
                <a:cs typeface="Arial MT"/>
              </a:rPr>
              <a:t> </a:t>
            </a:r>
            <a:r>
              <a:rPr sz="1150" spc="-25" dirty="0">
                <a:latin typeface="Arial MT"/>
                <a:cs typeface="Arial MT"/>
              </a:rPr>
              <a:t>per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spc="-25" dirty="0">
                <a:latin typeface="Arial MT"/>
                <a:cs typeface="Arial MT"/>
              </a:rPr>
              <a:t>thread</a:t>
            </a:r>
            <a:r>
              <a:rPr sz="1150" spc="-5" dirty="0">
                <a:latin typeface="Arial MT"/>
                <a:cs typeface="Arial MT"/>
              </a:rPr>
              <a:t> </a:t>
            </a:r>
            <a:r>
              <a:rPr sz="1150" spc="-20" dirty="0">
                <a:latin typeface="Arial MT"/>
                <a:cs typeface="Arial MT"/>
              </a:rPr>
              <a:t>(max</a:t>
            </a:r>
            <a:r>
              <a:rPr sz="1150" spc="55" dirty="0">
                <a:latin typeface="Arial MT"/>
                <a:cs typeface="Arial MT"/>
              </a:rPr>
              <a:t> </a:t>
            </a:r>
            <a:r>
              <a:rPr sz="1150" spc="-25" dirty="0">
                <a:latin typeface="Arial MT"/>
                <a:cs typeface="Arial MT"/>
              </a:rPr>
              <a:t>64</a:t>
            </a:r>
            <a:r>
              <a:rPr sz="1150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blocks)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4196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Types</a:t>
            </a:r>
            <a:r>
              <a:rPr spc="-65" dirty="0"/>
              <a:t> </a:t>
            </a:r>
            <a:r>
              <a:rPr spc="-5" dirty="0"/>
              <a:t>of</a:t>
            </a:r>
            <a:r>
              <a:rPr spc="-40" dirty="0"/>
              <a:t> </a:t>
            </a:r>
            <a:r>
              <a:rPr spc="-5" dirty="0"/>
              <a:t>optimization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1" y="2157983"/>
            <a:ext cx="256032" cy="2682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081" y="3035807"/>
            <a:ext cx="256032" cy="2682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348" y="3456432"/>
            <a:ext cx="210312" cy="2194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348" y="3822191"/>
            <a:ext cx="210312" cy="2194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5081" y="4572000"/>
            <a:ext cx="256032" cy="2621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1348" y="4988052"/>
            <a:ext cx="210312" cy="2194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1348" y="5353811"/>
            <a:ext cx="210312" cy="2194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50339" y="2081275"/>
            <a:ext cx="5963285" cy="353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Interesting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observation: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Algorithmic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optimizations</a:t>
            </a:r>
            <a:endParaRPr sz="2400">
              <a:latin typeface="Arial"/>
              <a:cs typeface="Arial"/>
            </a:endParaRPr>
          </a:p>
          <a:p>
            <a:pPr marL="530225" marR="5080">
              <a:lnSpc>
                <a:spcPct val="12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Changes to </a:t>
            </a:r>
            <a:r>
              <a:rPr sz="2000" b="1" spc="-5" dirty="0">
                <a:latin typeface="Arial"/>
                <a:cs typeface="Arial"/>
              </a:rPr>
              <a:t>addressing, algorithm cascading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11.84x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speedup,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combined!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Arial"/>
              <a:cs typeface="Arial"/>
            </a:endParaRPr>
          </a:p>
          <a:p>
            <a:pPr marR="3120390" algn="ctr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Code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optimizations</a:t>
            </a:r>
            <a:endParaRPr sz="2400">
              <a:latin typeface="Arial"/>
              <a:cs typeface="Arial"/>
            </a:endParaRPr>
          </a:p>
          <a:p>
            <a:pPr marR="3115945" algn="ctr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latin typeface="Arial"/>
                <a:cs typeface="Arial"/>
              </a:rPr>
              <a:t>Loop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unrolling</a:t>
            </a:r>
            <a:endParaRPr sz="2000">
              <a:latin typeface="Arial"/>
              <a:cs typeface="Arial"/>
            </a:endParaRPr>
          </a:p>
          <a:p>
            <a:pPr marR="1802764" algn="ctr"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Arial"/>
                <a:cs typeface="Arial"/>
              </a:rPr>
              <a:t>2.54x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speedup,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combined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22364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5" dirty="0"/>
              <a:t>onc</a:t>
            </a:r>
            <a:r>
              <a:rPr spc="-20" dirty="0"/>
              <a:t>l</a:t>
            </a:r>
            <a:r>
              <a:rPr spc="-15" dirty="0"/>
              <a:t>u</a:t>
            </a:r>
            <a:r>
              <a:rPr spc="-5" dirty="0"/>
              <a:t>sio</a:t>
            </a:r>
            <a:r>
              <a:rPr spc="5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1" y="1548383"/>
            <a:ext cx="256032" cy="2682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348" y="1970532"/>
            <a:ext cx="210312" cy="2194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348" y="2336292"/>
            <a:ext cx="210312" cy="2194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348" y="2702051"/>
            <a:ext cx="210312" cy="2194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348" y="3063239"/>
            <a:ext cx="210312" cy="2194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5081" y="3450335"/>
            <a:ext cx="256032" cy="2621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5081" y="3889247"/>
            <a:ext cx="256032" cy="2621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5081" y="4328159"/>
            <a:ext cx="256032" cy="2621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348" y="4745735"/>
            <a:ext cx="210312" cy="21945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50339" y="1398669"/>
            <a:ext cx="7611109" cy="44799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latin typeface="Arial"/>
                <a:cs typeface="Arial"/>
              </a:rPr>
              <a:t>Understand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CUDA performance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characteristics</a:t>
            </a:r>
            <a:endParaRPr sz="2400" dirty="0">
              <a:latin typeface="Arial"/>
              <a:cs typeface="Arial"/>
            </a:endParaRPr>
          </a:p>
          <a:p>
            <a:pPr marL="530225" marR="4601210">
              <a:lnSpc>
                <a:spcPct val="1198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Memory </a:t>
            </a:r>
            <a:r>
              <a:rPr sz="2000" b="1" spc="-5" dirty="0">
                <a:latin typeface="Arial"/>
                <a:cs typeface="Arial"/>
              </a:rPr>
              <a:t>coalescing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Divergent branching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Bank </a:t>
            </a:r>
            <a:r>
              <a:rPr sz="2000" b="1" spc="-5" dirty="0">
                <a:latin typeface="Arial"/>
                <a:cs typeface="Arial"/>
              </a:rPr>
              <a:t>conflicts </a:t>
            </a:r>
            <a:r>
              <a:rPr sz="2000" b="1" dirty="0">
                <a:latin typeface="Arial"/>
                <a:cs typeface="Arial"/>
              </a:rPr>
              <a:t> </a:t>
            </a:r>
            <a:endParaRPr lang="en-US" sz="2000" b="1" dirty="0">
              <a:latin typeface="Arial"/>
              <a:cs typeface="Arial"/>
            </a:endParaRPr>
          </a:p>
          <a:p>
            <a:pPr marL="530225" marR="4601210">
              <a:lnSpc>
                <a:spcPct val="119800"/>
              </a:lnSpc>
              <a:spcBef>
                <a:spcPts val="5"/>
              </a:spcBef>
            </a:pPr>
            <a:r>
              <a:rPr lang="en-US" sz="2000" b="1" dirty="0">
                <a:latin typeface="Arial"/>
                <a:cs typeface="Arial"/>
              </a:rPr>
              <a:t>Late</a:t>
            </a:r>
            <a:r>
              <a:rPr sz="2000" b="1" dirty="0">
                <a:latin typeface="Arial"/>
                <a:cs typeface="Arial"/>
              </a:rPr>
              <a:t>ncy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hiding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ts val="3440"/>
              </a:lnSpc>
              <a:spcBef>
                <a:spcPts val="210"/>
              </a:spcBef>
            </a:pPr>
            <a:r>
              <a:rPr sz="2400" b="1" dirty="0">
                <a:latin typeface="Arial"/>
                <a:cs typeface="Arial"/>
              </a:rPr>
              <a:t>Use </a:t>
            </a:r>
            <a:r>
              <a:rPr sz="2400" b="1" spc="-5" dirty="0">
                <a:latin typeface="Arial"/>
                <a:cs typeface="Arial"/>
              </a:rPr>
              <a:t>peak performance </a:t>
            </a:r>
            <a:r>
              <a:rPr sz="2400" b="1" dirty="0">
                <a:latin typeface="Arial"/>
                <a:cs typeface="Arial"/>
              </a:rPr>
              <a:t>metrics to </a:t>
            </a:r>
            <a:r>
              <a:rPr sz="2400" b="1" spc="-10" dirty="0">
                <a:latin typeface="Arial"/>
                <a:cs typeface="Arial"/>
              </a:rPr>
              <a:t>guide </a:t>
            </a:r>
            <a:r>
              <a:rPr sz="2400" b="1" spc="-5" dirty="0">
                <a:latin typeface="Arial"/>
                <a:cs typeface="Arial"/>
              </a:rPr>
              <a:t>optimization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Understand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parallel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algorithm complexity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theory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400" b="1" spc="-10" dirty="0">
                <a:latin typeface="Arial"/>
                <a:cs typeface="Arial"/>
              </a:rPr>
              <a:t>Know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how</a:t>
            </a:r>
            <a:r>
              <a:rPr sz="2400" b="1" dirty="0">
                <a:latin typeface="Arial"/>
                <a:cs typeface="Arial"/>
              </a:rPr>
              <a:t> to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identify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type 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bottleneck</a:t>
            </a:r>
            <a:endParaRPr sz="2400" dirty="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latin typeface="Arial"/>
                <a:cs typeface="Arial"/>
              </a:rPr>
              <a:t>e.g.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memory,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core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computation, </a:t>
            </a:r>
            <a:r>
              <a:rPr sz="2000" b="1" dirty="0">
                <a:latin typeface="Arial"/>
                <a:cs typeface="Arial"/>
              </a:rPr>
              <a:t>or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instruction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overhead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400" b="1" spc="-5" dirty="0">
                <a:latin typeface="Arial"/>
                <a:cs typeface="Arial"/>
              </a:rPr>
              <a:t>Optimize </a:t>
            </a:r>
            <a:r>
              <a:rPr sz="2400" b="1" spc="-10" dirty="0">
                <a:latin typeface="Arial"/>
                <a:cs typeface="Arial"/>
              </a:rPr>
              <a:t>your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algorithm, </a:t>
            </a:r>
            <a:r>
              <a:rPr sz="2400" b="1" i="1" spc="-5" dirty="0">
                <a:latin typeface="Arial"/>
                <a:cs typeface="Arial"/>
              </a:rPr>
              <a:t>then</a:t>
            </a:r>
            <a:r>
              <a:rPr sz="2400" b="1" i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unroll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loops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b="1" dirty="0">
                <a:latin typeface="Arial"/>
                <a:cs typeface="Arial"/>
              </a:rPr>
              <a:t>Use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template </a:t>
            </a:r>
            <a:r>
              <a:rPr sz="2400" b="1" dirty="0">
                <a:latin typeface="Arial"/>
                <a:cs typeface="Arial"/>
              </a:rPr>
              <a:t>parameters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5" dirty="0">
                <a:latin typeface="Arial"/>
                <a:cs typeface="Arial"/>
              </a:rPr>
              <a:t> generate optimal code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1" y="5126735"/>
            <a:ext cx="256032" cy="26822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5081" y="5565647"/>
            <a:ext cx="256032" cy="26822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5081" y="6443471"/>
            <a:ext cx="256032" cy="26212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450339" y="6363713"/>
            <a:ext cx="470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Questions: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99CCFF"/>
                </a:solidFill>
                <a:uFill>
                  <a:solidFill>
                    <a:srgbClr val="99CCFF"/>
                  </a:solidFill>
                </a:uFill>
                <a:latin typeface="Arial"/>
                <a:cs typeface="Arial"/>
                <a:hlinkClick r:id="rId8"/>
              </a:rPr>
              <a:t>mharris@nvidia.com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30A06-A813-73EB-7B66-A4705A0A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3" y="753865"/>
            <a:ext cx="8072133" cy="492443"/>
          </a:xfrm>
        </p:spPr>
        <p:txBody>
          <a:bodyPr/>
          <a:lstStyle/>
          <a:p>
            <a:r>
              <a:rPr lang="en-US" altLang="ko-KR" dirty="0"/>
              <a:t>Lab – Implement them on your own!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79672-5941-D0E4-9FC8-BD2039F3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7105" y="1524000"/>
            <a:ext cx="8072133" cy="40626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The kernel code is already there in the slides (you probably need to fix a little). Just write a correct invocation.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Implement all seven versions and see the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If you have any more idea, apply them for even higher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0625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32DEB-54FE-4E0B-B8DA-8FF18D2E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3" y="753865"/>
            <a:ext cx="8072133" cy="492443"/>
          </a:xfrm>
        </p:spPr>
        <p:txBody>
          <a:bodyPr/>
          <a:lstStyle/>
          <a:p>
            <a:r>
              <a:rPr lang="en-US" altLang="ko-KR" dirty="0"/>
              <a:t>another wrong case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907A4-7F12-4F46-9266-691AB9D56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6629400"/>
            <a:ext cx="7620000" cy="830997"/>
          </a:xfrm>
        </p:spPr>
        <p:txBody>
          <a:bodyPr/>
          <a:lstStyle/>
          <a:p>
            <a:r>
              <a:rPr lang="en-US" altLang="ko-KR" strike="sngStrike" dirty="0"/>
              <a:t>+= is also </a:t>
            </a:r>
            <a:r>
              <a:rPr lang="en-US" altLang="ko-KR" strike="sngStrike" dirty="0" err="1"/>
              <a:t>read+write</a:t>
            </a:r>
            <a:endParaRPr lang="en-US" altLang="ko-KR" strike="sngStrike" dirty="0"/>
          </a:p>
          <a:p>
            <a:r>
              <a:rPr lang="en-US" altLang="ko-KR" dirty="0"/>
              <a:t>nope.</a:t>
            </a:r>
            <a:r>
              <a:rPr lang="ko-KR" altLang="en-US" dirty="0"/>
              <a:t> </a:t>
            </a:r>
            <a:r>
              <a:rPr lang="en-US" altLang="ko-KR" dirty="0"/>
              <a:t>this</a:t>
            </a:r>
            <a:r>
              <a:rPr lang="ko-KR" altLang="en-US" dirty="0"/>
              <a:t> </a:t>
            </a:r>
            <a:r>
              <a:rPr lang="en-US" altLang="ko-KR" dirty="0"/>
              <a:t>seems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be</a:t>
            </a:r>
            <a:r>
              <a:rPr lang="ko-KR" altLang="en-US" dirty="0"/>
              <a:t> </a:t>
            </a:r>
            <a:r>
              <a:rPr lang="en-US" altLang="ko-KR" dirty="0"/>
              <a:t>correct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4AADE5-1982-4ED9-B2EA-C5EC5186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314450"/>
            <a:ext cx="83153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40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5779" y="3112007"/>
            <a:ext cx="2891536" cy="108712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840212" y="6944357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5B900"/>
                </a:solidFill>
                <a:latin typeface="Arial MT"/>
                <a:cs typeface="Arial MT"/>
              </a:rPr>
              <a:t>1</a:t>
            </a:r>
            <a:r>
              <a:rPr sz="1400" dirty="0">
                <a:solidFill>
                  <a:srgbClr val="75B900"/>
                </a:solidFill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3" y="756913"/>
            <a:ext cx="72047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Parallel</a:t>
            </a:r>
            <a:r>
              <a:rPr sz="2800" dirty="0"/>
              <a:t> </a:t>
            </a:r>
            <a:r>
              <a:rPr sz="2800" spc="-5" dirty="0"/>
              <a:t>Reduction:</a:t>
            </a:r>
            <a:r>
              <a:rPr sz="2800" spc="20" dirty="0"/>
              <a:t> </a:t>
            </a:r>
            <a:r>
              <a:rPr sz="2800" spc="-5" dirty="0"/>
              <a:t>Sequential</a:t>
            </a:r>
            <a:r>
              <a:rPr sz="2800" spc="15" dirty="0"/>
              <a:t> </a:t>
            </a:r>
            <a:r>
              <a:rPr sz="2800" spc="-5" dirty="0"/>
              <a:t>Addressing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106938" y="1811527"/>
            <a:ext cx="60198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9580" algn="l"/>
                <a:tab pos="841375" algn="l"/>
                <a:tab pos="1200785" algn="l"/>
                <a:tab pos="1619885" algn="l"/>
                <a:tab pos="1981200" algn="l"/>
                <a:tab pos="2400300" algn="l"/>
                <a:tab pos="2790825" algn="l"/>
                <a:tab pos="3148965" algn="l"/>
                <a:tab pos="3537585" algn="l"/>
                <a:tab pos="3957954" algn="l"/>
                <a:tab pos="4347845" algn="l"/>
                <a:tab pos="4738370" algn="l"/>
                <a:tab pos="5078095" algn="l"/>
                <a:tab pos="5516880" algn="l"/>
                <a:tab pos="5907405" algn="l"/>
              </a:tabLst>
            </a:pPr>
            <a:r>
              <a:rPr sz="1400" spc="-5" dirty="0">
                <a:latin typeface="Arial MT"/>
                <a:cs typeface="Arial MT"/>
              </a:rPr>
              <a:t>1</a:t>
            </a:r>
            <a:r>
              <a:rPr sz="1400" dirty="0">
                <a:latin typeface="Arial MT"/>
                <a:cs typeface="Arial MT"/>
              </a:rPr>
              <a:t>0	1	8	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1	0	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2	3	5	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2	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3	2	7	0	</a:t>
            </a:r>
            <a:r>
              <a:rPr sz="1400" spc="-5" dirty="0">
                <a:latin typeface="Arial MT"/>
                <a:cs typeface="Arial MT"/>
              </a:rPr>
              <a:t>1</a:t>
            </a:r>
            <a:r>
              <a:rPr sz="1400" dirty="0">
                <a:latin typeface="Arial MT"/>
                <a:cs typeface="Arial MT"/>
              </a:rPr>
              <a:t>1	0	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22091" y="1764791"/>
            <a:ext cx="6236335" cy="342900"/>
          </a:xfrm>
          <a:custGeom>
            <a:avLst/>
            <a:gdLst/>
            <a:ahLst/>
            <a:cxnLst/>
            <a:rect l="l" t="t" r="r" b="b"/>
            <a:pathLst>
              <a:path w="6236334" h="342900">
                <a:moveTo>
                  <a:pt x="0" y="0"/>
                </a:moveTo>
                <a:lnTo>
                  <a:pt x="6236207" y="0"/>
                </a:lnTo>
              </a:path>
              <a:path w="6236334" h="342900">
                <a:moveTo>
                  <a:pt x="0" y="342899"/>
                </a:moveTo>
                <a:lnTo>
                  <a:pt x="6236207" y="342899"/>
                </a:lnTo>
              </a:path>
              <a:path w="6236334" h="342900">
                <a:moveTo>
                  <a:pt x="0" y="0"/>
                </a:moveTo>
                <a:lnTo>
                  <a:pt x="0" y="342899"/>
                </a:lnTo>
              </a:path>
              <a:path w="6236334" h="342900">
                <a:moveTo>
                  <a:pt x="6236207" y="0"/>
                </a:moveTo>
                <a:lnTo>
                  <a:pt x="6236207" y="3428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5779" y="1764791"/>
            <a:ext cx="6009640" cy="12212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9273" y="1758187"/>
            <a:ext cx="2383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(shared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memory)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8915" y="3141978"/>
            <a:ext cx="679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V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ue</a:t>
            </a:r>
            <a:r>
              <a:rPr sz="1600" b="1" spc="-5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007804" y="4316920"/>
          <a:ext cx="6233150" cy="3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238248" y="4246268"/>
            <a:ext cx="701675" cy="228854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900"/>
              </a:spcBef>
            </a:pPr>
            <a:r>
              <a:rPr sz="1600" b="1" spc="-10" dirty="0">
                <a:latin typeface="Arial"/>
                <a:cs typeface="Arial"/>
              </a:rPr>
              <a:t>Th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spc="-5" dirty="0">
                <a:latin typeface="Arial"/>
                <a:cs typeface="Arial"/>
              </a:rPr>
              <a:t>d  IDs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805"/>
              </a:spcBef>
            </a:pPr>
            <a:r>
              <a:rPr sz="1600" b="1" spc="-10" dirty="0">
                <a:latin typeface="Arial"/>
                <a:cs typeface="Arial"/>
              </a:rPr>
              <a:t>Th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spc="-5" dirty="0">
                <a:latin typeface="Arial"/>
                <a:cs typeface="Arial"/>
              </a:rPr>
              <a:t>d  IDs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1600" b="1" spc="-5" dirty="0"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65779" y="4858003"/>
            <a:ext cx="299720" cy="299720"/>
            <a:chOff x="3065779" y="4858003"/>
            <a:chExt cx="299720" cy="299720"/>
          </a:xfrm>
        </p:grpSpPr>
        <p:sp>
          <p:nvSpPr>
            <p:cNvPr id="15" name="object 15"/>
            <p:cNvSpPr/>
            <p:nvPr/>
          </p:nvSpPr>
          <p:spPr>
            <a:xfrm>
              <a:off x="3078479" y="487070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685"/>
                  </a:lnTo>
                  <a:lnTo>
                    <a:pt x="26334" y="218358"/>
                  </a:lnTo>
                  <a:lnTo>
                    <a:pt x="55961" y="247985"/>
                  </a:lnTo>
                  <a:lnTo>
                    <a:pt x="93634" y="267370"/>
                  </a:lnTo>
                  <a:lnTo>
                    <a:pt x="137159" y="274319"/>
                  </a:lnTo>
                  <a:lnTo>
                    <a:pt x="180685" y="267370"/>
                  </a:lnTo>
                  <a:lnTo>
                    <a:pt x="218358" y="247985"/>
                  </a:lnTo>
                  <a:lnTo>
                    <a:pt x="247985" y="218358"/>
                  </a:lnTo>
                  <a:lnTo>
                    <a:pt x="267370" y="180685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8479" y="487070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685"/>
                  </a:lnTo>
                  <a:lnTo>
                    <a:pt x="26334" y="218358"/>
                  </a:lnTo>
                  <a:lnTo>
                    <a:pt x="55961" y="247985"/>
                  </a:lnTo>
                  <a:lnTo>
                    <a:pt x="93634" y="267370"/>
                  </a:lnTo>
                  <a:lnTo>
                    <a:pt x="137159" y="274319"/>
                  </a:lnTo>
                  <a:lnTo>
                    <a:pt x="180685" y="267370"/>
                  </a:lnTo>
                  <a:lnTo>
                    <a:pt x="218358" y="247985"/>
                  </a:lnTo>
                  <a:lnTo>
                    <a:pt x="247985" y="218358"/>
                  </a:lnTo>
                  <a:lnTo>
                    <a:pt x="267370" y="180685"/>
                  </a:lnTo>
                  <a:lnTo>
                    <a:pt x="274319" y="137159"/>
                  </a:ln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46550" y="487019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53156" y="4672584"/>
            <a:ext cx="855344" cy="485140"/>
            <a:chOff x="3153156" y="4672584"/>
            <a:chExt cx="855344" cy="48514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3156" y="4674108"/>
              <a:ext cx="126492" cy="1828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11652" y="4672584"/>
              <a:ext cx="696595" cy="226060"/>
            </a:xfrm>
            <a:custGeom>
              <a:avLst/>
              <a:gdLst/>
              <a:ahLst/>
              <a:cxnLst/>
              <a:rect l="l" t="t" r="r" b="b"/>
              <a:pathLst>
                <a:path w="696595" h="226060">
                  <a:moveTo>
                    <a:pt x="42525" y="159642"/>
                  </a:moveTo>
                  <a:lnTo>
                    <a:pt x="0" y="124968"/>
                  </a:lnTo>
                  <a:lnTo>
                    <a:pt x="1524" y="225552"/>
                  </a:lnTo>
                  <a:lnTo>
                    <a:pt x="33528" y="219051"/>
                  </a:lnTo>
                  <a:lnTo>
                    <a:pt x="33528" y="167640"/>
                  </a:lnTo>
                  <a:lnTo>
                    <a:pt x="42525" y="159642"/>
                  </a:lnTo>
                  <a:close/>
                </a:path>
                <a:path w="696595" h="226060">
                  <a:moveTo>
                    <a:pt x="59603" y="173568"/>
                  </a:moveTo>
                  <a:lnTo>
                    <a:pt x="42525" y="159642"/>
                  </a:lnTo>
                  <a:lnTo>
                    <a:pt x="33528" y="167640"/>
                  </a:lnTo>
                  <a:lnTo>
                    <a:pt x="48768" y="184404"/>
                  </a:lnTo>
                  <a:lnTo>
                    <a:pt x="59603" y="173568"/>
                  </a:lnTo>
                  <a:close/>
                </a:path>
                <a:path w="696595" h="226060">
                  <a:moveTo>
                    <a:pt x="99060" y="205740"/>
                  </a:moveTo>
                  <a:lnTo>
                    <a:pt x="59603" y="173568"/>
                  </a:lnTo>
                  <a:lnTo>
                    <a:pt x="48768" y="184404"/>
                  </a:lnTo>
                  <a:lnTo>
                    <a:pt x="33528" y="167640"/>
                  </a:lnTo>
                  <a:lnTo>
                    <a:pt x="33528" y="219051"/>
                  </a:lnTo>
                  <a:lnTo>
                    <a:pt x="99060" y="205740"/>
                  </a:lnTo>
                  <a:close/>
                </a:path>
                <a:path w="696595" h="226060">
                  <a:moveTo>
                    <a:pt x="675132" y="37490"/>
                  </a:moveTo>
                  <a:lnTo>
                    <a:pt x="675132" y="1524"/>
                  </a:lnTo>
                  <a:lnTo>
                    <a:pt x="673608" y="6096"/>
                  </a:lnTo>
                  <a:lnTo>
                    <a:pt x="673608" y="4572"/>
                  </a:lnTo>
                  <a:lnTo>
                    <a:pt x="672084" y="9144"/>
                  </a:lnTo>
                  <a:lnTo>
                    <a:pt x="672084" y="7620"/>
                  </a:lnTo>
                  <a:lnTo>
                    <a:pt x="665988" y="16764"/>
                  </a:lnTo>
                  <a:lnTo>
                    <a:pt x="661416" y="19812"/>
                  </a:lnTo>
                  <a:lnTo>
                    <a:pt x="656844" y="24384"/>
                  </a:lnTo>
                  <a:lnTo>
                    <a:pt x="650748" y="27432"/>
                  </a:lnTo>
                  <a:lnTo>
                    <a:pt x="643128" y="32004"/>
                  </a:lnTo>
                  <a:lnTo>
                    <a:pt x="635508" y="35052"/>
                  </a:lnTo>
                  <a:lnTo>
                    <a:pt x="627888" y="39624"/>
                  </a:lnTo>
                  <a:lnTo>
                    <a:pt x="618744" y="44196"/>
                  </a:lnTo>
                  <a:lnTo>
                    <a:pt x="597408" y="50292"/>
                  </a:lnTo>
                  <a:lnTo>
                    <a:pt x="576072" y="57912"/>
                  </a:lnTo>
                  <a:lnTo>
                    <a:pt x="524256" y="70104"/>
                  </a:lnTo>
                  <a:lnTo>
                    <a:pt x="496824" y="76200"/>
                  </a:lnTo>
                  <a:lnTo>
                    <a:pt x="467868" y="79248"/>
                  </a:lnTo>
                  <a:lnTo>
                    <a:pt x="437388" y="83820"/>
                  </a:lnTo>
                  <a:lnTo>
                    <a:pt x="406908" y="86868"/>
                  </a:lnTo>
                  <a:lnTo>
                    <a:pt x="374904" y="88392"/>
                  </a:lnTo>
                  <a:lnTo>
                    <a:pt x="310896" y="88392"/>
                  </a:lnTo>
                  <a:lnTo>
                    <a:pt x="246888" y="94488"/>
                  </a:lnTo>
                  <a:lnTo>
                    <a:pt x="185928" y="105156"/>
                  </a:lnTo>
                  <a:lnTo>
                    <a:pt x="131064" y="118872"/>
                  </a:lnTo>
                  <a:lnTo>
                    <a:pt x="80772" y="137160"/>
                  </a:lnTo>
                  <a:lnTo>
                    <a:pt x="70104" y="143256"/>
                  </a:lnTo>
                  <a:lnTo>
                    <a:pt x="59436" y="147828"/>
                  </a:lnTo>
                  <a:lnTo>
                    <a:pt x="50292" y="152400"/>
                  </a:lnTo>
                  <a:lnTo>
                    <a:pt x="47244" y="155448"/>
                  </a:lnTo>
                  <a:lnTo>
                    <a:pt x="42525" y="159642"/>
                  </a:lnTo>
                  <a:lnTo>
                    <a:pt x="59603" y="173568"/>
                  </a:lnTo>
                  <a:lnTo>
                    <a:pt x="62484" y="170688"/>
                  </a:lnTo>
                  <a:lnTo>
                    <a:pt x="62484" y="171450"/>
                  </a:lnTo>
                  <a:lnTo>
                    <a:pt x="79248" y="163068"/>
                  </a:lnTo>
                  <a:lnTo>
                    <a:pt x="111252" y="149352"/>
                  </a:lnTo>
                  <a:lnTo>
                    <a:pt x="137160" y="140208"/>
                  </a:lnTo>
                  <a:lnTo>
                    <a:pt x="163068" y="134112"/>
                  </a:lnTo>
                  <a:lnTo>
                    <a:pt x="190500" y="126492"/>
                  </a:lnTo>
                  <a:lnTo>
                    <a:pt x="219456" y="120396"/>
                  </a:lnTo>
                  <a:lnTo>
                    <a:pt x="249936" y="117348"/>
                  </a:lnTo>
                  <a:lnTo>
                    <a:pt x="280416" y="112776"/>
                  </a:lnTo>
                  <a:lnTo>
                    <a:pt x="310896" y="111324"/>
                  </a:lnTo>
                  <a:lnTo>
                    <a:pt x="344424" y="111252"/>
                  </a:lnTo>
                  <a:lnTo>
                    <a:pt x="408432" y="108204"/>
                  </a:lnTo>
                  <a:lnTo>
                    <a:pt x="470916" y="102108"/>
                  </a:lnTo>
                  <a:lnTo>
                    <a:pt x="556260" y="85344"/>
                  </a:lnTo>
                  <a:lnTo>
                    <a:pt x="605028" y="71628"/>
                  </a:lnTo>
                  <a:lnTo>
                    <a:pt x="615696" y="68580"/>
                  </a:lnTo>
                  <a:lnTo>
                    <a:pt x="637032" y="59436"/>
                  </a:lnTo>
                  <a:lnTo>
                    <a:pt x="646176" y="54864"/>
                  </a:lnTo>
                  <a:lnTo>
                    <a:pt x="653796" y="51816"/>
                  </a:lnTo>
                  <a:lnTo>
                    <a:pt x="662940" y="45720"/>
                  </a:lnTo>
                  <a:lnTo>
                    <a:pt x="669036" y="41148"/>
                  </a:lnTo>
                  <a:lnTo>
                    <a:pt x="675132" y="37490"/>
                  </a:lnTo>
                  <a:close/>
                </a:path>
                <a:path w="696595" h="226060">
                  <a:moveTo>
                    <a:pt x="62484" y="171450"/>
                  </a:moveTo>
                  <a:lnTo>
                    <a:pt x="62484" y="170688"/>
                  </a:lnTo>
                  <a:lnTo>
                    <a:pt x="60960" y="172212"/>
                  </a:lnTo>
                  <a:lnTo>
                    <a:pt x="62484" y="171450"/>
                  </a:lnTo>
                  <a:close/>
                </a:path>
                <a:path w="696595" h="226060">
                  <a:moveTo>
                    <a:pt x="696468" y="9144"/>
                  </a:moveTo>
                  <a:lnTo>
                    <a:pt x="696468" y="1524"/>
                  </a:lnTo>
                  <a:lnTo>
                    <a:pt x="675132" y="0"/>
                  </a:lnTo>
                  <a:lnTo>
                    <a:pt x="673608" y="4572"/>
                  </a:lnTo>
                  <a:lnTo>
                    <a:pt x="675132" y="1524"/>
                  </a:lnTo>
                  <a:lnTo>
                    <a:pt x="675132" y="37490"/>
                  </a:lnTo>
                  <a:lnTo>
                    <a:pt x="676656" y="36576"/>
                  </a:lnTo>
                  <a:lnTo>
                    <a:pt x="687324" y="25908"/>
                  </a:lnTo>
                  <a:lnTo>
                    <a:pt x="690372" y="21336"/>
                  </a:lnTo>
                  <a:lnTo>
                    <a:pt x="690372" y="19812"/>
                  </a:lnTo>
                  <a:lnTo>
                    <a:pt x="693420" y="15240"/>
                  </a:lnTo>
                  <a:lnTo>
                    <a:pt x="693420" y="13716"/>
                  </a:lnTo>
                  <a:lnTo>
                    <a:pt x="694944" y="13716"/>
                  </a:lnTo>
                  <a:lnTo>
                    <a:pt x="696468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74720" y="487070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lnTo>
                    <a:pt x="94219" y="6949"/>
                  </a:lnTo>
                  <a:lnTo>
                    <a:pt x="56619" y="26334"/>
                  </a:lnTo>
                  <a:lnTo>
                    <a:pt x="26773" y="55961"/>
                  </a:lnTo>
                  <a:lnTo>
                    <a:pt x="7095" y="93634"/>
                  </a:lnTo>
                  <a:lnTo>
                    <a:pt x="0" y="137159"/>
                  </a:lnTo>
                  <a:lnTo>
                    <a:pt x="7095" y="180685"/>
                  </a:lnTo>
                  <a:lnTo>
                    <a:pt x="26773" y="218358"/>
                  </a:lnTo>
                  <a:lnTo>
                    <a:pt x="56619" y="247985"/>
                  </a:lnTo>
                  <a:lnTo>
                    <a:pt x="94219" y="267370"/>
                  </a:lnTo>
                  <a:lnTo>
                    <a:pt x="137159" y="274319"/>
                  </a:lnTo>
                  <a:lnTo>
                    <a:pt x="180685" y="267370"/>
                  </a:lnTo>
                  <a:lnTo>
                    <a:pt x="218358" y="247985"/>
                  </a:lnTo>
                  <a:lnTo>
                    <a:pt x="247985" y="218358"/>
                  </a:lnTo>
                  <a:lnTo>
                    <a:pt x="267370" y="180685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4720" y="487070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94219" y="6949"/>
                  </a:lnTo>
                  <a:lnTo>
                    <a:pt x="56619" y="26334"/>
                  </a:lnTo>
                  <a:lnTo>
                    <a:pt x="26773" y="55961"/>
                  </a:lnTo>
                  <a:lnTo>
                    <a:pt x="7095" y="93634"/>
                  </a:lnTo>
                  <a:lnTo>
                    <a:pt x="0" y="137159"/>
                  </a:lnTo>
                  <a:lnTo>
                    <a:pt x="7095" y="180685"/>
                  </a:lnTo>
                  <a:lnTo>
                    <a:pt x="26773" y="218358"/>
                  </a:lnTo>
                  <a:lnTo>
                    <a:pt x="56619" y="247985"/>
                  </a:lnTo>
                  <a:lnTo>
                    <a:pt x="94219" y="267370"/>
                  </a:lnTo>
                  <a:lnTo>
                    <a:pt x="137159" y="274319"/>
                  </a:lnTo>
                  <a:lnTo>
                    <a:pt x="180685" y="267370"/>
                  </a:lnTo>
                  <a:lnTo>
                    <a:pt x="218358" y="247985"/>
                  </a:lnTo>
                  <a:lnTo>
                    <a:pt x="247985" y="218358"/>
                  </a:lnTo>
                  <a:lnTo>
                    <a:pt x="267370" y="180685"/>
                  </a:lnTo>
                  <a:lnTo>
                    <a:pt x="274319" y="137159"/>
                  </a:ln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536694" y="485343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47872" y="4672584"/>
            <a:ext cx="850900" cy="396240"/>
            <a:chOff x="3547872" y="4672584"/>
            <a:chExt cx="850900" cy="39624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7872" y="4674108"/>
              <a:ext cx="128016" cy="18288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762756" y="4672584"/>
              <a:ext cx="635635" cy="396240"/>
            </a:xfrm>
            <a:custGeom>
              <a:avLst/>
              <a:gdLst/>
              <a:ahLst/>
              <a:cxnLst/>
              <a:rect l="l" t="t" r="r" b="b"/>
              <a:pathLst>
                <a:path w="635635" h="396239">
                  <a:moveTo>
                    <a:pt x="74994" y="320729"/>
                  </a:moveTo>
                  <a:lnTo>
                    <a:pt x="73152" y="269748"/>
                  </a:lnTo>
                  <a:lnTo>
                    <a:pt x="0" y="335280"/>
                  </a:lnTo>
                  <a:lnTo>
                    <a:pt x="62484" y="384287"/>
                  </a:lnTo>
                  <a:lnTo>
                    <a:pt x="62484" y="321564"/>
                  </a:lnTo>
                  <a:lnTo>
                    <a:pt x="74994" y="320729"/>
                  </a:lnTo>
                  <a:close/>
                </a:path>
                <a:path w="635635" h="396239">
                  <a:moveTo>
                    <a:pt x="75824" y="343685"/>
                  </a:moveTo>
                  <a:lnTo>
                    <a:pt x="74994" y="320729"/>
                  </a:lnTo>
                  <a:lnTo>
                    <a:pt x="62484" y="321564"/>
                  </a:lnTo>
                  <a:lnTo>
                    <a:pt x="64008" y="344424"/>
                  </a:lnTo>
                  <a:lnTo>
                    <a:pt x="75824" y="343685"/>
                  </a:lnTo>
                  <a:close/>
                </a:path>
                <a:path w="635635" h="396239">
                  <a:moveTo>
                    <a:pt x="77724" y="396240"/>
                  </a:moveTo>
                  <a:lnTo>
                    <a:pt x="75824" y="343685"/>
                  </a:lnTo>
                  <a:lnTo>
                    <a:pt x="64008" y="344424"/>
                  </a:lnTo>
                  <a:lnTo>
                    <a:pt x="62484" y="321564"/>
                  </a:lnTo>
                  <a:lnTo>
                    <a:pt x="62484" y="384287"/>
                  </a:lnTo>
                  <a:lnTo>
                    <a:pt x="77724" y="396240"/>
                  </a:lnTo>
                  <a:close/>
                </a:path>
                <a:path w="635635" h="396239">
                  <a:moveTo>
                    <a:pt x="635508" y="16764"/>
                  </a:moveTo>
                  <a:lnTo>
                    <a:pt x="635508" y="1524"/>
                  </a:lnTo>
                  <a:lnTo>
                    <a:pt x="614172" y="0"/>
                  </a:lnTo>
                  <a:lnTo>
                    <a:pt x="612648" y="16764"/>
                  </a:lnTo>
                  <a:lnTo>
                    <a:pt x="611124" y="30480"/>
                  </a:lnTo>
                  <a:lnTo>
                    <a:pt x="606552" y="44196"/>
                  </a:lnTo>
                  <a:lnTo>
                    <a:pt x="600456" y="59436"/>
                  </a:lnTo>
                  <a:lnTo>
                    <a:pt x="592836" y="73152"/>
                  </a:lnTo>
                  <a:lnTo>
                    <a:pt x="585216" y="88392"/>
                  </a:lnTo>
                  <a:lnTo>
                    <a:pt x="550164" y="131064"/>
                  </a:lnTo>
                  <a:lnTo>
                    <a:pt x="519684" y="158496"/>
                  </a:lnTo>
                  <a:lnTo>
                    <a:pt x="484632" y="184404"/>
                  </a:lnTo>
                  <a:lnTo>
                    <a:pt x="466344" y="198120"/>
                  </a:lnTo>
                  <a:lnTo>
                    <a:pt x="445008" y="210312"/>
                  </a:lnTo>
                  <a:lnTo>
                    <a:pt x="423672" y="220980"/>
                  </a:lnTo>
                  <a:lnTo>
                    <a:pt x="402336" y="233172"/>
                  </a:lnTo>
                  <a:lnTo>
                    <a:pt x="355092" y="254508"/>
                  </a:lnTo>
                  <a:lnTo>
                    <a:pt x="306324" y="272796"/>
                  </a:lnTo>
                  <a:lnTo>
                    <a:pt x="252984" y="289560"/>
                  </a:lnTo>
                  <a:lnTo>
                    <a:pt x="227076" y="297180"/>
                  </a:lnTo>
                  <a:lnTo>
                    <a:pt x="199644" y="303276"/>
                  </a:lnTo>
                  <a:lnTo>
                    <a:pt x="170688" y="307848"/>
                  </a:lnTo>
                  <a:lnTo>
                    <a:pt x="143256" y="313944"/>
                  </a:lnTo>
                  <a:lnTo>
                    <a:pt x="85344" y="320040"/>
                  </a:lnTo>
                  <a:lnTo>
                    <a:pt x="74994" y="320729"/>
                  </a:lnTo>
                  <a:lnTo>
                    <a:pt x="75824" y="343685"/>
                  </a:lnTo>
                  <a:lnTo>
                    <a:pt x="117348" y="339852"/>
                  </a:lnTo>
                  <a:lnTo>
                    <a:pt x="175260" y="330708"/>
                  </a:lnTo>
                  <a:lnTo>
                    <a:pt x="231648" y="318516"/>
                  </a:lnTo>
                  <a:lnTo>
                    <a:pt x="286512" y="303276"/>
                  </a:lnTo>
                  <a:lnTo>
                    <a:pt x="338328" y="284988"/>
                  </a:lnTo>
                  <a:lnTo>
                    <a:pt x="388620" y="263652"/>
                  </a:lnTo>
                  <a:lnTo>
                    <a:pt x="457200" y="228600"/>
                  </a:lnTo>
                  <a:lnTo>
                    <a:pt x="498348" y="202692"/>
                  </a:lnTo>
                  <a:lnTo>
                    <a:pt x="534924" y="175260"/>
                  </a:lnTo>
                  <a:lnTo>
                    <a:pt x="580644" y="131064"/>
                  </a:lnTo>
                  <a:lnTo>
                    <a:pt x="603504" y="99060"/>
                  </a:lnTo>
                  <a:lnTo>
                    <a:pt x="627888" y="50292"/>
                  </a:lnTo>
                  <a:lnTo>
                    <a:pt x="632460" y="33528"/>
                  </a:lnTo>
                  <a:lnTo>
                    <a:pt x="635508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007804" y="5281612"/>
          <a:ext cx="6233150" cy="3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3065779" y="5810503"/>
            <a:ext cx="299720" cy="299720"/>
            <a:chOff x="3065779" y="5810503"/>
            <a:chExt cx="299720" cy="299720"/>
          </a:xfrm>
        </p:grpSpPr>
        <p:sp>
          <p:nvSpPr>
            <p:cNvPr id="29" name="object 29"/>
            <p:cNvSpPr/>
            <p:nvPr/>
          </p:nvSpPr>
          <p:spPr>
            <a:xfrm>
              <a:off x="3078479" y="582320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274319" y="137159"/>
                  </a:move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685"/>
                  </a:lnTo>
                  <a:lnTo>
                    <a:pt x="26334" y="218358"/>
                  </a:lnTo>
                  <a:lnTo>
                    <a:pt x="55961" y="247985"/>
                  </a:lnTo>
                  <a:lnTo>
                    <a:pt x="93634" y="267370"/>
                  </a:lnTo>
                  <a:lnTo>
                    <a:pt x="137159" y="274319"/>
                  </a:lnTo>
                  <a:lnTo>
                    <a:pt x="180685" y="267370"/>
                  </a:lnTo>
                  <a:lnTo>
                    <a:pt x="218358" y="247985"/>
                  </a:lnTo>
                  <a:lnTo>
                    <a:pt x="247985" y="218358"/>
                  </a:lnTo>
                  <a:lnTo>
                    <a:pt x="267370" y="180685"/>
                  </a:lnTo>
                  <a:lnTo>
                    <a:pt x="274319" y="13715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8479" y="582320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59" y="0"/>
                  </a:moveTo>
                  <a:lnTo>
                    <a:pt x="93634" y="6949"/>
                  </a:lnTo>
                  <a:lnTo>
                    <a:pt x="55961" y="26334"/>
                  </a:lnTo>
                  <a:lnTo>
                    <a:pt x="26334" y="55961"/>
                  </a:lnTo>
                  <a:lnTo>
                    <a:pt x="6949" y="93634"/>
                  </a:lnTo>
                  <a:lnTo>
                    <a:pt x="0" y="137159"/>
                  </a:lnTo>
                  <a:lnTo>
                    <a:pt x="6949" y="180685"/>
                  </a:lnTo>
                  <a:lnTo>
                    <a:pt x="26334" y="218358"/>
                  </a:lnTo>
                  <a:lnTo>
                    <a:pt x="55961" y="247985"/>
                  </a:lnTo>
                  <a:lnTo>
                    <a:pt x="93634" y="267370"/>
                  </a:lnTo>
                  <a:lnTo>
                    <a:pt x="137159" y="274319"/>
                  </a:lnTo>
                  <a:lnTo>
                    <a:pt x="180685" y="267370"/>
                  </a:lnTo>
                  <a:lnTo>
                    <a:pt x="218358" y="247985"/>
                  </a:lnTo>
                  <a:lnTo>
                    <a:pt x="247985" y="218358"/>
                  </a:lnTo>
                  <a:lnTo>
                    <a:pt x="267370" y="180685"/>
                  </a:lnTo>
                  <a:lnTo>
                    <a:pt x="274319" y="137159"/>
                  </a:lnTo>
                  <a:lnTo>
                    <a:pt x="267370" y="93634"/>
                  </a:lnTo>
                  <a:lnTo>
                    <a:pt x="247985" y="55961"/>
                  </a:lnTo>
                  <a:lnTo>
                    <a:pt x="218358" y="26334"/>
                  </a:lnTo>
                  <a:lnTo>
                    <a:pt x="180685" y="6949"/>
                  </a:lnTo>
                  <a:lnTo>
                    <a:pt x="13715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146550" y="582269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53156" y="5638800"/>
            <a:ext cx="466725" cy="364490"/>
            <a:chOff x="3153156" y="5638800"/>
            <a:chExt cx="466725" cy="364490"/>
          </a:xfrm>
        </p:grpSpPr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53156" y="5638800"/>
              <a:ext cx="126492" cy="1706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364992" y="5638800"/>
              <a:ext cx="254635" cy="364490"/>
            </a:xfrm>
            <a:custGeom>
              <a:avLst/>
              <a:gdLst/>
              <a:ahLst/>
              <a:cxnLst/>
              <a:rect l="l" t="t" r="r" b="b"/>
              <a:pathLst>
                <a:path w="254635" h="364489">
                  <a:moveTo>
                    <a:pt x="70787" y="291364"/>
                  </a:moveTo>
                  <a:lnTo>
                    <a:pt x="57912" y="242316"/>
                  </a:lnTo>
                  <a:lnTo>
                    <a:pt x="0" y="321564"/>
                  </a:lnTo>
                  <a:lnTo>
                    <a:pt x="57912" y="349047"/>
                  </a:lnTo>
                  <a:lnTo>
                    <a:pt x="57912" y="295656"/>
                  </a:lnTo>
                  <a:lnTo>
                    <a:pt x="70787" y="291364"/>
                  </a:lnTo>
                  <a:close/>
                </a:path>
                <a:path w="254635" h="364489">
                  <a:moveTo>
                    <a:pt x="76470" y="313014"/>
                  </a:moveTo>
                  <a:lnTo>
                    <a:pt x="70787" y="291364"/>
                  </a:lnTo>
                  <a:lnTo>
                    <a:pt x="57912" y="295656"/>
                  </a:lnTo>
                  <a:lnTo>
                    <a:pt x="65532" y="316992"/>
                  </a:lnTo>
                  <a:lnTo>
                    <a:pt x="76470" y="313014"/>
                  </a:lnTo>
                  <a:close/>
                </a:path>
                <a:path w="254635" h="364489">
                  <a:moveTo>
                    <a:pt x="89916" y="364236"/>
                  </a:moveTo>
                  <a:lnTo>
                    <a:pt x="76470" y="313014"/>
                  </a:lnTo>
                  <a:lnTo>
                    <a:pt x="65532" y="316992"/>
                  </a:lnTo>
                  <a:lnTo>
                    <a:pt x="57912" y="295656"/>
                  </a:lnTo>
                  <a:lnTo>
                    <a:pt x="57912" y="349047"/>
                  </a:lnTo>
                  <a:lnTo>
                    <a:pt x="89916" y="364236"/>
                  </a:lnTo>
                  <a:close/>
                </a:path>
                <a:path w="254635" h="364489">
                  <a:moveTo>
                    <a:pt x="75285" y="289864"/>
                  </a:moveTo>
                  <a:lnTo>
                    <a:pt x="70787" y="291364"/>
                  </a:lnTo>
                  <a:lnTo>
                    <a:pt x="73152" y="300373"/>
                  </a:lnTo>
                  <a:lnTo>
                    <a:pt x="73152" y="291084"/>
                  </a:lnTo>
                  <a:lnTo>
                    <a:pt x="75285" y="289864"/>
                  </a:lnTo>
                  <a:close/>
                </a:path>
                <a:path w="254635" h="364489">
                  <a:moveTo>
                    <a:pt x="76200" y="289560"/>
                  </a:moveTo>
                  <a:lnTo>
                    <a:pt x="75285" y="289864"/>
                  </a:lnTo>
                  <a:lnTo>
                    <a:pt x="73152" y="291084"/>
                  </a:lnTo>
                  <a:lnTo>
                    <a:pt x="76200" y="289560"/>
                  </a:lnTo>
                  <a:close/>
                </a:path>
                <a:path w="254635" h="364489">
                  <a:moveTo>
                    <a:pt x="76200" y="311984"/>
                  </a:moveTo>
                  <a:lnTo>
                    <a:pt x="76200" y="289560"/>
                  </a:lnTo>
                  <a:lnTo>
                    <a:pt x="73152" y="291084"/>
                  </a:lnTo>
                  <a:lnTo>
                    <a:pt x="73152" y="300373"/>
                  </a:lnTo>
                  <a:lnTo>
                    <a:pt x="76200" y="311984"/>
                  </a:lnTo>
                  <a:close/>
                </a:path>
                <a:path w="254635" h="364489">
                  <a:moveTo>
                    <a:pt x="254508" y="15240"/>
                  </a:moveTo>
                  <a:lnTo>
                    <a:pt x="254508" y="0"/>
                  </a:lnTo>
                  <a:lnTo>
                    <a:pt x="231648" y="0"/>
                  </a:lnTo>
                  <a:lnTo>
                    <a:pt x="231648" y="28956"/>
                  </a:lnTo>
                  <a:lnTo>
                    <a:pt x="228600" y="44196"/>
                  </a:lnTo>
                  <a:lnTo>
                    <a:pt x="220980" y="86868"/>
                  </a:lnTo>
                  <a:lnTo>
                    <a:pt x="201168" y="141732"/>
                  </a:lnTo>
                  <a:lnTo>
                    <a:pt x="173736" y="192024"/>
                  </a:lnTo>
                  <a:lnTo>
                    <a:pt x="141732" y="236220"/>
                  </a:lnTo>
                  <a:lnTo>
                    <a:pt x="112776" y="263652"/>
                  </a:lnTo>
                  <a:lnTo>
                    <a:pt x="75285" y="289864"/>
                  </a:lnTo>
                  <a:lnTo>
                    <a:pt x="76200" y="289560"/>
                  </a:lnTo>
                  <a:lnTo>
                    <a:pt x="76200" y="311984"/>
                  </a:lnTo>
                  <a:lnTo>
                    <a:pt x="76470" y="313014"/>
                  </a:lnTo>
                  <a:lnTo>
                    <a:pt x="82296" y="310896"/>
                  </a:lnTo>
                  <a:lnTo>
                    <a:pt x="83820" y="310896"/>
                  </a:lnTo>
                  <a:lnTo>
                    <a:pt x="96012" y="303276"/>
                  </a:lnTo>
                  <a:lnTo>
                    <a:pt x="106680" y="297180"/>
                  </a:lnTo>
                  <a:lnTo>
                    <a:pt x="117348" y="288036"/>
                  </a:lnTo>
                  <a:lnTo>
                    <a:pt x="128016" y="280416"/>
                  </a:lnTo>
                  <a:lnTo>
                    <a:pt x="138684" y="271272"/>
                  </a:lnTo>
                  <a:lnTo>
                    <a:pt x="147828" y="260604"/>
                  </a:lnTo>
                  <a:lnTo>
                    <a:pt x="158496" y="249936"/>
                  </a:lnTo>
                  <a:lnTo>
                    <a:pt x="193548" y="204216"/>
                  </a:lnTo>
                  <a:lnTo>
                    <a:pt x="222504" y="150876"/>
                  </a:lnTo>
                  <a:lnTo>
                    <a:pt x="242316" y="91440"/>
                  </a:lnTo>
                  <a:lnTo>
                    <a:pt x="251460" y="45720"/>
                  </a:lnTo>
                  <a:lnTo>
                    <a:pt x="254508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3156" y="2985516"/>
            <a:ext cx="126492" cy="12649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47872" y="2985516"/>
            <a:ext cx="128016" cy="12649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34967" y="2985516"/>
            <a:ext cx="126492" cy="12649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22064" y="2985516"/>
            <a:ext cx="126492" cy="12649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16780" y="2985516"/>
            <a:ext cx="126492" cy="126492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03876" y="2985516"/>
            <a:ext cx="126492" cy="12649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90972" y="2985516"/>
            <a:ext cx="126492" cy="12649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87212" y="2985516"/>
            <a:ext cx="126492" cy="12649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53156" y="4198620"/>
            <a:ext cx="126492" cy="132588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543300" y="4198620"/>
            <a:ext cx="126492" cy="13258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31920" y="4198620"/>
            <a:ext cx="126492" cy="132588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322064" y="4198620"/>
            <a:ext cx="126492" cy="132588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3153156" y="5157216"/>
            <a:ext cx="521334" cy="139065"/>
            <a:chOff x="3153156" y="5157216"/>
            <a:chExt cx="521334" cy="139065"/>
          </a:xfrm>
        </p:grpSpPr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53156" y="5157216"/>
              <a:ext cx="128016" cy="13868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47872" y="5157216"/>
              <a:ext cx="126492" cy="138684"/>
            </a:xfrm>
            <a:prstGeom prst="rect">
              <a:avLst/>
            </a:prstGeom>
          </p:spPr>
        </p:pic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3007804" y="6221920"/>
          <a:ext cx="6233150" cy="342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4289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41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" name="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3156" y="6109716"/>
            <a:ext cx="126492" cy="126492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2238247" y="2319018"/>
            <a:ext cx="701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Th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spc="-5" dirty="0">
                <a:latin typeface="Arial"/>
                <a:cs typeface="Arial"/>
              </a:rPr>
              <a:t>d  IDs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90092" y="2357118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90092" y="3614418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90092" y="4705601"/>
            <a:ext cx="770890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90092" y="5684009"/>
            <a:ext cx="7708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Step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Stride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38248" y="3615942"/>
            <a:ext cx="701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Th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ea</a:t>
            </a:r>
            <a:r>
              <a:rPr sz="1600" b="1" spc="-5" dirty="0">
                <a:latin typeface="Arial"/>
                <a:cs typeface="Arial"/>
              </a:rPr>
              <a:t>d  IDs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93111" y="6763001"/>
            <a:ext cx="5424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9932"/>
                </a:solidFill>
                <a:latin typeface="Arial"/>
                <a:cs typeface="Arial"/>
              </a:rPr>
              <a:t>Sequential</a:t>
            </a:r>
            <a:r>
              <a:rPr sz="2400" b="1" spc="-10" dirty="0">
                <a:solidFill>
                  <a:srgbClr val="FF993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9932"/>
                </a:solidFill>
                <a:latin typeface="Arial"/>
                <a:cs typeface="Arial"/>
              </a:rPr>
              <a:t>addressing</a:t>
            </a:r>
            <a:r>
              <a:rPr sz="2400" b="1" spc="-20" dirty="0">
                <a:solidFill>
                  <a:srgbClr val="FF993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9932"/>
                </a:solidFill>
                <a:latin typeface="Arial"/>
                <a:cs typeface="Arial"/>
              </a:rPr>
              <a:t>is </a:t>
            </a:r>
            <a:r>
              <a:rPr sz="2400" b="1" spc="-10" dirty="0">
                <a:solidFill>
                  <a:srgbClr val="FF9932"/>
                </a:solidFill>
                <a:latin typeface="Arial"/>
                <a:cs typeface="Arial"/>
              </a:rPr>
              <a:t>conflict</a:t>
            </a:r>
            <a:r>
              <a:rPr sz="2400" b="1" dirty="0">
                <a:solidFill>
                  <a:srgbClr val="FF9932"/>
                </a:solidFill>
                <a:latin typeface="Arial"/>
                <a:cs typeface="Arial"/>
              </a:rPr>
              <a:t> free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7" name="object 9">
            <a:extLst>
              <a:ext uri="{FF2B5EF4-FFF2-40B4-BE49-F238E27FC236}">
                <a16:creationId xmlns:a16="http://schemas.microsoft.com/office/drawing/2014/main" id="{8E2894B6-72A9-4DC9-9DA8-38ADFA46A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62907"/>
              </p:ext>
            </p:extLst>
          </p:nvPr>
        </p:nvGraphicFramePr>
        <p:xfrm>
          <a:off x="3007804" y="2746363"/>
          <a:ext cx="6249662" cy="1441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9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2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98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644">
                <a:tc>
                  <a:txBody>
                    <a:bodyPr/>
                    <a:lstStyle/>
                    <a:p>
                      <a:pPr marL="8255" algn="ctr">
                        <a:lnSpc>
                          <a:spcPts val="1639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175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5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75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75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75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75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0335">
                        <a:lnSpc>
                          <a:spcPts val="2110"/>
                        </a:lnSpc>
                        <a:spcBef>
                          <a:spcPts val="14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5715" algn="ctr">
                        <a:lnSpc>
                          <a:spcPts val="2110"/>
                        </a:lnSpc>
                        <a:spcBef>
                          <a:spcPts val="14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ts val="2110"/>
                        </a:lnSpc>
                        <a:spcBef>
                          <a:spcPts val="14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object 4">
            <a:extLst>
              <a:ext uri="{FF2B5EF4-FFF2-40B4-BE49-F238E27FC236}">
                <a16:creationId xmlns:a16="http://schemas.microsoft.com/office/drawing/2014/main" id="{5526960D-4DEC-4C9F-9057-543B7E39AC02}"/>
              </a:ext>
            </a:extLst>
          </p:cNvPr>
          <p:cNvSpPr txBox="1"/>
          <p:nvPr/>
        </p:nvSpPr>
        <p:spPr>
          <a:xfrm>
            <a:off x="9325801" y="1808763"/>
            <a:ext cx="6019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9580" algn="l"/>
                <a:tab pos="841375" algn="l"/>
                <a:tab pos="1200785" algn="l"/>
                <a:tab pos="1619885" algn="l"/>
                <a:tab pos="1981200" algn="l"/>
                <a:tab pos="2400300" algn="l"/>
                <a:tab pos="2790825" algn="l"/>
                <a:tab pos="3148965" algn="l"/>
                <a:tab pos="3537585" algn="l"/>
                <a:tab pos="3957954" algn="l"/>
                <a:tab pos="4347845" algn="l"/>
                <a:tab pos="4738370" algn="l"/>
                <a:tab pos="5078095" algn="l"/>
                <a:tab pos="5516880" algn="l"/>
                <a:tab pos="5907405" algn="l"/>
              </a:tabLst>
            </a:pPr>
            <a:r>
              <a:rPr sz="1400" spc="-5" dirty="0">
                <a:latin typeface="Arial MT"/>
                <a:cs typeface="Arial MT"/>
              </a:rPr>
              <a:t>1</a:t>
            </a:r>
            <a:r>
              <a:rPr sz="1400" dirty="0">
                <a:latin typeface="Arial MT"/>
                <a:cs typeface="Arial MT"/>
              </a:rPr>
              <a:t>0	1	8	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1	0	</a:t>
            </a:r>
            <a:r>
              <a:rPr sz="1400" spc="-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2	3	5	</a:t>
            </a:r>
            <a:r>
              <a:rPr lang="en-US" altLang="ko-KR" sz="1400" spc="-5" dirty="0">
                <a:latin typeface="Arial MT"/>
                <a:cs typeface="Arial MT"/>
              </a:rPr>
              <a:t>… … … …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0" name="object 6">
            <a:extLst>
              <a:ext uri="{FF2B5EF4-FFF2-40B4-BE49-F238E27FC236}">
                <a16:creationId xmlns:a16="http://schemas.microsoft.com/office/drawing/2014/main" id="{76B1E19A-08B3-4FBD-BD43-A4E457660B8D}"/>
              </a:ext>
            </a:extLst>
          </p:cNvPr>
          <p:cNvSpPr/>
          <p:nvPr/>
        </p:nvSpPr>
        <p:spPr>
          <a:xfrm>
            <a:off x="9325465" y="1762027"/>
            <a:ext cx="6236335" cy="342900"/>
          </a:xfrm>
          <a:custGeom>
            <a:avLst/>
            <a:gdLst/>
            <a:ahLst/>
            <a:cxnLst/>
            <a:rect l="l" t="t" r="r" b="b"/>
            <a:pathLst>
              <a:path w="6236334" h="342900">
                <a:moveTo>
                  <a:pt x="0" y="0"/>
                </a:moveTo>
                <a:lnTo>
                  <a:pt x="6236207" y="0"/>
                </a:lnTo>
              </a:path>
              <a:path w="6236334" h="342900">
                <a:moveTo>
                  <a:pt x="0" y="342899"/>
                </a:moveTo>
                <a:lnTo>
                  <a:pt x="6236207" y="342899"/>
                </a:lnTo>
              </a:path>
              <a:path w="6236334" h="342900">
                <a:moveTo>
                  <a:pt x="0" y="0"/>
                </a:moveTo>
                <a:lnTo>
                  <a:pt x="0" y="342899"/>
                </a:lnTo>
              </a:path>
              <a:path w="6236334" h="342900">
                <a:moveTo>
                  <a:pt x="6236207" y="0"/>
                </a:moveTo>
                <a:lnTo>
                  <a:pt x="6236207" y="34289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7EF7F05-8804-414B-8D0D-216E74A5E308}"/>
              </a:ext>
            </a:extLst>
          </p:cNvPr>
          <p:cNvGrpSpPr/>
          <p:nvPr/>
        </p:nvGrpSpPr>
        <p:grpSpPr>
          <a:xfrm>
            <a:off x="9324755" y="1754754"/>
            <a:ext cx="2886883" cy="346058"/>
            <a:chOff x="9667058" y="2645380"/>
            <a:chExt cx="2886883" cy="34605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71A1E15-AAA8-482E-9C28-927C048A96FC}"/>
                </a:ext>
              </a:extLst>
            </p:cNvPr>
            <p:cNvSpPr/>
            <p:nvPr/>
          </p:nvSpPr>
          <p:spPr>
            <a:xfrm>
              <a:off x="9667058" y="2645380"/>
              <a:ext cx="351599" cy="34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100A10B-6491-4C78-84A5-1F32AFDA2AB7}"/>
                </a:ext>
              </a:extLst>
            </p:cNvPr>
            <p:cNvSpPr/>
            <p:nvPr/>
          </p:nvSpPr>
          <p:spPr>
            <a:xfrm>
              <a:off x="10025241" y="2645380"/>
              <a:ext cx="351599" cy="34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318EEB7-FB1B-438E-B4F4-4E315B534FFE}"/>
                </a:ext>
              </a:extLst>
            </p:cNvPr>
            <p:cNvSpPr/>
            <p:nvPr/>
          </p:nvSpPr>
          <p:spPr>
            <a:xfrm>
              <a:off x="10374599" y="2645380"/>
              <a:ext cx="351599" cy="34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E9D95F-A930-4F39-B001-A26A2D39C23A}"/>
                </a:ext>
              </a:extLst>
            </p:cNvPr>
            <p:cNvSpPr/>
            <p:nvPr/>
          </p:nvSpPr>
          <p:spPr>
            <a:xfrm>
              <a:off x="10744200" y="2645380"/>
              <a:ext cx="351599" cy="34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60853BB-1CA1-4921-AA31-C32BE059DCB1}"/>
                </a:ext>
              </a:extLst>
            </p:cNvPr>
            <p:cNvSpPr/>
            <p:nvPr/>
          </p:nvSpPr>
          <p:spPr>
            <a:xfrm>
              <a:off x="11125200" y="2651302"/>
              <a:ext cx="351599" cy="34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AB7C0F1-ACB1-4DC0-951F-17C6A07F1976}"/>
                </a:ext>
              </a:extLst>
            </p:cNvPr>
            <p:cNvSpPr/>
            <p:nvPr/>
          </p:nvSpPr>
          <p:spPr>
            <a:xfrm>
              <a:off x="11483383" y="2651302"/>
              <a:ext cx="351599" cy="34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833CE22-2962-4A26-B3C5-963041002F0D}"/>
                </a:ext>
              </a:extLst>
            </p:cNvPr>
            <p:cNvSpPr/>
            <p:nvPr/>
          </p:nvSpPr>
          <p:spPr>
            <a:xfrm>
              <a:off x="11832741" y="2651302"/>
              <a:ext cx="351599" cy="34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CAFEFDA-8606-4CA3-AADA-E7144C52A530}"/>
                </a:ext>
              </a:extLst>
            </p:cNvPr>
            <p:cNvSpPr/>
            <p:nvPr/>
          </p:nvSpPr>
          <p:spPr>
            <a:xfrm>
              <a:off x="12202342" y="2651302"/>
              <a:ext cx="351599" cy="34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8673917-F48C-436D-8F68-B433064E1C56}"/>
              </a:ext>
            </a:extLst>
          </p:cNvPr>
          <p:cNvGrpSpPr/>
          <p:nvPr/>
        </p:nvGrpSpPr>
        <p:grpSpPr>
          <a:xfrm>
            <a:off x="3007803" y="2667000"/>
            <a:ext cx="3164397" cy="346058"/>
            <a:chOff x="9667058" y="2645380"/>
            <a:chExt cx="2886883" cy="34605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FCD3671-DA5D-4BD4-8EFA-F652CC9ADDF3}"/>
                </a:ext>
              </a:extLst>
            </p:cNvPr>
            <p:cNvSpPr/>
            <p:nvPr/>
          </p:nvSpPr>
          <p:spPr>
            <a:xfrm>
              <a:off x="9667058" y="2645380"/>
              <a:ext cx="351599" cy="34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18F75C8-4440-48C9-B5F9-BC8D7771557F}"/>
                </a:ext>
              </a:extLst>
            </p:cNvPr>
            <p:cNvSpPr/>
            <p:nvPr/>
          </p:nvSpPr>
          <p:spPr>
            <a:xfrm>
              <a:off x="10025241" y="2645380"/>
              <a:ext cx="351599" cy="34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1C0CC01-7D7C-4EED-83D6-B99B1451E2A0}"/>
                </a:ext>
              </a:extLst>
            </p:cNvPr>
            <p:cNvSpPr/>
            <p:nvPr/>
          </p:nvSpPr>
          <p:spPr>
            <a:xfrm>
              <a:off x="10374599" y="2645380"/>
              <a:ext cx="351599" cy="34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AEFA18A-345A-4C28-97BE-FF8C77DDB61F}"/>
                </a:ext>
              </a:extLst>
            </p:cNvPr>
            <p:cNvSpPr/>
            <p:nvPr/>
          </p:nvSpPr>
          <p:spPr>
            <a:xfrm>
              <a:off x="10744200" y="2645380"/>
              <a:ext cx="351599" cy="34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53C776F-B2A1-4E8A-A8E7-89F976EBBF32}"/>
                </a:ext>
              </a:extLst>
            </p:cNvPr>
            <p:cNvSpPr/>
            <p:nvPr/>
          </p:nvSpPr>
          <p:spPr>
            <a:xfrm>
              <a:off x="11125200" y="2651302"/>
              <a:ext cx="351599" cy="34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338D699-1BD3-4DDA-AAB9-087E195D7276}"/>
                </a:ext>
              </a:extLst>
            </p:cNvPr>
            <p:cNvSpPr/>
            <p:nvPr/>
          </p:nvSpPr>
          <p:spPr>
            <a:xfrm>
              <a:off x="11483383" y="2651302"/>
              <a:ext cx="351599" cy="34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6AC187-A1AF-4E43-8B4D-42A598DF0C32}"/>
                </a:ext>
              </a:extLst>
            </p:cNvPr>
            <p:cNvSpPr/>
            <p:nvPr/>
          </p:nvSpPr>
          <p:spPr>
            <a:xfrm>
              <a:off x="11832741" y="2651302"/>
              <a:ext cx="351599" cy="34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2154E98-E142-4CFC-AD49-38503294FBA0}"/>
                </a:ext>
              </a:extLst>
            </p:cNvPr>
            <p:cNvSpPr/>
            <p:nvPr/>
          </p:nvSpPr>
          <p:spPr>
            <a:xfrm>
              <a:off x="12202342" y="2651302"/>
              <a:ext cx="351599" cy="340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17AB73E1-C6C8-486C-B0E7-F482305A9CBA}"/>
              </a:ext>
            </a:extLst>
          </p:cNvPr>
          <p:cNvCxnSpPr>
            <a:cxnSpLocks/>
            <a:stCxn id="62" idx="2"/>
            <a:endCxn id="74" idx="0"/>
          </p:cNvCxnSpPr>
          <p:nvPr/>
        </p:nvCxnSpPr>
        <p:spPr>
          <a:xfrm rot="5400000">
            <a:off x="6064474" y="-769081"/>
            <a:ext cx="572110" cy="630005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0703BFFE-A578-4813-B389-536FF8AD17EE}"/>
              </a:ext>
            </a:extLst>
          </p:cNvPr>
          <p:cNvCxnSpPr>
            <a:cxnSpLocks/>
            <a:stCxn id="65" idx="2"/>
            <a:endCxn id="75" idx="0"/>
          </p:cNvCxnSpPr>
          <p:nvPr/>
        </p:nvCxnSpPr>
        <p:spPr>
          <a:xfrm rot="5400000">
            <a:off x="6439873" y="-751865"/>
            <a:ext cx="572110" cy="626562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0FFBBFF9-B43D-419D-926F-2C668C1C8BC6}"/>
              </a:ext>
            </a:extLst>
          </p:cNvPr>
          <p:cNvCxnSpPr>
            <a:cxnSpLocks/>
            <a:stCxn id="66" idx="2"/>
            <a:endCxn id="76" idx="0"/>
          </p:cNvCxnSpPr>
          <p:nvPr/>
        </p:nvCxnSpPr>
        <p:spPr>
          <a:xfrm rot="5400000">
            <a:off x="6806022" y="-735074"/>
            <a:ext cx="572110" cy="623203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C1691962-58BA-4410-A61B-35DE1B0E5161}"/>
              </a:ext>
            </a:extLst>
          </p:cNvPr>
          <p:cNvCxnSpPr>
            <a:cxnSpLocks/>
            <a:stCxn id="68" idx="2"/>
            <a:endCxn id="77" idx="0"/>
          </p:cNvCxnSpPr>
          <p:nvPr/>
        </p:nvCxnSpPr>
        <p:spPr>
          <a:xfrm rot="5400000">
            <a:off x="7193388" y="-717309"/>
            <a:ext cx="572110" cy="619650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8DE10359-4F68-44F1-85EA-448827E20309}"/>
              </a:ext>
            </a:extLst>
          </p:cNvPr>
          <p:cNvCxnSpPr>
            <a:cxnSpLocks/>
            <a:stCxn id="69" idx="2"/>
            <a:endCxn id="78" idx="0"/>
          </p:cNvCxnSpPr>
          <p:nvPr/>
        </p:nvCxnSpPr>
        <p:spPr>
          <a:xfrm rot="5400000">
            <a:off x="7592701" y="-693074"/>
            <a:ext cx="572110" cy="615988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7D4946A6-93C7-4592-B250-FD1324685725}"/>
              </a:ext>
            </a:extLst>
          </p:cNvPr>
          <p:cNvCxnSpPr>
            <a:cxnSpLocks/>
            <a:stCxn id="70" idx="2"/>
            <a:endCxn id="79" idx="0"/>
          </p:cNvCxnSpPr>
          <p:nvPr/>
        </p:nvCxnSpPr>
        <p:spPr>
          <a:xfrm rot="5400000">
            <a:off x="7968100" y="-675858"/>
            <a:ext cx="572110" cy="612545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50BAFE8A-5758-44B8-AD34-5E6B6E9A20D1}"/>
              </a:ext>
            </a:extLst>
          </p:cNvPr>
          <p:cNvCxnSpPr>
            <a:cxnSpLocks/>
            <a:stCxn id="71" idx="2"/>
            <a:endCxn id="80" idx="0"/>
          </p:cNvCxnSpPr>
          <p:nvPr/>
        </p:nvCxnSpPr>
        <p:spPr>
          <a:xfrm rot="5400000">
            <a:off x="8334250" y="-659066"/>
            <a:ext cx="572110" cy="6091867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0C8CE18F-C097-4C8A-97EF-A4FCA6E8AD6F}"/>
              </a:ext>
            </a:extLst>
          </p:cNvPr>
          <p:cNvCxnSpPr>
            <a:cxnSpLocks/>
            <a:stCxn id="72" idx="2"/>
            <a:endCxn id="81" idx="0"/>
          </p:cNvCxnSpPr>
          <p:nvPr/>
        </p:nvCxnSpPr>
        <p:spPr>
          <a:xfrm rot="5400000">
            <a:off x="8721615" y="-641302"/>
            <a:ext cx="572110" cy="605633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71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4D2D2-BFDC-4226-BD0A-376640FA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67287-EDC1-4B2C-9648-78C1B5FA1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363DAA-E881-40FE-BDEE-CA1DB4104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17082"/>
              </p:ext>
            </p:extLst>
          </p:nvPr>
        </p:nvGraphicFramePr>
        <p:xfrm>
          <a:off x="1676400" y="1651000"/>
          <a:ext cx="670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42700349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92169359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1826652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24034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syncwarp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volatile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3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6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9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9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57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67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793" y="4191000"/>
            <a:ext cx="8686805" cy="8381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85793" y="2895600"/>
            <a:ext cx="8686800" cy="1066800"/>
            <a:chOff x="685793" y="2895600"/>
            <a:chExt cx="8686800" cy="1066800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3" y="2895600"/>
              <a:ext cx="8686805" cy="1066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293" y="3035299"/>
              <a:ext cx="7416805" cy="47345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6204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Solution:</a:t>
            </a:r>
            <a:r>
              <a:rPr spc="-45" dirty="0"/>
              <a:t> </a:t>
            </a:r>
            <a:r>
              <a:rPr spc="-5" dirty="0"/>
              <a:t>Kernel</a:t>
            </a:r>
            <a:r>
              <a:rPr spc="-50" dirty="0"/>
              <a:t> </a:t>
            </a:r>
            <a:r>
              <a:rPr spc="-5" dirty="0"/>
              <a:t>Decomposition</a:t>
            </a: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5081" y="1853183"/>
            <a:ext cx="256032" cy="2682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50339" y="1776475"/>
            <a:ext cx="7045959" cy="7556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b="1" spc="-5" dirty="0">
                <a:latin typeface="Arial"/>
                <a:cs typeface="Arial"/>
              </a:rPr>
              <a:t>Avoid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global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sync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by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decomposing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computation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into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multiple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kernel invocations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5081" y="5285232"/>
            <a:ext cx="256032" cy="26822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41348" y="6071615"/>
            <a:ext cx="210312" cy="21945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50339" y="5208522"/>
            <a:ext cx="7218045" cy="11233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0"/>
              </a:spcBef>
            </a:pP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-5" dirty="0">
                <a:latin typeface="Arial"/>
                <a:cs typeface="Arial"/>
              </a:rPr>
              <a:t>the </a:t>
            </a:r>
            <a:r>
              <a:rPr sz="2400" b="1" dirty="0">
                <a:latin typeface="Arial"/>
                <a:cs typeface="Arial"/>
              </a:rPr>
              <a:t>case </a:t>
            </a:r>
            <a:r>
              <a:rPr sz="2400" b="1" spc="-5" dirty="0">
                <a:latin typeface="Arial"/>
                <a:cs typeface="Arial"/>
              </a:rPr>
              <a:t>of reductions, code for all levels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the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same</a:t>
            </a:r>
            <a:endParaRPr sz="2400">
              <a:latin typeface="Arial"/>
              <a:cs typeface="Arial"/>
            </a:endParaRPr>
          </a:p>
          <a:p>
            <a:pPr marL="530225">
              <a:lnSpc>
                <a:spcPct val="100000"/>
              </a:lnSpc>
              <a:spcBef>
                <a:spcPts val="400"/>
              </a:spcBef>
            </a:pPr>
            <a:r>
              <a:rPr sz="2000" b="1" spc="-5" dirty="0">
                <a:latin typeface="Arial"/>
                <a:cs typeface="Arial"/>
              </a:rPr>
              <a:t>Recursive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kernel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invocation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293" y="2982568"/>
            <a:ext cx="7414259" cy="5530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800" dirty="0">
                <a:latin typeface="Arial MT"/>
                <a:cs typeface="Arial MT"/>
              </a:rPr>
              <a:t>3</a:t>
            </a:r>
            <a:r>
              <a:rPr sz="800" spc="2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7</a:t>
            </a:r>
            <a:r>
              <a:rPr sz="800" spc="25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0</a:t>
            </a:r>
            <a:r>
              <a:rPr sz="800" spc="2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4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6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spc="2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7</a:t>
            </a:r>
            <a:r>
              <a:rPr sz="800" spc="25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0</a:t>
            </a:r>
            <a:r>
              <a:rPr sz="800" spc="2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4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6</a:t>
            </a:r>
            <a:r>
              <a:rPr sz="800" spc="2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spc="25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7</a:t>
            </a:r>
            <a:r>
              <a:rPr sz="800" spc="2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0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4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6</a:t>
            </a:r>
            <a:r>
              <a:rPr sz="800" spc="2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spc="29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5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7</a:t>
            </a:r>
            <a:r>
              <a:rPr sz="800" spc="2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0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4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6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3  </a:t>
            </a:r>
            <a:r>
              <a:rPr sz="800" spc="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spc="2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7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0</a:t>
            </a:r>
            <a:r>
              <a:rPr sz="800" spc="2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4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6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spc="20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7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0</a:t>
            </a:r>
            <a:r>
              <a:rPr sz="800" spc="2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4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6</a:t>
            </a:r>
            <a:r>
              <a:rPr sz="800" spc="2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spc="19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7</a:t>
            </a:r>
            <a:r>
              <a:rPr sz="800" spc="25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0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4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6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spc="19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5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7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0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4</a:t>
            </a:r>
            <a:r>
              <a:rPr sz="800" spc="25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3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6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  <a:spcBef>
                <a:spcPts val="145"/>
              </a:spcBef>
              <a:tabLst>
                <a:tab pos="234315" algn="l"/>
                <a:tab pos="466090" algn="l"/>
                <a:tab pos="699135" algn="l"/>
                <a:tab pos="935355" algn="l"/>
                <a:tab pos="1167130" algn="l"/>
                <a:tab pos="1398905" algn="l"/>
                <a:tab pos="1631950" algn="l"/>
                <a:tab pos="1864995" algn="l"/>
                <a:tab pos="2098040" algn="l"/>
                <a:tab pos="2329815" algn="l"/>
                <a:tab pos="2561590" algn="l"/>
                <a:tab pos="2799080" algn="l"/>
                <a:tab pos="3030855" algn="l"/>
                <a:tab pos="3262629" algn="l"/>
                <a:tab pos="3494404" algn="l"/>
                <a:tab pos="3754754" algn="l"/>
                <a:tab pos="3986529" algn="l"/>
                <a:tab pos="4218305" algn="l"/>
                <a:tab pos="4449445" algn="l"/>
                <a:tab pos="4676775" algn="l"/>
                <a:tab pos="4908550" algn="l"/>
                <a:tab pos="5140325" algn="l"/>
                <a:tab pos="5373370" algn="l"/>
                <a:tab pos="5597525" algn="l"/>
                <a:tab pos="5830570" algn="l"/>
                <a:tab pos="6062345" algn="l"/>
                <a:tab pos="6295390" algn="l"/>
                <a:tab pos="6520815" algn="l"/>
                <a:tab pos="6752590" algn="l"/>
                <a:tab pos="6985634" algn="l"/>
                <a:tab pos="7218680" algn="l"/>
              </a:tabLst>
            </a:pPr>
            <a:r>
              <a:rPr sz="800" dirty="0">
                <a:latin typeface="Arial MT"/>
                <a:cs typeface="Arial MT"/>
              </a:rPr>
              <a:t>4	7	5	9	4	7	5	9	4	7	5	9	4	7	5	9	4	7	5	9	4	7	5	9	4	7	5	9	4	7	5	9</a:t>
            </a: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tabLst>
                <a:tab pos="464184" algn="l"/>
                <a:tab pos="932180" algn="l"/>
                <a:tab pos="1398905" algn="l"/>
                <a:tab pos="1863725" algn="l"/>
                <a:tab pos="2326640" algn="l"/>
                <a:tab pos="2795905" algn="l"/>
                <a:tab pos="3259454" algn="l"/>
                <a:tab pos="3751579" algn="l"/>
                <a:tab pos="4216400" algn="l"/>
                <a:tab pos="4675505" algn="l"/>
                <a:tab pos="5138420" algn="l"/>
                <a:tab pos="5595620" algn="l"/>
                <a:tab pos="6060440" algn="l"/>
                <a:tab pos="6517640" algn="l"/>
                <a:tab pos="6982459" algn="l"/>
              </a:tabLst>
            </a:pPr>
            <a:r>
              <a:rPr sz="800" dirty="0">
                <a:latin typeface="Arial MT"/>
                <a:cs typeface="Arial MT"/>
              </a:rPr>
              <a:t>11	14	11	14	11	14	11	14	11	14	11	14	11	14	11	14</a:t>
            </a: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  <a:tabLst>
                <a:tab pos="932180" algn="l"/>
                <a:tab pos="1863725" algn="l"/>
                <a:tab pos="2795905" algn="l"/>
                <a:tab pos="3751579" algn="l"/>
                <a:tab pos="4675505" algn="l"/>
                <a:tab pos="5595620" algn="l"/>
                <a:tab pos="6519545" algn="l"/>
              </a:tabLst>
            </a:pPr>
            <a:r>
              <a:rPr sz="800" dirty="0">
                <a:latin typeface="Arial MT"/>
                <a:cs typeface="Arial MT"/>
              </a:rPr>
              <a:t>25	25	25	25	25	25	25	25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02100" y="4627879"/>
            <a:ext cx="778510" cy="333375"/>
            <a:chOff x="4102100" y="4627879"/>
            <a:chExt cx="778510" cy="333375"/>
          </a:xfrm>
        </p:grpSpPr>
        <p:sp>
          <p:nvSpPr>
            <p:cNvPr id="14" name="object 14"/>
            <p:cNvSpPr/>
            <p:nvPr/>
          </p:nvSpPr>
          <p:spPr>
            <a:xfrm>
              <a:off x="4114800" y="4640579"/>
              <a:ext cx="56515" cy="59690"/>
            </a:xfrm>
            <a:custGeom>
              <a:avLst/>
              <a:gdLst/>
              <a:ahLst/>
              <a:cxnLst/>
              <a:rect l="l" t="t" r="r" b="b"/>
              <a:pathLst>
                <a:path w="56514" h="59689">
                  <a:moveTo>
                    <a:pt x="56387" y="30479"/>
                  </a:moveTo>
                  <a:lnTo>
                    <a:pt x="54244" y="18645"/>
                  </a:lnTo>
                  <a:lnTo>
                    <a:pt x="48386" y="8953"/>
                  </a:lnTo>
                  <a:lnTo>
                    <a:pt x="39671" y="2405"/>
                  </a:lnTo>
                  <a:lnTo>
                    <a:pt x="28955" y="0"/>
                  </a:lnTo>
                  <a:lnTo>
                    <a:pt x="17359" y="2405"/>
                  </a:lnTo>
                  <a:lnTo>
                    <a:pt x="8191" y="8953"/>
                  </a:lnTo>
                  <a:lnTo>
                    <a:pt x="2166" y="18645"/>
                  </a:lnTo>
                  <a:lnTo>
                    <a:pt x="0" y="30479"/>
                  </a:lnTo>
                  <a:lnTo>
                    <a:pt x="2166" y="41433"/>
                  </a:lnTo>
                  <a:lnTo>
                    <a:pt x="8191" y="50672"/>
                  </a:lnTo>
                  <a:lnTo>
                    <a:pt x="17359" y="57054"/>
                  </a:lnTo>
                  <a:lnTo>
                    <a:pt x="28955" y="59435"/>
                  </a:lnTo>
                  <a:lnTo>
                    <a:pt x="39671" y="57054"/>
                  </a:lnTo>
                  <a:lnTo>
                    <a:pt x="48386" y="50672"/>
                  </a:lnTo>
                  <a:lnTo>
                    <a:pt x="54244" y="41433"/>
                  </a:lnTo>
                  <a:lnTo>
                    <a:pt x="56387" y="3047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14800" y="4640579"/>
              <a:ext cx="56515" cy="59690"/>
            </a:xfrm>
            <a:custGeom>
              <a:avLst/>
              <a:gdLst/>
              <a:ahLst/>
              <a:cxnLst/>
              <a:rect l="l" t="t" r="r" b="b"/>
              <a:pathLst>
                <a:path w="56514" h="59689">
                  <a:moveTo>
                    <a:pt x="28955" y="0"/>
                  </a:moveTo>
                  <a:lnTo>
                    <a:pt x="17359" y="2405"/>
                  </a:lnTo>
                  <a:lnTo>
                    <a:pt x="8191" y="8953"/>
                  </a:lnTo>
                  <a:lnTo>
                    <a:pt x="2166" y="18645"/>
                  </a:lnTo>
                  <a:lnTo>
                    <a:pt x="0" y="30479"/>
                  </a:lnTo>
                  <a:lnTo>
                    <a:pt x="2166" y="41433"/>
                  </a:lnTo>
                  <a:lnTo>
                    <a:pt x="8191" y="50672"/>
                  </a:lnTo>
                  <a:lnTo>
                    <a:pt x="17359" y="57054"/>
                  </a:lnTo>
                  <a:lnTo>
                    <a:pt x="28955" y="59435"/>
                  </a:lnTo>
                  <a:lnTo>
                    <a:pt x="39671" y="57054"/>
                  </a:lnTo>
                  <a:lnTo>
                    <a:pt x="48386" y="50672"/>
                  </a:lnTo>
                  <a:lnTo>
                    <a:pt x="54244" y="41433"/>
                  </a:lnTo>
                  <a:lnTo>
                    <a:pt x="56387" y="30479"/>
                  </a:lnTo>
                  <a:lnTo>
                    <a:pt x="54244" y="18645"/>
                  </a:lnTo>
                  <a:lnTo>
                    <a:pt x="48386" y="8953"/>
                  </a:lnTo>
                  <a:lnTo>
                    <a:pt x="39671" y="2405"/>
                  </a:lnTo>
                  <a:lnTo>
                    <a:pt x="28955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6447" y="4640579"/>
              <a:ext cx="58419" cy="59690"/>
            </a:xfrm>
            <a:custGeom>
              <a:avLst/>
              <a:gdLst/>
              <a:ahLst/>
              <a:cxnLst/>
              <a:rect l="l" t="t" r="r" b="b"/>
              <a:pathLst>
                <a:path w="58420" h="59689">
                  <a:moveTo>
                    <a:pt x="57911" y="30479"/>
                  </a:moveTo>
                  <a:lnTo>
                    <a:pt x="55530" y="18645"/>
                  </a:lnTo>
                  <a:lnTo>
                    <a:pt x="49148" y="8953"/>
                  </a:lnTo>
                  <a:lnTo>
                    <a:pt x="39909" y="2405"/>
                  </a:lnTo>
                  <a:lnTo>
                    <a:pt x="28955" y="0"/>
                  </a:lnTo>
                  <a:lnTo>
                    <a:pt x="17359" y="2405"/>
                  </a:lnTo>
                  <a:lnTo>
                    <a:pt x="8191" y="8953"/>
                  </a:lnTo>
                  <a:lnTo>
                    <a:pt x="2166" y="18645"/>
                  </a:lnTo>
                  <a:lnTo>
                    <a:pt x="0" y="30479"/>
                  </a:lnTo>
                  <a:lnTo>
                    <a:pt x="2166" y="41433"/>
                  </a:lnTo>
                  <a:lnTo>
                    <a:pt x="8191" y="50672"/>
                  </a:lnTo>
                  <a:lnTo>
                    <a:pt x="17359" y="57054"/>
                  </a:lnTo>
                  <a:lnTo>
                    <a:pt x="28955" y="59435"/>
                  </a:lnTo>
                  <a:lnTo>
                    <a:pt x="39909" y="57054"/>
                  </a:lnTo>
                  <a:lnTo>
                    <a:pt x="49148" y="50672"/>
                  </a:lnTo>
                  <a:lnTo>
                    <a:pt x="55530" y="41433"/>
                  </a:lnTo>
                  <a:lnTo>
                    <a:pt x="57911" y="3047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6447" y="4640579"/>
              <a:ext cx="58419" cy="59690"/>
            </a:xfrm>
            <a:custGeom>
              <a:avLst/>
              <a:gdLst/>
              <a:ahLst/>
              <a:cxnLst/>
              <a:rect l="l" t="t" r="r" b="b"/>
              <a:pathLst>
                <a:path w="58420" h="59689">
                  <a:moveTo>
                    <a:pt x="28955" y="0"/>
                  </a:moveTo>
                  <a:lnTo>
                    <a:pt x="17359" y="2405"/>
                  </a:lnTo>
                  <a:lnTo>
                    <a:pt x="8191" y="8953"/>
                  </a:lnTo>
                  <a:lnTo>
                    <a:pt x="2166" y="18645"/>
                  </a:lnTo>
                  <a:lnTo>
                    <a:pt x="0" y="30479"/>
                  </a:lnTo>
                  <a:lnTo>
                    <a:pt x="2166" y="41433"/>
                  </a:lnTo>
                  <a:lnTo>
                    <a:pt x="8191" y="50672"/>
                  </a:lnTo>
                  <a:lnTo>
                    <a:pt x="17359" y="57054"/>
                  </a:lnTo>
                  <a:lnTo>
                    <a:pt x="28955" y="59435"/>
                  </a:lnTo>
                  <a:lnTo>
                    <a:pt x="39909" y="57054"/>
                  </a:lnTo>
                  <a:lnTo>
                    <a:pt x="49148" y="50672"/>
                  </a:lnTo>
                  <a:lnTo>
                    <a:pt x="55530" y="41433"/>
                  </a:lnTo>
                  <a:lnTo>
                    <a:pt x="57911" y="30479"/>
                  </a:lnTo>
                  <a:lnTo>
                    <a:pt x="55530" y="18645"/>
                  </a:lnTo>
                  <a:lnTo>
                    <a:pt x="49148" y="8953"/>
                  </a:lnTo>
                  <a:lnTo>
                    <a:pt x="39909" y="2405"/>
                  </a:lnTo>
                  <a:lnTo>
                    <a:pt x="28955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30623" y="4762499"/>
              <a:ext cx="58419" cy="62865"/>
            </a:xfrm>
            <a:custGeom>
              <a:avLst/>
              <a:gdLst/>
              <a:ahLst/>
              <a:cxnLst/>
              <a:rect l="l" t="t" r="r" b="b"/>
              <a:pathLst>
                <a:path w="58420" h="62864">
                  <a:moveTo>
                    <a:pt x="57911" y="30479"/>
                  </a:moveTo>
                  <a:lnTo>
                    <a:pt x="55530" y="18645"/>
                  </a:lnTo>
                  <a:lnTo>
                    <a:pt x="49148" y="8953"/>
                  </a:lnTo>
                  <a:lnTo>
                    <a:pt x="39909" y="2405"/>
                  </a:lnTo>
                  <a:lnTo>
                    <a:pt x="28955" y="0"/>
                  </a:lnTo>
                  <a:lnTo>
                    <a:pt x="17359" y="2405"/>
                  </a:lnTo>
                  <a:lnTo>
                    <a:pt x="8191" y="8953"/>
                  </a:lnTo>
                  <a:lnTo>
                    <a:pt x="2166" y="18645"/>
                  </a:lnTo>
                  <a:lnTo>
                    <a:pt x="0" y="30479"/>
                  </a:lnTo>
                  <a:lnTo>
                    <a:pt x="2166" y="43195"/>
                  </a:lnTo>
                  <a:lnTo>
                    <a:pt x="8191" y="53339"/>
                  </a:lnTo>
                  <a:lnTo>
                    <a:pt x="17359" y="60055"/>
                  </a:lnTo>
                  <a:lnTo>
                    <a:pt x="28955" y="62483"/>
                  </a:lnTo>
                  <a:lnTo>
                    <a:pt x="39909" y="60055"/>
                  </a:lnTo>
                  <a:lnTo>
                    <a:pt x="49148" y="53339"/>
                  </a:lnTo>
                  <a:lnTo>
                    <a:pt x="55530" y="43195"/>
                  </a:lnTo>
                  <a:lnTo>
                    <a:pt x="57911" y="3047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30623" y="4762499"/>
              <a:ext cx="58419" cy="62865"/>
            </a:xfrm>
            <a:custGeom>
              <a:avLst/>
              <a:gdLst/>
              <a:ahLst/>
              <a:cxnLst/>
              <a:rect l="l" t="t" r="r" b="b"/>
              <a:pathLst>
                <a:path w="58420" h="62864">
                  <a:moveTo>
                    <a:pt x="28955" y="0"/>
                  </a:moveTo>
                  <a:lnTo>
                    <a:pt x="17359" y="2405"/>
                  </a:lnTo>
                  <a:lnTo>
                    <a:pt x="8191" y="8953"/>
                  </a:lnTo>
                  <a:lnTo>
                    <a:pt x="2166" y="18645"/>
                  </a:lnTo>
                  <a:lnTo>
                    <a:pt x="0" y="30479"/>
                  </a:lnTo>
                  <a:lnTo>
                    <a:pt x="2166" y="43195"/>
                  </a:lnTo>
                  <a:lnTo>
                    <a:pt x="8191" y="53339"/>
                  </a:lnTo>
                  <a:lnTo>
                    <a:pt x="17359" y="60055"/>
                  </a:lnTo>
                  <a:lnTo>
                    <a:pt x="28955" y="62483"/>
                  </a:lnTo>
                  <a:lnTo>
                    <a:pt x="39909" y="60055"/>
                  </a:lnTo>
                  <a:lnTo>
                    <a:pt x="49148" y="53339"/>
                  </a:lnTo>
                  <a:lnTo>
                    <a:pt x="55530" y="43195"/>
                  </a:lnTo>
                  <a:lnTo>
                    <a:pt x="57911" y="30479"/>
                  </a:lnTo>
                  <a:lnTo>
                    <a:pt x="55530" y="18645"/>
                  </a:lnTo>
                  <a:lnTo>
                    <a:pt x="49148" y="8953"/>
                  </a:lnTo>
                  <a:lnTo>
                    <a:pt x="39909" y="2405"/>
                  </a:lnTo>
                  <a:lnTo>
                    <a:pt x="28955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8095" y="4640579"/>
              <a:ext cx="58419" cy="59690"/>
            </a:xfrm>
            <a:custGeom>
              <a:avLst/>
              <a:gdLst/>
              <a:ahLst/>
              <a:cxnLst/>
              <a:rect l="l" t="t" r="r" b="b"/>
              <a:pathLst>
                <a:path w="58420" h="59689">
                  <a:moveTo>
                    <a:pt x="57911" y="30479"/>
                  </a:moveTo>
                  <a:lnTo>
                    <a:pt x="55530" y="18645"/>
                  </a:lnTo>
                  <a:lnTo>
                    <a:pt x="49148" y="8953"/>
                  </a:lnTo>
                  <a:lnTo>
                    <a:pt x="39909" y="2405"/>
                  </a:lnTo>
                  <a:lnTo>
                    <a:pt x="28955" y="0"/>
                  </a:lnTo>
                  <a:lnTo>
                    <a:pt x="18002" y="2405"/>
                  </a:lnTo>
                  <a:lnTo>
                    <a:pt x="8762" y="8953"/>
                  </a:lnTo>
                  <a:lnTo>
                    <a:pt x="2381" y="18645"/>
                  </a:lnTo>
                  <a:lnTo>
                    <a:pt x="0" y="30479"/>
                  </a:lnTo>
                  <a:lnTo>
                    <a:pt x="2381" y="41433"/>
                  </a:lnTo>
                  <a:lnTo>
                    <a:pt x="8762" y="50672"/>
                  </a:lnTo>
                  <a:lnTo>
                    <a:pt x="18002" y="57054"/>
                  </a:lnTo>
                  <a:lnTo>
                    <a:pt x="28955" y="59435"/>
                  </a:lnTo>
                  <a:lnTo>
                    <a:pt x="39909" y="57054"/>
                  </a:lnTo>
                  <a:lnTo>
                    <a:pt x="49148" y="50672"/>
                  </a:lnTo>
                  <a:lnTo>
                    <a:pt x="55530" y="41433"/>
                  </a:lnTo>
                  <a:lnTo>
                    <a:pt x="57911" y="3047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8095" y="4640579"/>
              <a:ext cx="58419" cy="59690"/>
            </a:xfrm>
            <a:custGeom>
              <a:avLst/>
              <a:gdLst/>
              <a:ahLst/>
              <a:cxnLst/>
              <a:rect l="l" t="t" r="r" b="b"/>
              <a:pathLst>
                <a:path w="58420" h="59689">
                  <a:moveTo>
                    <a:pt x="28955" y="0"/>
                  </a:moveTo>
                  <a:lnTo>
                    <a:pt x="18002" y="2405"/>
                  </a:lnTo>
                  <a:lnTo>
                    <a:pt x="8762" y="8953"/>
                  </a:lnTo>
                  <a:lnTo>
                    <a:pt x="2381" y="18645"/>
                  </a:lnTo>
                  <a:lnTo>
                    <a:pt x="0" y="30479"/>
                  </a:lnTo>
                  <a:lnTo>
                    <a:pt x="2381" y="41433"/>
                  </a:lnTo>
                  <a:lnTo>
                    <a:pt x="8762" y="50672"/>
                  </a:lnTo>
                  <a:lnTo>
                    <a:pt x="18002" y="57054"/>
                  </a:lnTo>
                  <a:lnTo>
                    <a:pt x="28955" y="59435"/>
                  </a:lnTo>
                  <a:lnTo>
                    <a:pt x="39909" y="57054"/>
                  </a:lnTo>
                  <a:lnTo>
                    <a:pt x="49148" y="50672"/>
                  </a:lnTo>
                  <a:lnTo>
                    <a:pt x="55530" y="41433"/>
                  </a:lnTo>
                  <a:lnTo>
                    <a:pt x="57911" y="30479"/>
                  </a:lnTo>
                  <a:lnTo>
                    <a:pt x="55530" y="18645"/>
                  </a:lnTo>
                  <a:lnTo>
                    <a:pt x="49148" y="8953"/>
                  </a:lnTo>
                  <a:lnTo>
                    <a:pt x="39909" y="2405"/>
                  </a:lnTo>
                  <a:lnTo>
                    <a:pt x="28955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09743" y="4640579"/>
              <a:ext cx="58419" cy="59690"/>
            </a:xfrm>
            <a:custGeom>
              <a:avLst/>
              <a:gdLst/>
              <a:ahLst/>
              <a:cxnLst/>
              <a:rect l="l" t="t" r="r" b="b"/>
              <a:pathLst>
                <a:path w="58420" h="59689">
                  <a:moveTo>
                    <a:pt x="57911" y="30479"/>
                  </a:moveTo>
                  <a:lnTo>
                    <a:pt x="55530" y="18645"/>
                  </a:lnTo>
                  <a:lnTo>
                    <a:pt x="49148" y="8953"/>
                  </a:lnTo>
                  <a:lnTo>
                    <a:pt x="39909" y="2405"/>
                  </a:lnTo>
                  <a:lnTo>
                    <a:pt x="28955" y="0"/>
                  </a:lnTo>
                  <a:lnTo>
                    <a:pt x="18002" y="2405"/>
                  </a:lnTo>
                  <a:lnTo>
                    <a:pt x="8762" y="8953"/>
                  </a:lnTo>
                  <a:lnTo>
                    <a:pt x="2381" y="18645"/>
                  </a:lnTo>
                  <a:lnTo>
                    <a:pt x="0" y="30479"/>
                  </a:lnTo>
                  <a:lnTo>
                    <a:pt x="2381" y="41433"/>
                  </a:lnTo>
                  <a:lnTo>
                    <a:pt x="8762" y="50672"/>
                  </a:lnTo>
                  <a:lnTo>
                    <a:pt x="18002" y="57054"/>
                  </a:lnTo>
                  <a:lnTo>
                    <a:pt x="28955" y="59435"/>
                  </a:lnTo>
                  <a:lnTo>
                    <a:pt x="39909" y="57054"/>
                  </a:lnTo>
                  <a:lnTo>
                    <a:pt x="49148" y="50672"/>
                  </a:lnTo>
                  <a:lnTo>
                    <a:pt x="55530" y="41433"/>
                  </a:lnTo>
                  <a:lnTo>
                    <a:pt x="57911" y="3047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09743" y="4640579"/>
              <a:ext cx="58419" cy="59690"/>
            </a:xfrm>
            <a:custGeom>
              <a:avLst/>
              <a:gdLst/>
              <a:ahLst/>
              <a:cxnLst/>
              <a:rect l="l" t="t" r="r" b="b"/>
              <a:pathLst>
                <a:path w="58420" h="59689">
                  <a:moveTo>
                    <a:pt x="28955" y="0"/>
                  </a:moveTo>
                  <a:lnTo>
                    <a:pt x="18002" y="2405"/>
                  </a:lnTo>
                  <a:lnTo>
                    <a:pt x="8762" y="8953"/>
                  </a:lnTo>
                  <a:lnTo>
                    <a:pt x="2381" y="18645"/>
                  </a:lnTo>
                  <a:lnTo>
                    <a:pt x="0" y="30479"/>
                  </a:lnTo>
                  <a:lnTo>
                    <a:pt x="2381" y="41433"/>
                  </a:lnTo>
                  <a:lnTo>
                    <a:pt x="8762" y="50672"/>
                  </a:lnTo>
                  <a:lnTo>
                    <a:pt x="18002" y="57054"/>
                  </a:lnTo>
                  <a:lnTo>
                    <a:pt x="28955" y="59435"/>
                  </a:lnTo>
                  <a:lnTo>
                    <a:pt x="39909" y="57054"/>
                  </a:lnTo>
                  <a:lnTo>
                    <a:pt x="49148" y="50672"/>
                  </a:lnTo>
                  <a:lnTo>
                    <a:pt x="55530" y="41433"/>
                  </a:lnTo>
                  <a:lnTo>
                    <a:pt x="57911" y="30479"/>
                  </a:lnTo>
                  <a:lnTo>
                    <a:pt x="55530" y="18645"/>
                  </a:lnTo>
                  <a:lnTo>
                    <a:pt x="49148" y="8953"/>
                  </a:lnTo>
                  <a:lnTo>
                    <a:pt x="39909" y="2405"/>
                  </a:lnTo>
                  <a:lnTo>
                    <a:pt x="28955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93919" y="4762499"/>
              <a:ext cx="58419" cy="62865"/>
            </a:xfrm>
            <a:custGeom>
              <a:avLst/>
              <a:gdLst/>
              <a:ahLst/>
              <a:cxnLst/>
              <a:rect l="l" t="t" r="r" b="b"/>
              <a:pathLst>
                <a:path w="58420" h="62864">
                  <a:moveTo>
                    <a:pt x="57911" y="30479"/>
                  </a:moveTo>
                  <a:lnTo>
                    <a:pt x="55530" y="18645"/>
                  </a:lnTo>
                  <a:lnTo>
                    <a:pt x="49148" y="8953"/>
                  </a:lnTo>
                  <a:lnTo>
                    <a:pt x="39909" y="2405"/>
                  </a:lnTo>
                  <a:lnTo>
                    <a:pt x="28955" y="0"/>
                  </a:lnTo>
                  <a:lnTo>
                    <a:pt x="18002" y="2405"/>
                  </a:lnTo>
                  <a:lnTo>
                    <a:pt x="8762" y="8953"/>
                  </a:lnTo>
                  <a:lnTo>
                    <a:pt x="2381" y="18645"/>
                  </a:lnTo>
                  <a:lnTo>
                    <a:pt x="0" y="30479"/>
                  </a:lnTo>
                  <a:lnTo>
                    <a:pt x="2381" y="43195"/>
                  </a:lnTo>
                  <a:lnTo>
                    <a:pt x="8762" y="53339"/>
                  </a:lnTo>
                  <a:lnTo>
                    <a:pt x="18002" y="60055"/>
                  </a:lnTo>
                  <a:lnTo>
                    <a:pt x="28955" y="62483"/>
                  </a:lnTo>
                  <a:lnTo>
                    <a:pt x="39909" y="60055"/>
                  </a:lnTo>
                  <a:lnTo>
                    <a:pt x="49148" y="53339"/>
                  </a:lnTo>
                  <a:lnTo>
                    <a:pt x="55530" y="43195"/>
                  </a:lnTo>
                  <a:lnTo>
                    <a:pt x="57911" y="3047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93919" y="4762499"/>
              <a:ext cx="58419" cy="62865"/>
            </a:xfrm>
            <a:custGeom>
              <a:avLst/>
              <a:gdLst/>
              <a:ahLst/>
              <a:cxnLst/>
              <a:rect l="l" t="t" r="r" b="b"/>
              <a:pathLst>
                <a:path w="58420" h="62864">
                  <a:moveTo>
                    <a:pt x="28955" y="0"/>
                  </a:moveTo>
                  <a:lnTo>
                    <a:pt x="18002" y="2405"/>
                  </a:lnTo>
                  <a:lnTo>
                    <a:pt x="8762" y="8953"/>
                  </a:lnTo>
                  <a:lnTo>
                    <a:pt x="2381" y="18645"/>
                  </a:lnTo>
                  <a:lnTo>
                    <a:pt x="0" y="30479"/>
                  </a:lnTo>
                  <a:lnTo>
                    <a:pt x="2381" y="43195"/>
                  </a:lnTo>
                  <a:lnTo>
                    <a:pt x="8762" y="53339"/>
                  </a:lnTo>
                  <a:lnTo>
                    <a:pt x="18002" y="60055"/>
                  </a:lnTo>
                  <a:lnTo>
                    <a:pt x="28955" y="62483"/>
                  </a:lnTo>
                  <a:lnTo>
                    <a:pt x="39909" y="60055"/>
                  </a:lnTo>
                  <a:lnTo>
                    <a:pt x="49148" y="53339"/>
                  </a:lnTo>
                  <a:lnTo>
                    <a:pt x="55530" y="43195"/>
                  </a:lnTo>
                  <a:lnTo>
                    <a:pt x="57911" y="30479"/>
                  </a:lnTo>
                  <a:lnTo>
                    <a:pt x="55530" y="18645"/>
                  </a:lnTo>
                  <a:lnTo>
                    <a:pt x="49148" y="8953"/>
                  </a:lnTo>
                  <a:lnTo>
                    <a:pt x="39909" y="2405"/>
                  </a:lnTo>
                  <a:lnTo>
                    <a:pt x="28955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49571" y="4873243"/>
              <a:ext cx="83312" cy="8788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420614" y="4839713"/>
            <a:ext cx="1390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42663" y="4487671"/>
            <a:ext cx="895985" cy="408305"/>
            <a:chOff x="4042663" y="4487671"/>
            <a:chExt cx="895985" cy="408305"/>
          </a:xfrm>
        </p:grpSpPr>
        <p:sp>
          <p:nvSpPr>
            <p:cNvPr id="29" name="object 29"/>
            <p:cNvSpPr/>
            <p:nvPr/>
          </p:nvSpPr>
          <p:spPr>
            <a:xfrm>
              <a:off x="4084319" y="4565903"/>
              <a:ext cx="814069" cy="317500"/>
            </a:xfrm>
            <a:custGeom>
              <a:avLst/>
              <a:gdLst/>
              <a:ahLst/>
              <a:cxnLst/>
              <a:rect l="l" t="t" r="r" b="b"/>
              <a:pathLst>
                <a:path w="814070" h="317500">
                  <a:moveTo>
                    <a:pt x="0" y="0"/>
                  </a:moveTo>
                  <a:lnTo>
                    <a:pt x="59435" y="71627"/>
                  </a:lnTo>
                </a:path>
                <a:path w="814070" h="317500">
                  <a:moveTo>
                    <a:pt x="115823" y="0"/>
                  </a:moveTo>
                  <a:lnTo>
                    <a:pt x="59435" y="71627"/>
                  </a:lnTo>
                </a:path>
                <a:path w="814070" h="317500">
                  <a:moveTo>
                    <a:pt x="231647" y="0"/>
                  </a:moveTo>
                  <a:lnTo>
                    <a:pt x="291083" y="71627"/>
                  </a:lnTo>
                </a:path>
                <a:path w="814070" h="317500">
                  <a:moveTo>
                    <a:pt x="347471" y="0"/>
                  </a:moveTo>
                  <a:lnTo>
                    <a:pt x="291083" y="71627"/>
                  </a:lnTo>
                </a:path>
                <a:path w="814070" h="317500">
                  <a:moveTo>
                    <a:pt x="580643" y="0"/>
                  </a:moveTo>
                  <a:lnTo>
                    <a:pt x="522731" y="71627"/>
                  </a:lnTo>
                </a:path>
                <a:path w="814070" h="317500">
                  <a:moveTo>
                    <a:pt x="464819" y="0"/>
                  </a:moveTo>
                  <a:lnTo>
                    <a:pt x="522731" y="71627"/>
                  </a:lnTo>
                </a:path>
                <a:path w="814070" h="317500">
                  <a:moveTo>
                    <a:pt x="813815" y="0"/>
                  </a:moveTo>
                  <a:lnTo>
                    <a:pt x="754379" y="71627"/>
                  </a:lnTo>
                </a:path>
                <a:path w="814070" h="317500">
                  <a:moveTo>
                    <a:pt x="696467" y="0"/>
                  </a:moveTo>
                  <a:lnTo>
                    <a:pt x="754379" y="68579"/>
                  </a:lnTo>
                </a:path>
                <a:path w="814070" h="317500">
                  <a:moveTo>
                    <a:pt x="59435" y="137159"/>
                  </a:moveTo>
                  <a:lnTo>
                    <a:pt x="175259" y="195071"/>
                  </a:lnTo>
                </a:path>
                <a:path w="814070" h="317500">
                  <a:moveTo>
                    <a:pt x="291083" y="137159"/>
                  </a:moveTo>
                  <a:lnTo>
                    <a:pt x="175259" y="195071"/>
                  </a:lnTo>
                </a:path>
                <a:path w="814070" h="317500">
                  <a:moveTo>
                    <a:pt x="522731" y="137159"/>
                  </a:moveTo>
                  <a:lnTo>
                    <a:pt x="638555" y="195071"/>
                  </a:lnTo>
                </a:path>
                <a:path w="814070" h="317500">
                  <a:moveTo>
                    <a:pt x="754379" y="137159"/>
                  </a:moveTo>
                  <a:lnTo>
                    <a:pt x="638555" y="195071"/>
                  </a:lnTo>
                </a:path>
                <a:path w="814070" h="317500">
                  <a:moveTo>
                    <a:pt x="175259" y="262127"/>
                  </a:moveTo>
                  <a:lnTo>
                    <a:pt x="406907" y="316991"/>
                  </a:lnTo>
                </a:path>
                <a:path w="814070" h="317500">
                  <a:moveTo>
                    <a:pt x="638555" y="262127"/>
                  </a:moveTo>
                  <a:lnTo>
                    <a:pt x="406907" y="31699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42663" y="4487671"/>
              <a:ext cx="84836" cy="878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8487" y="4487671"/>
              <a:ext cx="84836" cy="878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75835" y="4487671"/>
              <a:ext cx="83312" cy="8788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1659" y="4487671"/>
              <a:ext cx="83312" cy="8788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07483" y="4487671"/>
              <a:ext cx="83312" cy="878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23307" y="4487671"/>
              <a:ext cx="83312" cy="878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39131" y="4487671"/>
              <a:ext cx="83312" cy="8788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54955" y="4487671"/>
              <a:ext cx="83312" cy="87884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4042662" y="4437987"/>
            <a:ext cx="894715" cy="4248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800" dirty="0">
                <a:latin typeface="Arial MT"/>
                <a:cs typeface="Arial MT"/>
              </a:rPr>
              <a:t>3</a:t>
            </a:r>
            <a:r>
              <a:rPr sz="800" spc="24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7</a:t>
            </a:r>
            <a:r>
              <a:rPr sz="800" spc="229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0</a:t>
            </a:r>
            <a:r>
              <a:rPr sz="800" spc="2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4</a:t>
            </a:r>
            <a:r>
              <a:rPr sz="800" spc="229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1</a:t>
            </a:r>
            <a:r>
              <a:rPr sz="800" spc="2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6</a:t>
            </a:r>
            <a:r>
              <a:rPr sz="800" spc="22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  <a:p>
            <a:pPr marL="1270" algn="ctr">
              <a:lnSpc>
                <a:spcPct val="100000"/>
              </a:lnSpc>
              <a:spcBef>
                <a:spcPts val="130"/>
              </a:spcBef>
              <a:tabLst>
                <a:tab pos="233045" algn="l"/>
                <a:tab pos="464184" algn="l"/>
                <a:tab pos="695960" algn="l"/>
              </a:tabLst>
            </a:pPr>
            <a:r>
              <a:rPr sz="800" dirty="0">
                <a:latin typeface="Arial MT"/>
                <a:cs typeface="Arial MT"/>
              </a:rPr>
              <a:t>4	7	5	9</a:t>
            </a: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tabLst>
                <a:tab pos="462915" algn="l"/>
              </a:tabLst>
            </a:pPr>
            <a:r>
              <a:rPr sz="800" dirty="0">
                <a:latin typeface="Arial MT"/>
                <a:cs typeface="Arial MT"/>
              </a:rPr>
              <a:t>11	14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231385" y="3497579"/>
            <a:ext cx="6466840" cy="1003300"/>
          </a:xfrm>
          <a:custGeom>
            <a:avLst/>
            <a:gdLst/>
            <a:ahLst/>
            <a:cxnLst/>
            <a:rect l="l" t="t" r="r" b="b"/>
            <a:pathLst>
              <a:path w="6466840" h="1003300">
                <a:moveTo>
                  <a:pt x="0" y="0"/>
                </a:moveTo>
                <a:lnTo>
                  <a:pt x="2823978" y="1002791"/>
                </a:lnTo>
              </a:path>
              <a:path w="6466840" h="1003300">
                <a:moveTo>
                  <a:pt x="911358" y="0"/>
                </a:moveTo>
                <a:lnTo>
                  <a:pt x="2915418" y="1002791"/>
                </a:lnTo>
              </a:path>
              <a:path w="6466840" h="1003300">
                <a:moveTo>
                  <a:pt x="1822710" y="0"/>
                </a:moveTo>
                <a:lnTo>
                  <a:pt x="3098298" y="1002791"/>
                </a:lnTo>
              </a:path>
              <a:path w="6466840" h="1003300">
                <a:moveTo>
                  <a:pt x="2823978" y="0"/>
                </a:moveTo>
                <a:lnTo>
                  <a:pt x="3188214" y="1002791"/>
                </a:lnTo>
              </a:path>
              <a:path w="6466840" h="1003300">
                <a:moveTo>
                  <a:pt x="6466337" y="0"/>
                </a:moveTo>
                <a:lnTo>
                  <a:pt x="3642366" y="1002791"/>
                </a:lnTo>
              </a:path>
              <a:path w="6466840" h="1003300">
                <a:moveTo>
                  <a:pt x="5554985" y="0"/>
                </a:moveTo>
                <a:lnTo>
                  <a:pt x="3552450" y="1002791"/>
                </a:lnTo>
              </a:path>
              <a:path w="6466840" h="1003300">
                <a:moveTo>
                  <a:pt x="4645157" y="0"/>
                </a:moveTo>
                <a:lnTo>
                  <a:pt x="3369570" y="1002791"/>
                </a:lnTo>
              </a:path>
              <a:path w="6466840" h="1003300">
                <a:moveTo>
                  <a:pt x="3642366" y="0"/>
                </a:moveTo>
                <a:lnTo>
                  <a:pt x="3278130" y="1002791"/>
                </a:lnTo>
              </a:path>
            </a:pathLst>
          </a:custGeom>
          <a:ln w="28574">
            <a:solidFill>
              <a:srgbClr val="7F7F7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384537" y="3303522"/>
            <a:ext cx="86233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Level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 MT"/>
                <a:cs typeface="Arial MT"/>
              </a:rPr>
              <a:t>8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404348" y="4370322"/>
            <a:ext cx="82423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Level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1:</a:t>
            </a:r>
            <a:endParaRPr sz="1800">
              <a:latin typeface="Arial MT"/>
              <a:cs typeface="Arial MT"/>
            </a:endParaRPr>
          </a:p>
          <a:p>
            <a:pPr marL="5016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D5B1E-6987-EEC8-2F9D-BFDB0F4D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881" y="148690"/>
            <a:ext cx="8072133" cy="492443"/>
          </a:xfrm>
        </p:spPr>
        <p:txBody>
          <a:bodyPr/>
          <a:lstStyle/>
          <a:p>
            <a:r>
              <a:rPr lang="en-US" altLang="ko-KR"/>
              <a:t>Recursive (or repeatitive) Kernels</a:t>
            </a:r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3EE1521-6B5D-CFA0-AD39-7907A395A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10662"/>
              </p:ext>
            </p:extLst>
          </p:nvPr>
        </p:nvGraphicFramePr>
        <p:xfrm>
          <a:off x="1700976" y="784076"/>
          <a:ext cx="7696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49644626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074016992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50598849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61274878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93823525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342542606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14392200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19179267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273737298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358584841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36031235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300525579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92009369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88664065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09757122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71439326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020957136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4421116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63309949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357317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73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C9A20F-247C-C787-CC76-20F4B38A71B1}"/>
              </a:ext>
            </a:extLst>
          </p:cNvPr>
          <p:cNvSpPr txBox="1"/>
          <p:nvPr/>
        </p:nvSpPr>
        <p:spPr>
          <a:xfrm>
            <a:off x="840436" y="74283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gmem</a:t>
            </a:r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609438-E05F-2692-FB05-A144EBDDD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332828"/>
              </p:ext>
            </p:extLst>
          </p:nvPr>
        </p:nvGraphicFramePr>
        <p:xfrm>
          <a:off x="1609536" y="1850876"/>
          <a:ext cx="1539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378950609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48002218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94807427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52955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3597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AE2955-C7AD-AFEF-6FF7-BBFD09388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8219"/>
              </p:ext>
            </p:extLst>
          </p:nvPr>
        </p:nvGraphicFramePr>
        <p:xfrm>
          <a:off x="3209736" y="1850876"/>
          <a:ext cx="1539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378950609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48002218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94807427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52955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3597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1366D7F-4114-5135-FBE5-411249C3E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30921"/>
              </p:ext>
            </p:extLst>
          </p:nvPr>
        </p:nvGraphicFramePr>
        <p:xfrm>
          <a:off x="4809936" y="1850876"/>
          <a:ext cx="1539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378950609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48002218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94807427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52955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3597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ED043FD-A13A-793A-E1C8-8D028458F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99108"/>
              </p:ext>
            </p:extLst>
          </p:nvPr>
        </p:nvGraphicFramePr>
        <p:xfrm>
          <a:off x="6410136" y="1850876"/>
          <a:ext cx="1539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378950609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48002218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94807427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52955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3597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C1F6334-526F-3603-5B8A-B8951C005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72971"/>
              </p:ext>
            </p:extLst>
          </p:nvPr>
        </p:nvGraphicFramePr>
        <p:xfrm>
          <a:off x="8010336" y="1850876"/>
          <a:ext cx="1539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378950609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48002218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94807427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52955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3597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55A36B-BB36-3DDD-EF28-881E38C85530}"/>
              </a:ext>
            </a:extLst>
          </p:cNvPr>
          <p:cNvSpPr txBox="1"/>
          <p:nvPr/>
        </p:nvSpPr>
        <p:spPr>
          <a:xfrm>
            <a:off x="-80349" y="1568599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Kernel </a:t>
            </a:r>
            <a:br>
              <a:rPr lang="en-US" altLang="ko-KR" b="1"/>
            </a:br>
            <a:r>
              <a:rPr lang="en-US" altLang="ko-KR" b="1"/>
              <a:t>launch </a:t>
            </a:r>
          </a:p>
          <a:p>
            <a:pPr algn="ctr"/>
            <a:r>
              <a:rPr lang="en-US" altLang="ko-KR" b="1"/>
              <a:t>#1</a:t>
            </a:r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23F90-670C-CBA6-9588-11497167D13F}"/>
              </a:ext>
            </a:extLst>
          </p:cNvPr>
          <p:cNvSpPr txBox="1"/>
          <p:nvPr/>
        </p:nvSpPr>
        <p:spPr>
          <a:xfrm>
            <a:off x="9384744" y="5334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…</a:t>
            </a:r>
            <a:endParaRPr lang="ko-KR" altLang="en-US" sz="3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BA15D0-0206-461C-5E74-C4AB07BAED86}"/>
              </a:ext>
            </a:extLst>
          </p:cNvPr>
          <p:cNvSpPr txBox="1"/>
          <p:nvPr/>
        </p:nvSpPr>
        <p:spPr>
          <a:xfrm>
            <a:off x="9630936" y="157538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…</a:t>
            </a:r>
            <a:endParaRPr lang="ko-KR" altLang="en-US" sz="3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BEEC8E-46FE-2800-8556-806CA3EC3087}"/>
              </a:ext>
            </a:extLst>
          </p:cNvPr>
          <p:cNvSpPr txBox="1"/>
          <p:nvPr/>
        </p:nvSpPr>
        <p:spPr>
          <a:xfrm>
            <a:off x="9630936" y="275360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…</a:t>
            </a:r>
            <a:endParaRPr lang="ko-KR" altLang="en-US" sz="3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12CE8-4D33-2ADA-49D8-BE1B6341F0FD}"/>
              </a:ext>
            </a:extLst>
          </p:cNvPr>
          <p:cNvSpPr txBox="1"/>
          <p:nvPr/>
        </p:nvSpPr>
        <p:spPr>
          <a:xfrm>
            <a:off x="9455040" y="3955199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…</a:t>
            </a:r>
            <a:endParaRPr lang="ko-KR" altLang="en-US" sz="360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1810935-229F-C144-C0EC-F783A07B9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71585"/>
              </p:ext>
            </p:extLst>
          </p:nvPr>
        </p:nvGraphicFramePr>
        <p:xfrm>
          <a:off x="1609536" y="3029099"/>
          <a:ext cx="1539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378950609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48002218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94807427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52955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3597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8EB5ED9-0269-66EF-886F-E12ECAE9A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148526"/>
              </p:ext>
            </p:extLst>
          </p:nvPr>
        </p:nvGraphicFramePr>
        <p:xfrm>
          <a:off x="3209736" y="3029099"/>
          <a:ext cx="1539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378950609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48002218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94807427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52955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3597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2DED3DC-4EB5-1833-1B5E-A6C608490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71565"/>
              </p:ext>
            </p:extLst>
          </p:nvPr>
        </p:nvGraphicFramePr>
        <p:xfrm>
          <a:off x="4809936" y="3029099"/>
          <a:ext cx="1539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378950609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48002218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94807427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52955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35974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F288147-E79E-4D93-9CA0-699318BB7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554320"/>
              </p:ext>
            </p:extLst>
          </p:nvPr>
        </p:nvGraphicFramePr>
        <p:xfrm>
          <a:off x="6410136" y="3029099"/>
          <a:ext cx="1539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378950609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48002218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94807427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52955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3597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4115B2E-4CF0-542C-2D0C-25DB5203A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00615"/>
              </p:ext>
            </p:extLst>
          </p:nvPr>
        </p:nvGraphicFramePr>
        <p:xfrm>
          <a:off x="8010336" y="3029099"/>
          <a:ext cx="1539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378950609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48002218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94807427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52955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35974"/>
                  </a:ext>
                </a:extLst>
              </a:tr>
            </a:tbl>
          </a:graphicData>
        </a:graphic>
      </p:graphicFrame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F7774C29-94FB-1B89-104E-2B4D42E51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26009"/>
              </p:ext>
            </p:extLst>
          </p:nvPr>
        </p:nvGraphicFramePr>
        <p:xfrm>
          <a:off x="1590336" y="4209762"/>
          <a:ext cx="7696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49644626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074016992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50598849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61274878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93823525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342542606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14392200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19179267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273737298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358584841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36031235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300525579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92009369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88664065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09757122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71439326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020957136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4421116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63309949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357317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306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42CB85E-363A-4F30-82AE-D947ED83DF58}"/>
              </a:ext>
            </a:extLst>
          </p:cNvPr>
          <p:cNvSpPr txBox="1"/>
          <p:nvPr/>
        </p:nvSpPr>
        <p:spPr>
          <a:xfrm>
            <a:off x="5075892" y="488051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…</a:t>
            </a:r>
            <a:endParaRPr lang="ko-KR" altLang="en-US" sz="360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000A079-674F-CC5D-2806-28FD765EB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04753"/>
              </p:ext>
            </p:extLst>
          </p:nvPr>
        </p:nvGraphicFramePr>
        <p:xfrm>
          <a:off x="1548576" y="4724400"/>
          <a:ext cx="1539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378950609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48002218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94807427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52955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3597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830F1D9-79C4-A615-923C-1731EB01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94216"/>
              </p:ext>
            </p:extLst>
          </p:nvPr>
        </p:nvGraphicFramePr>
        <p:xfrm>
          <a:off x="3148776" y="4724400"/>
          <a:ext cx="1539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378950609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48002218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94807427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52955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3597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953878F3-6D3F-DD32-A83E-F550DAD33055}"/>
              </a:ext>
            </a:extLst>
          </p:cNvPr>
          <p:cNvSpPr txBox="1"/>
          <p:nvPr/>
        </p:nvSpPr>
        <p:spPr>
          <a:xfrm>
            <a:off x="2778090" y="6298674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…</a:t>
            </a:r>
            <a:endParaRPr lang="ko-KR" altLang="en-US" sz="3600"/>
          </a:p>
        </p:txBody>
      </p:sp>
      <p:graphicFrame>
        <p:nvGraphicFramePr>
          <p:cNvPr id="33" name="표 4">
            <a:extLst>
              <a:ext uri="{FF2B5EF4-FFF2-40B4-BE49-F238E27FC236}">
                <a16:creationId xmlns:a16="http://schemas.microsoft.com/office/drawing/2014/main" id="{A0F19528-5145-8BBF-DE14-B97046250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58858"/>
              </p:ext>
            </p:extLst>
          </p:nvPr>
        </p:nvGraphicFramePr>
        <p:xfrm>
          <a:off x="1554802" y="7059493"/>
          <a:ext cx="7696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49644626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074016992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50598849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61274878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93823525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342542606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14392200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19179267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273737298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358584841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36031235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300525579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92009369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88664065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09757122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71439326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020957136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4421116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63309949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357317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3067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B970FDA-B6CD-0BCD-327A-4F31A9F37B4E}"/>
              </a:ext>
            </a:extLst>
          </p:cNvPr>
          <p:cNvSpPr txBox="1"/>
          <p:nvPr/>
        </p:nvSpPr>
        <p:spPr>
          <a:xfrm>
            <a:off x="850995" y="181863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smem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8DEAA2-B8D2-FC60-F1B0-EBC1C3D3AB56}"/>
              </a:ext>
            </a:extLst>
          </p:cNvPr>
          <p:cNvSpPr txBox="1"/>
          <p:nvPr/>
        </p:nvSpPr>
        <p:spPr>
          <a:xfrm>
            <a:off x="793726" y="420076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gmem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916C80-C860-BEB7-D535-3DA7C0020EB9}"/>
              </a:ext>
            </a:extLst>
          </p:cNvPr>
          <p:cNvSpPr txBox="1"/>
          <p:nvPr/>
        </p:nvSpPr>
        <p:spPr>
          <a:xfrm>
            <a:off x="803343" y="47322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smem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532065-C193-FCEA-6D00-46492F61B753}"/>
              </a:ext>
            </a:extLst>
          </p:cNvPr>
          <p:cNvSpPr txBox="1"/>
          <p:nvPr/>
        </p:nvSpPr>
        <p:spPr>
          <a:xfrm>
            <a:off x="850995" y="303814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smem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22EE03-559B-D3EB-1E72-56683879C134}"/>
              </a:ext>
            </a:extLst>
          </p:cNvPr>
          <p:cNvSpPr txBox="1"/>
          <p:nvPr/>
        </p:nvSpPr>
        <p:spPr>
          <a:xfrm>
            <a:off x="756495" y="706192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gmem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483CBF-F97F-00E8-CF19-EAE693AC48E4}"/>
              </a:ext>
            </a:extLst>
          </p:cNvPr>
          <p:cNvSpPr txBox="1"/>
          <p:nvPr/>
        </p:nvSpPr>
        <p:spPr>
          <a:xfrm>
            <a:off x="0" y="4603511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Kernel </a:t>
            </a:r>
            <a:br>
              <a:rPr lang="en-US" altLang="ko-KR" b="1"/>
            </a:br>
            <a:r>
              <a:rPr lang="en-US" altLang="ko-KR" b="1"/>
              <a:t>launch </a:t>
            </a:r>
          </a:p>
          <a:p>
            <a:pPr algn="ctr"/>
            <a:r>
              <a:rPr lang="en-US" altLang="ko-KR" b="1"/>
              <a:t>#2</a:t>
            </a:r>
            <a:endParaRPr lang="ko-KR" altLang="en-US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1AB647-BDCD-70A5-BE2A-E1F0286CA801}"/>
              </a:ext>
            </a:extLst>
          </p:cNvPr>
          <p:cNvSpPr txBox="1"/>
          <p:nvPr/>
        </p:nvSpPr>
        <p:spPr>
          <a:xfrm>
            <a:off x="-10374" y="6193112"/>
            <a:ext cx="1080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/>
              <a:t>more</a:t>
            </a:r>
          </a:p>
          <a:p>
            <a:pPr algn="ctr"/>
            <a:r>
              <a:rPr lang="en-US" altLang="ko-KR" b="1"/>
              <a:t>kernel </a:t>
            </a:r>
            <a:br>
              <a:rPr lang="en-US" altLang="ko-KR" b="1"/>
            </a:br>
            <a:r>
              <a:rPr lang="en-US" altLang="ko-KR" b="1"/>
              <a:t>launches 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10C4202-541C-6DB1-C70C-2C7A17711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47425"/>
              </p:ext>
            </p:extLst>
          </p:nvPr>
        </p:nvGraphicFramePr>
        <p:xfrm>
          <a:off x="1548576" y="5268516"/>
          <a:ext cx="1539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378950609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48002218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94807427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52955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35974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DE3AC9E-36AE-C342-4BC9-DEE82EF9A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8186"/>
              </p:ext>
            </p:extLst>
          </p:nvPr>
        </p:nvGraphicFramePr>
        <p:xfrm>
          <a:off x="3148776" y="5268516"/>
          <a:ext cx="1539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378950609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48002218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94807427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52955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3597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B723E56E-506E-8955-90BC-0ECE40DF5015}"/>
              </a:ext>
            </a:extLst>
          </p:cNvPr>
          <p:cNvSpPr txBox="1"/>
          <p:nvPr/>
        </p:nvSpPr>
        <p:spPr>
          <a:xfrm>
            <a:off x="790035" y="527756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smem</a:t>
            </a:r>
            <a:endParaRPr lang="ko-KR" altLang="en-US"/>
          </a:p>
        </p:txBody>
      </p:sp>
      <p:graphicFrame>
        <p:nvGraphicFramePr>
          <p:cNvPr id="45" name="표 4">
            <a:extLst>
              <a:ext uri="{FF2B5EF4-FFF2-40B4-BE49-F238E27FC236}">
                <a16:creationId xmlns:a16="http://schemas.microsoft.com/office/drawing/2014/main" id="{4DD56905-FEAE-3295-2C08-48EF1BED7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8234"/>
              </p:ext>
            </p:extLst>
          </p:nvPr>
        </p:nvGraphicFramePr>
        <p:xfrm>
          <a:off x="1547219" y="5762274"/>
          <a:ext cx="76962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49644626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074016992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50598849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61274878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93823525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342542606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14392200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19179267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273737298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358584841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36031235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300525579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92009369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886640657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09757122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371439326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4020957136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4421116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63309949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1357317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306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C5F7C4E8-3CE4-8A76-FBE0-28CCA076B8A5}"/>
              </a:ext>
            </a:extLst>
          </p:cNvPr>
          <p:cNvSpPr txBox="1"/>
          <p:nvPr/>
        </p:nvSpPr>
        <p:spPr>
          <a:xfrm>
            <a:off x="2043230" y="2375042"/>
            <a:ext cx="8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reduce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9A9849-6D86-E5AA-6DD2-8724DB5F0F7F}"/>
              </a:ext>
            </a:extLst>
          </p:cNvPr>
          <p:cNvSpPr txBox="1"/>
          <p:nvPr/>
        </p:nvSpPr>
        <p:spPr>
          <a:xfrm>
            <a:off x="3562319" y="2375042"/>
            <a:ext cx="8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reduce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44593F-BFB8-5DFF-89BA-576FB6400B60}"/>
              </a:ext>
            </a:extLst>
          </p:cNvPr>
          <p:cNvSpPr txBox="1"/>
          <p:nvPr/>
        </p:nvSpPr>
        <p:spPr>
          <a:xfrm>
            <a:off x="5244972" y="2357385"/>
            <a:ext cx="8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reduce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34AE50-229E-B0BC-C68A-C3970E133D2F}"/>
              </a:ext>
            </a:extLst>
          </p:cNvPr>
          <p:cNvSpPr txBox="1"/>
          <p:nvPr/>
        </p:nvSpPr>
        <p:spPr>
          <a:xfrm>
            <a:off x="6764061" y="2347842"/>
            <a:ext cx="8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reduce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717334-5860-ADC9-54DD-A5ED988EB942}"/>
              </a:ext>
            </a:extLst>
          </p:cNvPr>
          <p:cNvSpPr txBox="1"/>
          <p:nvPr/>
        </p:nvSpPr>
        <p:spPr>
          <a:xfrm>
            <a:off x="8362919" y="2347842"/>
            <a:ext cx="8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reduce</a:t>
            </a:r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E92723F-3CD0-2E49-AB0F-5C315A67FA77}"/>
              </a:ext>
            </a:extLst>
          </p:cNvPr>
          <p:cNvCxnSpPr/>
          <p:nvPr/>
        </p:nvCxnSpPr>
        <p:spPr>
          <a:xfrm flipH="1">
            <a:off x="1609536" y="1179731"/>
            <a:ext cx="91440" cy="63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F15D317-DB1F-E5BD-2086-FC4028CC4A3E}"/>
              </a:ext>
            </a:extLst>
          </p:cNvPr>
          <p:cNvCxnSpPr/>
          <p:nvPr/>
        </p:nvCxnSpPr>
        <p:spPr>
          <a:xfrm flipH="1">
            <a:off x="3124752" y="1166266"/>
            <a:ext cx="91440" cy="63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9F68977-4D16-D228-7D05-9B54D2780119}"/>
              </a:ext>
            </a:extLst>
          </p:cNvPr>
          <p:cNvCxnSpPr/>
          <p:nvPr/>
        </p:nvCxnSpPr>
        <p:spPr>
          <a:xfrm flipH="1">
            <a:off x="3190314" y="1166266"/>
            <a:ext cx="91440" cy="63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E62A43B-9263-9EFD-943D-E104E2A7515F}"/>
              </a:ext>
            </a:extLst>
          </p:cNvPr>
          <p:cNvCxnSpPr>
            <a:cxnSpLocks/>
          </p:cNvCxnSpPr>
          <p:nvPr/>
        </p:nvCxnSpPr>
        <p:spPr>
          <a:xfrm flipH="1">
            <a:off x="4729551" y="1159691"/>
            <a:ext cx="25878" cy="6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E295249-216B-6AC1-07F0-65C441200CD9}"/>
              </a:ext>
            </a:extLst>
          </p:cNvPr>
          <p:cNvCxnSpPr>
            <a:cxnSpLocks/>
          </p:cNvCxnSpPr>
          <p:nvPr/>
        </p:nvCxnSpPr>
        <p:spPr>
          <a:xfrm flipH="1">
            <a:off x="4778430" y="1159691"/>
            <a:ext cx="25878" cy="65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838D83A-EDBE-D993-A6D8-DA674732F07E}"/>
              </a:ext>
            </a:extLst>
          </p:cNvPr>
          <p:cNvCxnSpPr>
            <a:cxnSpLocks/>
          </p:cNvCxnSpPr>
          <p:nvPr/>
        </p:nvCxnSpPr>
        <p:spPr>
          <a:xfrm>
            <a:off x="6310329" y="1154916"/>
            <a:ext cx="18247" cy="67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BDB89C8-43F1-ED2F-C05D-A89F37ED6EBA}"/>
              </a:ext>
            </a:extLst>
          </p:cNvPr>
          <p:cNvCxnSpPr>
            <a:cxnSpLocks/>
          </p:cNvCxnSpPr>
          <p:nvPr/>
        </p:nvCxnSpPr>
        <p:spPr>
          <a:xfrm>
            <a:off x="6371609" y="1154916"/>
            <a:ext cx="18247" cy="67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DBCF2AF-53C2-BFBB-17D8-0D5B236D7D1B}"/>
              </a:ext>
            </a:extLst>
          </p:cNvPr>
          <p:cNvCxnSpPr>
            <a:cxnSpLocks/>
          </p:cNvCxnSpPr>
          <p:nvPr/>
        </p:nvCxnSpPr>
        <p:spPr>
          <a:xfrm>
            <a:off x="7845507" y="1129353"/>
            <a:ext cx="71478" cy="71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8235DCB-25B1-03A6-C6FC-2DF924B2DF31}"/>
              </a:ext>
            </a:extLst>
          </p:cNvPr>
          <p:cNvCxnSpPr>
            <a:cxnSpLocks/>
          </p:cNvCxnSpPr>
          <p:nvPr/>
        </p:nvCxnSpPr>
        <p:spPr>
          <a:xfrm>
            <a:off x="7881246" y="1129353"/>
            <a:ext cx="71478" cy="71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511141A-AEFC-EA37-13BE-8E404CC65248}"/>
              </a:ext>
            </a:extLst>
          </p:cNvPr>
          <p:cNvCxnSpPr>
            <a:cxnSpLocks/>
          </p:cNvCxnSpPr>
          <p:nvPr/>
        </p:nvCxnSpPr>
        <p:spPr>
          <a:xfrm>
            <a:off x="9398952" y="1136519"/>
            <a:ext cx="129090" cy="71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40E6F9E-9EF3-E9ED-79BF-75A16A2CBC91}"/>
              </a:ext>
            </a:extLst>
          </p:cNvPr>
          <p:cNvSpPr txBox="1"/>
          <p:nvPr/>
        </p:nvSpPr>
        <p:spPr>
          <a:xfrm>
            <a:off x="1849306" y="1339372"/>
            <a:ext cx="1217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Threadblock 0</a:t>
            </a:r>
            <a:endParaRPr lang="ko-KR" altLang="en-US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DC6466-5DC4-D5B5-E63F-A52552F9C7CC}"/>
              </a:ext>
            </a:extLst>
          </p:cNvPr>
          <p:cNvSpPr txBox="1"/>
          <p:nvPr/>
        </p:nvSpPr>
        <p:spPr>
          <a:xfrm>
            <a:off x="3391172" y="1331830"/>
            <a:ext cx="1217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Threadblock 1</a:t>
            </a:r>
            <a:endParaRPr lang="ko-KR" altLang="en-US" sz="14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079BAB-1A2A-945F-0511-87E1D09C293D}"/>
              </a:ext>
            </a:extLst>
          </p:cNvPr>
          <p:cNvSpPr txBox="1"/>
          <p:nvPr/>
        </p:nvSpPr>
        <p:spPr>
          <a:xfrm>
            <a:off x="4973587" y="1347283"/>
            <a:ext cx="1217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Threadblock 2</a:t>
            </a:r>
            <a:endParaRPr lang="ko-KR" altLang="en-US" sz="14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59E741-F212-9F0C-58A9-A2C5B7231C61}"/>
              </a:ext>
            </a:extLst>
          </p:cNvPr>
          <p:cNvSpPr txBox="1"/>
          <p:nvPr/>
        </p:nvSpPr>
        <p:spPr>
          <a:xfrm>
            <a:off x="6521765" y="1339372"/>
            <a:ext cx="1217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Threadblock 3</a:t>
            </a:r>
            <a:endParaRPr lang="ko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51B7E2-2731-0A02-05CC-02A5027B207B}"/>
              </a:ext>
            </a:extLst>
          </p:cNvPr>
          <p:cNvSpPr txBox="1"/>
          <p:nvPr/>
        </p:nvSpPr>
        <p:spPr>
          <a:xfrm>
            <a:off x="8062388" y="1347282"/>
            <a:ext cx="1217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Threadblock 4</a:t>
            </a:r>
            <a:endParaRPr lang="ko-KR" altLang="en-US" sz="140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2861456-B2C1-663A-8555-34E2FD5145E9}"/>
              </a:ext>
            </a:extLst>
          </p:cNvPr>
          <p:cNvGrpSpPr/>
          <p:nvPr/>
        </p:nvGrpSpPr>
        <p:grpSpPr>
          <a:xfrm>
            <a:off x="1785964" y="2253955"/>
            <a:ext cx="1163026" cy="702309"/>
            <a:chOff x="1785964" y="2253955"/>
            <a:chExt cx="1163026" cy="702309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2306707-D7F5-6494-6C41-16A1B725C22F}"/>
                </a:ext>
              </a:extLst>
            </p:cNvPr>
            <p:cNvCxnSpPr>
              <a:cxnSpLocks/>
            </p:cNvCxnSpPr>
            <p:nvPr/>
          </p:nvCxnSpPr>
          <p:spPr>
            <a:xfrm>
              <a:off x="1785964" y="2281540"/>
              <a:ext cx="0" cy="67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A21B11A7-08B8-4585-E749-DD20606CCF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306" y="2281540"/>
              <a:ext cx="360494" cy="67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AB10BFCC-8C88-849C-CE05-E58922A91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050" y="2274001"/>
              <a:ext cx="661874" cy="67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C855580-C91A-C7B0-7E9F-03241D76C2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050" y="2253955"/>
              <a:ext cx="1034940" cy="701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3340D6A-D024-269C-C8EB-43FA9B5435A0}"/>
              </a:ext>
            </a:extLst>
          </p:cNvPr>
          <p:cNvGrpSpPr/>
          <p:nvPr/>
        </p:nvGrpSpPr>
        <p:grpSpPr>
          <a:xfrm>
            <a:off x="3369440" y="2258031"/>
            <a:ext cx="1163026" cy="702309"/>
            <a:chOff x="1785964" y="2253955"/>
            <a:chExt cx="1163026" cy="702309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14537F36-5745-AE98-9165-E7B34EB57861}"/>
                </a:ext>
              </a:extLst>
            </p:cNvPr>
            <p:cNvCxnSpPr>
              <a:cxnSpLocks/>
            </p:cNvCxnSpPr>
            <p:nvPr/>
          </p:nvCxnSpPr>
          <p:spPr>
            <a:xfrm>
              <a:off x="1785964" y="2281540"/>
              <a:ext cx="0" cy="67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21DABC06-3011-BCB1-15C5-55CE1077E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306" y="2281540"/>
              <a:ext cx="360494" cy="67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CEDA0780-56AE-7327-CA3B-54C5AEDDCF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050" y="2274001"/>
              <a:ext cx="661874" cy="67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0DC9804D-F518-8512-85F0-BD14B0CB6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050" y="2253955"/>
              <a:ext cx="1034940" cy="701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0A6ECF5-C3D3-E187-18D5-1242BDDDD388}"/>
              </a:ext>
            </a:extLst>
          </p:cNvPr>
          <p:cNvGrpSpPr/>
          <p:nvPr/>
        </p:nvGrpSpPr>
        <p:grpSpPr>
          <a:xfrm>
            <a:off x="4967563" y="2244246"/>
            <a:ext cx="1163026" cy="702309"/>
            <a:chOff x="1785964" y="2253955"/>
            <a:chExt cx="1163026" cy="702309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4C139945-2054-B3D7-9B60-C8BCF5D399AE}"/>
                </a:ext>
              </a:extLst>
            </p:cNvPr>
            <p:cNvCxnSpPr>
              <a:cxnSpLocks/>
            </p:cNvCxnSpPr>
            <p:nvPr/>
          </p:nvCxnSpPr>
          <p:spPr>
            <a:xfrm>
              <a:off x="1785964" y="2281540"/>
              <a:ext cx="0" cy="67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5E0DCD8A-7FE3-EABC-DD5A-E9190E14C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306" y="2281540"/>
              <a:ext cx="360494" cy="67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98DAFA57-33A4-7A38-EF47-FAD7B0C06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050" y="2274001"/>
              <a:ext cx="661874" cy="67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72937D00-FEEA-75E3-2AFB-D03AA5A9A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050" y="2253955"/>
              <a:ext cx="1034940" cy="701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10E1380-AB3A-76DF-3054-4BD56D6901FA}"/>
              </a:ext>
            </a:extLst>
          </p:cNvPr>
          <p:cNvGrpSpPr/>
          <p:nvPr/>
        </p:nvGrpSpPr>
        <p:grpSpPr>
          <a:xfrm>
            <a:off x="6598243" y="2253011"/>
            <a:ext cx="1163026" cy="702309"/>
            <a:chOff x="1785964" y="2253955"/>
            <a:chExt cx="1163026" cy="702309"/>
          </a:xfrm>
        </p:grpSpPr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8A012683-F41C-2F2C-7FAE-BF4D4EB3B4A9}"/>
                </a:ext>
              </a:extLst>
            </p:cNvPr>
            <p:cNvCxnSpPr>
              <a:cxnSpLocks/>
            </p:cNvCxnSpPr>
            <p:nvPr/>
          </p:nvCxnSpPr>
          <p:spPr>
            <a:xfrm>
              <a:off x="1785964" y="2281540"/>
              <a:ext cx="0" cy="67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CC13E514-45F5-1E52-E21F-055F7F2F7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306" y="2281540"/>
              <a:ext cx="360494" cy="67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BA000654-C5A5-7E82-6F8F-FB9E12665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050" y="2274001"/>
              <a:ext cx="661874" cy="67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3F98871E-E71C-7C8F-DE5D-196A089F40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050" y="2253955"/>
              <a:ext cx="1034940" cy="701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26FAB04-D4B4-B859-18E1-0460A4CF843E}"/>
              </a:ext>
            </a:extLst>
          </p:cNvPr>
          <p:cNvGrpSpPr/>
          <p:nvPr/>
        </p:nvGrpSpPr>
        <p:grpSpPr>
          <a:xfrm>
            <a:off x="8172808" y="2271831"/>
            <a:ext cx="1163026" cy="702309"/>
            <a:chOff x="1785964" y="2253955"/>
            <a:chExt cx="1163026" cy="702309"/>
          </a:xfrm>
        </p:grpSpPr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BD8810C-D89C-5F50-63B4-FA8DDDCE1C1D}"/>
                </a:ext>
              </a:extLst>
            </p:cNvPr>
            <p:cNvCxnSpPr>
              <a:cxnSpLocks/>
            </p:cNvCxnSpPr>
            <p:nvPr/>
          </p:nvCxnSpPr>
          <p:spPr>
            <a:xfrm>
              <a:off x="1785964" y="2281540"/>
              <a:ext cx="0" cy="67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FBBA4E4C-1250-65BF-44C8-EA77406497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306" y="2281540"/>
              <a:ext cx="360494" cy="67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E49D349B-3B93-5EE7-B292-16EAAEA410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050" y="2274001"/>
              <a:ext cx="661874" cy="67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91681399-10D5-6DF7-C7CE-EB8D33D8A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4050" y="2253955"/>
              <a:ext cx="1034940" cy="701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BD0AF0C-C2CD-9CC2-E648-5FBFB5512657}"/>
              </a:ext>
            </a:extLst>
          </p:cNvPr>
          <p:cNvCxnSpPr>
            <a:cxnSpLocks/>
          </p:cNvCxnSpPr>
          <p:nvPr/>
        </p:nvCxnSpPr>
        <p:spPr>
          <a:xfrm flipH="1">
            <a:off x="1785964" y="3442258"/>
            <a:ext cx="22187" cy="87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12B1294-8726-F8E3-D52C-B658403D90E8}"/>
              </a:ext>
            </a:extLst>
          </p:cNvPr>
          <p:cNvCxnSpPr>
            <a:cxnSpLocks/>
          </p:cNvCxnSpPr>
          <p:nvPr/>
        </p:nvCxnSpPr>
        <p:spPr>
          <a:xfrm flipH="1">
            <a:off x="2149046" y="3407478"/>
            <a:ext cx="1250277" cy="89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AF665A2-80D2-03BA-5696-85E919EC80B9}"/>
              </a:ext>
            </a:extLst>
          </p:cNvPr>
          <p:cNvCxnSpPr>
            <a:cxnSpLocks/>
          </p:cNvCxnSpPr>
          <p:nvPr/>
        </p:nvCxnSpPr>
        <p:spPr>
          <a:xfrm flipH="1">
            <a:off x="2575924" y="3465263"/>
            <a:ext cx="2325642" cy="8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00E6924-E0F7-BC9B-532F-4E2F72D9CA88}"/>
              </a:ext>
            </a:extLst>
          </p:cNvPr>
          <p:cNvCxnSpPr>
            <a:cxnSpLocks/>
          </p:cNvCxnSpPr>
          <p:nvPr/>
        </p:nvCxnSpPr>
        <p:spPr>
          <a:xfrm flipH="1">
            <a:off x="2948990" y="3393751"/>
            <a:ext cx="3704874" cy="94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AB608DF-3B52-3729-F26C-45B553D5960F}"/>
              </a:ext>
            </a:extLst>
          </p:cNvPr>
          <p:cNvCxnSpPr>
            <a:cxnSpLocks/>
          </p:cNvCxnSpPr>
          <p:nvPr/>
        </p:nvCxnSpPr>
        <p:spPr>
          <a:xfrm flipH="1">
            <a:off x="3281754" y="3422541"/>
            <a:ext cx="4891054" cy="90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94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6139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Our</a:t>
            </a:r>
            <a:r>
              <a:rPr spc="-25" dirty="0"/>
              <a:t> </a:t>
            </a:r>
            <a:r>
              <a:rPr spc="-5" dirty="0"/>
              <a:t>Optimization</a:t>
            </a:r>
            <a:r>
              <a:rPr spc="-20" dirty="0"/>
              <a:t> </a:t>
            </a:r>
            <a:r>
              <a:rPr spc="-5" dirty="0"/>
              <a:t>Goal?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1" y="2157983"/>
            <a:ext cx="256032" cy="2682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081" y="2596895"/>
            <a:ext cx="256032" cy="2682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348" y="3017520"/>
            <a:ext cx="210312" cy="2194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348" y="3383279"/>
            <a:ext cx="210312" cy="2194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5081" y="3767328"/>
            <a:ext cx="256032" cy="2621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348" y="4187952"/>
            <a:ext cx="210312" cy="2194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5081" y="4572000"/>
            <a:ext cx="256032" cy="2621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1" y="5443728"/>
            <a:ext cx="256032" cy="2682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1348" y="5865876"/>
            <a:ext cx="210312" cy="2194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1348" y="6231635"/>
            <a:ext cx="210312" cy="21945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50339" y="2009646"/>
            <a:ext cx="7186295" cy="448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We </a:t>
            </a:r>
            <a:r>
              <a:rPr sz="2400" b="1" spc="-5" dirty="0">
                <a:latin typeface="Arial"/>
                <a:cs typeface="Arial"/>
              </a:rPr>
              <a:t>should </a:t>
            </a:r>
            <a:r>
              <a:rPr sz="2400" b="1" dirty="0">
                <a:latin typeface="Arial"/>
                <a:cs typeface="Arial"/>
              </a:rPr>
              <a:t>strive to </a:t>
            </a:r>
            <a:r>
              <a:rPr sz="2400" b="1" spc="-5" dirty="0">
                <a:latin typeface="Arial"/>
                <a:cs typeface="Arial"/>
              </a:rPr>
              <a:t>reach </a:t>
            </a:r>
            <a:r>
              <a:rPr sz="2400" b="1" dirty="0">
                <a:latin typeface="Arial"/>
                <a:cs typeface="Arial"/>
              </a:rPr>
              <a:t>GPU </a:t>
            </a:r>
            <a:r>
              <a:rPr sz="2400" b="1" spc="-5" dirty="0">
                <a:latin typeface="Arial"/>
                <a:cs typeface="Arial"/>
              </a:rPr>
              <a:t>peak performance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Choose the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right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metric:</a:t>
            </a:r>
            <a:endParaRPr sz="2400" dirty="0">
              <a:latin typeface="Arial"/>
              <a:cs typeface="Arial"/>
            </a:endParaRPr>
          </a:p>
          <a:p>
            <a:pPr marL="530225" marR="1977389">
              <a:lnSpc>
                <a:spcPct val="119500"/>
              </a:lnSpc>
              <a:spcBef>
                <a:spcPts val="25"/>
              </a:spcBef>
            </a:pPr>
            <a:r>
              <a:rPr sz="2000" b="1" spc="-5" dirty="0">
                <a:latin typeface="Arial"/>
                <a:cs typeface="Arial"/>
              </a:rPr>
              <a:t>GFLOP/s: for compute-bound kernels 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Bandwidth: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for memory-bound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kernels</a:t>
            </a:r>
            <a:endParaRPr sz="2000" dirty="0">
              <a:latin typeface="Arial"/>
              <a:cs typeface="Arial"/>
            </a:endParaRPr>
          </a:p>
          <a:p>
            <a:pPr marR="531495" algn="ctr">
              <a:lnSpc>
                <a:spcPct val="100000"/>
              </a:lnSpc>
              <a:spcBef>
                <a:spcPts val="560"/>
              </a:spcBef>
            </a:pPr>
            <a:r>
              <a:rPr sz="2400" b="1" spc="-5" dirty="0">
                <a:latin typeface="Arial"/>
                <a:cs typeface="Arial"/>
              </a:rPr>
              <a:t>Reductions have </a:t>
            </a:r>
            <a:r>
              <a:rPr sz="2400" b="1" dirty="0">
                <a:latin typeface="Arial"/>
                <a:cs typeface="Arial"/>
              </a:rPr>
              <a:t>very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low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arithmetic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intensity</a:t>
            </a:r>
            <a:endParaRPr sz="2400" dirty="0">
              <a:latin typeface="Arial"/>
              <a:cs typeface="Arial"/>
            </a:endParaRPr>
          </a:p>
          <a:p>
            <a:pPr marR="563245" algn="ctr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flop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per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element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loaded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(bandwidth-optimal)</a:t>
            </a:r>
            <a:endParaRPr sz="2000" dirty="0">
              <a:latin typeface="Arial"/>
              <a:cs typeface="Arial"/>
            </a:endParaRPr>
          </a:p>
          <a:p>
            <a:pPr marR="397510" algn="ctr">
              <a:lnSpc>
                <a:spcPct val="100000"/>
              </a:lnSpc>
              <a:spcBef>
                <a:spcPts val="550"/>
              </a:spcBef>
            </a:pPr>
            <a:r>
              <a:rPr sz="2400" b="1" spc="-5" dirty="0">
                <a:latin typeface="Arial"/>
                <a:cs typeface="Arial"/>
              </a:rPr>
              <a:t>Therefore </a:t>
            </a:r>
            <a:r>
              <a:rPr sz="2400" b="1" spc="5" dirty="0">
                <a:latin typeface="Arial"/>
                <a:cs typeface="Arial"/>
              </a:rPr>
              <a:t>we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should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strive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for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peak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bandwidth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 dirty="0">
              <a:latin typeface="Arial"/>
              <a:cs typeface="Arial"/>
            </a:endParaRPr>
          </a:p>
          <a:p>
            <a:pPr marL="530225" marR="1866264" indent="-518159">
              <a:lnSpc>
                <a:spcPct val="118400"/>
              </a:lnSpc>
            </a:pPr>
            <a:r>
              <a:rPr sz="2400" b="1" spc="-5" dirty="0">
                <a:latin typeface="Arial"/>
                <a:cs typeface="Arial"/>
              </a:rPr>
              <a:t>Will use G80 </a:t>
            </a:r>
            <a:r>
              <a:rPr sz="2400" b="1" dirty="0">
                <a:latin typeface="Arial"/>
                <a:cs typeface="Arial"/>
              </a:rPr>
              <a:t>GPU </a:t>
            </a:r>
            <a:r>
              <a:rPr sz="2400" b="1" spc="-5" dirty="0">
                <a:latin typeface="Arial"/>
                <a:cs typeface="Arial"/>
              </a:rPr>
              <a:t>for this example </a:t>
            </a:r>
            <a:r>
              <a:rPr sz="2400" b="1" dirty="0">
                <a:latin typeface="Arial"/>
                <a:cs typeface="Arial"/>
              </a:rPr>
              <a:t> </a:t>
            </a:r>
            <a:br>
              <a:rPr lang="en-US" altLang="ko-KR" sz="2400" b="1" dirty="0">
                <a:latin typeface="Arial"/>
                <a:cs typeface="Arial"/>
              </a:rPr>
            </a:br>
            <a:r>
              <a:rPr lang="en-US" altLang="ko-KR" sz="2000" b="1" spc="-5" dirty="0">
                <a:latin typeface="Arial"/>
                <a:cs typeface="Arial"/>
              </a:rPr>
              <a:t>3</a:t>
            </a:r>
            <a:r>
              <a:rPr sz="2000" b="1" spc="-5" dirty="0">
                <a:latin typeface="Arial"/>
                <a:cs typeface="Arial"/>
              </a:rPr>
              <a:t>84-bit memory interface, </a:t>
            </a:r>
            <a:r>
              <a:rPr sz="2000" b="1" dirty="0">
                <a:latin typeface="Arial"/>
                <a:cs typeface="Arial"/>
              </a:rPr>
              <a:t>900 MHz DDR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384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*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1800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/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8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75B900"/>
                </a:solidFill>
                <a:latin typeface="Arial"/>
                <a:cs typeface="Arial"/>
              </a:rPr>
              <a:t>86.4</a:t>
            </a:r>
            <a:r>
              <a:rPr sz="2000" b="1" spc="-20" dirty="0">
                <a:solidFill>
                  <a:srgbClr val="75B9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75B900"/>
                </a:solidFill>
                <a:latin typeface="Arial"/>
                <a:cs typeface="Arial"/>
              </a:rPr>
              <a:t>GB/s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3" y="753865"/>
            <a:ext cx="73082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Reduction</a:t>
            </a:r>
            <a:r>
              <a:rPr spc="-20" dirty="0"/>
              <a:t> </a:t>
            </a:r>
            <a:r>
              <a:rPr spc="-10" dirty="0"/>
              <a:t>#1:</a:t>
            </a:r>
            <a:r>
              <a:rPr spc="-15" dirty="0"/>
              <a:t> </a:t>
            </a:r>
            <a:r>
              <a:rPr spc="-10" dirty="0"/>
              <a:t>Interleaved</a:t>
            </a:r>
            <a:r>
              <a:rPr spc="-20" dirty="0"/>
              <a:t> </a:t>
            </a:r>
            <a:r>
              <a:rPr spc="-5" dirty="0"/>
              <a:t>Addressing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6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33" y="1474723"/>
            <a:ext cx="6805295" cy="55181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8605" marR="1156970" indent="-256540">
              <a:lnSpc>
                <a:spcPct val="100600"/>
              </a:lnSpc>
              <a:spcBef>
                <a:spcPts val="85"/>
              </a:spcBef>
              <a:tabLst>
                <a:tab pos="265430" algn="l"/>
                <a:tab pos="1254125" algn="l"/>
                <a:tab pos="2331720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global</a:t>
            </a: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void </a:t>
            </a:r>
            <a:r>
              <a:rPr sz="1800" b="1" spc="-5" dirty="0">
                <a:latin typeface="Arial"/>
                <a:cs typeface="Arial"/>
              </a:rPr>
              <a:t>reduce0(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*g_idata,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*g_odata) </a:t>
            </a:r>
            <a:r>
              <a:rPr sz="1800" b="1" dirty="0">
                <a:latin typeface="Arial"/>
                <a:cs typeface="Arial"/>
              </a:rPr>
              <a:t>{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extern</a:t>
            </a: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shared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	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sdata[];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66700" marR="508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//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each</a:t>
            </a:r>
            <a:r>
              <a:rPr sz="18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thread</a:t>
            </a:r>
            <a:r>
              <a:rPr sz="1800" b="1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loads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one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element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from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 global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18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shared</a:t>
            </a:r>
            <a:r>
              <a:rPr sz="1800" b="1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mem </a:t>
            </a:r>
            <a:r>
              <a:rPr sz="1800" b="1" spc="-48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tid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268605" marR="802640" indent="-1905">
              <a:lnSpc>
                <a:spcPts val="2170"/>
              </a:lnSpc>
              <a:spcBef>
                <a:spcPts val="6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</a:t>
            </a:r>
            <a:r>
              <a:rPr sz="1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int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 i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blockIdx.x</a:t>
            </a:r>
            <a:r>
              <a:rPr sz="1800" b="1" spc="-5" dirty="0">
                <a:latin typeface="Arial"/>
                <a:cs typeface="Arial"/>
              </a:rPr>
              <a:t>*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blockDim.x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threadIdx.x</a:t>
            </a:r>
            <a:r>
              <a:rPr sz="1800" b="1" spc="-5" dirty="0">
                <a:latin typeface="Arial"/>
                <a:cs typeface="Arial"/>
              </a:rPr>
              <a:t>;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sdata[tid]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g_idata[i];</a:t>
            </a:r>
            <a:endParaRPr sz="1800">
              <a:latin typeface="Arial"/>
              <a:cs typeface="Arial"/>
            </a:endParaRPr>
          </a:p>
          <a:p>
            <a:pPr marL="268605">
              <a:lnSpc>
                <a:spcPts val="2090"/>
              </a:lnSpc>
              <a:tabLst>
                <a:tab pos="521334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//</a:t>
            </a:r>
            <a:r>
              <a:rPr sz="1800" b="1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do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 reduction in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shared</a:t>
            </a:r>
            <a:r>
              <a:rPr sz="1800" b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mem</a:t>
            </a:r>
            <a:endParaRPr sz="1800">
              <a:latin typeface="Arial"/>
              <a:cs typeface="Arial"/>
            </a:endParaRPr>
          </a:p>
          <a:p>
            <a:pPr marL="521334" marR="1620520" indent="-25336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1800" b="1" spc="-5" dirty="0">
                <a:latin typeface="Arial"/>
                <a:cs typeface="Arial"/>
              </a:rPr>
              <a:t>(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unsigned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int </a:t>
            </a:r>
            <a:r>
              <a:rPr sz="1800" b="1" spc="-5" dirty="0">
                <a:latin typeface="Arial"/>
                <a:cs typeface="Arial"/>
              </a:rPr>
              <a:t>s=1; </a:t>
            </a:r>
            <a:r>
              <a:rPr sz="1800" b="1" dirty="0">
                <a:latin typeface="Arial"/>
                <a:cs typeface="Arial"/>
              </a:rPr>
              <a:t>s &lt;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blockDim.x</a:t>
            </a:r>
            <a:r>
              <a:rPr sz="1800" b="1" spc="-5" dirty="0">
                <a:latin typeface="Arial"/>
                <a:cs typeface="Arial"/>
              </a:rPr>
              <a:t>; </a:t>
            </a:r>
            <a:r>
              <a:rPr sz="1800" b="1" dirty="0">
                <a:latin typeface="Arial"/>
                <a:cs typeface="Arial"/>
              </a:rPr>
              <a:t>s </a:t>
            </a:r>
            <a:r>
              <a:rPr sz="1800" b="1" spc="-5" dirty="0">
                <a:latin typeface="Arial"/>
                <a:cs typeface="Arial"/>
              </a:rPr>
              <a:t>*= 2) </a:t>
            </a:r>
            <a:r>
              <a:rPr sz="1800" b="1" dirty="0">
                <a:latin typeface="Arial"/>
                <a:cs typeface="Arial"/>
              </a:rPr>
              <a:t>{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(tid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%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(2*s)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==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0)</a:t>
            </a:r>
            <a:r>
              <a:rPr sz="1800" b="1" dirty="0">
                <a:latin typeface="Arial"/>
                <a:cs typeface="Arial"/>
              </a:rPr>
              <a:t> {</a:t>
            </a:r>
            <a:endParaRPr sz="1800">
              <a:latin typeface="Arial"/>
              <a:cs typeface="Arial"/>
            </a:endParaRPr>
          </a:p>
          <a:p>
            <a:pPr marL="77597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sdata[tid]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+=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sdata[tid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s];</a:t>
            </a:r>
            <a:endParaRPr sz="1800">
              <a:latin typeface="Arial"/>
              <a:cs typeface="Arial"/>
            </a:endParaRPr>
          </a:p>
          <a:p>
            <a:pPr marL="521334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21334">
              <a:lnSpc>
                <a:spcPct val="100000"/>
              </a:lnSpc>
              <a:tabLst>
                <a:tab pos="774065" algn="l"/>
              </a:tabLst>
            </a:pPr>
            <a:r>
              <a:rPr sz="1800" b="1" u="heavy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Arial"/>
                <a:cs typeface="Arial"/>
              </a:rPr>
              <a:t> 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syncthreads()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66700" marR="1951989">
              <a:lnSpc>
                <a:spcPct val="100000"/>
              </a:lnSpc>
            </a:pPr>
            <a:r>
              <a:rPr sz="1800" b="1" dirty="0">
                <a:solidFill>
                  <a:srgbClr val="7F7F7F"/>
                </a:solidFill>
                <a:latin typeface="Arial"/>
                <a:cs typeface="Arial"/>
              </a:rPr>
              <a:t>// write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result for this block to global </a:t>
            </a:r>
            <a:r>
              <a:rPr sz="1800" b="1" spc="-10" dirty="0">
                <a:solidFill>
                  <a:srgbClr val="7F7F7F"/>
                </a:solidFill>
                <a:latin typeface="Arial"/>
                <a:cs typeface="Arial"/>
              </a:rPr>
              <a:t>mem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(tid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== </a:t>
            </a:r>
            <a:r>
              <a:rPr sz="1800" b="1" spc="-5" dirty="0">
                <a:latin typeface="Arial"/>
                <a:cs typeface="Arial"/>
              </a:rPr>
              <a:t>0)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g_odata[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blockIdx.x</a:t>
            </a:r>
            <a:r>
              <a:rPr sz="1800" b="1" spc="-5" dirty="0">
                <a:latin typeface="Arial"/>
                <a:cs typeface="Arial"/>
              </a:rPr>
              <a:t>]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sdata[0];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</TotalTime>
  <Words>5516</Words>
  <Application>Microsoft Office PowerPoint</Application>
  <PresentationFormat>사용자 지정</PresentationFormat>
  <Paragraphs>1183</Paragraphs>
  <Slides>47</Slides>
  <Notes>11</Notes>
  <HiddenSlides>6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8" baseType="lpstr">
      <vt:lpstr>Arial MT</vt:lpstr>
      <vt:lpstr>맑은 고딕</vt:lpstr>
      <vt:lpstr>Arial</vt:lpstr>
      <vt:lpstr>Calibri</vt:lpstr>
      <vt:lpstr>Cambria</vt:lpstr>
      <vt:lpstr>Consolas</vt:lpstr>
      <vt:lpstr>Segoe UI</vt:lpstr>
      <vt:lpstr>Symbol</vt:lpstr>
      <vt:lpstr>Times New Roman</vt:lpstr>
      <vt:lpstr>Wingdings</vt:lpstr>
      <vt:lpstr>Office Theme</vt:lpstr>
      <vt:lpstr>PowerPoint 프레젠테이션</vt:lpstr>
      <vt:lpstr>Parallel Reduction</vt:lpstr>
      <vt:lpstr>Parallel Reduction</vt:lpstr>
      <vt:lpstr>Problem: Global Synchronization</vt:lpstr>
      <vt:lpstr>PowerPoint 프레젠테이션</vt:lpstr>
      <vt:lpstr>Solution: Kernel Decomposition</vt:lpstr>
      <vt:lpstr>Recursive (or repeatitive) Kernels</vt:lpstr>
      <vt:lpstr>What is Our Optimization Goal?</vt:lpstr>
      <vt:lpstr>Reduction #1: Interleaved Addressing</vt:lpstr>
      <vt:lpstr>Parallel Reduction: Interleaved Addressing</vt:lpstr>
      <vt:lpstr>Reduction #1: Interleaved Addressing</vt:lpstr>
      <vt:lpstr>Performance for 4M element reduction</vt:lpstr>
      <vt:lpstr>Reduction #2: Interleaved Addressing</vt:lpstr>
      <vt:lpstr>Parallel Reduction: Interleaved Addressing</vt:lpstr>
      <vt:lpstr>Performance for 4M element reduction</vt:lpstr>
      <vt:lpstr>Parallel Reduction: Sequential Addressing</vt:lpstr>
      <vt:lpstr>Reduction #3: Sequential Addressing</vt:lpstr>
      <vt:lpstr>Performance for 4M element reduction</vt:lpstr>
      <vt:lpstr>Idle Threads</vt:lpstr>
      <vt:lpstr>Reduction #4: First Add During Load</vt:lpstr>
      <vt:lpstr>Performance for 4M element reduction</vt:lpstr>
      <vt:lpstr>Instruction Bottleneck</vt:lpstr>
      <vt:lpstr>Unrolling the Last Warp</vt:lpstr>
      <vt:lpstr>Reduction #5: Unroll the Last Warp</vt:lpstr>
      <vt:lpstr>Reduction #5: Unroll the Last Warp (Wrong Fix)</vt:lpstr>
      <vt:lpstr>Reduction #5: Unroll the Last Warp (Correct Fix)</vt:lpstr>
      <vt:lpstr>Performance for 4M element reduction</vt:lpstr>
      <vt:lpstr>Complete Unrolling</vt:lpstr>
      <vt:lpstr>Unrolling with Templates</vt:lpstr>
      <vt:lpstr>Reduction #6: Completely Unrolled</vt:lpstr>
      <vt:lpstr>Invoking Template Kernels</vt:lpstr>
      <vt:lpstr>Performance for 4M element reduction</vt:lpstr>
      <vt:lpstr>Work Efficiency</vt:lpstr>
      <vt:lpstr>Algorithm Cascading (~=kernel fusion)</vt:lpstr>
      <vt:lpstr>Parallel Reduction Complexity</vt:lpstr>
      <vt:lpstr>What About Cost?</vt:lpstr>
      <vt:lpstr>Algorithm Cascading</vt:lpstr>
      <vt:lpstr>Reduction #7: Multiple Adds / Thread</vt:lpstr>
      <vt:lpstr>Reduction #7: Multiple Adds / Thread</vt:lpstr>
      <vt:lpstr>Performance for 4M element reduction</vt:lpstr>
      <vt:lpstr>PowerPoint 프레젠테이션</vt:lpstr>
      <vt:lpstr>Performance Comparison</vt:lpstr>
      <vt:lpstr>Types of optimization</vt:lpstr>
      <vt:lpstr>Conclusion</vt:lpstr>
      <vt:lpstr>Lab – Implement them on your own!</vt:lpstr>
      <vt:lpstr>another wrong case</vt:lpstr>
      <vt:lpstr>Parallel Reduction: Sequential Addressing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reduction.ppt</dc:title>
  <dc:creator>mharris</dc:creator>
  <cp:lastModifiedBy>이진호</cp:lastModifiedBy>
  <cp:revision>81</cp:revision>
  <cp:lastPrinted>2022-05-04T04:33:23Z</cp:lastPrinted>
  <dcterms:created xsi:type="dcterms:W3CDTF">2021-05-12T04:53:05Z</dcterms:created>
  <dcterms:modified xsi:type="dcterms:W3CDTF">2024-09-29T15:09:03Z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2007-11-14T00:00:00Z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2021-05-12T00:00:00Z</vt:filetime>
  </property>
</Properties>
</file>