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7" r:id="rId17"/>
    <p:sldId id="286" r:id="rId18"/>
    <p:sldId id="284" r:id="rId19"/>
    <p:sldId id="288" r:id="rId20"/>
    <p:sldId id="289" r:id="rId21"/>
    <p:sldId id="290" r:id="rId22"/>
    <p:sldId id="292" r:id="rId23"/>
    <p:sldId id="285" r:id="rId24"/>
    <p:sldId id="293" r:id="rId25"/>
    <p:sldId id="294" r:id="rId26"/>
    <p:sldId id="295" r:id="rId27"/>
    <p:sldId id="258" r:id="rId28"/>
    <p:sldId id="259" r:id="rId29"/>
    <p:sldId id="260" r:id="rId30"/>
    <p:sldId id="261" r:id="rId31"/>
    <p:sldId id="262" r:id="rId32"/>
    <p:sldId id="263" r:id="rId33"/>
    <p:sldId id="2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EB1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CC76-2667-1E82-03C3-C5B40B33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DCDC5-17E2-3382-858C-F01E32E09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EF14-61D8-3E5B-94B8-243DC23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B695-22D4-773E-33A1-179770EA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F71D-45B7-7863-3BED-D3E10A43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4B8-026D-C1D9-B90F-09F861AE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76501-A308-6903-D4D5-3D5CA27B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D89F-E546-6C5E-8D71-EB21B564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28B3-1655-8450-1F18-29FF7864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4D0D-F2E3-789D-B2A7-AD2E62B7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9AFF3-0E6A-E2C5-5CA6-ED69CBA02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55F3-8221-BE8B-4192-A0BCE149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7A7D-E4EA-DE63-60C8-8593782E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A65B-5C1A-E630-4141-DB1743F2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9BF3-59FB-E39B-27D5-90276689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F43-0250-7D27-DF67-3030B8FF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1E64-F5AC-7450-01CE-984FBC29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4089-B9ED-EA53-5FC6-AC969DA9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19A1-4873-1BA6-09DF-3EB51359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D5EB-144B-4C94-97F0-15F8DC0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544-3C9E-7DED-5172-67E2E798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C2BC-8D66-170B-7356-9CAFCEC4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3A3C-CA0E-FB9A-0455-8220B2B9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A335-5834-2925-E517-F3A9D2A3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A46D-E9F3-E32D-C710-25DD775B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50BD-E475-FD6D-C448-17E183F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2C5E-CA9A-DB3B-D492-81CD69C89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0EFFD-ACDC-BC47-DB02-80A51657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DD54-3F15-4101-189A-AEC916F7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EF49-97E5-D39D-DF36-3B6E301A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C717-1368-4575-AE5E-00FD07CA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8D8E-1E40-9EBA-E900-D991D19C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7E9C-9B10-7FDD-087E-FC0D08A0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D1C88-25EA-8FCB-F280-F1FDF091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F4C0-DB2A-A073-0B0A-CB79E6A2E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FFDC4-C497-D64A-B7D3-4D11F2AB0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CA90-A7E2-F888-4EEE-5A1F4340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AE4DD-D215-BB57-36EF-86618D9D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20ED1-27B2-FE79-89A4-809C92E5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9E2-4F06-C52F-1762-BE40C69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1255E-40EF-835D-35B9-750E4128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5B29B-40CA-802D-BE32-6845C5F6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D704-6746-6A0A-02D3-23D6942A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5BB3-76B8-4EA6-9B80-EEBBBFDF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27F25-A2FD-5F83-F804-AEDE05EE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B72DC-D61E-7079-A364-AE47975D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2E52-29CD-AE9A-182D-414B3794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4DD3-D56C-60EE-DA28-62139ED9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F7E1-3384-B1DE-A701-594821B7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89894-8461-DF2A-C455-381E82D4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6EFA-6375-5AA3-34C4-08304A2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CE7-4571-D9F5-B56D-CE11E672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5F87-9094-46CE-EDAF-73A36047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32F4F-A4A5-EE3A-16B6-DBEF68B81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8D18-5CF7-1792-307D-CE5F1CAD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5EE0-9C31-89DC-ECE1-5EF352A1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DBCF-43D1-D5DC-9ED5-83CAA109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35D6-7BE6-BF45-9C6F-4305F84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F23DD-C3AC-ABEE-B8F0-EFAF576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45BD-C79C-3823-93F3-14868BD5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8412-C829-92C7-A3C6-D801C942D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6C29-FBCB-3F09-0C8F-38848D21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1DC9-EE88-CADC-890F-655632FE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142-B0CD-419D-B325-0562F8296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"/>
            <a:ext cx="7495642" cy="4937760"/>
          </a:xfrm>
        </p:spPr>
        <p:txBody>
          <a:bodyPr>
            <a:noAutofit/>
          </a:bodyPr>
          <a:lstStyle/>
          <a:p>
            <a:br>
              <a:rPr lang="es-ES" sz="3600" dirty="0"/>
            </a:b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Intro</a:t>
            </a:r>
            <a:r>
              <a:rPr lang="es-ES" sz="3600" dirty="0"/>
              <a:t> y objetivos</a:t>
            </a:r>
            <a:br>
              <a:rPr lang="es-ES" sz="3600" dirty="0"/>
            </a:br>
            <a:r>
              <a:rPr lang="es-ES" sz="3600" dirty="0"/>
              <a:t>-Conceptos fundamentales</a:t>
            </a:r>
            <a:br>
              <a:rPr lang="es-ES" sz="3600" dirty="0"/>
            </a:br>
            <a:r>
              <a:rPr lang="es-ES" sz="3600" dirty="0"/>
              <a:t>-Optimización pesos y sesgos con </a:t>
            </a:r>
            <a:r>
              <a:rPr lang="es-ES" sz="3600" dirty="0" err="1"/>
              <a:t>retropropagación</a:t>
            </a:r>
            <a:br>
              <a:rPr lang="es-ES" sz="3600" dirty="0"/>
            </a:br>
            <a:r>
              <a:rPr lang="es-ES" sz="3600" dirty="0"/>
              <a:t>-Redes con múltiples entradas y salidas</a:t>
            </a: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Softmax</a:t>
            </a:r>
            <a:r>
              <a:rPr lang="es-ES" sz="3600" dirty="0"/>
              <a:t> </a:t>
            </a:r>
            <a:r>
              <a:rPr lang="es-ES" sz="3600" dirty="0" err="1"/>
              <a:t>Argmax</a:t>
            </a:r>
            <a:br>
              <a:rPr lang="es-ES" sz="3600" dirty="0"/>
            </a:br>
            <a:r>
              <a:rPr lang="es-ES" sz="3600" dirty="0"/>
              <a:t>-Cross </a:t>
            </a:r>
            <a:r>
              <a:rPr lang="es-ES" sz="3600" dirty="0" err="1"/>
              <a:t>Entropy</a:t>
            </a: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Image</a:t>
            </a:r>
            <a:r>
              <a:rPr lang="es-ES" sz="3600" dirty="0"/>
              <a:t> </a:t>
            </a:r>
            <a:r>
              <a:rPr lang="es-ES" sz="3600" dirty="0" err="1"/>
              <a:t>classification</a:t>
            </a:r>
            <a:r>
              <a:rPr lang="es-ES" sz="3600" dirty="0"/>
              <a:t> CNN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891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DAD09-C005-76C1-7DFB-CAE38811D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472032-7D52-4D9F-39C1-5831E611AD8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E8E05D-EE3C-2939-5A22-4DAE8DC5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218F1-3D4E-FEE9-20E9-88C460C8C6B1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green line&#10;&#10;AI-generated content may be incorrect.">
            <a:extLst>
              <a:ext uri="{FF2B5EF4-FFF2-40B4-BE49-F238E27FC236}">
                <a16:creationId xmlns:a16="http://schemas.microsoft.com/office/drawing/2014/main" id="{F232A01F-53BD-963C-43C1-6F6E8A006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596139" cy="4096520"/>
          </a:xfrm>
          <a:prstGeom prst="rect">
            <a:avLst/>
          </a:prstGeom>
        </p:spPr>
      </p:pic>
      <p:pic>
        <p:nvPicPr>
          <p:cNvPr id="9" name="Picture 8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BFD3670A-0DFB-8B1B-DD4E-9FA43E898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78" y="2878611"/>
            <a:ext cx="4823868" cy="10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7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A30A-475A-49BB-A328-BE358952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82B96-9952-EF1B-E2B8-22166AB193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E2275A-E6C0-54E6-61A1-5B93B2DB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E85B9-3375-2C2F-40EA-A1099E9396F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22FE45BA-B91E-A4C6-9302-4C399FC4F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605283" cy="4096520"/>
          </a:xfrm>
          <a:prstGeom prst="rect">
            <a:avLst/>
          </a:prstGeom>
        </p:spPr>
      </p:pic>
      <p:pic>
        <p:nvPicPr>
          <p:cNvPr id="9" name="Picture 8" descr="A black background with a red arrow pointing to a clock&#10;&#10;AI-generated content may be incorrect.">
            <a:extLst>
              <a:ext uri="{FF2B5EF4-FFF2-40B4-BE49-F238E27FC236}">
                <a16:creationId xmlns:a16="http://schemas.microsoft.com/office/drawing/2014/main" id="{5FD56A97-97BC-F659-9A4F-477C4E986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02" y="2976404"/>
            <a:ext cx="4344898" cy="10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5F168-5914-4BC0-5213-1AF405824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5B3EDC-3EA0-5F9B-8058-6AC4EC3FDF8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16139A-0A93-A0CA-0F35-99481648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A382B9-E22C-3F9E-D453-0911FB68D0E0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73C8EB7D-62A0-DA3E-B7A5-7C3A0667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65" y="2406212"/>
            <a:ext cx="5846069" cy="42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9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4D1E8-CEF2-987D-93A3-A27A89E1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61471-C494-9D19-B710-8883085B18E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55AEBA-5C8D-CCDB-CAC7-22A81962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7F6D5-DA93-ADF4-AE2F-FF98A94E288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3" name="Picture 2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0120DBAE-8309-EEE3-DD48-EDF029D7A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23FE3-1AAA-A43C-7294-DF6B76D0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A51DBB-DCE5-5EA5-C16C-E16E2531CD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DCB588-27CE-14C3-2E59-D395B403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94E0B-E207-D6B8-4BAD-E3E9BBF7929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Nodos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E6DDA-1C0F-D292-9611-C36CB0F3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5292375"/>
            <a:ext cx="1342950" cy="828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EA20A3-6E68-7906-5343-3F2A2832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907" y="5301843"/>
            <a:ext cx="1342950" cy="828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6EC9BA-BD1E-ACB1-24F2-554B5F49F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17" y="5451758"/>
            <a:ext cx="1176745" cy="669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3827F1-7F7B-AE81-656E-A42ECD1A4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36" y="2232984"/>
            <a:ext cx="9375362" cy="29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FFF54-6F24-6E6A-F348-8CE7EA01C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A46714-2125-2A5A-482D-240B1EF2D62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6C3DC3-6C1D-D6DD-AA11-B8886FC7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06B06-FFB2-C2FD-EF43-EEE483C1C94A}"/>
              </a:ext>
            </a:extLst>
          </p:cNvPr>
          <p:cNvSpPr txBox="1"/>
          <p:nvPr/>
        </p:nvSpPr>
        <p:spPr>
          <a:xfrm>
            <a:off x="990600" y="1727944"/>
            <a:ext cx="4498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Weights</a:t>
            </a:r>
            <a:r>
              <a:rPr lang="es-ES" sz="3200" dirty="0"/>
              <a:t> W1, W2(pesos)</a:t>
            </a:r>
          </a:p>
          <a:p>
            <a:r>
              <a:rPr lang="es-ES" sz="3200" dirty="0" err="1"/>
              <a:t>Biases</a:t>
            </a:r>
            <a:r>
              <a:rPr lang="es-ES" sz="3200" dirty="0"/>
              <a:t> B1, B2 (sesgos)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725706E-10C0-664D-4685-3233EFEBB3B8}"/>
              </a:ext>
            </a:extLst>
          </p:cNvPr>
          <p:cNvSpPr/>
          <p:nvPr/>
        </p:nvSpPr>
        <p:spPr>
          <a:xfrm>
            <a:off x="6195975" y="1843088"/>
            <a:ext cx="219456" cy="84402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4559F-C42D-3844-6118-BF89DCF3ABFF}"/>
              </a:ext>
            </a:extLst>
          </p:cNvPr>
          <p:cNvSpPr txBox="1"/>
          <p:nvPr/>
        </p:nvSpPr>
        <p:spPr>
          <a:xfrm>
            <a:off x="6604406" y="1972710"/>
            <a:ext cx="331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Parameters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C3A436-EFEA-E168-F95C-BED61F1DC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45" y="3052839"/>
            <a:ext cx="8751310" cy="2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4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9F334-0A3A-9D1B-E1B2-28A18718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7FC8F4-CD55-9E1C-F86C-BE7233184F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4E6DFD-41F1-6997-EE3C-EFFEEF52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D7F12F-28BC-DD59-22CD-7651AF106EBD}"/>
              </a:ext>
            </a:extLst>
          </p:cNvPr>
          <p:cNvSpPr txBox="1"/>
          <p:nvPr/>
        </p:nvSpPr>
        <p:spPr>
          <a:xfrm>
            <a:off x="990599" y="2023917"/>
            <a:ext cx="1099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Entrenar un modelo = Modificar el valor de los parámetros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A06DF-5A54-3AF4-AA34-9D961A3F3075}"/>
              </a:ext>
            </a:extLst>
          </p:cNvPr>
          <p:cNvSpPr txBox="1"/>
          <p:nvPr/>
        </p:nvSpPr>
        <p:spPr>
          <a:xfrm>
            <a:off x="2640787" y="3406876"/>
            <a:ext cx="7176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“We are releasing two model sizes: gpt-oss-</a:t>
            </a:r>
            <a:r>
              <a:rPr lang="en-US" sz="2800" b="1" dirty="0"/>
              <a:t>120b</a:t>
            </a:r>
            <a:r>
              <a:rPr lang="en-US" sz="2800" dirty="0"/>
              <a:t>, which consists of </a:t>
            </a:r>
            <a:r>
              <a:rPr lang="en-US" sz="2800" b="1" dirty="0"/>
              <a:t>36 layers</a:t>
            </a:r>
            <a:r>
              <a:rPr lang="en-US" sz="2800" dirty="0"/>
              <a:t>…”[1]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ABB4F-DAFD-05D8-0B36-5D4353A752AD}"/>
              </a:ext>
            </a:extLst>
          </p:cNvPr>
          <p:cNvSpPr txBox="1"/>
          <p:nvPr/>
        </p:nvSpPr>
        <p:spPr>
          <a:xfrm>
            <a:off x="366354" y="6155809"/>
            <a:ext cx="9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[1]</a:t>
            </a:r>
            <a:r>
              <a:rPr lang="en-US" dirty="0"/>
              <a:t> gpt-oss-120b &amp; gpt-oss-20b Model Card. OpenAI. https://arxiv.org/pdf/2508.10925</a:t>
            </a:r>
          </a:p>
        </p:txBody>
      </p:sp>
    </p:spTree>
    <p:extLst>
      <p:ext uri="{BB962C8B-B14F-4D97-AF65-F5344CB8AC3E}">
        <p14:creationId xmlns:p14="http://schemas.microsoft.com/office/powerpoint/2010/main" val="41816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851F6-4F44-BAE2-FA77-7655CB38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49F696-A30A-ECEE-218E-4339A773320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4620B5-A16C-B130-C6B1-4E5CF80A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EBCAA-5713-2F53-9FE6-7FF4D59C05A3}"/>
              </a:ext>
            </a:extLst>
          </p:cNvPr>
          <p:cNvSpPr txBox="1"/>
          <p:nvPr/>
        </p:nvSpPr>
        <p:spPr>
          <a:xfrm>
            <a:off x="990599" y="1727276"/>
            <a:ext cx="8736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Activation</a:t>
            </a:r>
            <a:r>
              <a:rPr lang="es-ES" sz="3200" dirty="0"/>
              <a:t> </a:t>
            </a:r>
            <a:r>
              <a:rPr lang="es-ES" sz="3200" dirty="0" err="1"/>
              <a:t>functions</a:t>
            </a:r>
            <a:r>
              <a:rPr lang="es-ES" sz="3200" dirty="0"/>
              <a:t> (funciones de activación)</a:t>
            </a:r>
          </a:p>
          <a:p>
            <a:endParaRPr lang="es-ES" sz="3200" dirty="0"/>
          </a:p>
          <a:p>
            <a:r>
              <a:rPr lang="es-ES" sz="3200" dirty="0" err="1"/>
              <a:t>ReLU</a:t>
            </a:r>
            <a:r>
              <a:rPr lang="es-ES" sz="3200" dirty="0"/>
              <a:t> (</a:t>
            </a:r>
            <a:r>
              <a:rPr lang="es-ES" sz="3200" dirty="0" err="1"/>
              <a:t>Rectified</a:t>
            </a:r>
            <a:r>
              <a:rPr lang="es-ES" sz="3200" dirty="0"/>
              <a:t> Linear </a:t>
            </a:r>
            <a:r>
              <a:rPr lang="es-ES" sz="3200" dirty="0" err="1"/>
              <a:t>Unit</a:t>
            </a:r>
            <a:r>
              <a:rPr lang="es-ES" sz="3200" dirty="0"/>
              <a:t>)</a:t>
            </a:r>
            <a:endParaRPr lang="en-US" dirty="0"/>
          </a:p>
        </p:txBody>
      </p:sp>
      <p:pic>
        <p:nvPicPr>
          <p:cNvPr id="1026" name="Picture 2" descr="Activation Function- ReLU - GK ADUSUMILLI">
            <a:extLst>
              <a:ext uri="{FF2B5EF4-FFF2-40B4-BE49-F238E27FC236}">
                <a16:creationId xmlns:a16="http://schemas.microsoft.com/office/drawing/2014/main" id="{8690977D-6FE1-F2E1-7BC1-0E473280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93" y="3245393"/>
            <a:ext cx="6799903" cy="30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8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DDAA6-999B-0FA9-9967-04E518FB7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ED2FB-63E7-6331-FD2C-3E3F89B229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D4A094-D469-E3CB-CC66-31393B48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D7CA9-92C4-A010-CC9A-FCC2E4BA962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ABD9C-8F83-29C3-A2D4-4B49294E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87" y="2632481"/>
            <a:ext cx="3786226" cy="38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80C8F-6E88-3589-C981-9B3F0A3DB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32AB38-9326-5BB4-DD43-E2AEBFE4E0C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7AF7265-CCD1-4410-6491-1078BD87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E9133-0C85-F3C5-ECAF-9F384692F635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97609-E271-1078-6974-332A6A607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96" y="2481259"/>
            <a:ext cx="4887007" cy="571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C56934-E810-6747-64C8-DBFAC70CC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05" y="3429000"/>
            <a:ext cx="7789589" cy="28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9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54B8-4D86-DEDB-A155-9395024EA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95B4CC6-D50D-F727-4D54-31EB3D120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CF2137-D2EA-CAE7-E6BD-6D2DBCD2FDE6}"/>
              </a:ext>
            </a:extLst>
          </p:cNvPr>
          <p:cNvSpPr txBox="1"/>
          <p:nvPr/>
        </p:nvSpPr>
        <p:spPr>
          <a:xfrm rot="19776318">
            <a:off x="1755649" y="304312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68CC7-49A7-DB90-37BA-9C711E4A6878}"/>
              </a:ext>
            </a:extLst>
          </p:cNvPr>
          <p:cNvSpPr txBox="1"/>
          <p:nvPr/>
        </p:nvSpPr>
        <p:spPr>
          <a:xfrm rot="2484211">
            <a:off x="7036004" y="190179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326EA-9131-92EC-4594-7E8AF9C7D473}"/>
              </a:ext>
            </a:extLst>
          </p:cNvPr>
          <p:cNvSpPr txBox="1"/>
          <p:nvPr/>
        </p:nvSpPr>
        <p:spPr>
          <a:xfrm>
            <a:off x="5097476" y="284273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73A29-4F47-1E76-ED4C-2BA840C9B394}"/>
              </a:ext>
            </a:extLst>
          </p:cNvPr>
          <p:cNvSpPr txBox="1"/>
          <p:nvPr/>
        </p:nvSpPr>
        <p:spPr>
          <a:xfrm rot="1061084">
            <a:off x="7715099" y="4392338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7872D-E43A-1910-7CC6-6CA6D0C2E526}"/>
              </a:ext>
            </a:extLst>
          </p:cNvPr>
          <p:cNvSpPr txBox="1"/>
          <p:nvPr/>
        </p:nvSpPr>
        <p:spPr>
          <a:xfrm rot="21142979">
            <a:off x="3141882" y="462038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D585B-CE7F-2CE8-8F18-B08CCB06DC05}"/>
              </a:ext>
            </a:extLst>
          </p:cNvPr>
          <p:cNvSpPr txBox="1"/>
          <p:nvPr/>
        </p:nvSpPr>
        <p:spPr>
          <a:xfrm rot="20782856">
            <a:off x="3179444" y="1663684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9B84886-DF45-6DCD-69F5-17AFA3E6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B96C-E2BC-2818-1E40-A58481865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C70D1A-5588-4FC5-BE89-76F7B600B33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D42AF1-776C-00A4-9879-518E8823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D628B-8587-1A57-295B-DBBFB6A3DAD9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4BD7C3-8C46-6B85-F74C-68F66997C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96" y="2481259"/>
            <a:ext cx="4887007" cy="571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E9D5A0-D8C6-0A04-BE97-129441962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58" y="3521802"/>
            <a:ext cx="7583826" cy="28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2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D1CA0-7982-8C06-F58E-B9F3C9B72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C07CB2-93BF-8088-BDD5-A36FBF31BE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50F67BA-0A83-7A30-F8A6-0ABFEB2F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2DCB9-9E77-3B0A-4793-1B17F8ED074C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C10D5-2CF6-4AFF-AC27-138248A9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96" y="2481259"/>
            <a:ext cx="4887007" cy="571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E0384-066A-6B1B-0510-0B32D5EB6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75" y="3358678"/>
            <a:ext cx="7305848" cy="30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4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39E03-A8DE-213D-DAF0-6C573D50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B0ACEE-FC41-3A75-55E1-8855E90BFF9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555114-EC2B-BB43-EA49-2EF0AC4E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29201-1811-F3AB-E510-BC1B9104C780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2" name="Picture 1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131DFFF9-3561-DDE8-2EBC-FEDCE1C5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483974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87B38-98E2-15EB-FC63-3C25970F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FFFCD2-F747-E201-305A-DC88A1DEBB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174535-53DF-3EA4-F65E-4C914EFC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79EE7-C1AD-B50B-0C62-A1EB6859859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DC366CC-A8AE-9C55-41A3-8E4D59E41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78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03464-B471-C8B5-2B29-27C840592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243AB3-1552-2CEB-9C4E-E055BAA1318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FE11C3-3249-6B06-7D79-A1AB73ED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913630-E9E2-E520-C394-DD947F26D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45" y="3052839"/>
            <a:ext cx="8751310" cy="285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A79E4-E327-557D-8F3D-C172E5528DF9}"/>
              </a:ext>
            </a:extLst>
          </p:cNvPr>
          <p:cNvSpPr txBox="1"/>
          <p:nvPr/>
        </p:nvSpPr>
        <p:spPr>
          <a:xfrm>
            <a:off x="990600" y="1909354"/>
            <a:ext cx="4498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Weights</a:t>
            </a:r>
            <a:r>
              <a:rPr lang="es-ES" sz="3200" dirty="0"/>
              <a:t> W1, W2</a:t>
            </a:r>
          </a:p>
          <a:p>
            <a:r>
              <a:rPr lang="es-ES" sz="3200" dirty="0" err="1"/>
              <a:t>Biases</a:t>
            </a:r>
            <a:r>
              <a:rPr lang="es-ES" sz="3200" dirty="0"/>
              <a:t> B1, B2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06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55ED-15E7-0673-3127-C4D16A2C9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FC4572-C349-192C-6E46-249DE1EE7D5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50CC6B-1B00-9277-9495-2F8E349C7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56EC35-046F-C8C9-1C3E-28111583A01F}"/>
              </a:ext>
            </a:extLst>
          </p:cNvPr>
          <p:cNvSpPr txBox="1"/>
          <p:nvPr/>
        </p:nvSpPr>
        <p:spPr>
          <a:xfrm>
            <a:off x="990600" y="1909354"/>
            <a:ext cx="4498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-Funciones de pérdidas (SSR)</a:t>
            </a:r>
          </a:p>
          <a:p>
            <a:r>
              <a:rPr lang="es-ES" dirty="0"/>
              <a:t>-Regla de la cadena (breve)</a:t>
            </a:r>
          </a:p>
          <a:p>
            <a:r>
              <a:rPr lang="es-ES" dirty="0"/>
              <a:t>-</a:t>
            </a:r>
            <a:r>
              <a:rPr lang="es-ES" dirty="0" err="1"/>
              <a:t>Retropropagación</a:t>
            </a:r>
            <a:endParaRPr lang="es-ES" dirty="0"/>
          </a:p>
          <a:p>
            <a:r>
              <a:rPr lang="es-ES" dirty="0"/>
              <a:t>-Ejemplo numérico</a:t>
            </a:r>
          </a:p>
          <a:p>
            <a:r>
              <a:rPr lang="es-ES" dirty="0"/>
              <a:t>-Código son </a:t>
            </a:r>
            <a:r>
              <a:rPr lang="es-ES" dirty="0" err="1"/>
              <a:t>Pytorch</a:t>
            </a:r>
            <a:endParaRPr lang="es-ES" dirty="0"/>
          </a:p>
          <a:p>
            <a:r>
              <a:rPr lang="es-ES" dirty="0"/>
              <a:t>-Código </a:t>
            </a:r>
            <a:r>
              <a:rPr lang="es-ES" dirty="0" err="1"/>
              <a:t>Pytorch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741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4D660-6A4C-B646-B7BE-F09598044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37FC799-7B81-A307-FFD9-BDFA0D18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B70AA-CDDF-2BC1-8775-0732B8C955E7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77D16D-9759-F25C-A225-E2EF8129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013A8C-31FC-6A62-561A-92AA3D990B5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12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6BCF4-75B3-2EB2-8A00-676D5F956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7C3-0E8C-65FF-4A07-9AF7F51B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E39476-2D0F-B5B5-48E3-08871A4A97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20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27E39-ECCF-6910-8650-49F5528DC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C2AD-F381-28B0-514D-BA8D2F0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468F40-DCF3-1544-29D7-FC2777B194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01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AB04-2945-B419-4F57-9F0584C7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5134-237B-33A6-2180-5AA21CA3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A0DFAD-F3CD-0003-9697-79D0602839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8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64704A6-6765-7F30-2F77-07C5A713B9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: r/LinkedInLunatics">
            <a:extLst>
              <a:ext uri="{FF2B5EF4-FFF2-40B4-BE49-F238E27FC236}">
                <a16:creationId xmlns:a16="http://schemas.microsoft.com/office/drawing/2014/main" id="{20747C65-1BFA-759C-E3E7-A8DB154AF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4"/>
          <a:stretch>
            <a:fillRect/>
          </a:stretch>
        </p:blipFill>
        <p:spPr bwMode="auto">
          <a:xfrm>
            <a:off x="3138251" y="-64832"/>
            <a:ext cx="5477581" cy="69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29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BDF43-C7CA-4F32-E57A-810BE1CB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92A9-526B-864A-93E4-0B25D35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76C738-78E4-C6A8-96AF-309166D052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7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C286C-4F86-55CD-EE5B-ED31813B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B1FA-4FB1-27F6-0C7B-2EB871EB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CC039-1627-CBE9-F7D9-1CFAE3BF0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10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65C58-7741-594C-3D4A-F7795966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192D-E761-251B-1D18-6408C308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FF3372-7B11-D907-CBCE-E1BD6B8D93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47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A3D8-F806-9C0A-1AD2-0BCD8AEE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E53-12BB-C42B-F029-622AAD56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D7A040-C83E-E640-F9BA-368FB018D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02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F364-C5B1-8ADB-CE2A-4FFD54753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72EE-67DD-9E3F-08B6-E6B86D51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y Objetivos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8E44FD-79BF-FB02-A19E-1CF9811C32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21D47-50D1-B610-0B47-2CB9C0B212A8}"/>
              </a:ext>
            </a:extLst>
          </p:cNvPr>
          <p:cNvSpPr txBox="1"/>
          <p:nvPr/>
        </p:nvSpPr>
        <p:spPr>
          <a:xfrm>
            <a:off x="1097281" y="1631289"/>
            <a:ext cx="89391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Conceptos fundamentales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Optimización pesos y sesgos por </a:t>
            </a:r>
            <a:r>
              <a:rPr lang="es-ES" sz="2400" dirty="0" err="1"/>
              <a:t>backpropagation</a:t>
            </a:r>
            <a:r>
              <a:rPr lang="es-ES" sz="2400" dirty="0"/>
              <a:t> (</a:t>
            </a:r>
            <a:r>
              <a:rPr lang="es-ES" sz="2400" dirty="0" err="1"/>
              <a:t>retropropagación</a:t>
            </a:r>
            <a:r>
              <a:rPr lang="es-E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Redes con múltiples entradas y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Funciones </a:t>
            </a:r>
            <a:r>
              <a:rPr lang="es-ES" sz="2400" dirty="0" err="1"/>
              <a:t>Softmax</a:t>
            </a:r>
            <a:r>
              <a:rPr lang="es-ES" sz="2400" dirty="0"/>
              <a:t> y </a:t>
            </a:r>
            <a:r>
              <a:rPr lang="es-ES" sz="2400" dirty="0" err="1"/>
              <a:t>Argmax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Optimización usando Cross </a:t>
            </a:r>
            <a:r>
              <a:rPr lang="es-ES" sz="2400" dirty="0" err="1"/>
              <a:t>Entropy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Redes Convolucionales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899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209657-F802-0AFC-D199-ACD9A017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23" y="2254593"/>
            <a:ext cx="6791554" cy="2348814"/>
          </a:xfrm>
        </p:spPr>
        <p:txBody>
          <a:bodyPr/>
          <a:lstStyle/>
          <a:p>
            <a:r>
              <a:rPr lang="es-ES" sz="11500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1B1E70-0ECF-77B4-1E37-9A8317D02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CEB2D-DCA8-3B7A-38AB-86B984DD64B7}"/>
              </a:ext>
            </a:extLst>
          </p:cNvPr>
          <p:cNvSpPr txBox="1"/>
          <p:nvPr/>
        </p:nvSpPr>
        <p:spPr>
          <a:xfrm>
            <a:off x="3006548" y="4874069"/>
            <a:ext cx="574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aiscmadrid.com/events/evento.php?id=12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B66882-DD76-9CAC-98B1-FE6E2BD0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78" y="572912"/>
            <a:ext cx="1637196" cy="189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8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D2EEE5-B57A-580A-F9C8-F6EF153522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B201EE-DB4D-9697-40FC-B09DC07DE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53D15-8155-5D9D-F297-811C549F8F60}"/>
              </a:ext>
            </a:extLst>
          </p:cNvPr>
          <p:cNvSpPr txBox="1"/>
          <p:nvPr/>
        </p:nvSpPr>
        <p:spPr>
          <a:xfrm>
            <a:off x="990600" y="1727276"/>
            <a:ext cx="151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Datos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E8FE0-D4EC-2944-B4D5-22B7E8F874D9}"/>
              </a:ext>
            </a:extLst>
          </p:cNvPr>
          <p:cNvSpPr txBox="1"/>
          <p:nvPr/>
        </p:nvSpPr>
        <p:spPr>
          <a:xfrm>
            <a:off x="7046367" y="1843088"/>
            <a:ext cx="286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Modelarlos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F4383-34BE-00F8-AEC2-EE1550AE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01605"/>
            <a:ext cx="3786226" cy="3826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3D4D7C-45C1-E8D5-0CE5-750A64DD4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93" y="2688963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73AB-9A1B-782C-0E25-DD07526BF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77A81D-7076-D269-DE26-5A9D8EB2918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7658C1-D9C2-9870-9E53-BB0CE3E1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307D9F-28E8-64EB-F36E-7388E495C00F}"/>
              </a:ext>
            </a:extLst>
          </p:cNvPr>
          <p:cNvSpPr txBox="1"/>
          <p:nvPr/>
        </p:nvSpPr>
        <p:spPr>
          <a:xfrm>
            <a:off x="990600" y="1727276"/>
            <a:ext cx="333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Mala predicción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70E30-11FE-CC1F-9843-7B9F2DD16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57" y="2374959"/>
            <a:ext cx="5698850" cy="43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D184-270A-F86F-F552-7EE2E99E5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F25904-FD33-3453-ABB3-7BC329BA4DA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49B318-BB57-6E8D-5661-7FC513E4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3F63B-E184-8993-D47D-1B26A39966FD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747DACA5-7AB8-E58C-2CEA-B9A3B5566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9820A-945A-EF20-9D15-9B82B1E3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97E05B-39BB-73DB-B2BA-FE0CE3F4FCB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B654EA-8E7F-9852-80B5-53185AB3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DE7044-1333-D2DF-A881-2717776402AA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/>
              <a:t>Predicción de una NN (Neural Network)</a:t>
            </a:r>
            <a:endParaRPr lang="en-US" dirty="0"/>
          </a:p>
        </p:txBody>
      </p:sp>
      <p:pic>
        <p:nvPicPr>
          <p:cNvPr id="9" name="Picture 8" descr="A couple of clocks with arrows pointing at each other&#10;&#10;AI-generated content may be incorrect.">
            <a:extLst>
              <a:ext uri="{FF2B5EF4-FFF2-40B4-BE49-F238E27FC236}">
                <a16:creationId xmlns:a16="http://schemas.microsoft.com/office/drawing/2014/main" id="{AB34FC95-AF46-D54F-D863-3B846408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3" y="2555694"/>
            <a:ext cx="11436323" cy="36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352</Words>
  <Application>Microsoft Office PowerPoint</Application>
  <PresentationFormat>Widescreen</PresentationFormat>
  <Paragraphs>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 Theme</vt:lpstr>
      <vt:lpstr>  -Intro y objetivos -Conceptos fundamentales -Optimización pesos y sesgos con retropropagación -Redes con múltiples entradas y salidas -Softmax Argmax -Cross Entropy -Image classification CNN ?</vt:lpstr>
      <vt:lpstr>PowerPoint Presentation</vt:lpstr>
      <vt:lpstr>PowerPoint Presentation</vt:lpstr>
      <vt:lpstr>Introducción y Objetivos</vt:lpstr>
      <vt:lpstr>Dinámica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Centeno Sanz</dc:creator>
  <cp:lastModifiedBy>Hugo Centeno Sanz</cp:lastModifiedBy>
  <cp:revision>5</cp:revision>
  <dcterms:created xsi:type="dcterms:W3CDTF">2025-10-01T05:39:06Z</dcterms:created>
  <dcterms:modified xsi:type="dcterms:W3CDTF">2025-10-01T21:20:22Z</dcterms:modified>
</cp:coreProperties>
</file>