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67" r:id="rId4"/>
    <p:sldId id="269" r:id="rId5"/>
    <p:sldId id="270" r:id="rId6"/>
    <p:sldId id="271" r:id="rId7"/>
    <p:sldId id="272" r:id="rId8"/>
    <p:sldId id="275" r:id="rId9"/>
    <p:sldId id="276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6" r:id="rId18"/>
    <p:sldId id="285" r:id="rId19"/>
    <p:sldId id="257" r:id="rId20"/>
    <p:sldId id="266" r:id="rId21"/>
    <p:sldId id="265" r:id="rId22"/>
    <p:sldId id="258" r:id="rId23"/>
    <p:sldId id="259" r:id="rId24"/>
    <p:sldId id="260" r:id="rId25"/>
    <p:sldId id="261" r:id="rId26"/>
    <p:sldId id="262" r:id="rId27"/>
    <p:sldId id="263" r:id="rId28"/>
    <p:sldId id="26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0A0A"/>
    <a:srgbClr val="EB17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48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C76-2667-1E82-03C3-C5B40B3330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3DCDC5-17E2-3382-858C-F01E32E09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F8EF14-61D8-3E5B-94B8-243DC2331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DB695-22D4-773E-33A1-179770EA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5F71D-45B7-7863-3BED-D3E10A431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03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B4B8-026D-C1D9-B90F-09F861AE5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E76501-A308-6903-D4D5-3D5CA27B42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76D89F-E546-6C5E-8D71-EB21B5644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CF28B3-1655-8450-1F18-29FF7864C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4D0D-F2E3-789D-B2A7-AD2E62B7B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64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99AFF3-0E6A-E2C5-5CA6-ED69CBA026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9855F3-8221-BE8B-4192-A0BCE14971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657A7D-E4EA-DE63-60C8-8593782E5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FA65B-5C1A-E630-4141-DB1743F22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C79BF3-59FB-E39B-27D5-902766891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26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2AF43-0250-7D27-DF67-3030B8FFF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D1E64-F5AC-7450-01CE-984FBC291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84089-B9ED-EA53-5FC6-AC969DA9B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319A1-4873-1BA6-09DF-3EB513594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9D5EB-144B-4C94-97F0-15F8DC065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830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1544-3C9E-7DED-5172-67E2E798E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C2C2BC-8D66-170B-7356-9CAFCEC43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83A3C-CA0E-FB9A-0455-8220B2B92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7A335-5834-2925-E517-F3A9D2A3D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33A46D-E9F3-E32D-C710-25DD775BC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7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50BD-E475-FD6D-C448-17E183F6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52C5E-CA9A-DB3B-D492-81CD69C898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30EFFD-ACDC-BC47-DB02-80A5165721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03DD54-3F15-4101-189A-AEC916F7E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FFEF49-97E5-D39D-DF36-3B6E301A1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C8C717-1368-4575-AE5E-00FD07CA8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275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08D8E-1E40-9EBA-E900-D991D19C4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FE7E9C-9B10-7FDD-087E-FC0D08A0B5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6D1C88-25EA-8FCB-F280-F1FDF0910E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7B0F4C0-DB2A-A073-0B0A-CB79E6A2E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FFDC4-C497-D64A-B7D3-4D11F2AB09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B9CA90-A7E2-F888-4EEE-5A1F4340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AE4DD-D215-BB57-36EF-86618D9DE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8120ED1-27B2-FE79-89A4-809C92E5B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650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0E9E2-4F06-C52F-1762-BE40C6990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1255E-40EF-835D-35B9-750E4128D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E5B29B-40CA-802D-BE32-6845C5F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D4D704-6746-6A0A-02D3-23D6942A8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0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15BB3-76B8-4EA6-9B80-EEBBBFDF6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427F25-A2FD-5F83-F804-AEDE05EE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2B72DC-D61E-7079-A364-AE47975DC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595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92E52-29CD-AE9A-182D-414B37940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64DD3-D56C-60EE-DA28-62139ED9C8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5F7E1-3384-B1DE-A701-594821B773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89894-8461-DF2A-C455-381E82D4B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706EFA-6375-5AA3-34C4-08304A20A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CE7-4571-D9F5-B56D-CE11E6724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539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E5F87-9094-46CE-EDAF-73A360474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532F4F-A4A5-EE3A-16B6-DBEF68B811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E8D18-5CF7-1792-307D-CE5F1CAD18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545EE0-9C31-89DC-ECE1-5EF352A1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BDBCF-43D1-D5DC-9ED5-83CAA109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AD35D6-7BE6-BF45-9C6F-4305F84DC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331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50F23DD-C3AC-ABEE-B8F0-EFAF5762A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CE45BD-C79C-3823-93F3-14868BD5E4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412-C829-92C7-A3C6-D801C942DF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13BE1E-415D-4FEA-A839-B33FA07073C5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86C29-FBCB-3F09-0C8F-38848D21CD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D21DC9-EE88-CADC-890F-655632FE38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EF44F-D83A-4AAF-BAB2-7E0908B48E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537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9C142-B0CD-419D-B325-0562F8296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6032"/>
            <a:ext cx="7495642" cy="4937760"/>
          </a:xfrm>
        </p:spPr>
        <p:txBody>
          <a:bodyPr>
            <a:noAutofit/>
          </a:bodyPr>
          <a:lstStyle/>
          <a:p>
            <a:br>
              <a:rPr lang="es-ES" sz="3600" dirty="0"/>
            </a:b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Intro</a:t>
            </a:r>
            <a:r>
              <a:rPr lang="es-ES" sz="3600" dirty="0"/>
              <a:t> y objetivos</a:t>
            </a:r>
            <a:br>
              <a:rPr lang="es-ES" sz="3600" dirty="0"/>
            </a:br>
            <a:r>
              <a:rPr lang="es-ES" sz="3600" dirty="0"/>
              <a:t>-Conceptos fundamentales</a:t>
            </a:r>
            <a:br>
              <a:rPr lang="es-ES" sz="3600" dirty="0"/>
            </a:br>
            <a:r>
              <a:rPr lang="es-ES" sz="3600" dirty="0"/>
              <a:t>-Optimización pesos y sesgos con </a:t>
            </a:r>
            <a:r>
              <a:rPr lang="es-ES" sz="3600" dirty="0" err="1"/>
              <a:t>retropropagación</a:t>
            </a:r>
            <a:br>
              <a:rPr lang="es-ES" sz="3600" dirty="0"/>
            </a:br>
            <a:r>
              <a:rPr lang="es-ES" sz="3600" dirty="0"/>
              <a:t>-Redes con múltiples entradas y salidas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Softmax</a:t>
            </a:r>
            <a:r>
              <a:rPr lang="es-ES" sz="3600" dirty="0"/>
              <a:t> </a:t>
            </a:r>
            <a:r>
              <a:rPr lang="es-ES" sz="3600" dirty="0" err="1"/>
              <a:t>Argmax</a:t>
            </a:r>
            <a:br>
              <a:rPr lang="es-ES" sz="3600" dirty="0"/>
            </a:br>
            <a:r>
              <a:rPr lang="es-ES" sz="3600" dirty="0"/>
              <a:t>-Cross </a:t>
            </a:r>
            <a:r>
              <a:rPr lang="es-ES" sz="3600" dirty="0" err="1"/>
              <a:t>Entropy</a:t>
            </a:r>
            <a:br>
              <a:rPr lang="es-ES" sz="3600" dirty="0"/>
            </a:br>
            <a:r>
              <a:rPr lang="es-ES" sz="3600" dirty="0"/>
              <a:t>-</a:t>
            </a:r>
            <a:r>
              <a:rPr lang="es-ES" sz="3600" dirty="0" err="1"/>
              <a:t>Image</a:t>
            </a:r>
            <a:r>
              <a:rPr lang="es-ES" sz="3600" dirty="0"/>
              <a:t> </a:t>
            </a:r>
            <a:r>
              <a:rPr lang="es-ES" sz="3600" dirty="0" err="1"/>
              <a:t>classification</a:t>
            </a:r>
            <a:r>
              <a:rPr lang="es-ES" sz="3600" dirty="0"/>
              <a:t> CNN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26891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6DAD09-C005-76C1-7DFB-CAE38811D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5472032-7D52-4D9F-39C1-5831E611AD8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FE8E05D-EE3C-2939-5A22-4DAE8DC57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96218F1-3D4E-FEE9-20E9-88C460C8C6B1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green line&#10;&#10;AI-generated content may be incorrect.">
            <a:extLst>
              <a:ext uri="{FF2B5EF4-FFF2-40B4-BE49-F238E27FC236}">
                <a16:creationId xmlns:a16="http://schemas.microsoft.com/office/drawing/2014/main" id="{F232A01F-53BD-963C-43C1-6F6E8A006F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596139" cy="4096520"/>
          </a:xfrm>
          <a:prstGeom prst="rect">
            <a:avLst/>
          </a:prstGeom>
        </p:spPr>
      </p:pic>
      <p:pic>
        <p:nvPicPr>
          <p:cNvPr id="9" name="Picture 8" descr="A close-up of a computer screen&#10;&#10;AI-generated content may be incorrect.">
            <a:extLst>
              <a:ext uri="{FF2B5EF4-FFF2-40B4-BE49-F238E27FC236}">
                <a16:creationId xmlns:a16="http://schemas.microsoft.com/office/drawing/2014/main" id="{BFD3670A-0DFB-8B1B-DD4E-9FA43E8989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778" y="2878611"/>
            <a:ext cx="4823868" cy="1021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074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A30A-475A-49BB-A328-BE3589528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8682B96-9952-EF1B-E2B8-22166AB193D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9E2275A-E6C0-54E6-61A1-5B93B2DB4C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FBE85B9-3375-2C2F-40EA-A1099E9396F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a red line and blue dots&#10;&#10;AI-generated content may be incorrect.">
            <a:extLst>
              <a:ext uri="{FF2B5EF4-FFF2-40B4-BE49-F238E27FC236}">
                <a16:creationId xmlns:a16="http://schemas.microsoft.com/office/drawing/2014/main" id="{22FE45BA-B91E-A4C6-9302-4C399FC4FB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599" y="2497690"/>
            <a:ext cx="5605283" cy="4096520"/>
          </a:xfrm>
          <a:prstGeom prst="rect">
            <a:avLst/>
          </a:prstGeom>
        </p:spPr>
      </p:pic>
      <p:pic>
        <p:nvPicPr>
          <p:cNvPr id="9" name="Picture 8" descr="A black background with a red arrow pointing to a clock&#10;&#10;AI-generated content may be incorrect.">
            <a:extLst>
              <a:ext uri="{FF2B5EF4-FFF2-40B4-BE49-F238E27FC236}">
                <a16:creationId xmlns:a16="http://schemas.microsoft.com/office/drawing/2014/main" id="{5FD56A97-97BC-F659-9A4F-477C4E986F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302" y="2976404"/>
            <a:ext cx="4344898" cy="1090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930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5F168-5914-4BC0-5213-1AF40582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95B3EDC-3EA0-5F9B-8058-6AC4EC3FDF85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F16139A-0A93-A0CA-0F35-99481648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BA382B9-E22C-3F9E-D453-0911FB68D0E0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of a number of points&#10;&#10;AI-generated content may be incorrect.">
            <a:extLst>
              <a:ext uri="{FF2B5EF4-FFF2-40B4-BE49-F238E27FC236}">
                <a16:creationId xmlns:a16="http://schemas.microsoft.com/office/drawing/2014/main" id="{73C8EB7D-62A0-DA3E-B7A5-7C3A0667D3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5365" y="2406212"/>
            <a:ext cx="5846069" cy="427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9955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4D1E8-CEF2-987D-93A3-A27A89E1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D61471-C494-9D19-B710-8883085B18E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255AEBA-5C8D-CCDB-CAC7-22A81962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787F6D5-DA93-ADF4-AE2F-FF98A94E288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3" name="Picture 2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0120DBAE-8309-EEE3-DD48-EDF029D7A8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8677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23FE3-1AAA-A43C-7294-DF6B76D046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A51DBB-DCE5-5EA5-C16C-E16E2531CD0C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4DCB588-27CE-14C3-2E59-D395B40393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5B94E0B-E207-D6B8-4BAD-E3E9BBF79294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Nodos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0231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FFF54-6F24-6E6A-F348-8CE7EA01C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BA46714-2125-2A5A-482D-240B1EF2D62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36C3DC3-6C1D-D6DD-AA11-B8886FC786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0E06B06-FFB2-C2FD-EF43-EEE483C1C94A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Pesos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2475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7DDAA6-999B-0FA9-9967-04E518FB7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29ED2FB-63E7-6331-FD2C-3E3F89B2296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3D4A094-D469-E3CB-CC66-31393B481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50D7CA9-92C4-A010-CC9A-FCC2E4BA962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Pass Forward (propagación hacia delante)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171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851F6-4F44-BAE2-FA77-7655CB38D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A49F696-A30A-ECEE-218E-4339A773320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A74620B5-A16C-B130-C6B1-4E5CF80A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7EBCAA-5713-2F53-9FE6-7FF4D59C05A3}"/>
              </a:ext>
            </a:extLst>
          </p:cNvPr>
          <p:cNvSpPr txBox="1"/>
          <p:nvPr/>
        </p:nvSpPr>
        <p:spPr>
          <a:xfrm>
            <a:off x="990599" y="1727276"/>
            <a:ext cx="87368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 err="1"/>
              <a:t>Activation</a:t>
            </a:r>
            <a:r>
              <a:rPr lang="es-ES" sz="3200" dirty="0"/>
              <a:t> </a:t>
            </a:r>
            <a:r>
              <a:rPr lang="es-ES" sz="3200" dirty="0" err="1"/>
              <a:t>functions</a:t>
            </a:r>
            <a:r>
              <a:rPr lang="es-ES" sz="3200" dirty="0"/>
              <a:t> (funciones de activación)</a:t>
            </a:r>
          </a:p>
          <a:p>
            <a:endParaRPr lang="es-ES" sz="3200" dirty="0"/>
          </a:p>
          <a:p>
            <a:r>
              <a:rPr lang="es-ES" sz="3200" dirty="0" err="1"/>
              <a:t>ReLU</a:t>
            </a:r>
            <a:r>
              <a:rPr lang="es-ES" sz="3200" dirty="0"/>
              <a:t> (</a:t>
            </a:r>
            <a:r>
              <a:rPr lang="es-ES" sz="3200" dirty="0" err="1"/>
              <a:t>Rectified</a:t>
            </a:r>
            <a:r>
              <a:rPr lang="es-ES" sz="3200" dirty="0"/>
              <a:t> Linear </a:t>
            </a:r>
            <a:r>
              <a:rPr lang="es-ES" sz="3200" dirty="0" err="1"/>
              <a:t>Unit</a:t>
            </a:r>
            <a:r>
              <a:rPr lang="es-ES" sz="3200" dirty="0"/>
              <a:t>)</a:t>
            </a:r>
            <a:endParaRPr lang="en-US" dirty="0"/>
          </a:p>
        </p:txBody>
      </p:sp>
      <p:pic>
        <p:nvPicPr>
          <p:cNvPr id="1026" name="Picture 2" descr="Activation Function- ReLU - GK ADUSUMILLI">
            <a:extLst>
              <a:ext uri="{FF2B5EF4-FFF2-40B4-BE49-F238E27FC236}">
                <a16:creationId xmlns:a16="http://schemas.microsoft.com/office/drawing/2014/main" id="{8690977D-6FE1-F2E1-7BC1-0E4732808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93" y="3245393"/>
            <a:ext cx="6799903" cy="3095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888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87B38-98E2-15EB-FC63-3C25970F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FFFCD2-F747-E201-305A-DC88A1DEBBAB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32174535-53DF-3EA4-F65E-4C914EFC51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DD79EE7-C1AD-B50B-0C62-A1EB6859859B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¡Práctica!</a:t>
            </a:r>
            <a:endParaRPr lang="en-US" dirty="0"/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ADC366CC-A8AE-9C55-41A3-8E4D59E419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2933" y="3019048"/>
            <a:ext cx="2386134" cy="2767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6078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9240-27CF-7467-F469-7D3757BE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B808017-F937-05DA-3781-21EA64EA65E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81F57B-6303-C80A-E73B-F23F9473E923}"/>
              </a:ext>
            </a:extLst>
          </p:cNvPr>
          <p:cNvSpPr txBox="1"/>
          <p:nvPr/>
        </p:nvSpPr>
        <p:spPr>
          <a:xfrm>
            <a:off x="1024128" y="1901952"/>
            <a:ext cx="543519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-Nodos</a:t>
            </a:r>
          </a:p>
          <a:p>
            <a:r>
              <a:rPr lang="es-ES" dirty="0"/>
              <a:t>-Pesos</a:t>
            </a:r>
          </a:p>
          <a:p>
            <a:r>
              <a:rPr lang="es-ES" dirty="0"/>
              <a:t>-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Sesgos</a:t>
            </a:r>
          </a:p>
          <a:p>
            <a:r>
              <a:rPr lang="es-ES" dirty="0"/>
              <a:t>-</a:t>
            </a:r>
            <a:r>
              <a:rPr lang="es-ES" dirty="0" err="1"/>
              <a:t>Retropropagación</a:t>
            </a:r>
            <a:r>
              <a:rPr lang="es-ES" dirty="0"/>
              <a:t> (para otra parte)</a:t>
            </a:r>
          </a:p>
          <a:p>
            <a:r>
              <a:rPr lang="es-ES" dirty="0"/>
              <a:t>-Funciones de activación</a:t>
            </a:r>
          </a:p>
          <a:p>
            <a:r>
              <a:rPr lang="es-ES" dirty="0"/>
              <a:t>-Capa de entrada/salida/oculta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773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C54B8-4D86-DEDB-A155-9395024EA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895B4CC6-D50D-F727-4D54-31EB3D120C9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CF2137-D2EA-CAE7-E6BD-6D2DBCD2FDE6}"/>
              </a:ext>
            </a:extLst>
          </p:cNvPr>
          <p:cNvSpPr txBox="1"/>
          <p:nvPr/>
        </p:nvSpPr>
        <p:spPr>
          <a:xfrm rot="19776318">
            <a:off x="1755649" y="304312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368CC7-49A7-DB90-37BA-9C711E4A6878}"/>
              </a:ext>
            </a:extLst>
          </p:cNvPr>
          <p:cNvSpPr txBox="1"/>
          <p:nvPr/>
        </p:nvSpPr>
        <p:spPr>
          <a:xfrm rot="2484211">
            <a:off x="7036004" y="190179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E326EA-9131-92EC-4594-7E8AF9C7D473}"/>
              </a:ext>
            </a:extLst>
          </p:cNvPr>
          <p:cNvSpPr txBox="1"/>
          <p:nvPr/>
        </p:nvSpPr>
        <p:spPr>
          <a:xfrm>
            <a:off x="5097476" y="2842735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573A29-4F47-1E76-ED4C-2BA840C9B394}"/>
              </a:ext>
            </a:extLst>
          </p:cNvPr>
          <p:cNvSpPr txBox="1"/>
          <p:nvPr/>
        </p:nvSpPr>
        <p:spPr>
          <a:xfrm rot="1061084">
            <a:off x="7715099" y="4392338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27872D-E43A-1910-7CC6-6CA6D0C2E526}"/>
              </a:ext>
            </a:extLst>
          </p:cNvPr>
          <p:cNvSpPr txBox="1"/>
          <p:nvPr/>
        </p:nvSpPr>
        <p:spPr>
          <a:xfrm rot="21142979">
            <a:off x="3141882" y="4620382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3DD585B-CE7F-2CE8-8F18-B08CCB06DC05}"/>
              </a:ext>
            </a:extLst>
          </p:cNvPr>
          <p:cNvSpPr txBox="1"/>
          <p:nvPr/>
        </p:nvSpPr>
        <p:spPr>
          <a:xfrm rot="20782856">
            <a:off x="3179444" y="1663684"/>
            <a:ext cx="118506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800" dirty="0"/>
              <a:t>IA</a:t>
            </a:r>
            <a:endParaRPr lang="en-US" sz="8800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9B84886-DF45-6DCD-69F5-17AFA3E6D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0598D-B610-4AF6-9E2E-F2444C6B7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9B75-A8A0-C032-8D87-9D069A16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 fundamentales: funciones de activación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B0A3714-FFAF-2604-0BD4-1F1D2408F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303F093-D49A-89C8-6906-A44462B52555}"/>
              </a:ext>
            </a:extLst>
          </p:cNvPr>
          <p:cNvSpPr txBox="1"/>
          <p:nvPr/>
        </p:nvSpPr>
        <p:spPr>
          <a:xfrm>
            <a:off x="1024128" y="1901952"/>
            <a:ext cx="54351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ReLU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SoftPlus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Sigmoid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772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C7D7C-923E-EABF-2409-58053B934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2283E1D8-99E1-576E-AC56-89B1FA9FE87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F511B612-C047-C402-C176-94EB12374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2952AB-1A79-159D-490A-9662ED4355BA}"/>
              </a:ext>
            </a:extLst>
          </p:cNvPr>
          <p:cNvSpPr txBox="1"/>
          <p:nvPr/>
        </p:nvSpPr>
        <p:spPr>
          <a:xfrm>
            <a:off x="1046074" y="1777594"/>
            <a:ext cx="6217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-Ejemplo paso datos por red neuronal paso a paso sin cambiar valores</a:t>
            </a: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-Ejemplo Python sin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Pytorch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47836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6BCF4-75B3-2EB2-8A00-676D5F956E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0B7C3-0E8C-65FF-4A07-9AF7F51BA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DE39476-2D0F-B5B5-48E3-08871A4A972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4205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327E39-ECCF-6910-8650-49F5528DCA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DC2AD-F381-28B0-514D-BA8D2F088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E468F40-DCF3-1544-29D7-FC2777B194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22015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E4AB04-2945-B419-4F57-9F0584C783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25134-237B-33A6-2180-5AA21CA37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0DFAD-F3CD-0003-9697-79D0602839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8883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BDF43-C7CA-4F32-E57A-810BE1CB3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B92A9-526B-864A-93E4-0B25D352B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776C738-78E4-C6A8-96AF-309166D052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10790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C286C-4F86-55CD-EE5B-ED31813B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EB1FA-4FB1-27F6-0C7B-2EB871EB1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CC039-1627-CBE9-F7D9-1CFAE3BF03C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84106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65C58-7741-594C-3D4A-F77959661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1192D-E761-251B-1D18-6408C308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6FF3372-7B11-D907-CBCE-E1BD6B8D93F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14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A3D8-F806-9C0A-1AD2-0BCD8AEE9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4FE53-12BB-C42B-F029-622AAD56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DD7A040-C83E-E640-F9BA-368FB018DF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4022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E64704A6-6765-7F30-2F77-07C5A713B95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hat : r/LinkedInLunatics">
            <a:extLst>
              <a:ext uri="{FF2B5EF4-FFF2-40B4-BE49-F238E27FC236}">
                <a16:creationId xmlns:a16="http://schemas.microsoft.com/office/drawing/2014/main" id="{20747C65-1BFA-759C-E3E7-A8DB154AFA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74"/>
          <a:stretch>
            <a:fillRect/>
          </a:stretch>
        </p:blipFill>
        <p:spPr bwMode="auto">
          <a:xfrm>
            <a:off x="3138251" y="-64832"/>
            <a:ext cx="5477581" cy="698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482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F364-C5B1-8ADB-CE2A-4FFD547532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72EE-67DD-9E3F-08B6-E6B86D51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y Objetivos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F8E44FD-79BF-FB02-A19E-1CF9811C32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5E21D47-50D1-B610-0B47-2CB9C0B212A8}"/>
              </a:ext>
            </a:extLst>
          </p:cNvPr>
          <p:cNvSpPr txBox="1"/>
          <p:nvPr/>
        </p:nvSpPr>
        <p:spPr>
          <a:xfrm>
            <a:off x="1097281" y="1631289"/>
            <a:ext cx="893917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Conceptos fundamentales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pesos y sesgos por </a:t>
            </a:r>
            <a:r>
              <a:rPr lang="es-ES" sz="2400" dirty="0" err="1"/>
              <a:t>backpropagation</a:t>
            </a:r>
            <a:r>
              <a:rPr lang="es-ES" sz="2400" dirty="0"/>
              <a:t> (</a:t>
            </a:r>
            <a:r>
              <a:rPr lang="es-ES" sz="2400" dirty="0" err="1"/>
              <a:t>retropropagación</a:t>
            </a:r>
            <a:r>
              <a:rPr lang="es-ES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 múltiples entradas y salida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Funciones </a:t>
            </a:r>
            <a:r>
              <a:rPr lang="es-ES" sz="2400" dirty="0" err="1"/>
              <a:t>Softmax</a:t>
            </a:r>
            <a:r>
              <a:rPr lang="es-ES" sz="2400" dirty="0"/>
              <a:t> y </a:t>
            </a:r>
            <a:r>
              <a:rPr lang="es-ES" sz="2400" dirty="0" err="1"/>
              <a:t>Argmax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Optimización usando Cross </a:t>
            </a:r>
            <a:r>
              <a:rPr lang="es-ES" sz="2400" dirty="0" err="1"/>
              <a:t>Entropy</a:t>
            </a: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/>
              <a:t>Redes Convolucionales (CNN)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899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6209657-F802-0AFC-D199-ACD9A0175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0223" y="2254593"/>
            <a:ext cx="6791554" cy="2348814"/>
          </a:xfrm>
        </p:spPr>
        <p:txBody>
          <a:bodyPr/>
          <a:lstStyle/>
          <a:p>
            <a:r>
              <a:rPr lang="es-ES" sz="11500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Dinámica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D31B1E70-0ECF-77B4-1E37-9A8317D02BA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2CEB2D-DCA8-3B7A-38AB-86B984DD64B7}"/>
              </a:ext>
            </a:extLst>
          </p:cNvPr>
          <p:cNvSpPr txBox="1"/>
          <p:nvPr/>
        </p:nvSpPr>
        <p:spPr>
          <a:xfrm>
            <a:off x="3006548" y="4874069"/>
            <a:ext cx="5742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aiscmadrid.com/events/evento.php?id=12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5AB66882-DD76-9CAC-98B1-FE6E2BD00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2278" y="572912"/>
            <a:ext cx="1637196" cy="18987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618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7D2EEE5-B57A-580A-F9C8-F6EF15352252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5B201EE-DB4D-9697-40FC-B09DC07DE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B53D15-8155-5D9D-F297-811C549F8F60}"/>
              </a:ext>
            </a:extLst>
          </p:cNvPr>
          <p:cNvSpPr txBox="1"/>
          <p:nvPr/>
        </p:nvSpPr>
        <p:spPr>
          <a:xfrm>
            <a:off x="990600" y="1727276"/>
            <a:ext cx="15111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Datos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0E8FE0-D4EC-2944-B4D5-22B7E8F874D9}"/>
              </a:ext>
            </a:extLst>
          </p:cNvPr>
          <p:cNvSpPr txBox="1"/>
          <p:nvPr/>
        </p:nvSpPr>
        <p:spPr>
          <a:xfrm>
            <a:off x="7046367" y="1843088"/>
            <a:ext cx="2865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Modelarlos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4E5AB4-6305-CB86-139D-4A0D225E6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295" y="2691552"/>
            <a:ext cx="4163006" cy="3858163"/>
          </a:xfrm>
          <a:prstGeom prst="rect">
            <a:avLst/>
          </a:prstGeom>
        </p:spPr>
      </p:pic>
      <p:pic>
        <p:nvPicPr>
          <p:cNvPr id="11" name="Picture 10" descr="A graph of a number of blue dots&#10;&#10;AI-generated content may be incorrect.">
            <a:extLst>
              <a:ext uri="{FF2B5EF4-FFF2-40B4-BE49-F238E27FC236}">
                <a16:creationId xmlns:a16="http://schemas.microsoft.com/office/drawing/2014/main" id="{02A99CDA-B0D0-1E5B-A7C2-EEF098EA58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0905" y="2688963"/>
            <a:ext cx="5221234" cy="395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076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173AB-9A1B-782C-0E25-DD07526BF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red and blue line graph&#10;&#10;AI-generated content may be incorrect.">
            <a:extLst>
              <a:ext uri="{FF2B5EF4-FFF2-40B4-BE49-F238E27FC236}">
                <a16:creationId xmlns:a16="http://schemas.microsoft.com/office/drawing/2014/main" id="{E06FF294-8243-AC0F-EA0C-717B0CA497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4612" y="2490671"/>
            <a:ext cx="5339581" cy="4039754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A077A81D-7076-D269-DE26-5A9D8EB29184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1A7658C1-D9C2-9870-9E53-BB0CE3E1D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8307D9F-28E8-64EB-F36E-7388E495C00F}"/>
              </a:ext>
            </a:extLst>
          </p:cNvPr>
          <p:cNvSpPr txBox="1"/>
          <p:nvPr/>
        </p:nvSpPr>
        <p:spPr>
          <a:xfrm>
            <a:off x="990600" y="1727276"/>
            <a:ext cx="333999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Mala predicción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295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6D184-270A-F86F-F552-7EE2E99E5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F25904-FD33-3453-ABB3-7BC329BA4DAD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 dirty="0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B49B318-BB57-6E8D-5661-7FC513E4EF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E23F63B-E184-8993-D47D-1B26A39966FD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dirty="0"/>
              <a:t>Predicción de una NN (Neural Network)</a:t>
            </a:r>
            <a:endParaRPr lang="en-US" dirty="0"/>
          </a:p>
        </p:txBody>
      </p:sp>
      <p:pic>
        <p:nvPicPr>
          <p:cNvPr id="6" name="Picture 5" descr="A graph with blue dots and a triangle&#10;&#10;AI-generated content may be incorrect.">
            <a:extLst>
              <a:ext uri="{FF2B5EF4-FFF2-40B4-BE49-F238E27FC236}">
                <a16:creationId xmlns:a16="http://schemas.microsoft.com/office/drawing/2014/main" id="{747DACA5-7AB8-E58C-2CEA-B9A3B55662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358" y="2515227"/>
            <a:ext cx="5605283" cy="412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724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9820A-945A-EF20-9D15-9B82B1E35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97E05B-39BB-73DB-B2BA-FE0CE3F4FCB1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">
                <a:solidFill>
                  <a:srgbClr val="EB178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Conceptos fundamentales</a:t>
            </a:r>
            <a:endParaRPr lang="en-US" dirty="0">
              <a:solidFill>
                <a:srgbClr val="EB178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97B654EA-8E7F-9852-80B5-53185AB378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1954" y="5786323"/>
            <a:ext cx="943692" cy="852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9DE7044-1333-D2DF-A881-2717776402AA}"/>
              </a:ext>
            </a:extLst>
          </p:cNvPr>
          <p:cNvSpPr txBox="1"/>
          <p:nvPr/>
        </p:nvSpPr>
        <p:spPr>
          <a:xfrm>
            <a:off x="990599" y="1727276"/>
            <a:ext cx="87368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/>
              <a:t>Predicción de una NN (Neural Network)</a:t>
            </a:r>
            <a:endParaRPr lang="en-US" dirty="0"/>
          </a:p>
        </p:txBody>
      </p:sp>
      <p:pic>
        <p:nvPicPr>
          <p:cNvPr id="9" name="Picture 8" descr="A couple of clocks with arrows pointing at each other&#10;&#10;AI-generated content may be incorrect.">
            <a:extLst>
              <a:ext uri="{FF2B5EF4-FFF2-40B4-BE49-F238E27FC236}">
                <a16:creationId xmlns:a16="http://schemas.microsoft.com/office/drawing/2014/main" id="{AB34FC95-AF46-D54F-D863-3B846408DF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323" y="2555694"/>
            <a:ext cx="11436323" cy="365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07325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254</Words>
  <Application>Microsoft Office PowerPoint</Application>
  <PresentationFormat>Widescreen</PresentationFormat>
  <Paragraphs>64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Aptos</vt:lpstr>
      <vt:lpstr>Aptos Display</vt:lpstr>
      <vt:lpstr>Arial</vt:lpstr>
      <vt:lpstr>Office Theme</vt:lpstr>
      <vt:lpstr>  -Intro y objetivos -Conceptos fundamentales -Optimización pesos y sesgos con retropropagación -Redes con múltiples entradas y salidas -Softmax Argmax -Cross Entropy -Image classification CNN</vt:lpstr>
      <vt:lpstr>PowerPoint Presentation</vt:lpstr>
      <vt:lpstr>PowerPoint Presentation</vt:lpstr>
      <vt:lpstr>Introducción y Objetivos</vt:lpstr>
      <vt:lpstr>Dinámica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Conceptos fundamentales</vt:lpstr>
      <vt:lpstr>Conceptos fundamentales: funciones de activación</vt:lpstr>
      <vt:lpstr>Conceptos fundamentales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Hugo Centeno Sanz</dc:creator>
  <cp:lastModifiedBy>Hugo Centeno Sanz</cp:lastModifiedBy>
  <cp:revision>3</cp:revision>
  <dcterms:created xsi:type="dcterms:W3CDTF">2025-10-01T05:39:06Z</dcterms:created>
  <dcterms:modified xsi:type="dcterms:W3CDTF">2025-10-01T11:30:06Z</dcterms:modified>
</cp:coreProperties>
</file>