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69" r:id="rId5"/>
    <p:sldId id="270" r:id="rId6"/>
    <p:sldId id="271" r:id="rId7"/>
    <p:sldId id="272" r:id="rId8"/>
    <p:sldId id="275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7" r:id="rId17"/>
    <p:sldId id="286" r:id="rId18"/>
    <p:sldId id="284" r:id="rId19"/>
    <p:sldId id="290" r:id="rId20"/>
    <p:sldId id="292" r:id="rId21"/>
    <p:sldId id="285" r:id="rId22"/>
    <p:sldId id="293" r:id="rId23"/>
    <p:sldId id="296" r:id="rId24"/>
    <p:sldId id="297" r:id="rId25"/>
    <p:sldId id="299" r:id="rId26"/>
    <p:sldId id="300" r:id="rId27"/>
    <p:sldId id="301" r:id="rId28"/>
    <p:sldId id="302" r:id="rId29"/>
    <p:sldId id="307" r:id="rId30"/>
    <p:sldId id="308" r:id="rId31"/>
    <p:sldId id="309" r:id="rId32"/>
    <p:sldId id="304" r:id="rId33"/>
    <p:sldId id="303" r:id="rId34"/>
    <p:sldId id="312" r:id="rId35"/>
    <p:sldId id="311" r:id="rId36"/>
    <p:sldId id="313" r:id="rId37"/>
    <p:sldId id="314" r:id="rId38"/>
    <p:sldId id="316" r:id="rId39"/>
    <p:sldId id="317" r:id="rId40"/>
    <p:sldId id="318" r:id="rId41"/>
    <p:sldId id="319" r:id="rId42"/>
    <p:sldId id="315" r:id="rId43"/>
    <p:sldId id="320" r:id="rId44"/>
    <p:sldId id="321" r:id="rId45"/>
    <p:sldId id="322" r:id="rId46"/>
    <p:sldId id="323" r:id="rId47"/>
    <p:sldId id="324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35" r:id="rId58"/>
    <p:sldId id="336" r:id="rId59"/>
    <p:sldId id="337" r:id="rId60"/>
    <p:sldId id="295" r:id="rId61"/>
    <p:sldId id="338" r:id="rId62"/>
    <p:sldId id="258" r:id="rId63"/>
    <p:sldId id="339" r:id="rId64"/>
    <p:sldId id="259" r:id="rId65"/>
    <p:sldId id="340" r:id="rId66"/>
    <p:sldId id="345" r:id="rId67"/>
    <p:sldId id="341" r:id="rId68"/>
    <p:sldId id="346" r:id="rId69"/>
    <p:sldId id="347" r:id="rId70"/>
    <p:sldId id="348" r:id="rId71"/>
    <p:sldId id="349" r:id="rId72"/>
    <p:sldId id="351" r:id="rId73"/>
    <p:sldId id="350" r:id="rId74"/>
    <p:sldId id="352" r:id="rId75"/>
    <p:sldId id="355" r:id="rId76"/>
    <p:sldId id="354" r:id="rId77"/>
    <p:sldId id="357" r:id="rId78"/>
    <p:sldId id="356" r:id="rId79"/>
    <p:sldId id="358" r:id="rId80"/>
    <p:sldId id="260" r:id="rId81"/>
    <p:sldId id="261" r:id="rId82"/>
    <p:sldId id="262" r:id="rId83"/>
    <p:sldId id="263" r:id="rId84"/>
    <p:sldId id="264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178E"/>
    <a:srgbClr val="FFA300"/>
    <a:srgbClr val="0000FF"/>
    <a:srgbClr val="0A0A0A"/>
    <a:srgbClr val="FFE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5T19:34:45.67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114 13,'-4'0,"-4"0,-2 4,1 5,7 0,2 4,6 2,2 3,-1 2,-2 1,-1 1,-1 1,-6-4,-5-5,-5-9,-5-9,2-7,-2-2,4-3,3-2,4-2,3-1,3-1,4 4,3 0,-1 0,4 3,-1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5T19:34:56.0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66 0 24529,'-65'133'0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5T19:34:58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24575,'65'29'0,"100"30"0,-99-38 0,103 48 0,-155-63 0,1-1 0,-1 0 0,1-1 0,0-1 0,30 3 0,-26-4 0,-1 1 0,0 0 0,30 11 0,37 24 6,-60-25-280,1-1 0,0-1-1,1-2 1,31 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5T19:35:01.6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1192 45 24575,'1'1'0,"1"-1"0,-1 1 0,0 0 0,0-1 0,0 1 0,0 0 0,0 0 0,0 0 0,0 0 0,0 0 0,0 0 0,0 0 0,0 0 0,-1 0 0,1 0 0,0 0 0,-1 1 0,1-1 0,-1 0 0,1 0 0,-1 1 0,0-1 0,0 0 0,1 1 0,-1-1 0,0 0 0,0 3 0,3 44 0,-3-42 0,0 7 0,0-5 0,0 0 0,1 0 0,0-1 0,0 1 0,4 14 0,-5-22 0,0 0 0,-1 1 0,1-1 0,0 1 0,-1-1 0,1 0 0,0 1 0,-1-1 0,1 0 0,-1 0 0,1 1 0,0-1 0,-1 0 0,1 0 0,-1 0 0,1 1 0,-1-1 0,1 0 0,-1 0 0,1 0 0,-1 0 0,1 0 0,-1 0 0,1 0 0,-1 0 0,1 0 0,-1 0 0,1 0 0,-1 0 0,1 0 0,0-1 0,-1 1 0,-25-3 0,22 3 0,-33-4 0,0 1 0,-53 4 0,89-2 0,-1 1 0,1 0 0,0 1 0,-1-1 0,1 0 0,0 0 0,0 0 0,-1 1 0,1-1 0,0 1 0,0-1 0,-1 1 0,1-1 0,0 1 0,0 0 0,0 0 0,0-1 0,0 1 0,0 0 0,0 0 0,-1 2 0,2-2 0,0 0 0,0 0 0,-1 0 0,1 0 0,0 0 0,0 0 0,0 1 0,1-1 0,-1 0 0,0 0 0,0 0 0,0 0 0,1 0 0,-1 0 0,1 0 0,-1 0 0,1 0 0,-1 0 0,2 2 0,6 7 0,1 0 0,0 0 0,16 14 0,-6-7 0,1 14 0,-21-24 0,-18-15 0,-41-23 0,-105-39 0,122 53 0,-128-66 0,142 70 0,-1 2 0,0 1 0,0 1 0,-1 1 0,0 2 0,-1 2 0,-49-2 0,-10 8 0,70 0 0,-1-1 0,1-1 0,-1-1 0,0-1 0,1-1 0,-25-6 0,41 8 0,0-1 0,-1 0 0,1 0 0,0-1 0,0 0 0,0 0 0,1 0 0,-1 0 0,1-1 0,0 1 0,-5-6 0,9 9 0,0-1 0,-1 1 0,1 0 0,0-1 0,0 1 0,0 0 0,0 0 0,0-1 0,-1 1 0,1 0 0,0-1 0,0 1 0,0 0 0,0-1 0,0 1 0,0 0 0,0-1 0,0 1 0,0 0 0,0-1 0,0 1 0,0-1 0,1 1 0,-1 0 0,0 0 0,0-1 0,0 1 0,0 0 0,0-1 0,1 1 0,-1 0 0,0 0 0,0-1 0,1 1 0,-1 0 0,0 0 0,0-1 0,1 1 0,17-6 0,19 4 0,-5 6 0,-1 1 0,41 13 0,0 0 0,-2 1-1365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CC76-2667-1E82-03C3-C5B40B333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DCDC5-17E2-3382-858C-F01E32E09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8EF14-61D8-3E5B-94B8-243DC233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DB695-22D4-773E-33A1-179770EA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5F71D-45B7-7863-3BED-D3E10A43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0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B4B8-026D-C1D9-B90F-09F861AE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76501-A308-6903-D4D5-3D5CA27B4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6D89F-E546-6C5E-8D71-EB21B564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F28B3-1655-8450-1F18-29FF7864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4D0D-F2E3-789D-B2A7-AD2E62B7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6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9AFF3-0E6A-E2C5-5CA6-ED69CBA02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855F3-8221-BE8B-4192-A0BCE1497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57A7D-E4EA-DE63-60C8-8593782E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FA65B-5C1A-E630-4141-DB1743F2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79BF3-59FB-E39B-27D5-90276689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2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AF43-0250-7D27-DF67-3030B8FF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1E64-F5AC-7450-01CE-984FBC291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84089-B9ED-EA53-5FC6-AC969DA9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319A1-4873-1BA6-09DF-3EB51359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9D5EB-144B-4C94-97F0-15F8DC06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1544-3C9E-7DED-5172-67E2E798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2C2BC-8D66-170B-7356-9CAFCEC43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3A3C-CA0E-FB9A-0455-8220B2B9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7A335-5834-2925-E517-F3A9D2A3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A46D-E9F3-E32D-C710-25DD775B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50BD-E475-FD6D-C448-17E183F6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2C5E-CA9A-DB3B-D492-81CD69C89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0EFFD-ACDC-BC47-DB02-80A516572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3DD54-3F15-4101-189A-AEC916F7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FEF49-97E5-D39D-DF36-3B6E301A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8C717-1368-4575-AE5E-00FD07CA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7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8D8E-1E40-9EBA-E900-D991D19C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7E9C-9B10-7FDD-087E-FC0D08A0B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D1C88-25EA-8FCB-F280-F1FDF0910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0F4C0-DB2A-A073-0B0A-CB79E6A2E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FFDC4-C497-D64A-B7D3-4D11F2AB0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9CA90-A7E2-F888-4EEE-5A1F4340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9AE4DD-D215-BB57-36EF-86618D9D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20ED1-27B2-FE79-89A4-809C92E5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5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E9E2-4F06-C52F-1762-BE40C699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1255E-40EF-835D-35B9-750E4128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5B29B-40CA-802D-BE32-6845C5F6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4D704-6746-6A0A-02D3-23D6942A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15BB3-76B8-4EA6-9B80-EEBBBFDF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27F25-A2FD-5F83-F804-AEDE05EE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B72DC-D61E-7079-A364-AE47975D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9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2E52-29CD-AE9A-182D-414B3794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64DD3-D56C-60EE-DA28-62139ED9C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5F7E1-3384-B1DE-A701-594821B77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89894-8461-DF2A-C455-381E82D4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06EFA-6375-5AA3-34C4-08304A20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40CE7-4571-D9F5-B56D-CE11E672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3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5F87-9094-46CE-EDAF-73A36047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32F4F-A4A5-EE3A-16B6-DBEF68B81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E8D18-5CF7-1792-307D-CE5F1CAD1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45EE0-9C31-89DC-ECE1-5EF352A1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BDBCF-43D1-D5DC-9ED5-83CAA109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D35D6-7BE6-BF45-9C6F-4305F84D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3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F23DD-C3AC-ABEE-B8F0-EFAF5762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E45BD-C79C-3823-93F3-14868BD5E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8412-C829-92C7-A3C6-D801C942D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13BE1E-415D-4FEA-A839-B33FA07073C5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86C29-FBCB-3F09-0C8F-38848D21C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21DC9-EE88-CADC-890F-655632FE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3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7.png"/><Relationship Id="rId7" Type="http://schemas.openxmlformats.org/officeDocument/2006/relationships/customXml" Target="../ink/ink2.xml"/><Relationship Id="rId12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50.png"/><Relationship Id="rId4" Type="http://schemas.openxmlformats.org/officeDocument/2006/relationships/image" Target="../media/image10.png"/><Relationship Id="rId9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8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8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C142-B0CD-419D-B325-0562F8296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032"/>
            <a:ext cx="7495642" cy="4937760"/>
          </a:xfrm>
        </p:spPr>
        <p:txBody>
          <a:bodyPr>
            <a:noAutofit/>
          </a:bodyPr>
          <a:lstStyle/>
          <a:p>
            <a:br>
              <a:rPr lang="es-ES" sz="3600" dirty="0"/>
            </a:br>
            <a:br>
              <a:rPr lang="es-ES" sz="3600" dirty="0"/>
            </a:br>
            <a:r>
              <a:rPr lang="es-ES" sz="3600" dirty="0"/>
              <a:t>-</a:t>
            </a:r>
            <a:r>
              <a:rPr lang="es-ES" sz="3600" dirty="0" err="1"/>
              <a:t>Intro</a:t>
            </a:r>
            <a:r>
              <a:rPr lang="es-ES" sz="3600" dirty="0"/>
              <a:t> y objetivos</a:t>
            </a:r>
            <a:br>
              <a:rPr lang="es-ES" sz="3600" dirty="0"/>
            </a:br>
            <a:r>
              <a:rPr lang="es-ES" sz="3600" dirty="0"/>
              <a:t>-Conceptos fundamentales</a:t>
            </a:r>
            <a:br>
              <a:rPr lang="es-ES" sz="3600" dirty="0"/>
            </a:br>
            <a:r>
              <a:rPr lang="es-ES" sz="3600" dirty="0"/>
              <a:t>-Optimización pesos y sesgos con </a:t>
            </a:r>
            <a:r>
              <a:rPr lang="es-ES" sz="3600" dirty="0" err="1"/>
              <a:t>retropropagación</a:t>
            </a:r>
            <a:br>
              <a:rPr lang="es-ES" sz="3600" dirty="0"/>
            </a:br>
            <a:r>
              <a:rPr lang="es-ES" sz="3600" dirty="0"/>
              <a:t>-Redes con múltiples entradas y salidas</a:t>
            </a:r>
            <a:br>
              <a:rPr lang="es-ES" sz="3600" dirty="0"/>
            </a:br>
            <a:r>
              <a:rPr lang="es-ES" sz="3600" dirty="0"/>
              <a:t>-</a:t>
            </a:r>
            <a:r>
              <a:rPr lang="es-ES" sz="3600" dirty="0" err="1"/>
              <a:t>Softmax</a:t>
            </a:r>
            <a:r>
              <a:rPr lang="es-ES" sz="3600" dirty="0"/>
              <a:t> </a:t>
            </a:r>
            <a:r>
              <a:rPr lang="es-ES" sz="3600" dirty="0" err="1"/>
              <a:t>Argmax</a:t>
            </a:r>
            <a:br>
              <a:rPr lang="es-ES" sz="3600" dirty="0"/>
            </a:br>
            <a:r>
              <a:rPr lang="es-ES" sz="3600" dirty="0"/>
              <a:t>-Cross </a:t>
            </a:r>
            <a:r>
              <a:rPr lang="es-ES" sz="3600" dirty="0" err="1"/>
              <a:t>Entropy</a:t>
            </a:r>
            <a:br>
              <a:rPr lang="es-ES" sz="3600" dirty="0"/>
            </a:br>
            <a:r>
              <a:rPr lang="es-ES" sz="3600" dirty="0"/>
              <a:t>-</a:t>
            </a:r>
            <a:r>
              <a:rPr lang="es-ES" sz="3600" dirty="0" err="1"/>
              <a:t>Image</a:t>
            </a:r>
            <a:r>
              <a:rPr lang="es-ES" sz="3600" dirty="0"/>
              <a:t> </a:t>
            </a:r>
            <a:r>
              <a:rPr lang="es-ES" sz="3600" dirty="0" err="1"/>
              <a:t>classification</a:t>
            </a:r>
            <a:r>
              <a:rPr lang="es-ES" sz="3600" dirty="0"/>
              <a:t> CNN 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6891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DAD09-C005-76C1-7DFB-CAE38811D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472032-7D52-4D9F-39C1-5831E611AD8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FE8E05D-EE3C-2939-5A22-4DAE8DC57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6218F1-3D4E-FEE9-20E9-88C460C8C6B1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6" name="Picture 5" descr="A graph with blue dots and green line&#10;&#10;AI-generated content may be incorrect.">
            <a:extLst>
              <a:ext uri="{FF2B5EF4-FFF2-40B4-BE49-F238E27FC236}">
                <a16:creationId xmlns:a16="http://schemas.microsoft.com/office/drawing/2014/main" id="{F232A01F-53BD-963C-43C1-6F6E8A006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497690"/>
            <a:ext cx="5596139" cy="4096520"/>
          </a:xfrm>
          <a:prstGeom prst="rect">
            <a:avLst/>
          </a:prstGeom>
        </p:spPr>
      </p:pic>
      <p:pic>
        <p:nvPicPr>
          <p:cNvPr id="7" name="Picture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1D524F6-D6DE-1D0F-98A7-3F20C864C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711" y="2591393"/>
            <a:ext cx="5066784" cy="162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7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3A30A-475A-49BB-A328-BE3589528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682B96-9952-EF1B-E2B8-22166AB193D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9E2275A-E6C0-54E6-61A1-5B93B2DB4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BE85B9-3375-2C2F-40EA-A1099E9396F4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6" name="Picture 5" descr="A graph with a red line and blue dots&#10;&#10;AI-generated content may be incorrect.">
            <a:extLst>
              <a:ext uri="{FF2B5EF4-FFF2-40B4-BE49-F238E27FC236}">
                <a16:creationId xmlns:a16="http://schemas.microsoft.com/office/drawing/2014/main" id="{22FE45BA-B91E-A4C6-9302-4C399FC4F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497690"/>
            <a:ext cx="5605283" cy="409652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79A9E40-136E-D002-ACE5-1CF276E77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448" y="2824598"/>
            <a:ext cx="4841198" cy="154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9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5F168-5914-4BC0-5213-1AF405824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5B3EDC-3EA0-5F9B-8058-6AC4EC3FDF8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16139A-0A93-A0CA-0F35-99481648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A382B9-E22C-3F9E-D453-0911FB68D0E0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6" name="Picture 5" descr="A graph of a number of points&#10;&#10;AI-generated content may be incorrect.">
            <a:extLst>
              <a:ext uri="{FF2B5EF4-FFF2-40B4-BE49-F238E27FC236}">
                <a16:creationId xmlns:a16="http://schemas.microsoft.com/office/drawing/2014/main" id="{73C8EB7D-62A0-DA3E-B7A5-7C3A0667D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365" y="2406212"/>
            <a:ext cx="5846069" cy="427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9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4D1E8-CEF2-987D-93A3-A27A89E1C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D61471-C494-9D19-B710-8883085B18E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255AEBA-5C8D-CCDB-CAC7-22A81962E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87F6D5-DA93-ADF4-AE2F-FF98A94E2884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3" name="Picture 2" descr="A graph with blue dots and a triangle&#10;&#10;AI-generated content may be incorrect.">
            <a:extLst>
              <a:ext uri="{FF2B5EF4-FFF2-40B4-BE49-F238E27FC236}">
                <a16:creationId xmlns:a16="http://schemas.microsoft.com/office/drawing/2014/main" id="{0120DBAE-8309-EEE3-DD48-EDF029D7A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58" y="2515227"/>
            <a:ext cx="5605283" cy="41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67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23FE3-1AAA-A43C-7294-DF6B76D04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A51DBB-DCE5-5EA5-C16C-E16E2531CD0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DCB588-27CE-14C3-2E59-D395B4039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B94E0B-E207-D6B8-4BAD-E3E9BBF79294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Nodos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7E6DDA-1C0F-D292-9611-C36CB0F3F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5292375"/>
            <a:ext cx="1342950" cy="828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EA20A3-6E68-7906-5343-3F2A28320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907" y="5301843"/>
            <a:ext cx="1342950" cy="8285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6EC9BA-BD1E-ACB1-24F2-554B5F49F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217" y="5451758"/>
            <a:ext cx="1176745" cy="66913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493D80E-36CD-47F2-A1D2-24981AE6D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14" y="2391589"/>
            <a:ext cx="9321005" cy="298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31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FFF54-6F24-6E6A-F348-8CE7EA01C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A46714-2125-2A5A-482D-240B1EF2D62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36C3DC3-6C1D-D6DD-AA11-B8886FC78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E06B06-FFB2-C2FD-EF43-EEE483C1C94A}"/>
              </a:ext>
            </a:extLst>
          </p:cNvPr>
          <p:cNvSpPr txBox="1"/>
          <p:nvPr/>
        </p:nvSpPr>
        <p:spPr>
          <a:xfrm>
            <a:off x="990600" y="1727944"/>
            <a:ext cx="4498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Weights</a:t>
            </a:r>
            <a:r>
              <a:rPr lang="es-ES" sz="3200" dirty="0"/>
              <a:t> W1, W2(pesos)</a:t>
            </a:r>
          </a:p>
          <a:p>
            <a:r>
              <a:rPr lang="es-ES" sz="3200" dirty="0" err="1"/>
              <a:t>Biases</a:t>
            </a:r>
            <a:r>
              <a:rPr lang="es-ES" sz="3200" dirty="0"/>
              <a:t> B1, B2 (sesgos)</a:t>
            </a:r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725706E-10C0-664D-4685-3233EFEBB3B8}"/>
              </a:ext>
            </a:extLst>
          </p:cNvPr>
          <p:cNvSpPr/>
          <p:nvPr/>
        </p:nvSpPr>
        <p:spPr>
          <a:xfrm>
            <a:off x="6195975" y="1843088"/>
            <a:ext cx="219456" cy="84402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4559F-C42D-3844-6118-BF89DCF3ABFF}"/>
              </a:ext>
            </a:extLst>
          </p:cNvPr>
          <p:cNvSpPr txBox="1"/>
          <p:nvPr/>
        </p:nvSpPr>
        <p:spPr>
          <a:xfrm>
            <a:off x="6604406" y="1972710"/>
            <a:ext cx="3313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Parameters</a:t>
            </a:r>
            <a:endParaRPr lang="en-US" sz="3200" dirty="0"/>
          </a:p>
        </p:txBody>
      </p:sp>
      <p:pic>
        <p:nvPicPr>
          <p:cNvPr id="3" name="Picture 2" descr="A diagram of numbers and symbols&#10;&#10;AI-generated content may be incorrect.">
            <a:extLst>
              <a:ext uri="{FF2B5EF4-FFF2-40B4-BE49-F238E27FC236}">
                <a16:creationId xmlns:a16="http://schemas.microsoft.com/office/drawing/2014/main" id="{E8801F2F-8597-F702-9C34-06D0AFCD8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46" y="3168651"/>
            <a:ext cx="9100908" cy="293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47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9F334-0A3A-9D1B-E1B2-28A187183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7FC8F4-CD55-9E1C-F86C-BE7233184FB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54E6DFD-41F1-6997-EE3C-EFFEEF52C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D7F12F-28BC-DD59-22CD-7651AF106EBD}"/>
              </a:ext>
            </a:extLst>
          </p:cNvPr>
          <p:cNvSpPr txBox="1"/>
          <p:nvPr/>
        </p:nvSpPr>
        <p:spPr>
          <a:xfrm>
            <a:off x="990599" y="2023917"/>
            <a:ext cx="10999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Entrenar un modelo = Modificar el valor de los parámetros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A06DF-5A54-3AF4-AA34-9D961A3F3075}"/>
              </a:ext>
            </a:extLst>
          </p:cNvPr>
          <p:cNvSpPr txBox="1"/>
          <p:nvPr/>
        </p:nvSpPr>
        <p:spPr>
          <a:xfrm>
            <a:off x="2640787" y="3406876"/>
            <a:ext cx="7176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“We are releasing two model sizes: gpt-oss-</a:t>
            </a:r>
            <a:r>
              <a:rPr lang="en-US" sz="2800" b="1" dirty="0"/>
              <a:t>120b</a:t>
            </a:r>
            <a:r>
              <a:rPr lang="en-US" sz="2800" dirty="0"/>
              <a:t>, which consists of </a:t>
            </a:r>
            <a:r>
              <a:rPr lang="en-US" sz="2800" b="1" dirty="0"/>
              <a:t>36 layers</a:t>
            </a:r>
            <a:r>
              <a:rPr lang="en-US" sz="2800" dirty="0"/>
              <a:t>…”[1]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ABB4F-DAFD-05D8-0B36-5D4353A752AD}"/>
              </a:ext>
            </a:extLst>
          </p:cNvPr>
          <p:cNvSpPr txBox="1"/>
          <p:nvPr/>
        </p:nvSpPr>
        <p:spPr>
          <a:xfrm>
            <a:off x="366354" y="6155809"/>
            <a:ext cx="991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[1]</a:t>
            </a:r>
            <a:r>
              <a:rPr lang="en-US" dirty="0"/>
              <a:t> gpt-oss-120b &amp; gpt-oss-20b Model Card. OpenAI. https://arxiv.org/pdf/2508.10925</a:t>
            </a:r>
          </a:p>
        </p:txBody>
      </p:sp>
    </p:spTree>
    <p:extLst>
      <p:ext uri="{BB962C8B-B14F-4D97-AF65-F5344CB8AC3E}">
        <p14:creationId xmlns:p14="http://schemas.microsoft.com/office/powerpoint/2010/main" val="418169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851F6-4F44-BAE2-FA77-7655CB38D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49F696-A30A-ECEE-218E-4339A773320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74620B5-A16C-B130-C6B1-4E5CF80A7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7EBCAA-5713-2F53-9FE6-7FF4D59C05A3}"/>
              </a:ext>
            </a:extLst>
          </p:cNvPr>
          <p:cNvSpPr txBox="1"/>
          <p:nvPr/>
        </p:nvSpPr>
        <p:spPr>
          <a:xfrm>
            <a:off x="990599" y="1727276"/>
            <a:ext cx="8736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Activation</a:t>
            </a:r>
            <a:r>
              <a:rPr lang="es-ES" sz="3200" dirty="0"/>
              <a:t> </a:t>
            </a:r>
            <a:r>
              <a:rPr lang="es-ES" sz="3200" dirty="0" err="1"/>
              <a:t>functions</a:t>
            </a:r>
            <a:r>
              <a:rPr lang="es-ES" sz="3200" dirty="0"/>
              <a:t> (funciones de activación)</a:t>
            </a:r>
          </a:p>
          <a:p>
            <a:endParaRPr lang="es-ES" sz="3200" dirty="0"/>
          </a:p>
          <a:p>
            <a:r>
              <a:rPr lang="es-ES" sz="3200" dirty="0" err="1"/>
              <a:t>ReLU</a:t>
            </a:r>
            <a:r>
              <a:rPr lang="es-ES" sz="3200" dirty="0"/>
              <a:t> (</a:t>
            </a:r>
            <a:r>
              <a:rPr lang="es-ES" sz="3200" dirty="0" err="1"/>
              <a:t>Rectified</a:t>
            </a:r>
            <a:r>
              <a:rPr lang="es-ES" sz="3200" dirty="0"/>
              <a:t> Linear </a:t>
            </a:r>
            <a:r>
              <a:rPr lang="es-ES" sz="3200" dirty="0" err="1"/>
              <a:t>Unit</a:t>
            </a:r>
            <a:r>
              <a:rPr lang="es-ES" sz="3200" dirty="0"/>
              <a:t>)</a:t>
            </a:r>
            <a:endParaRPr lang="en-US" dirty="0"/>
          </a:p>
        </p:txBody>
      </p:sp>
      <p:pic>
        <p:nvPicPr>
          <p:cNvPr id="1026" name="Picture 2" descr="Activation Function- ReLU - GK ADUSUMILLI">
            <a:extLst>
              <a:ext uri="{FF2B5EF4-FFF2-40B4-BE49-F238E27FC236}">
                <a16:creationId xmlns:a16="http://schemas.microsoft.com/office/drawing/2014/main" id="{8690977D-6FE1-F2E1-7BC1-0E4732808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93" y="3245393"/>
            <a:ext cx="6799903" cy="309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88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DDAA6-999B-0FA9-9967-04E518FB7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9ED2FB-63E7-6331-FD2C-3E3F89B2296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3D4A094-D469-E3CB-CC66-31393B481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D7CA9-92C4-A010-CC9A-FCC2E4BA962B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Pass Forward (propagación hacia delante)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4ABD9C-8F83-29C3-A2D4-4B49294E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287" y="2632481"/>
            <a:ext cx="3786226" cy="382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71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D1CA0-7982-8C06-F58E-B9F3C9B72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C07CB2-93BF-8088-BDD5-A36FBF31BE4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50F67BA-0A83-7A30-F8A6-0ABFEB2F7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2DCB9-9E77-3B0A-4793-1B17F8ED074C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Pass Forward (propagación hacia delante)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C10D5-2CF6-4AFF-AC27-138248A9A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496" y="2481259"/>
            <a:ext cx="4887007" cy="571580"/>
          </a:xfrm>
          <a:prstGeom prst="rect">
            <a:avLst/>
          </a:prstGeom>
        </p:spPr>
      </p:pic>
      <p:pic>
        <p:nvPicPr>
          <p:cNvPr id="10" name="Picture 9" descr="A diagram of a graph&#10;&#10;AI-generated content may be incorrect.">
            <a:extLst>
              <a:ext uri="{FF2B5EF4-FFF2-40B4-BE49-F238E27FC236}">
                <a16:creationId xmlns:a16="http://schemas.microsoft.com/office/drawing/2014/main" id="{0A819CD0-85B5-FB58-359E-B95F81B4F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350" y="3222047"/>
            <a:ext cx="8109300" cy="335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4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C54B8-4D86-DEDB-A155-9395024EA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95B4CC6-D50D-F727-4D54-31EB3D120C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CF2137-D2EA-CAE7-E6BD-6D2DBCD2FDE6}"/>
              </a:ext>
            </a:extLst>
          </p:cNvPr>
          <p:cNvSpPr txBox="1"/>
          <p:nvPr/>
        </p:nvSpPr>
        <p:spPr>
          <a:xfrm rot="19776318">
            <a:off x="1755649" y="3043122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68CC7-49A7-DB90-37BA-9C711E4A6878}"/>
              </a:ext>
            </a:extLst>
          </p:cNvPr>
          <p:cNvSpPr txBox="1"/>
          <p:nvPr/>
        </p:nvSpPr>
        <p:spPr>
          <a:xfrm rot="2484211">
            <a:off x="7036004" y="1901795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326EA-9131-92EC-4594-7E8AF9C7D473}"/>
              </a:ext>
            </a:extLst>
          </p:cNvPr>
          <p:cNvSpPr txBox="1"/>
          <p:nvPr/>
        </p:nvSpPr>
        <p:spPr>
          <a:xfrm>
            <a:off x="5097476" y="2842735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73A29-4F47-1E76-ED4C-2BA840C9B394}"/>
              </a:ext>
            </a:extLst>
          </p:cNvPr>
          <p:cNvSpPr txBox="1"/>
          <p:nvPr/>
        </p:nvSpPr>
        <p:spPr>
          <a:xfrm rot="1061084">
            <a:off x="7715099" y="4392338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7872D-E43A-1910-7CC6-6CA6D0C2E526}"/>
              </a:ext>
            </a:extLst>
          </p:cNvPr>
          <p:cNvSpPr txBox="1"/>
          <p:nvPr/>
        </p:nvSpPr>
        <p:spPr>
          <a:xfrm rot="21142979">
            <a:off x="3141882" y="4620382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DD585B-CE7F-2CE8-8F18-B08CCB06DC05}"/>
              </a:ext>
            </a:extLst>
          </p:cNvPr>
          <p:cNvSpPr txBox="1"/>
          <p:nvPr/>
        </p:nvSpPr>
        <p:spPr>
          <a:xfrm rot="20782856">
            <a:off x="3179444" y="1663684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9B84886-DF45-6DCD-69F5-17AFA3E6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3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39E03-A8DE-213D-DAF0-6C573D506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B0ACEE-FC41-3A75-55E1-8855E90BFF9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E555114-EC2B-BB43-EA49-2EF0AC4E2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B29201-1811-F3AB-E510-BC1B9104C780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Pass Forward (propagación hacia delante)</a:t>
            </a:r>
            <a:endParaRPr lang="en-US" dirty="0"/>
          </a:p>
        </p:txBody>
      </p:sp>
      <p:pic>
        <p:nvPicPr>
          <p:cNvPr id="2" name="Picture 1" descr="A graph with blue dots and a triangle&#10;&#10;AI-generated content may be incorrect.">
            <a:extLst>
              <a:ext uri="{FF2B5EF4-FFF2-40B4-BE49-F238E27FC236}">
                <a16:creationId xmlns:a16="http://schemas.microsoft.com/office/drawing/2014/main" id="{131DFFF9-3561-DDE8-2EBC-FEDCE1C5D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58" y="2483974"/>
            <a:ext cx="5605283" cy="41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2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87B38-98E2-15EB-FC63-3C25970FF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FFFCD2-F747-E201-305A-DC88A1DEBBA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2174535-53DF-3EA4-F65E-4C914EFC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D79EE7-C1AD-B50B-0C62-A1EB6859859B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¡Práctica!</a:t>
            </a: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DC366CC-A8AE-9C55-41A3-8E4D59E41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33" y="3019048"/>
            <a:ext cx="2386134" cy="27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078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03464-B471-C8B5-2B29-27C840592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243AB3-1552-2CEB-9C4E-E055BAA1318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FE11C3-3249-6B06-7D79-A1AB73ED7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FA79E4-E327-557D-8F3D-C172E5528DF9}"/>
              </a:ext>
            </a:extLst>
          </p:cNvPr>
          <p:cNvSpPr txBox="1"/>
          <p:nvPr/>
        </p:nvSpPr>
        <p:spPr>
          <a:xfrm>
            <a:off x="990600" y="1909354"/>
            <a:ext cx="5338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Weights</a:t>
            </a:r>
            <a:r>
              <a:rPr lang="es-ES" sz="3200" dirty="0"/>
              <a:t> W1, W2, W3, W4</a:t>
            </a:r>
          </a:p>
          <a:p>
            <a:r>
              <a:rPr lang="es-ES" sz="3200" dirty="0" err="1"/>
              <a:t>Biases</a:t>
            </a:r>
            <a:r>
              <a:rPr lang="es-ES" sz="3200" dirty="0"/>
              <a:t> B1, B2</a:t>
            </a:r>
            <a:endParaRPr lang="en-US" dirty="0"/>
          </a:p>
        </p:txBody>
      </p:sp>
      <p:pic>
        <p:nvPicPr>
          <p:cNvPr id="6" name="Picture 5" descr="A diagram of numbers and symbols&#10;&#10;AI-generated content may be incorrect.">
            <a:extLst>
              <a:ext uri="{FF2B5EF4-FFF2-40B4-BE49-F238E27FC236}">
                <a16:creationId xmlns:a16="http://schemas.microsoft.com/office/drawing/2014/main" id="{F652E648-B5AD-08A8-A075-66E6F31E3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22" y="3052838"/>
            <a:ext cx="9271223" cy="29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06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E472F-7FAC-C769-FA77-1D7DF07E2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51A7AF-251E-F561-5F0A-6924176A83D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2A27AB8-E334-8D4D-99FB-EB5D2A206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35C4EE-0DC4-FB23-E031-232E2A3294A8}"/>
              </a:ext>
            </a:extLst>
          </p:cNvPr>
          <p:cNvSpPr txBox="1"/>
          <p:nvPr/>
        </p:nvSpPr>
        <p:spPr>
          <a:xfrm>
            <a:off x="990600" y="1909354"/>
            <a:ext cx="5338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W3 única desconocida</a:t>
            </a:r>
            <a:endParaRPr lang="en-US" sz="3200" dirty="0"/>
          </a:p>
        </p:txBody>
      </p:sp>
      <p:pic>
        <p:nvPicPr>
          <p:cNvPr id="3" name="Picture 2" descr="A diagram of a clock&#10;&#10;AI-generated content may be incorrect.">
            <a:extLst>
              <a:ext uri="{FF2B5EF4-FFF2-40B4-BE49-F238E27FC236}">
                <a16:creationId xmlns:a16="http://schemas.microsoft.com/office/drawing/2014/main" id="{A0F6F954-0AC5-EFF7-2A45-E11D51CA2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76" y="3195771"/>
            <a:ext cx="9171894" cy="293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05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3EC05-3F91-DBCE-FFA8-12C58CA21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0A5F77-DC80-1119-CB99-DB369049069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117956-0B56-B686-901E-B5EE3A235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3A9C91-DFA6-AB07-82BE-C9A956AF32CC}"/>
              </a:ext>
            </a:extLst>
          </p:cNvPr>
          <p:cNvSpPr txBox="1"/>
          <p:nvPr/>
        </p:nvSpPr>
        <p:spPr>
          <a:xfrm>
            <a:off x="990600" y="1909354"/>
            <a:ext cx="5338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Suponemos W3 = 0</a:t>
            </a:r>
            <a:endParaRPr lang="en-US" sz="3200" dirty="0"/>
          </a:p>
        </p:txBody>
      </p:sp>
      <p:pic>
        <p:nvPicPr>
          <p:cNvPr id="6" name="Picture 5" descr="A diagram of a clock&#10;&#10;AI-generated content may be incorrect.">
            <a:extLst>
              <a:ext uri="{FF2B5EF4-FFF2-40B4-BE49-F238E27FC236}">
                <a16:creationId xmlns:a16="http://schemas.microsoft.com/office/drawing/2014/main" id="{1D50809E-2170-54C3-307D-D3A74656D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89" y="3103867"/>
            <a:ext cx="9055022" cy="28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83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18D2B-8F67-BF8F-18FC-73B37A392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E67A0A-B6A4-3D05-85CC-30D7B453604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31C0F02-0BFC-8627-EC0C-4B269236F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red line and blue dots&#10;&#10;AI-generated content may be incorrect.">
            <a:extLst>
              <a:ext uri="{FF2B5EF4-FFF2-40B4-BE49-F238E27FC236}">
                <a16:creationId xmlns:a16="http://schemas.microsoft.com/office/drawing/2014/main" id="{2DF7FA16-1DDF-2E7E-B9C3-D9F089560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362" y="2447963"/>
            <a:ext cx="5605283" cy="40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58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4255B-8F0F-1C53-0043-8BA55BC38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DB2CCB-BB5D-F3AC-F276-D113128B73B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E5F3FF5-9789-513E-F0C4-48FE23854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8DF87488-9C78-49AD-302D-45A264353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58" y="2243955"/>
            <a:ext cx="5605283" cy="40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13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2F4F4-7F62-F5CB-5A14-089A9BD84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08E10C-868C-C5AE-673D-84D4F5EA532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BFDFB5D-0138-AFD7-3F53-FD770F07F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4C096596-F9C3-6BBC-AD41-79F4FB6D8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4" y="2201472"/>
            <a:ext cx="5605283" cy="409652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1BB58CB-A3BE-0444-BED9-CB5650E15C69}"/>
              </a:ext>
            </a:extLst>
          </p:cNvPr>
          <p:cNvCxnSpPr>
            <a:cxnSpLocks/>
          </p:cNvCxnSpPr>
          <p:nvPr/>
        </p:nvCxnSpPr>
        <p:spPr>
          <a:xfrm>
            <a:off x="5538048" y="2557083"/>
            <a:ext cx="0" cy="296055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732044-6900-808D-21CB-84F50D9DCDE9}"/>
              </a:ext>
            </a:extLst>
          </p:cNvPr>
          <p:cNvSpPr txBox="1"/>
          <p:nvPr/>
        </p:nvSpPr>
        <p:spPr>
          <a:xfrm>
            <a:off x="6242144" y="2245045"/>
            <a:ext cx="582793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Cuantificar cómo de mala es </a:t>
            </a:r>
            <a:r>
              <a:rPr lang="es-ES" sz="3200" b="1" dirty="0"/>
              <a:t>una única predicción</a:t>
            </a:r>
            <a:r>
              <a:rPr lang="es-ES" sz="3200" dirty="0"/>
              <a:t>: Residual</a:t>
            </a:r>
          </a:p>
          <a:p>
            <a:endParaRPr lang="es-ES" sz="3200" dirty="0"/>
          </a:p>
          <a:p>
            <a:r>
              <a:rPr lang="es-ES" sz="3200" dirty="0"/>
              <a:t>Residual = </a:t>
            </a:r>
            <a:r>
              <a:rPr lang="es-ES" sz="3200" dirty="0" err="1">
                <a:solidFill>
                  <a:srgbClr val="0000FF"/>
                </a:solidFill>
              </a:rPr>
              <a:t>Observed</a:t>
            </a:r>
            <a:r>
              <a:rPr lang="es-ES" sz="3200" dirty="0"/>
              <a:t> - </a:t>
            </a:r>
            <a:r>
              <a:rPr lang="es-ES" sz="3200" dirty="0" err="1">
                <a:solidFill>
                  <a:srgbClr val="FFC000"/>
                </a:solidFill>
              </a:rPr>
              <a:t>Predicted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FEAB7532-AC5C-A7BE-BDBC-0BC9854C0083}"/>
              </a:ext>
            </a:extLst>
          </p:cNvPr>
          <p:cNvSpPr/>
          <p:nvPr/>
        </p:nvSpPr>
        <p:spPr>
          <a:xfrm rot="19401819">
            <a:off x="5388349" y="2300004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16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61CD8-970F-A303-349F-34ED60A02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DCAFF5-F4CF-FD8A-05A9-4ECD60965BA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FDD70C1-4A72-156B-CBC9-99377A40C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0D1F374F-E7AC-E9EF-E512-ACC68B3E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4" y="2201472"/>
            <a:ext cx="5605283" cy="409652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192F168-ECDD-3007-413E-F08F0A0EC26E}"/>
              </a:ext>
            </a:extLst>
          </p:cNvPr>
          <p:cNvCxnSpPr>
            <a:cxnSpLocks/>
          </p:cNvCxnSpPr>
          <p:nvPr/>
        </p:nvCxnSpPr>
        <p:spPr>
          <a:xfrm>
            <a:off x="5538048" y="2557083"/>
            <a:ext cx="0" cy="296055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8A6F55-9EF3-BF6C-B060-B4888758B4EE}"/>
                  </a:ext>
                </a:extLst>
              </p:cNvPr>
              <p:cNvSpPr txBox="1"/>
              <p:nvPr/>
            </p:nvSpPr>
            <p:spPr>
              <a:xfrm>
                <a:off x="6242144" y="2245045"/>
                <a:ext cx="5827936" cy="3178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3200" dirty="0"/>
                  <a:t>Cuantificar cómo de malo es un modelo (</a:t>
                </a:r>
                <a:r>
                  <a:rPr lang="es-ES" sz="3200" b="1" dirty="0"/>
                  <a:t>conjunto de predicciones</a:t>
                </a:r>
                <a:r>
                  <a:rPr lang="es-ES" sz="3200" dirty="0"/>
                  <a:t>): Sum Square </a:t>
                </a:r>
                <a:r>
                  <a:rPr lang="es-ES" sz="3200" dirty="0" err="1"/>
                  <a:t>of</a:t>
                </a:r>
                <a:r>
                  <a:rPr lang="es-ES" sz="3200" dirty="0"/>
                  <a:t> </a:t>
                </a:r>
                <a:r>
                  <a:rPr lang="es-ES" sz="3200" dirty="0" err="1"/>
                  <a:t>Residuals</a:t>
                </a:r>
                <a:endParaRPr lang="es-ES" sz="3200" dirty="0"/>
              </a:p>
              <a:p>
                <a:endParaRPr lang="es-ES" sz="3200" dirty="0"/>
              </a:p>
              <a:p>
                <a:r>
                  <a:rPr lang="es-ES" sz="3200" dirty="0"/>
                  <a:t>SSR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𝑅𝑒𝑠𝑖𝑑𝑢𝑎𝑙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32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8A6F55-9EF3-BF6C-B060-B4888758B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144" y="2245045"/>
                <a:ext cx="5827936" cy="3178884"/>
              </a:xfrm>
              <a:prstGeom prst="rect">
                <a:avLst/>
              </a:prstGeom>
              <a:blipFill>
                <a:blip r:embed="rId4"/>
                <a:stretch>
                  <a:fillRect l="-2720" t="-2299" r="-1360" b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lus Sign 10">
            <a:extLst>
              <a:ext uri="{FF2B5EF4-FFF2-40B4-BE49-F238E27FC236}">
                <a16:creationId xmlns:a16="http://schemas.microsoft.com/office/drawing/2014/main" id="{5BB4A124-E221-EBB2-7934-8E0A7A9E3F6E}"/>
              </a:ext>
            </a:extLst>
          </p:cNvPr>
          <p:cNvSpPr/>
          <p:nvPr/>
        </p:nvSpPr>
        <p:spPr>
          <a:xfrm rot="19401819">
            <a:off x="5388349" y="2300004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B31628A-EE7C-F29E-46AE-AD48B39415E1}"/>
              </a:ext>
            </a:extLst>
          </p:cNvPr>
          <p:cNvCxnSpPr>
            <a:cxnSpLocks/>
          </p:cNvCxnSpPr>
          <p:nvPr/>
        </p:nvCxnSpPr>
        <p:spPr>
          <a:xfrm>
            <a:off x="5078197" y="2848555"/>
            <a:ext cx="0" cy="273524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B9DC70-9E1A-8F9C-9E2A-AB0E5DD665AD}"/>
              </a:ext>
            </a:extLst>
          </p:cNvPr>
          <p:cNvCxnSpPr>
            <a:cxnSpLocks/>
          </p:cNvCxnSpPr>
          <p:nvPr/>
        </p:nvCxnSpPr>
        <p:spPr>
          <a:xfrm>
            <a:off x="4642200" y="3156668"/>
            <a:ext cx="0" cy="2427136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208FBF-FCD3-1E9A-5ECD-4451EE26D657}"/>
              </a:ext>
            </a:extLst>
          </p:cNvPr>
          <p:cNvCxnSpPr>
            <a:cxnSpLocks/>
          </p:cNvCxnSpPr>
          <p:nvPr/>
        </p:nvCxnSpPr>
        <p:spPr>
          <a:xfrm>
            <a:off x="4190301" y="3562185"/>
            <a:ext cx="0" cy="984968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A36619-4ECE-DBEB-01F2-AAFF4D714E20}"/>
              </a:ext>
            </a:extLst>
          </p:cNvPr>
          <p:cNvCxnSpPr>
            <a:cxnSpLocks/>
          </p:cNvCxnSpPr>
          <p:nvPr/>
        </p:nvCxnSpPr>
        <p:spPr>
          <a:xfrm>
            <a:off x="3738401" y="3927944"/>
            <a:ext cx="0" cy="61920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lus Sign 23">
            <a:extLst>
              <a:ext uri="{FF2B5EF4-FFF2-40B4-BE49-F238E27FC236}">
                <a16:creationId xmlns:a16="http://schemas.microsoft.com/office/drawing/2014/main" id="{C55FC0FC-A4F3-2F18-2131-808D923CDED8}"/>
              </a:ext>
            </a:extLst>
          </p:cNvPr>
          <p:cNvSpPr/>
          <p:nvPr/>
        </p:nvSpPr>
        <p:spPr>
          <a:xfrm rot="19401819">
            <a:off x="4928499" y="261204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EA126545-C5D4-A596-DE37-EE01C3A842E6}"/>
              </a:ext>
            </a:extLst>
          </p:cNvPr>
          <p:cNvSpPr/>
          <p:nvPr/>
        </p:nvSpPr>
        <p:spPr>
          <a:xfrm rot="19401819">
            <a:off x="3584765" y="3660508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Sign 25">
            <a:extLst>
              <a:ext uri="{FF2B5EF4-FFF2-40B4-BE49-F238E27FC236}">
                <a16:creationId xmlns:a16="http://schemas.microsoft.com/office/drawing/2014/main" id="{FE6E7763-E81C-8ADB-9A3C-1DC05F41E096}"/>
              </a:ext>
            </a:extLst>
          </p:cNvPr>
          <p:cNvSpPr/>
          <p:nvPr/>
        </p:nvSpPr>
        <p:spPr>
          <a:xfrm rot="19401819">
            <a:off x="4504742" y="295353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44E142B3-E5CD-489D-9669-56EEEEC364DC}"/>
              </a:ext>
            </a:extLst>
          </p:cNvPr>
          <p:cNvSpPr/>
          <p:nvPr/>
        </p:nvSpPr>
        <p:spPr>
          <a:xfrm rot="19401819">
            <a:off x="4044616" y="3311917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Sign 27">
            <a:extLst>
              <a:ext uri="{FF2B5EF4-FFF2-40B4-BE49-F238E27FC236}">
                <a16:creationId xmlns:a16="http://schemas.microsoft.com/office/drawing/2014/main" id="{837A4948-EB05-3899-7589-A7B979987C6E}"/>
              </a:ext>
            </a:extLst>
          </p:cNvPr>
          <p:cNvSpPr/>
          <p:nvPr/>
        </p:nvSpPr>
        <p:spPr>
          <a:xfrm rot="19401819">
            <a:off x="3124914" y="4007655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Sign 28">
            <a:extLst>
              <a:ext uri="{FF2B5EF4-FFF2-40B4-BE49-F238E27FC236}">
                <a16:creationId xmlns:a16="http://schemas.microsoft.com/office/drawing/2014/main" id="{0129E9B9-C630-6D03-5260-640C15B42F75}"/>
              </a:ext>
            </a:extLst>
          </p:cNvPr>
          <p:cNvSpPr/>
          <p:nvPr/>
        </p:nvSpPr>
        <p:spPr>
          <a:xfrm rot="19401819">
            <a:off x="1774517" y="5114718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Sign 29">
            <a:extLst>
              <a:ext uri="{FF2B5EF4-FFF2-40B4-BE49-F238E27FC236}">
                <a16:creationId xmlns:a16="http://schemas.microsoft.com/office/drawing/2014/main" id="{974A5450-AE07-40ED-11A9-57D21614B202}"/>
              </a:ext>
            </a:extLst>
          </p:cNvPr>
          <p:cNvSpPr/>
          <p:nvPr/>
        </p:nvSpPr>
        <p:spPr>
          <a:xfrm rot="19401819">
            <a:off x="1332576" y="5409825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4203639B-A4DC-FE37-03C2-612358AF5D54}"/>
              </a:ext>
            </a:extLst>
          </p:cNvPr>
          <p:cNvSpPr/>
          <p:nvPr/>
        </p:nvSpPr>
        <p:spPr>
          <a:xfrm rot="19401819">
            <a:off x="890634" y="542351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BCFD46-C9A5-F29C-A72C-6959ED8294BA}"/>
              </a:ext>
            </a:extLst>
          </p:cNvPr>
          <p:cNvCxnSpPr>
            <a:cxnSpLocks/>
          </p:cNvCxnSpPr>
          <p:nvPr/>
        </p:nvCxnSpPr>
        <p:spPr>
          <a:xfrm>
            <a:off x="1924215" y="5354866"/>
            <a:ext cx="0" cy="2289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6102A-2DEC-8E28-D87C-5D0100DBBFF1}"/>
              </a:ext>
            </a:extLst>
          </p:cNvPr>
          <p:cNvCxnSpPr>
            <a:cxnSpLocks/>
          </p:cNvCxnSpPr>
          <p:nvPr/>
        </p:nvCxnSpPr>
        <p:spPr>
          <a:xfrm>
            <a:off x="3274612" y="4264879"/>
            <a:ext cx="0" cy="2913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89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8CD21-2B06-3977-2810-15A20A504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543757-1CD0-DEF2-B847-BC8B8CE2F17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C432584-D716-EF1A-AECE-13E3161F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A5EF59A0-0AD5-0694-1388-225A07D28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4" y="2201472"/>
            <a:ext cx="5605283" cy="409652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23F98C-5334-8EE1-74A1-251F89BB51E5}"/>
              </a:ext>
            </a:extLst>
          </p:cNvPr>
          <p:cNvCxnSpPr>
            <a:cxnSpLocks/>
          </p:cNvCxnSpPr>
          <p:nvPr/>
        </p:nvCxnSpPr>
        <p:spPr>
          <a:xfrm>
            <a:off x="5538048" y="2557083"/>
            <a:ext cx="0" cy="296055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82D63D-9B98-6069-99AC-1DC965C16D1A}"/>
              </a:ext>
            </a:extLst>
          </p:cNvPr>
          <p:cNvSpPr txBox="1"/>
          <p:nvPr/>
        </p:nvSpPr>
        <p:spPr>
          <a:xfrm>
            <a:off x="6434461" y="2118146"/>
            <a:ext cx="25474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/>
              <a:t>Residuals</a:t>
            </a:r>
            <a:endParaRPr lang="en-US" sz="3200" dirty="0"/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89E9ABC9-1ECC-9F9C-D2F9-8B7958AFEC1E}"/>
              </a:ext>
            </a:extLst>
          </p:cNvPr>
          <p:cNvSpPr/>
          <p:nvPr/>
        </p:nvSpPr>
        <p:spPr>
          <a:xfrm rot="19401819">
            <a:off x="5388349" y="2300004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C3D3509-E7A2-D7CC-6B2C-E58EFE4599B0}"/>
              </a:ext>
            </a:extLst>
          </p:cNvPr>
          <p:cNvCxnSpPr>
            <a:cxnSpLocks/>
          </p:cNvCxnSpPr>
          <p:nvPr/>
        </p:nvCxnSpPr>
        <p:spPr>
          <a:xfrm>
            <a:off x="5078197" y="2848555"/>
            <a:ext cx="0" cy="273524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E8F458-159C-A500-0577-6EC17D749F11}"/>
              </a:ext>
            </a:extLst>
          </p:cNvPr>
          <p:cNvCxnSpPr>
            <a:cxnSpLocks/>
          </p:cNvCxnSpPr>
          <p:nvPr/>
        </p:nvCxnSpPr>
        <p:spPr>
          <a:xfrm>
            <a:off x="4642200" y="3156668"/>
            <a:ext cx="0" cy="2427136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DA380A-04D6-4BDE-13D9-070ADBF40A4A}"/>
              </a:ext>
            </a:extLst>
          </p:cNvPr>
          <p:cNvCxnSpPr>
            <a:cxnSpLocks/>
          </p:cNvCxnSpPr>
          <p:nvPr/>
        </p:nvCxnSpPr>
        <p:spPr>
          <a:xfrm>
            <a:off x="4190301" y="3562185"/>
            <a:ext cx="0" cy="984968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413EB3-95A5-9C3D-5329-DEFF196A9735}"/>
              </a:ext>
            </a:extLst>
          </p:cNvPr>
          <p:cNvCxnSpPr>
            <a:cxnSpLocks/>
          </p:cNvCxnSpPr>
          <p:nvPr/>
        </p:nvCxnSpPr>
        <p:spPr>
          <a:xfrm>
            <a:off x="3738401" y="3927944"/>
            <a:ext cx="0" cy="61920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lus Sign 23">
            <a:extLst>
              <a:ext uri="{FF2B5EF4-FFF2-40B4-BE49-F238E27FC236}">
                <a16:creationId xmlns:a16="http://schemas.microsoft.com/office/drawing/2014/main" id="{65BB0FE0-903B-399E-5627-85949792CB3F}"/>
              </a:ext>
            </a:extLst>
          </p:cNvPr>
          <p:cNvSpPr/>
          <p:nvPr/>
        </p:nvSpPr>
        <p:spPr>
          <a:xfrm rot="19401819">
            <a:off x="4928499" y="261204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524399AC-099F-293D-F7D8-9B8E61FBD720}"/>
              </a:ext>
            </a:extLst>
          </p:cNvPr>
          <p:cNvSpPr/>
          <p:nvPr/>
        </p:nvSpPr>
        <p:spPr>
          <a:xfrm rot="19401819">
            <a:off x="3584765" y="3660508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Sign 25">
            <a:extLst>
              <a:ext uri="{FF2B5EF4-FFF2-40B4-BE49-F238E27FC236}">
                <a16:creationId xmlns:a16="http://schemas.microsoft.com/office/drawing/2014/main" id="{8B6979A0-EFD4-00B2-03F6-803C630B14E6}"/>
              </a:ext>
            </a:extLst>
          </p:cNvPr>
          <p:cNvSpPr/>
          <p:nvPr/>
        </p:nvSpPr>
        <p:spPr>
          <a:xfrm rot="19401819">
            <a:off x="4504742" y="295353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DC9E5418-401D-B993-E926-75D003C9DF21}"/>
              </a:ext>
            </a:extLst>
          </p:cNvPr>
          <p:cNvSpPr/>
          <p:nvPr/>
        </p:nvSpPr>
        <p:spPr>
          <a:xfrm rot="19401819">
            <a:off x="4044616" y="3311917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Sign 27">
            <a:extLst>
              <a:ext uri="{FF2B5EF4-FFF2-40B4-BE49-F238E27FC236}">
                <a16:creationId xmlns:a16="http://schemas.microsoft.com/office/drawing/2014/main" id="{507D4DFC-FC4C-67E9-3179-E610247C52A2}"/>
              </a:ext>
            </a:extLst>
          </p:cNvPr>
          <p:cNvSpPr/>
          <p:nvPr/>
        </p:nvSpPr>
        <p:spPr>
          <a:xfrm rot="19401819">
            <a:off x="3124914" y="4007655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Sign 28">
            <a:extLst>
              <a:ext uri="{FF2B5EF4-FFF2-40B4-BE49-F238E27FC236}">
                <a16:creationId xmlns:a16="http://schemas.microsoft.com/office/drawing/2014/main" id="{BFEA6072-C9B2-5B5E-77CE-C1F72879D669}"/>
              </a:ext>
            </a:extLst>
          </p:cNvPr>
          <p:cNvSpPr/>
          <p:nvPr/>
        </p:nvSpPr>
        <p:spPr>
          <a:xfrm rot="19401819">
            <a:off x="1774517" y="5114718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Sign 29">
            <a:extLst>
              <a:ext uri="{FF2B5EF4-FFF2-40B4-BE49-F238E27FC236}">
                <a16:creationId xmlns:a16="http://schemas.microsoft.com/office/drawing/2014/main" id="{57CA8963-4478-AC4E-4A7B-9BD3BFFBF3E4}"/>
              </a:ext>
            </a:extLst>
          </p:cNvPr>
          <p:cNvSpPr/>
          <p:nvPr/>
        </p:nvSpPr>
        <p:spPr>
          <a:xfrm rot="19401819">
            <a:off x="1332576" y="5409825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DC0AA5C3-C821-6EA5-3F48-88CD6DA249CF}"/>
              </a:ext>
            </a:extLst>
          </p:cNvPr>
          <p:cNvSpPr/>
          <p:nvPr/>
        </p:nvSpPr>
        <p:spPr>
          <a:xfrm rot="19401819">
            <a:off x="890634" y="542351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D3754E-42E9-C56B-EC5B-42B0A86B4553}"/>
              </a:ext>
            </a:extLst>
          </p:cNvPr>
          <p:cNvCxnSpPr>
            <a:cxnSpLocks/>
          </p:cNvCxnSpPr>
          <p:nvPr/>
        </p:nvCxnSpPr>
        <p:spPr>
          <a:xfrm>
            <a:off x="1924215" y="5354866"/>
            <a:ext cx="0" cy="2289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153C98-A653-9D28-0016-50F31AC3FDE2}"/>
              </a:ext>
            </a:extLst>
          </p:cNvPr>
          <p:cNvCxnSpPr>
            <a:cxnSpLocks/>
          </p:cNvCxnSpPr>
          <p:nvPr/>
        </p:nvCxnSpPr>
        <p:spPr>
          <a:xfrm>
            <a:off x="3274612" y="4264879"/>
            <a:ext cx="0" cy="2913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8D53B7C-31A7-6245-E655-A5BFF76F2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020" y="2897073"/>
            <a:ext cx="1514686" cy="24577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F72488-7BBD-9B3F-7CB4-491686402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4350" y="2925651"/>
            <a:ext cx="2086266" cy="24006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F437D7-BDB0-53AD-3DB4-BB028C8D4121}"/>
              </a:ext>
            </a:extLst>
          </p:cNvPr>
          <p:cNvSpPr txBox="1"/>
          <p:nvPr/>
        </p:nvSpPr>
        <p:spPr>
          <a:xfrm>
            <a:off x="9105286" y="2118146"/>
            <a:ext cx="25474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Residuals^2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41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64704A6-6765-7F30-2F77-07C5A713B9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hat : r/LinkedInLunatics">
            <a:extLst>
              <a:ext uri="{FF2B5EF4-FFF2-40B4-BE49-F238E27FC236}">
                <a16:creationId xmlns:a16="http://schemas.microsoft.com/office/drawing/2014/main" id="{20747C65-1BFA-759C-E3E7-A8DB154AFA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4"/>
          <a:stretch>
            <a:fillRect/>
          </a:stretch>
        </p:blipFill>
        <p:spPr bwMode="auto">
          <a:xfrm>
            <a:off x="3138251" y="-64832"/>
            <a:ext cx="5477581" cy="69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829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34D48-E8EB-5FAF-9BFC-F83AAE7C5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CDE88D2-461D-B544-90C6-57D04560D03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DDE4C-DDA8-D08A-9200-A820D077B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DF0038-BBE5-36AD-E1B2-87BCE8253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350" y="2925651"/>
            <a:ext cx="2086266" cy="24006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79C13C-F02B-E875-2F31-E23D6314BE8A}"/>
              </a:ext>
            </a:extLst>
          </p:cNvPr>
          <p:cNvSpPr txBox="1"/>
          <p:nvPr/>
        </p:nvSpPr>
        <p:spPr>
          <a:xfrm>
            <a:off x="9105286" y="2118146"/>
            <a:ext cx="25474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Residuals^2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D9C59C-A1D5-3D30-85B8-5CFEDE17AE2D}"/>
                  </a:ext>
                </a:extLst>
              </p:cNvPr>
              <p:cNvSpPr txBox="1"/>
              <p:nvPr/>
            </p:nvSpPr>
            <p:spPr>
              <a:xfrm>
                <a:off x="990599" y="3539246"/>
                <a:ext cx="7591425" cy="615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3200" dirty="0" err="1"/>
                  <a:t>If</a:t>
                </a:r>
                <a:r>
                  <a:rPr lang="es-ES" sz="3200" dirty="0"/>
                  <a:t> w3 = 0 -&gt;SSR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3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sz="32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3200">
                                <a:latin typeface="Cambria Math" panose="02040503050406030204" pitchFamily="18" charset="0"/>
                              </a:rPr>
                              <m:t>𝑅𝑒𝑠𝑖𝑑𝑢𝑎𝑙</m:t>
                            </m:r>
                          </m:e>
                          <m:sub>
                            <m:r>
                              <a:rPr lang="es-ES" sz="3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sz="3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ES" sz="3200" b="0" i="0" smtClean="0">
                            <a:latin typeface="Cambria Math" panose="02040503050406030204" pitchFamily="18" charset="0"/>
                          </a:rPr>
                          <m:t>=26.42</m:t>
                        </m:r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D9C59C-A1D5-3D30-85B8-5CFEDE17A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3539246"/>
                <a:ext cx="7591425" cy="615297"/>
              </a:xfrm>
              <a:prstGeom prst="rect">
                <a:avLst/>
              </a:prstGeom>
              <a:blipFill>
                <a:blip r:embed="rId4"/>
                <a:stretch>
                  <a:fillRect l="-2006" t="-6931" b="-32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737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F5866-D1B7-8E9B-79BD-F988FEBFF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A890EC-5EEE-4BBE-EA86-03439E6DA35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F96045-FDE4-2414-ADC4-C02DB0799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C67D88-8BA2-EDE3-75AA-E9AA05576EC6}"/>
                  </a:ext>
                </a:extLst>
              </p:cNvPr>
              <p:cNvSpPr txBox="1"/>
              <p:nvPr/>
            </p:nvSpPr>
            <p:spPr>
              <a:xfrm>
                <a:off x="990599" y="3539246"/>
                <a:ext cx="7591425" cy="615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3200" dirty="0" err="1"/>
                  <a:t>If</a:t>
                </a:r>
                <a:r>
                  <a:rPr lang="es-ES" sz="3200" dirty="0"/>
                  <a:t> w3 = 0 -&gt;SSR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3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sz="32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3200">
                                <a:latin typeface="Cambria Math" panose="02040503050406030204" pitchFamily="18" charset="0"/>
                              </a:rPr>
                              <m:t>𝑅𝑒𝑠𝑖𝑑𝑢𝑎𝑙</m:t>
                            </m:r>
                          </m:e>
                          <m:sub>
                            <m:r>
                              <a:rPr lang="es-ES" sz="3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sz="3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ES" sz="3200" b="0" i="0" smtClean="0">
                            <a:latin typeface="Cambria Math" panose="02040503050406030204" pitchFamily="18" charset="0"/>
                          </a:rPr>
                          <m:t>=26.42</m:t>
                        </m:r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C67D88-8BA2-EDE3-75AA-E9AA05576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3539246"/>
                <a:ext cx="7591425" cy="615297"/>
              </a:xfrm>
              <a:prstGeom prst="rect">
                <a:avLst/>
              </a:prstGeom>
              <a:blipFill>
                <a:blip r:embed="rId4"/>
                <a:stretch>
                  <a:fillRect l="-2006" t="-6931" b="-32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7C39F7B-EDA9-744C-B80A-076520052D68}"/>
              </a:ext>
            </a:extLst>
          </p:cNvPr>
          <p:cNvSpPr txBox="1"/>
          <p:nvPr/>
        </p:nvSpPr>
        <p:spPr>
          <a:xfrm>
            <a:off x="2085975" y="4125968"/>
            <a:ext cx="1495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-6</a:t>
            </a:r>
          </a:p>
          <a:p>
            <a:r>
              <a:rPr lang="es-ES" sz="2800" dirty="0"/>
              <a:t>-5</a:t>
            </a:r>
          </a:p>
          <a:p>
            <a:r>
              <a:rPr lang="es-ES" sz="2800" dirty="0"/>
              <a:t>-4</a:t>
            </a:r>
          </a:p>
          <a:p>
            <a:r>
              <a:rPr lang="es-ES" sz="2800" dirty="0"/>
              <a:t>-3</a:t>
            </a:r>
          </a:p>
          <a:p>
            <a:r>
              <a:rPr lang="es-ES" sz="2800" dirty="0"/>
              <a:t>-2</a:t>
            </a:r>
          </a:p>
          <a:p>
            <a:r>
              <a:rPr lang="es-ES" sz="2800" dirty="0"/>
              <a:t>-</a:t>
            </a:r>
            <a:r>
              <a:rPr lang="en-US" sz="2800" dirty="0"/>
              <a:t>1</a:t>
            </a:r>
            <a:endParaRPr lang="es-E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1DFC12-D3EA-BE0E-D07F-FAED753AD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3707" y="2300019"/>
            <a:ext cx="1609950" cy="3029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DF07A6-F6D8-1794-17DE-F1EA9787C92B}"/>
              </a:ext>
            </a:extLst>
          </p:cNvPr>
          <p:cNvSpPr txBox="1"/>
          <p:nvPr/>
        </p:nvSpPr>
        <p:spPr>
          <a:xfrm>
            <a:off x="6754716" y="4125968"/>
            <a:ext cx="1495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7.24</a:t>
            </a:r>
          </a:p>
          <a:p>
            <a:r>
              <a:rPr lang="es-ES" sz="2800" dirty="0"/>
              <a:t>2.23</a:t>
            </a:r>
          </a:p>
          <a:p>
            <a:r>
              <a:rPr lang="es-ES" sz="2800" dirty="0"/>
              <a:t>0.5</a:t>
            </a:r>
          </a:p>
          <a:p>
            <a:r>
              <a:rPr lang="es-ES" sz="2800" dirty="0"/>
              <a:t>2.06</a:t>
            </a:r>
          </a:p>
          <a:p>
            <a:r>
              <a:rPr lang="es-ES" sz="2800" dirty="0"/>
              <a:t>6.9</a:t>
            </a:r>
          </a:p>
          <a:p>
            <a:r>
              <a:rPr lang="es-ES" sz="2800" dirty="0"/>
              <a:t>15.02</a:t>
            </a:r>
          </a:p>
        </p:txBody>
      </p:sp>
    </p:spTree>
    <p:extLst>
      <p:ext uri="{BB962C8B-B14F-4D97-AF65-F5344CB8AC3E}">
        <p14:creationId xmlns:p14="http://schemas.microsoft.com/office/powerpoint/2010/main" val="3042295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48B01-D4EA-0DE2-58A6-F1F82F88D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B199F5-FFF6-0EDF-125F-AF7BC84CBB0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BF6A304-DB84-2D98-261F-024FF6D5A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BDC65C39-CC94-C844-1C2F-2CEAAD5B4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0" y="2309389"/>
            <a:ext cx="5355076" cy="433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59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BCB8E-A1C6-EC41-C3A3-9CEE57285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BB64BA-B5BA-6521-F660-69C8BF50DB7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F073317-6F29-229B-D955-62FC507D3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520A22-2404-AF51-3D70-624A53693E0A}"/>
                  </a:ext>
                </a:extLst>
              </p:cNvPr>
              <p:cNvSpPr txBox="1"/>
              <p:nvPr/>
            </p:nvSpPr>
            <p:spPr>
              <a:xfrm>
                <a:off x="990600" y="2245045"/>
                <a:ext cx="11079480" cy="20901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3200" dirty="0"/>
                  <a:t>Objetivo: optimizar SSR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𝑅𝑒𝑠𝑖𝑑𝑢𝑎𝑙</m:t>
                            </m:r>
                          </m:e>
                          <m: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s-ES" sz="3200" dirty="0"/>
              </a:p>
              <a:p>
                <a:endParaRPr lang="es-ES" sz="3200" dirty="0"/>
              </a:p>
              <a:p>
                <a:r>
                  <a:rPr lang="es-ES" sz="3200" dirty="0"/>
                  <a:t>Objetivo: optimizar</a:t>
                </a:r>
                <a:r>
                  <a:rPr lang="es-ES" sz="3200" b="1" dirty="0"/>
                  <a:t> </a:t>
                </a:r>
                <a:r>
                  <a:rPr lang="es-ES" sz="3200" b="1" dirty="0" err="1"/>
                  <a:t>Loss</a:t>
                </a:r>
                <a:r>
                  <a:rPr lang="es-ES" sz="3200" b="1" dirty="0"/>
                  <a:t> </a:t>
                </a:r>
                <a:r>
                  <a:rPr lang="es-ES" sz="3200" b="1" dirty="0" err="1"/>
                  <a:t>Function</a:t>
                </a:r>
                <a:r>
                  <a:rPr lang="es-ES" sz="3200" b="1" dirty="0"/>
                  <a:t>/Control </a:t>
                </a:r>
                <a:r>
                  <a:rPr lang="es-ES" sz="3200" b="1" dirty="0" err="1"/>
                  <a:t>Funcion</a:t>
                </a:r>
                <a:endParaRPr lang="es-ES" sz="3200" b="1" dirty="0"/>
              </a:p>
              <a:p>
                <a:endParaRPr lang="en-US" sz="32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520A22-2404-AF51-3D70-624A5369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45045"/>
                <a:ext cx="11079480" cy="2090188"/>
              </a:xfrm>
              <a:prstGeom prst="rect">
                <a:avLst/>
              </a:prstGeom>
              <a:blipFill>
                <a:blip r:embed="rId3"/>
                <a:stretch>
                  <a:fillRect l="-1431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24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ADB45-A761-C3AA-8D1E-596523B25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1EC696-80F4-B704-1C45-50856CB89F4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267FFF6-AF7E-E6C7-7DCD-D7BB5A8DA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E6124B75-BDC9-9C68-0E99-45617F73D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0" y="2309389"/>
            <a:ext cx="5355076" cy="43355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800AED-B40B-BD77-F861-2E78DEC5C57A}"/>
              </a:ext>
            </a:extLst>
          </p:cNvPr>
          <p:cNvCxnSpPr/>
          <p:nvPr/>
        </p:nvCxnSpPr>
        <p:spPr>
          <a:xfrm flipH="1">
            <a:off x="7720716" y="2011680"/>
            <a:ext cx="731520" cy="190036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A44721-7C06-48D0-4DEF-9FD85B3DA2E7}"/>
                  </a:ext>
                </a:extLst>
              </p:cNvPr>
              <p:cNvSpPr txBox="1"/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= </a:t>
                </a:r>
                <a:r>
                  <a:rPr lang="es-ES" sz="3200" dirty="0" err="1">
                    <a:solidFill>
                      <a:schemeClr val="accent5">
                        <a:lumMod val="75000"/>
                      </a:schemeClr>
                    </a:solidFill>
                  </a:rPr>
                  <a:t>mx</a:t>
                </a:r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 + n &gt; 0</a:t>
                </a:r>
                <a:endParaRPr 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A44721-7C06-48D0-4DEF-9FD85B3DA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blipFill>
                <a:blip r:embed="rId4"/>
                <a:stretch>
                  <a:fillRect b="-1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796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5962C-AE89-331D-ED65-2ABCA83AF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741BB0-BADE-3C88-2A84-A00D05EE67A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259745B-A813-D0C7-9F89-9743FA1F6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E7D59081-223F-6368-4D06-CDC87B060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0" y="2309389"/>
            <a:ext cx="5355076" cy="433551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5C37378-4013-DC4D-C9FE-CABD3C3FDBBF}"/>
              </a:ext>
            </a:extLst>
          </p:cNvPr>
          <p:cNvCxnSpPr>
            <a:cxnSpLocks/>
          </p:cNvCxnSpPr>
          <p:nvPr/>
        </p:nvCxnSpPr>
        <p:spPr>
          <a:xfrm flipH="1">
            <a:off x="6067425" y="4499500"/>
            <a:ext cx="1351335" cy="140917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F325EA-EB24-CE21-5DB0-28AE7827E543}"/>
                  </a:ext>
                </a:extLst>
              </p:cNvPr>
              <p:cNvSpPr txBox="1"/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 &gt; 0</a:t>
                </a:r>
                <a:endParaRPr 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F325EA-EB24-CE21-5DB0-28AE7827E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blipFill>
                <a:blip r:embed="rId4"/>
                <a:stretch>
                  <a:fillRect b="-1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913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343C9-DF98-85A1-4DED-C6F1B910E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8ACD4E-650A-A249-D09D-EEC0E5FA733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8E45194-B49E-3991-7A4B-2957FFA36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045F3EC7-2E70-FDF9-08A9-5537250E4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0" y="2309389"/>
            <a:ext cx="5355076" cy="433551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642868C-C6D6-984D-C081-BAA96943CB0D}"/>
              </a:ext>
            </a:extLst>
          </p:cNvPr>
          <p:cNvCxnSpPr>
            <a:cxnSpLocks/>
          </p:cNvCxnSpPr>
          <p:nvPr/>
        </p:nvCxnSpPr>
        <p:spPr>
          <a:xfrm flipH="1" flipV="1">
            <a:off x="3474720" y="4655012"/>
            <a:ext cx="826936" cy="113131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C71498-3BCF-D4C4-6DE0-11FB38C5C9DC}"/>
                  </a:ext>
                </a:extLst>
              </p:cNvPr>
              <p:cNvSpPr txBox="1"/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&lt; 0</a:t>
                </a:r>
                <a:endParaRPr 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C71498-3BCF-D4C4-6DE0-11FB38C5C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blipFill>
                <a:blip r:embed="rId4"/>
                <a:stretch>
                  <a:fillRect b="-1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299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8E765-A64E-73AE-658F-FC5BA347C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97EEF5-76ED-8777-5520-62AB30797A4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6F7B2D8-7F4D-4BBB-76F2-CD2DECE8D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554B8-83E1-1CB4-6542-10DE85E44B3E}"/>
                  </a:ext>
                </a:extLst>
              </p:cNvPr>
              <p:cNvSpPr txBox="1"/>
              <p:nvPr/>
            </p:nvSpPr>
            <p:spPr>
              <a:xfrm>
                <a:off x="4492487" y="2504661"/>
                <a:ext cx="3342198" cy="1262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40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4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dSSR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ES" sz="4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dW</m:t>
                          </m:r>
                          <m:r>
                            <a:rPr lang="es-ES" sz="4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554B8-83E1-1CB4-6542-10DE85E44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487" y="2504661"/>
                <a:ext cx="3342198" cy="12628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5C112A1-E151-CE18-009C-4D99B06507F1}"/>
              </a:ext>
            </a:extLst>
          </p:cNvPr>
          <p:cNvSpPr txBox="1"/>
          <p:nvPr/>
        </p:nvSpPr>
        <p:spPr>
          <a:xfrm>
            <a:off x="990600" y="4429080"/>
            <a:ext cx="7569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Signo -&gt; en qué dirección moverse</a:t>
            </a:r>
          </a:p>
          <a:p>
            <a:endParaRPr lang="es-ES" sz="2800" dirty="0"/>
          </a:p>
          <a:p>
            <a:r>
              <a:rPr lang="es-ES" sz="2800" dirty="0"/>
              <a:t>Magnitud -&gt; cómo de lejos estamos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2802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7C3B4D-5A31-1662-AE30-D6656DA7F7B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8F98E9-CD00-DCDB-C7FB-BF2AA30E1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92DAF5FA-A65A-EF98-1738-2FD0B2B1A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4" y="2201472"/>
            <a:ext cx="5605283" cy="409652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7945EB-BBE5-C56E-5F15-3E551FEAB575}"/>
              </a:ext>
            </a:extLst>
          </p:cNvPr>
          <p:cNvCxnSpPr>
            <a:cxnSpLocks/>
          </p:cNvCxnSpPr>
          <p:nvPr/>
        </p:nvCxnSpPr>
        <p:spPr>
          <a:xfrm>
            <a:off x="5538048" y="2557083"/>
            <a:ext cx="0" cy="296055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F3DF95-88C5-F6CC-B677-812F68F5FDC2}"/>
              </a:ext>
            </a:extLst>
          </p:cNvPr>
          <p:cNvSpPr txBox="1"/>
          <p:nvPr/>
        </p:nvSpPr>
        <p:spPr>
          <a:xfrm>
            <a:off x="6242144" y="2245045"/>
            <a:ext cx="58279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Residual = </a:t>
            </a:r>
            <a:r>
              <a:rPr lang="es-ES" sz="2800" dirty="0" err="1">
                <a:solidFill>
                  <a:srgbClr val="0000FF"/>
                </a:solidFill>
              </a:rPr>
              <a:t>Observed</a:t>
            </a:r>
            <a:r>
              <a:rPr lang="es-ES" sz="2800" dirty="0"/>
              <a:t> - </a:t>
            </a:r>
            <a:r>
              <a:rPr lang="es-ES" sz="2800" dirty="0" err="1">
                <a:solidFill>
                  <a:srgbClr val="FFC000"/>
                </a:solidFill>
              </a:rPr>
              <a:t>Predicted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93679705-7DBC-CD05-08BA-74BD48261807}"/>
              </a:ext>
            </a:extLst>
          </p:cNvPr>
          <p:cNvSpPr/>
          <p:nvPr/>
        </p:nvSpPr>
        <p:spPr>
          <a:xfrm rot="19401819">
            <a:off x="5388349" y="2300004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93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60820-16C5-9BB5-416F-666131CF5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9EB84C-E406-9162-E0C1-F1543E19C36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3A95694-D9C9-41B5-1C69-9756435F4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45E798C5-5BAE-1FF0-C594-FE4DF6731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4" y="2201472"/>
            <a:ext cx="5605283" cy="409652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64F235B-971E-6B65-51F9-84BA7B62350E}"/>
              </a:ext>
            </a:extLst>
          </p:cNvPr>
          <p:cNvCxnSpPr>
            <a:cxnSpLocks/>
          </p:cNvCxnSpPr>
          <p:nvPr/>
        </p:nvCxnSpPr>
        <p:spPr>
          <a:xfrm>
            <a:off x="5538048" y="2557083"/>
            <a:ext cx="0" cy="296055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B8B104-326A-85F9-5FB2-62DB6E943C23}"/>
                  </a:ext>
                </a:extLst>
              </p:cNvPr>
              <p:cNvSpPr txBox="1"/>
              <p:nvPr/>
            </p:nvSpPr>
            <p:spPr>
              <a:xfrm>
                <a:off x="6278512" y="2245045"/>
                <a:ext cx="6292499" cy="2265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800" dirty="0"/>
                  <a:t>Residual = </a:t>
                </a:r>
                <a:r>
                  <a:rPr lang="es-ES" sz="2800" dirty="0" err="1">
                    <a:solidFill>
                      <a:srgbClr val="0000FF"/>
                    </a:solidFill>
                  </a:rPr>
                  <a:t>Observed</a:t>
                </a:r>
                <a:r>
                  <a:rPr lang="es-ES" sz="2800" dirty="0"/>
                  <a:t> - </a:t>
                </a:r>
                <a:r>
                  <a:rPr lang="es-ES" sz="2800" dirty="0" err="1">
                    <a:solidFill>
                      <a:srgbClr val="FFC000"/>
                    </a:solidFill>
                  </a:rPr>
                  <a:t>Predicted</a:t>
                </a:r>
                <a:endParaRPr lang="en-US" sz="2800" dirty="0">
                  <a:solidFill>
                    <a:srgbClr val="FFC000"/>
                  </a:solidFill>
                </a:endParaRPr>
              </a:p>
              <a:p>
                <a:endParaRPr lang="es-ES" sz="2800" dirty="0"/>
              </a:p>
              <a:p>
                <a:r>
                  <a:rPr lang="es-ES" sz="2800" dirty="0"/>
                  <a:t>SSR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2800" b="0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2800" b="0" i="1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Residual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s-ES" sz="2800" dirty="0"/>
              </a:p>
              <a:p>
                <a:endParaRPr lang="es-ES" sz="2800" dirty="0"/>
              </a:p>
              <a:p>
                <a:r>
                  <a:rPr lang="en-US" sz="2800" dirty="0"/>
                  <a:t>SSR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28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28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B8B104-326A-85F9-5FB2-62DB6E943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512" y="2245045"/>
                <a:ext cx="6292499" cy="2265364"/>
              </a:xfrm>
              <a:prstGeom prst="rect">
                <a:avLst/>
              </a:prstGeom>
              <a:blipFill>
                <a:blip r:embed="rId4"/>
                <a:stretch>
                  <a:fillRect l="-2035" t="-268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lus Sign 10">
            <a:extLst>
              <a:ext uri="{FF2B5EF4-FFF2-40B4-BE49-F238E27FC236}">
                <a16:creationId xmlns:a16="http://schemas.microsoft.com/office/drawing/2014/main" id="{8342D6C4-1FC9-2CE3-8679-9917FF791189}"/>
              </a:ext>
            </a:extLst>
          </p:cNvPr>
          <p:cNvSpPr/>
          <p:nvPr/>
        </p:nvSpPr>
        <p:spPr>
          <a:xfrm rot="19401819">
            <a:off x="5388349" y="2300004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6D249E4-AD11-38E5-7B0E-6E77C0AC02BF}"/>
              </a:ext>
            </a:extLst>
          </p:cNvPr>
          <p:cNvCxnSpPr>
            <a:cxnSpLocks/>
          </p:cNvCxnSpPr>
          <p:nvPr/>
        </p:nvCxnSpPr>
        <p:spPr>
          <a:xfrm>
            <a:off x="5078197" y="2848555"/>
            <a:ext cx="0" cy="273524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581C4C-566A-3375-1E13-D0A205D20040}"/>
              </a:ext>
            </a:extLst>
          </p:cNvPr>
          <p:cNvCxnSpPr>
            <a:cxnSpLocks/>
          </p:cNvCxnSpPr>
          <p:nvPr/>
        </p:nvCxnSpPr>
        <p:spPr>
          <a:xfrm>
            <a:off x="4642200" y="3156668"/>
            <a:ext cx="0" cy="2427136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69AD22-6BDB-46D6-8F0F-F93F02108C30}"/>
              </a:ext>
            </a:extLst>
          </p:cNvPr>
          <p:cNvCxnSpPr>
            <a:cxnSpLocks/>
          </p:cNvCxnSpPr>
          <p:nvPr/>
        </p:nvCxnSpPr>
        <p:spPr>
          <a:xfrm>
            <a:off x="4190301" y="3562185"/>
            <a:ext cx="0" cy="984968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A91105-4249-B5E2-7035-BD98F97AE1B0}"/>
              </a:ext>
            </a:extLst>
          </p:cNvPr>
          <p:cNvCxnSpPr>
            <a:cxnSpLocks/>
          </p:cNvCxnSpPr>
          <p:nvPr/>
        </p:nvCxnSpPr>
        <p:spPr>
          <a:xfrm>
            <a:off x="3738401" y="3927944"/>
            <a:ext cx="0" cy="61920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lus Sign 23">
            <a:extLst>
              <a:ext uri="{FF2B5EF4-FFF2-40B4-BE49-F238E27FC236}">
                <a16:creationId xmlns:a16="http://schemas.microsoft.com/office/drawing/2014/main" id="{1E6714C0-9736-5D30-568C-180EC2796E2C}"/>
              </a:ext>
            </a:extLst>
          </p:cNvPr>
          <p:cNvSpPr/>
          <p:nvPr/>
        </p:nvSpPr>
        <p:spPr>
          <a:xfrm rot="19401819">
            <a:off x="4928499" y="261204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F55B2CC7-2ECD-A369-BA66-EC954D260C48}"/>
              </a:ext>
            </a:extLst>
          </p:cNvPr>
          <p:cNvSpPr/>
          <p:nvPr/>
        </p:nvSpPr>
        <p:spPr>
          <a:xfrm rot="19401819">
            <a:off x="3584765" y="3660508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Sign 25">
            <a:extLst>
              <a:ext uri="{FF2B5EF4-FFF2-40B4-BE49-F238E27FC236}">
                <a16:creationId xmlns:a16="http://schemas.microsoft.com/office/drawing/2014/main" id="{B4B89FD5-E97B-8E7A-DE54-63A67D730C05}"/>
              </a:ext>
            </a:extLst>
          </p:cNvPr>
          <p:cNvSpPr/>
          <p:nvPr/>
        </p:nvSpPr>
        <p:spPr>
          <a:xfrm rot="19401819">
            <a:off x="4504742" y="295353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A532F453-00ED-6BEE-04A6-2B97F9A22208}"/>
              </a:ext>
            </a:extLst>
          </p:cNvPr>
          <p:cNvSpPr/>
          <p:nvPr/>
        </p:nvSpPr>
        <p:spPr>
          <a:xfrm rot="19401819">
            <a:off x="4044616" y="3311917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Sign 27">
            <a:extLst>
              <a:ext uri="{FF2B5EF4-FFF2-40B4-BE49-F238E27FC236}">
                <a16:creationId xmlns:a16="http://schemas.microsoft.com/office/drawing/2014/main" id="{4DA519B1-CFBB-F3AC-C895-46969A055190}"/>
              </a:ext>
            </a:extLst>
          </p:cNvPr>
          <p:cNvSpPr/>
          <p:nvPr/>
        </p:nvSpPr>
        <p:spPr>
          <a:xfrm rot="19401819">
            <a:off x="3124914" y="4007655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Sign 28">
            <a:extLst>
              <a:ext uri="{FF2B5EF4-FFF2-40B4-BE49-F238E27FC236}">
                <a16:creationId xmlns:a16="http://schemas.microsoft.com/office/drawing/2014/main" id="{00FB6426-AF71-FD6A-E936-8C6CD06D8213}"/>
              </a:ext>
            </a:extLst>
          </p:cNvPr>
          <p:cNvSpPr/>
          <p:nvPr/>
        </p:nvSpPr>
        <p:spPr>
          <a:xfrm rot="19401819">
            <a:off x="1774517" y="5114718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Sign 29">
            <a:extLst>
              <a:ext uri="{FF2B5EF4-FFF2-40B4-BE49-F238E27FC236}">
                <a16:creationId xmlns:a16="http://schemas.microsoft.com/office/drawing/2014/main" id="{0F7ABC4B-C83B-1826-8DB5-2793232EB705}"/>
              </a:ext>
            </a:extLst>
          </p:cNvPr>
          <p:cNvSpPr/>
          <p:nvPr/>
        </p:nvSpPr>
        <p:spPr>
          <a:xfrm rot="19401819">
            <a:off x="1332576" y="5409825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C21FFF2D-A54E-2A85-1C32-C8788DBC67A5}"/>
              </a:ext>
            </a:extLst>
          </p:cNvPr>
          <p:cNvSpPr/>
          <p:nvPr/>
        </p:nvSpPr>
        <p:spPr>
          <a:xfrm rot="19401819">
            <a:off x="890634" y="542351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B2B345-421E-94B1-F01F-2B04CA9F5B40}"/>
              </a:ext>
            </a:extLst>
          </p:cNvPr>
          <p:cNvCxnSpPr>
            <a:cxnSpLocks/>
          </p:cNvCxnSpPr>
          <p:nvPr/>
        </p:nvCxnSpPr>
        <p:spPr>
          <a:xfrm>
            <a:off x="1924215" y="5354866"/>
            <a:ext cx="0" cy="2289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50A2C6-3A94-0DEF-9C68-3AF2E64C226E}"/>
              </a:ext>
            </a:extLst>
          </p:cNvPr>
          <p:cNvCxnSpPr>
            <a:cxnSpLocks/>
          </p:cNvCxnSpPr>
          <p:nvPr/>
        </p:nvCxnSpPr>
        <p:spPr>
          <a:xfrm>
            <a:off x="3274612" y="4264879"/>
            <a:ext cx="0" cy="2913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2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CF364-C5B1-8ADB-CE2A-4FFD54753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72EE-67DD-9E3F-08B6-E6B86D51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y Objetivos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F8E44FD-79BF-FB02-A19E-1CF9811C32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E21D47-50D1-B610-0B47-2CB9C0B212A8}"/>
              </a:ext>
            </a:extLst>
          </p:cNvPr>
          <p:cNvSpPr txBox="1"/>
          <p:nvPr/>
        </p:nvSpPr>
        <p:spPr>
          <a:xfrm>
            <a:off x="1097281" y="1631289"/>
            <a:ext cx="89391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Conceptos fundamentales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Optimización pesos y sesgos por </a:t>
            </a:r>
            <a:r>
              <a:rPr lang="es-ES" sz="2400" dirty="0" err="1"/>
              <a:t>backpropagation</a:t>
            </a:r>
            <a:r>
              <a:rPr lang="es-ES" sz="2400" dirty="0"/>
              <a:t> (</a:t>
            </a:r>
            <a:r>
              <a:rPr lang="es-ES" sz="2400" dirty="0" err="1"/>
              <a:t>retropropagación</a:t>
            </a:r>
            <a:r>
              <a:rPr lang="es-E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Redes con múltiples entradas y salida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Funciones </a:t>
            </a:r>
            <a:r>
              <a:rPr lang="es-ES" sz="2400" dirty="0" err="1"/>
              <a:t>Softmax</a:t>
            </a:r>
            <a:r>
              <a:rPr lang="es-ES" sz="2400" dirty="0"/>
              <a:t> y </a:t>
            </a:r>
            <a:r>
              <a:rPr lang="es-ES" sz="2400" dirty="0" err="1"/>
              <a:t>Argmax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Optimización usando Cross </a:t>
            </a:r>
            <a:r>
              <a:rPr lang="es-ES" sz="2400" dirty="0" err="1"/>
              <a:t>Entropy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Redes Convolucionales (CNN)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8997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0C8C6-6907-12A8-FCA0-9DFBFC9AF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A00730-1105-FB87-1212-354574DCCF5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0A5B9CA-4CA4-77EA-BE3C-32F76F794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AC11DC-794F-C4F2-0487-2BE001AD8ABC}"/>
                  </a:ext>
                </a:extLst>
              </p:cNvPr>
              <p:cNvSpPr txBox="1"/>
              <p:nvPr/>
            </p:nvSpPr>
            <p:spPr>
              <a:xfrm>
                <a:off x="990600" y="2164124"/>
                <a:ext cx="6292499" cy="532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SSR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28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28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AC11DC-794F-C4F2-0487-2BE001AD8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164124"/>
                <a:ext cx="6292499" cy="532518"/>
              </a:xfrm>
              <a:prstGeom prst="rect">
                <a:avLst/>
              </a:prstGeom>
              <a:blipFill>
                <a:blip r:embed="rId3"/>
                <a:stretch>
                  <a:fillRect l="-2035"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5942E4D-A82B-60B1-A4EF-F70F4A12356B}"/>
              </a:ext>
            </a:extLst>
          </p:cNvPr>
          <p:cNvSpPr txBox="1"/>
          <p:nvPr/>
        </p:nvSpPr>
        <p:spPr>
          <a:xfrm>
            <a:off x="990600" y="3167390"/>
            <a:ext cx="7598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0000FF"/>
                </a:solidFill>
              </a:rPr>
              <a:t>Observed</a:t>
            </a:r>
            <a:r>
              <a:rPr lang="es-ES" sz="2800" dirty="0">
                <a:solidFill>
                  <a:srgbClr val="0000FF"/>
                </a:solidFill>
              </a:rPr>
              <a:t> </a:t>
            </a:r>
            <a:r>
              <a:rPr lang="es-ES" sz="2800" dirty="0">
                <a:solidFill>
                  <a:srgbClr val="0A0A0A"/>
                </a:solidFill>
              </a:rPr>
              <a:t>-&gt; valores tabulados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5AF9B1-11A8-610B-91FC-8C0226F4520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555" r="39674"/>
          <a:stretch>
            <a:fillRect/>
          </a:stretch>
        </p:blipFill>
        <p:spPr>
          <a:xfrm>
            <a:off x="7585249" y="2696642"/>
            <a:ext cx="1897812" cy="385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67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EB4D2-5738-FF86-DBDE-7F44A940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A22506-8C83-E8C9-26FC-AD1B69565D3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E2555EF-4508-4815-F0CE-2D515F86D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D55C15-D780-112D-DD8F-000751ACE3D7}"/>
                  </a:ext>
                </a:extLst>
              </p:cNvPr>
              <p:cNvSpPr txBox="1"/>
              <p:nvPr/>
            </p:nvSpPr>
            <p:spPr>
              <a:xfrm>
                <a:off x="990600" y="2164124"/>
                <a:ext cx="6292499" cy="532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SSR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28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28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D55C15-D780-112D-DD8F-000751ACE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164124"/>
                <a:ext cx="6292499" cy="532518"/>
              </a:xfrm>
              <a:prstGeom prst="rect">
                <a:avLst/>
              </a:prstGeom>
              <a:blipFill>
                <a:blip r:embed="rId3"/>
                <a:stretch>
                  <a:fillRect l="-2035"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D66E954-E520-7127-C878-3525C88E0196}"/>
              </a:ext>
            </a:extLst>
          </p:cNvPr>
          <p:cNvSpPr txBox="1"/>
          <p:nvPr/>
        </p:nvSpPr>
        <p:spPr>
          <a:xfrm>
            <a:off x="1002451" y="3167390"/>
            <a:ext cx="9819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FFA300"/>
                </a:solidFill>
              </a:rPr>
              <a:t>Predicted</a:t>
            </a:r>
            <a:r>
              <a:rPr lang="es-ES" sz="2800" dirty="0">
                <a:solidFill>
                  <a:srgbClr val="FFA300"/>
                </a:solidFill>
              </a:rPr>
              <a:t> </a:t>
            </a:r>
            <a:r>
              <a:rPr lang="es-ES" sz="2800" dirty="0"/>
              <a:t>=</a:t>
            </a:r>
            <a:r>
              <a:rPr lang="es-ES" sz="2800" dirty="0">
                <a:solidFill>
                  <a:srgbClr val="FFA300"/>
                </a:solidFill>
              </a:rPr>
              <a:t> </a:t>
            </a:r>
            <a:r>
              <a:rPr lang="es-ES" sz="2800" dirty="0" err="1">
                <a:solidFill>
                  <a:schemeClr val="accent6"/>
                </a:solidFill>
              </a:rPr>
              <a:t>upper</a:t>
            </a:r>
            <a:r>
              <a:rPr lang="es-ES" sz="2800" dirty="0">
                <a:solidFill>
                  <a:srgbClr val="0A0A0A"/>
                </a:solidFill>
              </a:rPr>
              <a:t> + </a:t>
            </a:r>
            <a:r>
              <a:rPr lang="es-ES" sz="2800" dirty="0" err="1">
                <a:solidFill>
                  <a:srgbClr val="FF0000"/>
                </a:solidFill>
              </a:rPr>
              <a:t>lower</a:t>
            </a:r>
            <a:r>
              <a:rPr lang="es-ES" sz="2800" dirty="0">
                <a:solidFill>
                  <a:srgbClr val="FF0000"/>
                </a:solidFill>
              </a:rPr>
              <a:t> = </a:t>
            </a:r>
            <a:r>
              <a:rPr lang="es-ES" sz="2800" dirty="0">
                <a:solidFill>
                  <a:schemeClr val="accent6"/>
                </a:solidFill>
              </a:rPr>
              <a:t>(y x W3) </a:t>
            </a:r>
            <a:r>
              <a:rPr lang="es-ES" sz="2800" dirty="0"/>
              <a:t>+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lower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3" name="Picture 2" descr="A diagram of a clock&#10;&#10;AI-generated content may be incorrect.">
            <a:extLst>
              <a:ext uri="{FF2B5EF4-FFF2-40B4-BE49-F238E27FC236}">
                <a16:creationId xmlns:a16="http://schemas.microsoft.com/office/drawing/2014/main" id="{3FA78E62-7744-48C7-6B9E-4CB27C4FB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12" y="4115141"/>
            <a:ext cx="6394700" cy="204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86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B0FFA-6DB2-492B-42D5-37663FF17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85D301-3F81-51B6-E2A0-1FB7D7E6829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5F26D1A-D730-51F6-B9A9-E7B8EAC3A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25186B-99F8-F649-F545-E179DD5EF50C}"/>
                  </a:ext>
                </a:extLst>
              </p:cNvPr>
              <p:cNvSpPr txBox="1"/>
              <p:nvPr/>
            </p:nvSpPr>
            <p:spPr>
              <a:xfrm>
                <a:off x="1987825" y="3429000"/>
                <a:ext cx="7187979" cy="1175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8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4800" dirty="0"/>
                  <a:t>=</a:t>
                </a:r>
                <a:r>
                  <a:rPr lang="en-US" sz="48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8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a:rPr lang="es-E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80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48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25186B-99F8-F649-F545-E179DD5EF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25" y="3429000"/>
                <a:ext cx="7187979" cy="1175963"/>
              </a:xfrm>
              <a:prstGeom prst="rect">
                <a:avLst/>
              </a:prstGeom>
              <a:blipFill>
                <a:blip r:embed="rId3"/>
                <a:stretch>
                  <a:fillRect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BA3C3D6-FE9F-DBEA-EEB0-D79F5BBC8E85}"/>
              </a:ext>
            </a:extLst>
          </p:cNvPr>
          <p:cNvSpPr txBox="1"/>
          <p:nvPr/>
        </p:nvSpPr>
        <p:spPr>
          <a:xfrm>
            <a:off x="1152939" y="2154803"/>
            <a:ext cx="6265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/>
              <a:t>Chain</a:t>
            </a:r>
            <a:r>
              <a:rPr lang="es-ES" sz="2800" dirty="0"/>
              <a:t> Rule (Regla de la cadena)[2]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047F43-A228-94A9-3B6D-97A326B93223}"/>
              </a:ext>
            </a:extLst>
          </p:cNvPr>
          <p:cNvSpPr txBox="1"/>
          <p:nvPr/>
        </p:nvSpPr>
        <p:spPr>
          <a:xfrm>
            <a:off x="366354" y="6155809"/>
            <a:ext cx="991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[2]</a:t>
            </a:r>
            <a:r>
              <a:rPr lang="en-US" dirty="0"/>
              <a:t> More about the Chain Rule: https://blog.quantinsti.com/understanding-chain-rule/</a:t>
            </a:r>
          </a:p>
        </p:txBody>
      </p:sp>
    </p:spTree>
    <p:extLst>
      <p:ext uri="{BB962C8B-B14F-4D97-AF65-F5344CB8AC3E}">
        <p14:creationId xmlns:p14="http://schemas.microsoft.com/office/powerpoint/2010/main" val="1123091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3A904-DF32-045D-A73C-BB9040B9A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F1AC28-9E72-64EF-24B8-47CFD310CD2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3E97945-8AC7-C562-FAD6-76423DCBE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E667D7-291D-7328-7BDE-49B9DD9D53B6}"/>
                  </a:ext>
                </a:extLst>
              </p:cNvPr>
              <p:cNvSpPr txBox="1"/>
              <p:nvPr/>
            </p:nvSpPr>
            <p:spPr>
              <a:xfrm>
                <a:off x="990600" y="2231171"/>
                <a:ext cx="7187979" cy="81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a:rPr lang="es-E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E667D7-291D-7328-7BDE-49B9DD9D5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31171"/>
                <a:ext cx="7187979" cy="814775"/>
              </a:xfrm>
              <a:prstGeom prst="rect">
                <a:avLst/>
              </a:prstGeom>
              <a:blipFill>
                <a:blip r:embed="rId3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3516CE-8C81-BC52-90F3-E5DC336CED63}"/>
                  </a:ext>
                </a:extLst>
              </p:cNvPr>
              <p:cNvSpPr txBox="1"/>
              <p:nvPr/>
            </p:nvSpPr>
            <p:spPr>
              <a:xfrm>
                <a:off x="248560" y="3932793"/>
                <a:ext cx="12563560" cy="867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a:rPr lang="es-E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s-ES" sz="32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s-ES" sz="32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  <m:e>
                            <m:sSup>
                              <m:sSup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s-E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3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ES" sz="3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Observed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ES" sz="3200" i="1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s-E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3200" i="1">
                                        <a:solidFill>
                                          <a:srgbClr val="FFA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Predicted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ES" sz="3200" i="1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4000" dirty="0"/>
                  <a:t>=</a:t>
                </a:r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1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</m:e>
                    </m:nary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3516CE-8C81-BC52-90F3-E5DC336CE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60" y="3932793"/>
                <a:ext cx="12563560" cy="867160"/>
              </a:xfrm>
              <a:prstGeom prst="rect">
                <a:avLst/>
              </a:prstGeom>
              <a:blipFill>
                <a:blip r:embed="rId4"/>
                <a:stretch>
                  <a:fillRect t="-2113" b="-2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022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CB86F-E36F-81A2-A485-4C4472E81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74531C-1AB7-4E05-8C37-434633D4A80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41709B2-C385-2B38-64E8-889E8ACFD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878E58-E3D4-AA1E-BC8C-D223C40C4B2A}"/>
                  </a:ext>
                </a:extLst>
              </p:cNvPr>
              <p:cNvSpPr txBox="1"/>
              <p:nvPr/>
            </p:nvSpPr>
            <p:spPr>
              <a:xfrm>
                <a:off x="990600" y="2231171"/>
                <a:ext cx="7187979" cy="81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a:rPr lang="es-E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878E58-E3D4-AA1E-BC8C-D223C40C4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31171"/>
                <a:ext cx="7187979" cy="814775"/>
              </a:xfrm>
              <a:prstGeom prst="rect">
                <a:avLst/>
              </a:prstGeom>
              <a:blipFill>
                <a:blip r:embed="rId3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1606A7-AB4B-B390-72F2-033D1F9FBCFC}"/>
                  </a:ext>
                </a:extLst>
              </p:cNvPr>
              <p:cNvSpPr txBox="1"/>
              <p:nvPr/>
            </p:nvSpPr>
            <p:spPr>
              <a:xfrm>
                <a:off x="248560" y="3932793"/>
                <a:ext cx="12563560" cy="873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s-E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3) + 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rgbClr val="FF0000"/>
                            </a:solidFill>
                          </a:rPr>
                          <m:t>lower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4000" dirty="0"/>
                  <a:t>= y</a:t>
                </a:r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1606A7-AB4B-B390-72F2-033D1F9FB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60" y="3932793"/>
                <a:ext cx="12563560" cy="873252"/>
              </a:xfrm>
              <a:prstGeom prst="rect">
                <a:avLst/>
              </a:prstGeom>
              <a:blipFill>
                <a:blip r:embed="rId4"/>
                <a:stretch>
                  <a:fillRect t="-1399" b="-2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0625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06299-0C00-9DF7-CF3E-DF4E3B3D2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74A78F-3B35-D0BF-536C-2B8841A5FBB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05532EB-16CB-EDE6-D467-0AE07FCD5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7DAD2B-5EEC-616A-A01D-564C4A923A3D}"/>
                  </a:ext>
                </a:extLst>
              </p:cNvPr>
              <p:cNvSpPr txBox="1"/>
              <p:nvPr/>
            </p:nvSpPr>
            <p:spPr>
              <a:xfrm>
                <a:off x="990600" y="2231171"/>
                <a:ext cx="9719807" cy="282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a:rPr lang="es-E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s-ES" sz="3200" dirty="0">
                  <a:solidFill>
                    <a:schemeClr val="tx1"/>
                  </a:solidFill>
                </a:endParaRPr>
              </a:p>
              <a:p>
                <a:endParaRPr lang="es-ES" sz="32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−2(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</m:e>
                    </m:nary>
                    <m:r>
                      <a:rPr lang="es-ES" sz="32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accent6"/>
                  </a:solidFill>
                </a:endParaRPr>
              </a:p>
              <a:p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7DAD2B-5EEC-616A-A01D-564C4A923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31171"/>
                <a:ext cx="9719807" cy="2825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1082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4B13F-0C32-ABB5-60F5-59061869A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01430F-6671-6DA2-9E97-BA979692F84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297FBB-A0D5-395D-04D7-4615E104D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3B3FD9C3-7108-9796-6234-D4F56019A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0" y="2309389"/>
            <a:ext cx="5355076" cy="43355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31F439-D5D3-FD60-1D8B-6F0EE10A586E}"/>
              </a:ext>
            </a:extLst>
          </p:cNvPr>
          <p:cNvCxnSpPr/>
          <p:nvPr/>
        </p:nvCxnSpPr>
        <p:spPr>
          <a:xfrm flipH="1">
            <a:off x="7720716" y="2011680"/>
            <a:ext cx="731520" cy="190036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63659E-993F-8E32-BEC0-AECC7209BC72}"/>
                  </a:ext>
                </a:extLst>
              </p:cNvPr>
              <p:cNvSpPr txBox="1"/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= </a:t>
                </a:r>
                <a:r>
                  <a:rPr lang="es-ES" sz="3200" dirty="0" err="1">
                    <a:solidFill>
                      <a:schemeClr val="accent5">
                        <a:lumMod val="75000"/>
                      </a:schemeClr>
                    </a:solidFill>
                  </a:rPr>
                  <a:t>mx</a:t>
                </a:r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 + n &gt; 0</a:t>
                </a:r>
                <a:endParaRPr 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63659E-993F-8E32-BEC0-AECC7209B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blipFill>
                <a:blip r:embed="rId4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1546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1B1B0-303B-B1A1-64FE-55E535EA0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F212AD-F9A5-9EF3-1CB8-AB285C46B5E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D1644F5-06D7-AA4D-2318-D1E9C0DA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D2A2FA-F338-EDB7-8106-E333056F96B5}"/>
                  </a:ext>
                </a:extLst>
              </p:cNvPr>
              <p:cNvSpPr txBox="1"/>
              <p:nvPr/>
            </p:nvSpPr>
            <p:spPr>
              <a:xfrm>
                <a:off x="990600" y="2231171"/>
                <a:ext cx="9719807" cy="282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a:rPr lang="es-E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s-ES" sz="3200" dirty="0">
                  <a:solidFill>
                    <a:schemeClr val="tx1"/>
                  </a:solidFill>
                </a:endParaRPr>
              </a:p>
              <a:p>
                <a:endParaRPr lang="es-ES" sz="32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−2(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</m:e>
                    </m:nary>
                    <m:r>
                      <a:rPr lang="es-ES" sz="32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accent6"/>
                  </a:solidFill>
                </a:endParaRPr>
              </a:p>
              <a:p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D2A2FA-F338-EDB7-8106-E333056F9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31171"/>
                <a:ext cx="9719807" cy="2825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2683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77D7F-B286-B481-906E-64AE7830F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28DC7C-4E45-3073-6664-8680B0CF8DC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E1FE53E-1433-4080-139C-A112F3894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A68DDB-F5C5-3D43-2C33-9943DCF94404}"/>
                  </a:ext>
                </a:extLst>
              </p:cNvPr>
              <p:cNvSpPr txBox="1"/>
              <p:nvPr/>
            </p:nvSpPr>
            <p:spPr>
              <a:xfrm>
                <a:off x="990600" y="2231171"/>
                <a:ext cx="9719807" cy="1610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−2(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</m:e>
                    </m:nary>
                    <m:r>
                      <a:rPr lang="es-ES" sz="32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accent6"/>
                  </a:solidFill>
                </a:endParaRPr>
              </a:p>
              <a:p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A68DDB-F5C5-3D43-2C33-9943DCF94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31171"/>
                <a:ext cx="9719807" cy="1610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D91C6E4-A105-48CF-BE4B-3074B28A2A17}"/>
              </a:ext>
            </a:extLst>
          </p:cNvPr>
          <p:cNvSpPr txBox="1"/>
          <p:nvPr/>
        </p:nvSpPr>
        <p:spPr>
          <a:xfrm>
            <a:off x="990599" y="3615717"/>
            <a:ext cx="6162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00FF"/>
                </a:solidFill>
              </a:rPr>
              <a:t>Observed</a:t>
            </a:r>
            <a:r>
              <a:rPr lang="es-ES" dirty="0"/>
              <a:t>-&gt; valores tabulados</a:t>
            </a:r>
          </a:p>
          <a:p>
            <a:r>
              <a:rPr lang="es-ES" dirty="0"/>
              <a:t>(</a:t>
            </a:r>
            <a:r>
              <a:rPr lang="es-ES" dirty="0" err="1"/>
              <a:t>Amount</a:t>
            </a:r>
            <a:r>
              <a:rPr lang="es-ES" dirty="0"/>
              <a:t> </a:t>
            </a:r>
            <a:r>
              <a:rPr lang="es-ES" dirty="0" err="1"/>
              <a:t>taken</a:t>
            </a:r>
            <a:r>
              <a:rPr lang="es-ES" dirty="0"/>
              <a:t> (g))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21DD1C-5387-6344-1DC5-C69487D4E20E}"/>
                  </a:ext>
                </a:extLst>
              </p:cNvPr>
              <p:cNvSpPr txBox="1"/>
              <p:nvPr/>
            </p:nvSpPr>
            <p:spPr>
              <a:xfrm>
                <a:off x="990599" y="4537579"/>
                <a:ext cx="3975652" cy="1129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err="1">
                    <a:solidFill>
                      <a:srgbClr val="FFA300"/>
                    </a:solidFill>
                  </a:rPr>
                  <a:t>Predicted</a:t>
                </a:r>
                <a:r>
                  <a:rPr lang="es-ES" dirty="0"/>
                  <a:t>-&gt; salida Red Neuronal</a:t>
                </a:r>
              </a:p>
              <a:p>
                <a:endParaRPr lang="es-ES" sz="1200" dirty="0"/>
              </a:p>
              <a:p>
                <a:endParaRPr lang="en-US" sz="1200" i="1" dirty="0">
                  <a:latin typeface="Cambria Math" panose="02040503050406030204" pitchFamily="18" charset="0"/>
                </a:endParaRPr>
              </a:p>
              <a:p>
                <a:r>
                  <a:rPr lang="en-US" sz="1600" i="1" dirty="0">
                    <a:latin typeface="Cambria Math" panose="02040503050406030204" pitchFamily="18" charset="0"/>
                  </a:rPr>
                  <a:t>y-&gt;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1600" i="1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s-ES" sz="1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3) + 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rgbClr val="FF0000"/>
                            </a:solidFill>
                          </a:rPr>
                          <m:t>lower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2000" dirty="0"/>
                  <a:t>= y</a:t>
                </a:r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21DD1C-5387-6344-1DC5-C69487D4E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4537579"/>
                <a:ext cx="3975652" cy="1129092"/>
              </a:xfrm>
              <a:prstGeom prst="rect">
                <a:avLst/>
              </a:prstGeom>
              <a:blipFill>
                <a:blip r:embed="rId4"/>
                <a:stretch>
                  <a:fillRect l="-1225" t="-2151" b="-5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0459A4B-D741-358D-730A-A60096BEA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164447"/>
            <a:ext cx="3605504" cy="357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574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626A4-FBF1-C926-25F2-D7C9FA5CE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CD8787-2213-129A-E470-8D450A7BD88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4410263-95D7-2B20-078B-B3B400A5F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F1893A-77F2-1B15-FC31-0006E6E71156}"/>
                  </a:ext>
                </a:extLst>
              </p:cNvPr>
              <p:cNvSpPr txBox="1"/>
              <p:nvPr/>
            </p:nvSpPr>
            <p:spPr>
              <a:xfrm>
                <a:off x="990600" y="2268222"/>
                <a:ext cx="4941074" cy="580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Cambria Math" panose="02040503050406030204" pitchFamily="18" charset="0"/>
                  </a:rPr>
                  <a:t>y-&gt;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000" i="1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s-E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3) + 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rgbClr val="FF0000"/>
                            </a:solidFill>
                          </a:rPr>
                          <m:t>lower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2800" dirty="0"/>
                  <a:t>= y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F1893A-77F2-1B15-FC31-0006E6E71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68222"/>
                <a:ext cx="4941074" cy="580415"/>
              </a:xfrm>
              <a:prstGeom prst="rect">
                <a:avLst/>
              </a:prstGeom>
              <a:blipFill>
                <a:blip r:embed="rId3"/>
                <a:stretch>
                  <a:fillRect l="-1358" t="-6316" b="-2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A5EBAED-9126-8DAB-3D66-9806C26B4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194" y="3273771"/>
            <a:ext cx="8182960" cy="26167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4E2D91-3962-03E0-34C8-DC6AB12BD699}"/>
                  </a:ext>
                </a:extLst>
              </p14:cNvPr>
              <p14:cNvContentPartPr/>
              <p14:nvPr/>
            </p14:nvContentPartPr>
            <p14:xfrm>
              <a:off x="7218407" y="3891459"/>
              <a:ext cx="41040" cy="74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4E2D91-3962-03E0-34C8-DC6AB12BD6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55767" y="3513459"/>
                <a:ext cx="166680" cy="8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5C3C63B-AF3B-2A3F-89E6-4C4CF0AB9298}"/>
                  </a:ext>
                </a:extLst>
              </p14:cNvPr>
              <p14:cNvContentPartPr/>
              <p14:nvPr/>
            </p14:nvContentPartPr>
            <p14:xfrm>
              <a:off x="7339007" y="3935739"/>
              <a:ext cx="23760" cy="48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5C3C63B-AF3B-2A3F-89E6-4C4CF0AB92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76367" y="3872739"/>
                <a:ext cx="1494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90169AC-6BB5-884C-ECF5-A79AB83DC977}"/>
                  </a:ext>
                </a:extLst>
              </p14:cNvPr>
              <p14:cNvContentPartPr/>
              <p14:nvPr/>
            </p14:nvContentPartPr>
            <p14:xfrm>
              <a:off x="7235327" y="3911619"/>
              <a:ext cx="336240" cy="118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90169AC-6BB5-884C-ECF5-A79AB83DC9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72687" y="3848979"/>
                <a:ext cx="4618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5D0BF18-F289-1874-DA07-E424590BC250}"/>
                  </a:ext>
                </a:extLst>
              </p14:cNvPr>
              <p14:cNvContentPartPr/>
              <p14:nvPr/>
            </p14:nvContentPartPr>
            <p14:xfrm>
              <a:off x="7188167" y="3991179"/>
              <a:ext cx="440640" cy="124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5D0BF18-F289-1874-DA07-E424590BC25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25167" y="3928179"/>
                <a:ext cx="566280" cy="2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286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209657-F802-0AFC-D199-ACD9A017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23" y="2254593"/>
            <a:ext cx="6791554" cy="2348814"/>
          </a:xfrm>
        </p:spPr>
        <p:txBody>
          <a:bodyPr/>
          <a:lstStyle/>
          <a:p>
            <a:r>
              <a:rPr lang="es-ES" sz="11500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Dinámica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31B1E70-0ECF-77B4-1E37-9A8317D02B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2CEB2D-DCA8-3B7A-38AB-86B984DD64B7}"/>
              </a:ext>
            </a:extLst>
          </p:cNvPr>
          <p:cNvSpPr txBox="1"/>
          <p:nvPr/>
        </p:nvSpPr>
        <p:spPr>
          <a:xfrm>
            <a:off x="3006548" y="4874069"/>
            <a:ext cx="574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aiscmadrid.com/events/evento.php?id=12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AB66882-DD76-9CAC-98B1-FE6E2BD00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278" y="572912"/>
            <a:ext cx="1637196" cy="189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1834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F0487-E0C4-730E-F506-7BB53D5A5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4CB269-7544-2764-C7CE-4B1905EE8D1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D7B33AC-9F2E-8414-614C-EEBBE6F7B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8FCBD1-9329-1048-73C4-E6D832DFFE97}"/>
                  </a:ext>
                </a:extLst>
              </p:cNvPr>
              <p:cNvSpPr txBox="1"/>
              <p:nvPr/>
            </p:nvSpPr>
            <p:spPr>
              <a:xfrm>
                <a:off x="990600" y="2231171"/>
                <a:ext cx="9719807" cy="1610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−2(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</m:e>
                    </m:nary>
                    <m:r>
                      <a:rPr lang="es-ES" sz="32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accent6"/>
                  </a:solidFill>
                </a:endParaRPr>
              </a:p>
              <a:p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8FCBD1-9329-1048-73C4-E6D832DFF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31171"/>
                <a:ext cx="9719807" cy="1610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0729125-7FD5-6FA7-C69A-224AF55E3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847" y="3283889"/>
            <a:ext cx="4373451" cy="34745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71BB8-A7A7-1BEC-6D02-6D431AF0E65F}"/>
              </a:ext>
            </a:extLst>
          </p:cNvPr>
          <p:cNvSpPr txBox="1"/>
          <p:nvPr/>
        </p:nvSpPr>
        <p:spPr>
          <a:xfrm>
            <a:off x="7168695" y="4614803"/>
            <a:ext cx="3713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Si sumamos todo </a:t>
            </a:r>
            <a:r>
              <a:rPr lang="es-ES" sz="2000" dirty="0" err="1"/>
              <a:t>Result</a:t>
            </a:r>
            <a:r>
              <a:rPr lang="es-ES" sz="2000" dirty="0"/>
              <a:t> = 9.87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84204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E6E81-21B5-51C8-809E-22976003E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D1E22A-139B-1AC1-88A6-3C50C55956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CD7492F-F0E6-874A-0AB3-297EAA9E0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84C944C4-3B89-3936-BF41-290423BEB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49" y="2303664"/>
            <a:ext cx="5355076" cy="43355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760659-7DB2-EB88-DE01-21C247EF36E0}"/>
              </a:ext>
            </a:extLst>
          </p:cNvPr>
          <p:cNvCxnSpPr/>
          <p:nvPr/>
        </p:nvCxnSpPr>
        <p:spPr>
          <a:xfrm flipH="1">
            <a:off x="6005205" y="2005955"/>
            <a:ext cx="731520" cy="190036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A04A60-0291-7848-1C09-1DDC21241302}"/>
                  </a:ext>
                </a:extLst>
              </p:cNvPr>
              <p:cNvSpPr txBox="1"/>
              <p:nvPr/>
            </p:nvSpPr>
            <p:spPr>
              <a:xfrm>
                <a:off x="7180729" y="2776763"/>
                <a:ext cx="3342198" cy="81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= </a:t>
                </a:r>
                <a:r>
                  <a:rPr lang="es-ES" sz="3200" dirty="0" err="1">
                    <a:solidFill>
                      <a:schemeClr val="accent5">
                        <a:lumMod val="75000"/>
                      </a:schemeClr>
                    </a:solidFill>
                  </a:rPr>
                  <a:t>mx</a:t>
                </a:r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 + n &gt; 0</a:t>
                </a:r>
                <a:endParaRPr 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A04A60-0291-7848-1C09-1DDC21241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729" y="2776763"/>
                <a:ext cx="3342198" cy="816377"/>
              </a:xfrm>
              <a:prstGeom prst="rect">
                <a:avLst/>
              </a:prstGeom>
              <a:blipFill>
                <a:blip r:embed="rId4"/>
                <a:stretch>
                  <a:fillRect b="-13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33A45EE-838E-CC5B-063F-CF60C243C124}"/>
              </a:ext>
            </a:extLst>
          </p:cNvPr>
          <p:cNvSpPr txBox="1"/>
          <p:nvPr/>
        </p:nvSpPr>
        <p:spPr>
          <a:xfrm>
            <a:off x="7180729" y="3777696"/>
            <a:ext cx="39645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/>
              <a:t>Pendiente = </a:t>
            </a:r>
            <a:r>
              <a:rPr lang="es-ES" sz="4000" b="1" dirty="0"/>
              <a:t>9.87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328164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13DBF-6FAE-21BF-F010-E176BF70B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41AE36-77F2-1E55-88B5-D6E20C6C378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CDB5F6B-A45F-E312-83B2-6E25169D5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03841AF0-934C-38C3-1B5F-5339C46E1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49" y="2303664"/>
            <a:ext cx="5355076" cy="43355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F82876-9B35-3AC5-8647-E8BBDB7C1BE6}"/>
              </a:ext>
            </a:extLst>
          </p:cNvPr>
          <p:cNvCxnSpPr/>
          <p:nvPr/>
        </p:nvCxnSpPr>
        <p:spPr>
          <a:xfrm flipH="1">
            <a:off x="6005205" y="2005955"/>
            <a:ext cx="731520" cy="190036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A7BB9E-5FD3-0FB9-368C-D5086ED75864}"/>
              </a:ext>
            </a:extLst>
          </p:cNvPr>
          <p:cNvSpPr txBox="1"/>
          <p:nvPr/>
        </p:nvSpPr>
        <p:spPr>
          <a:xfrm>
            <a:off x="7253557" y="2629044"/>
            <a:ext cx="39645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/>
              <a:t>Moverse hacia la izquierda</a:t>
            </a:r>
            <a:endParaRPr lang="es-ES" sz="4000" b="1" dirty="0"/>
          </a:p>
          <a:p>
            <a:endParaRPr lang="es-ES" sz="4000" b="1" dirty="0"/>
          </a:p>
          <a:p>
            <a:r>
              <a:rPr lang="es-ES" sz="4000" b="1" dirty="0"/>
              <a:t>¿Cuánto?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8704696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CEE5D-FE4E-44D6-565F-71AEC2B08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7EB7B3-58DA-9616-3E12-5D51CD5C481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0AB3A4D-D0F5-E2AF-E040-73B004372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B9BE61C8-10EA-B75B-AD31-177198FDB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49" y="2303664"/>
            <a:ext cx="5355076" cy="43355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D6E391-AE50-568E-3027-7F45D10B52B3}"/>
              </a:ext>
            </a:extLst>
          </p:cNvPr>
          <p:cNvCxnSpPr>
            <a:cxnSpLocks/>
          </p:cNvCxnSpPr>
          <p:nvPr/>
        </p:nvCxnSpPr>
        <p:spPr>
          <a:xfrm flipH="1">
            <a:off x="5345247" y="3220278"/>
            <a:ext cx="936283" cy="171573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BAC955-DE86-339E-007F-44033F3F4C8E}"/>
              </a:ext>
            </a:extLst>
          </p:cNvPr>
          <p:cNvSpPr txBox="1"/>
          <p:nvPr/>
        </p:nvSpPr>
        <p:spPr>
          <a:xfrm>
            <a:off x="7253557" y="2629044"/>
            <a:ext cx="39645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/>
              <a:t>Moverse hacia la izquierda</a:t>
            </a:r>
            <a:endParaRPr lang="es-ES" sz="4000" b="1" dirty="0"/>
          </a:p>
          <a:p>
            <a:endParaRPr lang="es-ES" sz="4000" b="1" dirty="0"/>
          </a:p>
          <a:p>
            <a:r>
              <a:rPr lang="es-ES" sz="4000" b="1" dirty="0"/>
              <a:t>¿Cuánto?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667192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18EDA-8312-EEA5-0EB7-18A61A691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967E57-5FCB-A416-205C-CB7561B6E1C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F7CBB41-78EA-D84B-EA96-FC167B131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ACBF15AD-5A42-F2EC-1AC9-21026187D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49" y="2303664"/>
            <a:ext cx="5355076" cy="43355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611FB9-0D85-B200-C6EE-BB3C53E091CF}"/>
              </a:ext>
            </a:extLst>
          </p:cNvPr>
          <p:cNvCxnSpPr>
            <a:cxnSpLocks/>
          </p:cNvCxnSpPr>
          <p:nvPr/>
        </p:nvCxnSpPr>
        <p:spPr>
          <a:xfrm>
            <a:off x="1685677" y="4670914"/>
            <a:ext cx="882594" cy="1038123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F010A0-882F-304B-8B78-7A4F8AF1ECF0}"/>
              </a:ext>
            </a:extLst>
          </p:cNvPr>
          <p:cNvSpPr txBox="1"/>
          <p:nvPr/>
        </p:nvSpPr>
        <p:spPr>
          <a:xfrm>
            <a:off x="7253557" y="2629044"/>
            <a:ext cx="39645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/>
              <a:t>Moverse hacia la izquierda</a:t>
            </a:r>
            <a:endParaRPr lang="es-ES" sz="4000" b="1" dirty="0"/>
          </a:p>
          <a:p>
            <a:endParaRPr lang="es-ES" sz="4000" b="1" dirty="0"/>
          </a:p>
          <a:p>
            <a:r>
              <a:rPr lang="es-ES" sz="4000" b="1" dirty="0"/>
              <a:t>¿Cuánto?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457338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27556-5EE6-811A-6E97-D83E2A38B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6BEEA2-257B-9F25-BAAD-39BE6B01F8A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4718875-142D-1062-E43D-EF24253D6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BB48EE-699D-DE17-5239-5C892D0BED8A}"/>
              </a:ext>
            </a:extLst>
          </p:cNvPr>
          <p:cNvSpPr txBox="1"/>
          <p:nvPr/>
        </p:nvSpPr>
        <p:spPr>
          <a:xfrm>
            <a:off x="990600" y="2537433"/>
            <a:ext cx="93540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 err="1"/>
              <a:t>Learning</a:t>
            </a:r>
            <a:r>
              <a:rPr lang="es-ES" sz="2800" b="1" dirty="0"/>
              <a:t> </a:t>
            </a:r>
            <a:r>
              <a:rPr lang="es-ES" sz="2800" b="1" dirty="0" err="1"/>
              <a:t>Rate</a:t>
            </a:r>
            <a:r>
              <a:rPr lang="es-ES" sz="2800" b="1" dirty="0"/>
              <a:t> </a:t>
            </a:r>
            <a:r>
              <a:rPr lang="es-ES" sz="2800" dirty="0"/>
              <a:t>(Ratio de aprendizaje)</a:t>
            </a:r>
          </a:p>
          <a:p>
            <a:endParaRPr lang="es-ES" sz="4000" b="1" dirty="0"/>
          </a:p>
          <a:p>
            <a:r>
              <a:rPr lang="es-ES" sz="4000" b="1" dirty="0"/>
              <a:t>Step </a:t>
            </a:r>
            <a:r>
              <a:rPr lang="es-ES" sz="4000" b="1" dirty="0" err="1"/>
              <a:t>Size</a:t>
            </a:r>
            <a:r>
              <a:rPr lang="es-ES" sz="4000" b="1" dirty="0"/>
              <a:t> = Derivative x </a:t>
            </a:r>
            <a:r>
              <a:rPr lang="es-ES" sz="4000" b="1" dirty="0" err="1"/>
              <a:t>Learning</a:t>
            </a:r>
            <a:r>
              <a:rPr lang="es-ES" sz="4000" b="1" dirty="0"/>
              <a:t> </a:t>
            </a:r>
            <a:r>
              <a:rPr lang="es-ES" sz="4000" b="1" dirty="0" err="1"/>
              <a:t>Rate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0763247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DEBBD-0762-BE09-B372-C07179C6E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978CFD-A806-DBC1-EF53-5FA3C5F0CE3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7DC252B-AF12-8BBF-B0B5-BF47D6B74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E37E-1BCD-FABF-5930-721CA4341196}"/>
              </a:ext>
            </a:extLst>
          </p:cNvPr>
          <p:cNvSpPr txBox="1"/>
          <p:nvPr/>
        </p:nvSpPr>
        <p:spPr>
          <a:xfrm>
            <a:off x="990600" y="2537433"/>
            <a:ext cx="9354047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 err="1"/>
              <a:t>Learning</a:t>
            </a:r>
            <a:r>
              <a:rPr lang="es-ES" sz="2800" b="1" dirty="0"/>
              <a:t> </a:t>
            </a:r>
            <a:r>
              <a:rPr lang="es-ES" sz="2800" b="1" dirty="0" err="1"/>
              <a:t>Rate</a:t>
            </a:r>
            <a:r>
              <a:rPr lang="es-ES" sz="2800" b="1" dirty="0"/>
              <a:t> </a:t>
            </a:r>
            <a:r>
              <a:rPr lang="es-ES" sz="2800" dirty="0"/>
              <a:t>(Ratio de aprendizaje)</a:t>
            </a:r>
          </a:p>
          <a:p>
            <a:endParaRPr lang="es-ES" sz="4000" b="1" dirty="0"/>
          </a:p>
          <a:p>
            <a:r>
              <a:rPr lang="es-ES" sz="4000" b="1" dirty="0"/>
              <a:t>Step </a:t>
            </a:r>
            <a:r>
              <a:rPr lang="es-ES" sz="4000" b="1" dirty="0" err="1"/>
              <a:t>Size</a:t>
            </a:r>
            <a:r>
              <a:rPr lang="es-ES" sz="4000" b="1" dirty="0"/>
              <a:t> = Derivative x </a:t>
            </a:r>
            <a:r>
              <a:rPr lang="es-ES" sz="4000" b="1" dirty="0" err="1"/>
              <a:t>Learning</a:t>
            </a:r>
            <a:r>
              <a:rPr lang="es-ES" sz="4000" b="1" dirty="0"/>
              <a:t> </a:t>
            </a:r>
            <a:r>
              <a:rPr lang="es-ES" sz="4000" b="1" dirty="0" err="1"/>
              <a:t>Rate</a:t>
            </a:r>
            <a:endParaRPr lang="es-ES" sz="4000" b="1" dirty="0"/>
          </a:p>
          <a:p>
            <a:r>
              <a:rPr lang="es-ES" sz="4000" b="1" dirty="0"/>
              <a:t>New W3 = Old W3 -  Step </a:t>
            </a:r>
            <a:r>
              <a:rPr lang="es-ES" sz="4000" b="1" dirty="0" err="1"/>
              <a:t>Size</a:t>
            </a:r>
            <a:endParaRPr lang="es-ES" sz="4000" b="1" dirty="0"/>
          </a:p>
        </p:txBody>
      </p:sp>
    </p:spTree>
    <p:extLst>
      <p:ext uri="{BB962C8B-B14F-4D97-AF65-F5344CB8AC3E}">
        <p14:creationId xmlns:p14="http://schemas.microsoft.com/office/powerpoint/2010/main" val="41469121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924EA-5F96-92BC-84C8-4CFE11BA8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2C86A3-1321-9CA6-C152-C7BADE130DB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34C736C-BAA1-F639-3A98-94DAAF719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8B779DD4-6FF9-DB9E-CBD3-0B13C7B5F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" y="2175109"/>
            <a:ext cx="5355076" cy="43355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47F709-845B-9212-15C0-3B07DE1339C9}"/>
              </a:ext>
            </a:extLst>
          </p:cNvPr>
          <p:cNvCxnSpPr/>
          <p:nvPr/>
        </p:nvCxnSpPr>
        <p:spPr>
          <a:xfrm flipH="1">
            <a:off x="4809086" y="1877400"/>
            <a:ext cx="731520" cy="190036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CF03798-7070-D6B1-79F4-0F4A31E321B8}"/>
              </a:ext>
            </a:extLst>
          </p:cNvPr>
          <p:cNvSpPr txBox="1"/>
          <p:nvPr/>
        </p:nvSpPr>
        <p:spPr>
          <a:xfrm>
            <a:off x="5754676" y="2369819"/>
            <a:ext cx="607096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Pendiente = 9.87</a:t>
            </a:r>
          </a:p>
          <a:p>
            <a:r>
              <a:rPr lang="es-ES" sz="3200" dirty="0" err="1"/>
              <a:t>Learning</a:t>
            </a:r>
            <a:r>
              <a:rPr lang="es-ES" sz="3200" dirty="0"/>
              <a:t> </a:t>
            </a:r>
            <a:r>
              <a:rPr lang="es-ES" sz="3200" dirty="0" err="1"/>
              <a:t>Rate</a:t>
            </a:r>
            <a:r>
              <a:rPr lang="es-ES" sz="3200" dirty="0"/>
              <a:t> = 0.01</a:t>
            </a:r>
          </a:p>
          <a:p>
            <a:endParaRPr lang="es-ES" sz="3200" dirty="0"/>
          </a:p>
          <a:p>
            <a:r>
              <a:rPr lang="es-ES" sz="3200" dirty="0"/>
              <a:t>Step </a:t>
            </a:r>
            <a:r>
              <a:rPr lang="es-ES" sz="3200" dirty="0" err="1"/>
              <a:t>Size</a:t>
            </a:r>
            <a:r>
              <a:rPr lang="es-ES" sz="3200" dirty="0"/>
              <a:t> = 9.87 x 0.01 = 0.0987</a:t>
            </a:r>
          </a:p>
          <a:p>
            <a:r>
              <a:rPr lang="es-ES" sz="3200" dirty="0"/>
              <a:t>New W3 = 0 – 0.0987 = -0.0987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2877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E8B1A-DE39-8FF5-5C40-2E0ED7A0C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2E78E2-9D63-CF11-E393-4C77EE19D9D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8CB0AF4-3B38-B938-2103-046E0C922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41CD1C84-50E2-9506-C18C-6B7881D45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" y="2175109"/>
            <a:ext cx="5355076" cy="43355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6F36B0-281E-88FA-4109-EFA2111846F8}"/>
              </a:ext>
            </a:extLst>
          </p:cNvPr>
          <p:cNvSpPr txBox="1"/>
          <p:nvPr/>
        </p:nvSpPr>
        <p:spPr>
          <a:xfrm>
            <a:off x="5754676" y="2369819"/>
            <a:ext cx="607096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New W3 = 0 – 0.0987 = -0.0987</a:t>
            </a:r>
          </a:p>
          <a:p>
            <a:r>
              <a:rPr lang="es-ES" sz="3200" dirty="0"/>
              <a:t>W3 = New W3</a:t>
            </a:r>
          </a:p>
          <a:p>
            <a:endParaRPr lang="es-ES" sz="3200" dirty="0"/>
          </a:p>
          <a:p>
            <a:r>
              <a:rPr lang="es-ES" sz="3200" b="1" dirty="0"/>
              <a:t>Repetir!</a:t>
            </a:r>
            <a:endParaRPr lang="en-US" sz="3200" b="1" dirty="0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192B412E-8D78-0694-45C7-11F911A75420}"/>
              </a:ext>
            </a:extLst>
          </p:cNvPr>
          <p:cNvSpPr/>
          <p:nvPr/>
        </p:nvSpPr>
        <p:spPr>
          <a:xfrm>
            <a:off x="4839095" y="5709037"/>
            <a:ext cx="467674" cy="397565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3856FD-0107-FE9D-075F-2AC077C46395}"/>
              </a:ext>
            </a:extLst>
          </p:cNvPr>
          <p:cNvCxnSpPr>
            <a:cxnSpLocks/>
          </p:cNvCxnSpPr>
          <p:nvPr/>
        </p:nvCxnSpPr>
        <p:spPr>
          <a:xfrm flipH="1">
            <a:off x="5072932" y="2886323"/>
            <a:ext cx="63611" cy="2900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358204-49CA-2A26-F65F-4D6CB7928273}"/>
              </a:ext>
            </a:extLst>
          </p:cNvPr>
          <p:cNvCxnSpPr>
            <a:cxnSpLocks/>
          </p:cNvCxnSpPr>
          <p:nvPr/>
        </p:nvCxnSpPr>
        <p:spPr>
          <a:xfrm flipH="1">
            <a:off x="4647845" y="2344484"/>
            <a:ext cx="727236" cy="1682496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0325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112F8-9804-103C-3303-5993DD3F8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859898-C542-9DB3-E3D1-4EA539FF6C1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3608539-1D15-2F72-B3E8-CC58F6C96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diagram of a clock&#10;&#10;AI-generated content may be incorrect.">
            <a:extLst>
              <a:ext uri="{FF2B5EF4-FFF2-40B4-BE49-F238E27FC236}">
                <a16:creationId xmlns:a16="http://schemas.microsoft.com/office/drawing/2014/main" id="{C2340635-AB66-64CF-8E4B-93240CDD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89" y="2571129"/>
            <a:ext cx="9055022" cy="289557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C9C35FC-022B-579A-BB06-06EF34FD1CE8}"/>
              </a:ext>
            </a:extLst>
          </p:cNvPr>
          <p:cNvCxnSpPr/>
          <p:nvPr/>
        </p:nvCxnSpPr>
        <p:spPr>
          <a:xfrm>
            <a:off x="1749288" y="2464904"/>
            <a:ext cx="786384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0B9104-A8F6-F658-8E33-AB2AEA8B4220}"/>
              </a:ext>
            </a:extLst>
          </p:cNvPr>
          <p:cNvCxnSpPr>
            <a:cxnSpLocks/>
          </p:cNvCxnSpPr>
          <p:nvPr/>
        </p:nvCxnSpPr>
        <p:spPr>
          <a:xfrm flipH="1">
            <a:off x="2684227" y="5702410"/>
            <a:ext cx="682354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81BF27-23E5-421B-9D22-98D13EFFA03F}"/>
              </a:ext>
            </a:extLst>
          </p:cNvPr>
          <p:cNvSpPr txBox="1"/>
          <p:nvPr/>
        </p:nvSpPr>
        <p:spPr>
          <a:xfrm>
            <a:off x="4945710" y="1969556"/>
            <a:ext cx="232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Forward </a:t>
            </a:r>
            <a:r>
              <a:rPr lang="es-ES" sz="2400" b="1" dirty="0" err="1"/>
              <a:t>pass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4E673-85FE-4D2B-6C48-08349BAA982C}"/>
              </a:ext>
            </a:extLst>
          </p:cNvPr>
          <p:cNvSpPr txBox="1"/>
          <p:nvPr/>
        </p:nvSpPr>
        <p:spPr>
          <a:xfrm>
            <a:off x="4945710" y="5786323"/>
            <a:ext cx="2838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Backpropagation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6E9F6A-E671-A44D-90D8-6541E85D7DAE}"/>
              </a:ext>
            </a:extLst>
          </p:cNvPr>
          <p:cNvSpPr txBox="1"/>
          <p:nvPr/>
        </p:nvSpPr>
        <p:spPr>
          <a:xfrm>
            <a:off x="171616" y="5466704"/>
            <a:ext cx="3155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Actualización W3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014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D2EEE5-B57A-580A-F9C8-F6EF1535225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5B201EE-DB4D-9697-40FC-B09DC07DE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B53D15-8155-5D9D-F297-811C549F8F60}"/>
              </a:ext>
            </a:extLst>
          </p:cNvPr>
          <p:cNvSpPr txBox="1"/>
          <p:nvPr/>
        </p:nvSpPr>
        <p:spPr>
          <a:xfrm>
            <a:off x="990600" y="1727276"/>
            <a:ext cx="1511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Datos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E8FE0-D4EC-2944-B4D5-22B7E8F874D9}"/>
              </a:ext>
            </a:extLst>
          </p:cNvPr>
          <p:cNvSpPr txBox="1"/>
          <p:nvPr/>
        </p:nvSpPr>
        <p:spPr>
          <a:xfrm>
            <a:off x="7046367" y="1843088"/>
            <a:ext cx="2865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Modelarlos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F4383-34BE-00F8-AEC2-EE1550AED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01605"/>
            <a:ext cx="3786226" cy="38269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3D4D7C-45C1-E8D5-0CE5-750A64DD4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993" y="2688963"/>
            <a:ext cx="5184658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764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4D660-6A4C-B646-B7BE-F09598044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837FC799-7B81-A307-FFD9-BDFA0D18E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4B70AA-CDDF-2BC1-8775-0732B8C955E7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¡Práctica!</a:t>
            </a: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477D16D-9759-F25C-A225-E2EF81296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33" y="3019048"/>
            <a:ext cx="2386134" cy="27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F013A8C-31FC-6A62-561A-92AA3D990B5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3120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3B9D6-8C6D-A7C1-3715-34CDCC5C7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F62EAA-8B26-1191-2D76-62E32CAE64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659E4EC-2404-0064-725B-70D118D7F2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múltiples parámetros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diagram of a clock&#10;&#10;AI-generated content may be incorrect.">
            <a:extLst>
              <a:ext uri="{FF2B5EF4-FFF2-40B4-BE49-F238E27FC236}">
                <a16:creationId xmlns:a16="http://schemas.microsoft.com/office/drawing/2014/main" id="{440514CF-C215-F193-B23E-CD86FF50B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91" y="2289320"/>
            <a:ext cx="9990921" cy="319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108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6BCF4-75B3-2EB2-8A00-676D5F956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DE39476-2D0F-B5B5-48E3-08871A4A97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CB35703-DA89-98DD-4029-4CF6F9EDC6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múltiples parámetros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06DB9C8D-0ECF-7909-E15C-C6DF6ACE4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6" y="2328862"/>
            <a:ext cx="9942331" cy="322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05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10C80-1210-8478-79D4-C34AFEEF9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7521163-7903-D2CE-0401-0675FAC581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3D3E534-E33E-05A2-61DC-77A8F7AA9C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múltiples parámetros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ACC26F15-EC3C-B8D0-AFAE-49CCD27A3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33" y="2152615"/>
            <a:ext cx="9631352" cy="363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076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27E39-ECCF-6910-8650-49F5528DC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E468F40-DCF3-1544-29D7-FC2777B194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D30A8C2-33CD-E299-12C8-C7C9E7BCE2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múltiples parámetros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71175F59-A1EE-690C-5544-11C3DCD28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7" y="2694622"/>
            <a:ext cx="9960002" cy="3226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9EDD94-9038-9855-A5D9-55C80FD20EE7}"/>
                  </a:ext>
                </a:extLst>
              </p:cNvPr>
              <p:cNvSpPr txBox="1"/>
              <p:nvPr/>
            </p:nvSpPr>
            <p:spPr>
              <a:xfrm rot="21053967">
                <a:off x="1518699" y="2784053"/>
                <a:ext cx="3514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input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m:rPr>
                          <m:sty m:val="p"/>
                        </m:rPr>
                        <a:rPr lang="es-ES" b="0" i="1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1) + </m:t>
                      </m:r>
                      <m:r>
                        <m:rPr>
                          <m:sty m:val="p"/>
                        </m:rPr>
                        <a:rPr lang="es-ES" b="0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 = 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Ui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9EDD94-9038-9855-A5D9-55C80FD20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53967">
                <a:off x="1518699" y="2784053"/>
                <a:ext cx="3514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376CC948-05BB-248A-4C8C-B5FD8B229927}"/>
              </a:ext>
            </a:extLst>
          </p:cNvPr>
          <p:cNvSpPr/>
          <p:nvPr/>
        </p:nvSpPr>
        <p:spPr>
          <a:xfrm>
            <a:off x="6353091" y="3464185"/>
            <a:ext cx="190831" cy="182880"/>
          </a:xfrm>
          <a:prstGeom prst="mathMultiply">
            <a:avLst/>
          </a:prstGeom>
          <a:solidFill>
            <a:srgbClr val="EB178E"/>
          </a:solidFill>
          <a:ln>
            <a:solidFill>
              <a:srgbClr val="EB1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015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0039F-18E4-7B96-045B-4659526E5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5BA1F46-4864-49BA-3F46-BBC0DD41C4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EF2B820-8B03-929D-6FA8-0BF9F262D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múltiples parámetros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C41EF539-D01F-F243-1AFE-D374EEA38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7" y="2694622"/>
            <a:ext cx="9960002" cy="3226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34118B-9D29-CA93-B13C-2E06E72526AF}"/>
                  </a:ext>
                </a:extLst>
              </p:cNvPr>
              <p:cNvSpPr txBox="1"/>
              <p:nvPr/>
            </p:nvSpPr>
            <p:spPr>
              <a:xfrm rot="21053967">
                <a:off x="1518699" y="2784053"/>
                <a:ext cx="3514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input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m:rPr>
                          <m:sty m:val="p"/>
                        </m:rPr>
                        <a:rPr lang="es-ES" b="0" i="1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1) + </m:t>
                      </m:r>
                      <m:r>
                        <m:rPr>
                          <m:sty m:val="p"/>
                        </m:rPr>
                        <a:rPr lang="es-ES" b="0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 = 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Ui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34118B-9D29-CA93-B13C-2E06E7252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53967">
                <a:off x="1518699" y="2784053"/>
                <a:ext cx="3514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1A7A2EEC-1835-0DDE-315A-D9FAA34E46E6}"/>
              </a:ext>
            </a:extLst>
          </p:cNvPr>
          <p:cNvSpPr/>
          <p:nvPr/>
        </p:nvSpPr>
        <p:spPr>
          <a:xfrm>
            <a:off x="6357854" y="3524492"/>
            <a:ext cx="131053" cy="124359"/>
          </a:xfrm>
          <a:prstGeom prst="mathMultiply">
            <a:avLst/>
          </a:prstGeom>
          <a:solidFill>
            <a:srgbClr val="EB178E"/>
          </a:solidFill>
          <a:ln>
            <a:solidFill>
              <a:srgbClr val="EB1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9B5594-7928-59B6-B8BA-FD49A85F0D71}"/>
                  </a:ext>
                </a:extLst>
              </p:cNvPr>
              <p:cNvSpPr txBox="1"/>
              <p:nvPr/>
            </p:nvSpPr>
            <p:spPr>
              <a:xfrm>
                <a:off x="5326751" y="2275585"/>
                <a:ext cx="3514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0" dirty="0"/>
                  <a:t>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1" smtClean="0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1" smtClean="0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  <m:t>Ui</m:t>
                        </m:r>
                      </m:sub>
                    </m:sSub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0)=</m:t>
                    </m:r>
                    <m:sSub>
                      <m:sSubPr>
                        <m:ctrlPr>
                          <a:rPr lang="es-ES" i="1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1" smtClean="0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1" smtClean="0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m:rPr>
                            <m:sty m:val="p"/>
                          </m:rPr>
                          <a:rPr lang="es-ES" i="1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9B5594-7928-59B6-B8BA-FD49A85F0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51" y="2275585"/>
                <a:ext cx="3514477" cy="369332"/>
              </a:xfrm>
              <a:prstGeom prst="rect">
                <a:avLst/>
              </a:prstGeom>
              <a:blipFill>
                <a:blip r:embed="rId5"/>
                <a:stretch>
                  <a:fillRect l="-1563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1CE78E82-B80C-DCEA-83F2-42D563943691}"/>
              </a:ext>
            </a:extLst>
          </p:cNvPr>
          <p:cNvSpPr/>
          <p:nvPr/>
        </p:nvSpPr>
        <p:spPr>
          <a:xfrm>
            <a:off x="6336423" y="3271328"/>
            <a:ext cx="131053" cy="124359"/>
          </a:xfrm>
          <a:prstGeom prst="mathMultiply">
            <a:avLst/>
          </a:prstGeom>
          <a:solidFill>
            <a:srgbClr val="EB178E"/>
          </a:solidFill>
          <a:ln>
            <a:solidFill>
              <a:srgbClr val="EB1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029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89B5C-49D8-AABC-D080-4092523F1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6906AC2-5F19-AF28-13E1-AC5E8A669E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5CA7162-2EBF-1ABC-3D5B-BC73EC5FBC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múltiples parámetros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DA9AA23D-9AA9-EA5E-E9DC-613388343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16" y="2777525"/>
            <a:ext cx="8907065" cy="2885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BCD63A-2E87-CCBB-5165-0E2EA8242A14}"/>
                  </a:ext>
                </a:extLst>
              </p:cNvPr>
              <p:cNvSpPr txBox="1"/>
              <p:nvPr/>
            </p:nvSpPr>
            <p:spPr>
              <a:xfrm rot="1117269">
                <a:off x="1506526" y="5341969"/>
                <a:ext cx="3514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input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m:rPr>
                          <m:sty m:val="p"/>
                        </m:rPr>
                        <a:rPr lang="es-ES" b="0" i="1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2) + </m:t>
                      </m:r>
                      <m:r>
                        <m:rPr>
                          <m:sty m:val="p"/>
                        </m:rPr>
                        <a:rPr lang="es-ES" b="0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 = 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Li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BCD63A-2E87-CCBB-5165-0E2EA8242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17269">
                <a:off x="1506526" y="5341969"/>
                <a:ext cx="3514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71FD8931-0395-0BC6-7563-49C798F6D7B5}"/>
              </a:ext>
            </a:extLst>
          </p:cNvPr>
          <p:cNvSpPr/>
          <p:nvPr/>
        </p:nvSpPr>
        <p:spPr>
          <a:xfrm>
            <a:off x="6030473" y="5078654"/>
            <a:ext cx="131053" cy="124359"/>
          </a:xfrm>
          <a:prstGeom prst="mathMultiply">
            <a:avLst/>
          </a:prstGeom>
          <a:solidFill>
            <a:srgbClr val="EB178E"/>
          </a:solidFill>
          <a:ln>
            <a:solidFill>
              <a:srgbClr val="EB1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862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22899-D14F-210A-9F5F-6B175B3E3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B3B1CDB-073E-EBA8-7A29-333D34A654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C137260-EEBB-C943-5BDF-E606FFA6B1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múltiples parámetros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14F5A1-9115-097D-7139-B308C03EDEF1}"/>
                  </a:ext>
                </a:extLst>
              </p:cNvPr>
              <p:cNvSpPr txBox="1"/>
              <p:nvPr/>
            </p:nvSpPr>
            <p:spPr>
              <a:xfrm>
                <a:off x="5157715" y="5843419"/>
                <a:ext cx="3514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b="0" dirty="0"/>
                  <a:t>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1" smtClean="0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1" smtClean="0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  <m:t>Li</m:t>
                        </m:r>
                      </m:sub>
                    </m:sSub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0)=</m:t>
                    </m:r>
                    <m:sSub>
                      <m:sSubPr>
                        <m:ctrlPr>
                          <a:rPr lang="es-ES" i="1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b="0" i="1" smtClean="0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b="0" i="1" smtClean="0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s-ES" i="1">
                            <a:solidFill>
                              <a:srgbClr val="EB178E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14F5A1-9115-097D-7139-B308C03ED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715" y="5843419"/>
                <a:ext cx="3514477" cy="369332"/>
              </a:xfrm>
              <a:prstGeom prst="rect">
                <a:avLst/>
              </a:prstGeom>
              <a:blipFill>
                <a:blip r:embed="rId3"/>
                <a:stretch>
                  <a:fillRect l="-1386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BBCFB685-7691-F20E-4E74-4978BFA57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16" y="2777525"/>
            <a:ext cx="8907065" cy="2885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C6B94E-F867-57A4-2B99-7DA0CBD98133}"/>
                  </a:ext>
                </a:extLst>
              </p:cNvPr>
              <p:cNvSpPr txBox="1"/>
              <p:nvPr/>
            </p:nvSpPr>
            <p:spPr>
              <a:xfrm rot="1117269">
                <a:off x="1506526" y="5341969"/>
                <a:ext cx="3514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input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m:rPr>
                          <m:sty m:val="p"/>
                        </m:rPr>
                        <a:rPr lang="es-ES" b="0" i="1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2) + </m:t>
                      </m:r>
                      <m:r>
                        <m:rPr>
                          <m:sty m:val="p"/>
                        </m:rPr>
                        <a:rPr lang="es-ES" b="0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 = 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Li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C6B94E-F867-57A4-2B99-7DA0CBD98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17269">
                <a:off x="1506526" y="5341969"/>
                <a:ext cx="3514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9C94FDBA-FAE3-227E-AE2C-CB66E1C824A5}"/>
              </a:ext>
            </a:extLst>
          </p:cNvPr>
          <p:cNvSpPr/>
          <p:nvPr/>
        </p:nvSpPr>
        <p:spPr>
          <a:xfrm>
            <a:off x="6030473" y="5078654"/>
            <a:ext cx="131053" cy="124359"/>
          </a:xfrm>
          <a:prstGeom prst="mathMultiply">
            <a:avLst/>
          </a:prstGeom>
          <a:solidFill>
            <a:srgbClr val="EB178E"/>
          </a:solidFill>
          <a:ln>
            <a:solidFill>
              <a:srgbClr val="EB1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DB62D384-5474-9813-8E1B-3D0E28D2BBF5}"/>
              </a:ext>
            </a:extLst>
          </p:cNvPr>
          <p:cNvSpPr/>
          <p:nvPr/>
        </p:nvSpPr>
        <p:spPr>
          <a:xfrm>
            <a:off x="6030472" y="4864217"/>
            <a:ext cx="131053" cy="124359"/>
          </a:xfrm>
          <a:prstGeom prst="mathMultiply">
            <a:avLst/>
          </a:prstGeom>
          <a:solidFill>
            <a:srgbClr val="EB178E"/>
          </a:solidFill>
          <a:ln>
            <a:solidFill>
              <a:srgbClr val="EB1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79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509EA-CD93-E451-E090-2CA52CC0D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9A358D8-04A7-CA88-09EF-CC7FC90491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CAA4FC5-A655-20C1-2D52-0A92FDE52A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múltiples parámetros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diagram of a function&#10;&#10;AI-generated content may be incorrect.">
            <a:extLst>
              <a:ext uri="{FF2B5EF4-FFF2-40B4-BE49-F238E27FC236}">
                <a16:creationId xmlns:a16="http://schemas.microsoft.com/office/drawing/2014/main" id="{E0FADFBB-81FD-1B03-59BC-9B119718A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17" y="2711003"/>
            <a:ext cx="8690674" cy="2815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D44E16-7BBC-2197-7C7B-5DCDB4627B47}"/>
                  </a:ext>
                </a:extLst>
              </p:cNvPr>
              <p:cNvSpPr txBox="1"/>
              <p:nvPr/>
            </p:nvSpPr>
            <p:spPr>
              <a:xfrm rot="1341496">
                <a:off x="5987666" y="2875650"/>
                <a:ext cx="3514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s-ES" i="1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D44E16-7BBC-2197-7C7B-5DCDB4627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41496">
                <a:off x="5987666" y="2875650"/>
                <a:ext cx="3514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F2AF9252-228E-74DD-87E7-E672045F3CC8}"/>
              </a:ext>
            </a:extLst>
          </p:cNvPr>
          <p:cNvSpPr/>
          <p:nvPr/>
        </p:nvSpPr>
        <p:spPr>
          <a:xfrm>
            <a:off x="6049523" y="4954829"/>
            <a:ext cx="131053" cy="124359"/>
          </a:xfrm>
          <a:prstGeom prst="mathMultiply">
            <a:avLst/>
          </a:prstGeom>
          <a:solidFill>
            <a:srgbClr val="EB178E"/>
          </a:solidFill>
          <a:ln>
            <a:solidFill>
              <a:srgbClr val="EB1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26710609-C757-095C-998F-65BD18518BE7}"/>
              </a:ext>
            </a:extLst>
          </p:cNvPr>
          <p:cNvSpPr/>
          <p:nvPr/>
        </p:nvSpPr>
        <p:spPr>
          <a:xfrm>
            <a:off x="6049522" y="4702416"/>
            <a:ext cx="131053" cy="124359"/>
          </a:xfrm>
          <a:prstGeom prst="mathMultiply">
            <a:avLst/>
          </a:prstGeom>
          <a:solidFill>
            <a:srgbClr val="EB178E"/>
          </a:solidFill>
          <a:ln>
            <a:solidFill>
              <a:srgbClr val="EB1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E37F00D9-2852-31C1-1164-BFA050F808C2}"/>
              </a:ext>
            </a:extLst>
          </p:cNvPr>
          <p:cNvSpPr/>
          <p:nvPr/>
        </p:nvSpPr>
        <p:spPr>
          <a:xfrm>
            <a:off x="6030473" y="3429000"/>
            <a:ext cx="131053" cy="124359"/>
          </a:xfrm>
          <a:prstGeom prst="mathMultiply">
            <a:avLst/>
          </a:prstGeom>
          <a:solidFill>
            <a:srgbClr val="EB178E"/>
          </a:solidFill>
          <a:ln>
            <a:solidFill>
              <a:srgbClr val="EB1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6CCAFCF6-5670-BA30-D8DE-C70AC4D80961}"/>
              </a:ext>
            </a:extLst>
          </p:cNvPr>
          <p:cNvSpPr/>
          <p:nvPr/>
        </p:nvSpPr>
        <p:spPr>
          <a:xfrm>
            <a:off x="6030472" y="3208429"/>
            <a:ext cx="131053" cy="124359"/>
          </a:xfrm>
          <a:prstGeom prst="mathMultiply">
            <a:avLst/>
          </a:prstGeom>
          <a:solidFill>
            <a:srgbClr val="EB178E"/>
          </a:solidFill>
          <a:ln>
            <a:solidFill>
              <a:srgbClr val="EB17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E30791-D399-6F58-C751-A02CEF175471}"/>
                  </a:ext>
                </a:extLst>
              </p:cNvPr>
              <p:cNvSpPr txBox="1"/>
              <p:nvPr/>
            </p:nvSpPr>
            <p:spPr>
              <a:xfrm rot="19888426">
                <a:off x="6036383" y="4814694"/>
                <a:ext cx="3514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s-ES" i="1">
                              <a:solidFill>
                                <a:srgbClr val="EB178E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E30791-D399-6F58-C751-A02CEF175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88426">
                <a:off x="6036383" y="4814694"/>
                <a:ext cx="3514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2491E2-DA09-4B00-F816-34C03B813C20}"/>
                  </a:ext>
                </a:extLst>
              </p:cNvPr>
              <p:cNvSpPr txBox="1"/>
              <p:nvPr/>
            </p:nvSpPr>
            <p:spPr>
              <a:xfrm>
                <a:off x="2451100" y="5760116"/>
                <a:ext cx="8089900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err="1"/>
                  <a:t>Predicted</a:t>
                </a:r>
                <a:r>
                  <a:rPr lang="es-ES" sz="3200" dirty="0"/>
                  <a:t> = </a:t>
                </a:r>
                <a14:m>
                  <m:oMath xmlns:m="http://schemas.openxmlformats.org/officeDocument/2006/math">
                    <m:r>
                      <a:rPr lang="es-ES" sz="3200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Ti</m:t>
                        </m:r>
                      </m:sub>
                    </m:sSub>
                    <m:r>
                      <a:rPr lang="es-ES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s-ES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3) +</m:t>
                    </m:r>
                    <m:sSub>
                      <m:sSubPr>
                        <m:ctrlPr>
                          <a:rPr lang="es-E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Li</m:t>
                        </m:r>
                      </m:sub>
                    </m:sSub>
                    <m:r>
                      <a:rPr lang="es-E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s-E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)</a:t>
                </a:r>
                <a:endParaRPr lang="en-US" sz="32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2491E2-DA09-4B00-F816-34C03B813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100" y="5760116"/>
                <a:ext cx="8089900" cy="1138773"/>
              </a:xfrm>
              <a:prstGeom prst="rect">
                <a:avLst/>
              </a:prstGeom>
              <a:blipFill>
                <a:blip r:embed="rId6"/>
                <a:stretch>
                  <a:fillRect l="-1884" t="-6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6675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F8130-B725-BF5F-0D81-67CCE87C7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BEA98F3-D232-6C29-0536-E5F00276BA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CE2AB6A-01D7-8FB9-1CF8-D8355D168E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múltiples parámetros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5F33C7-EEFB-105E-7081-EE40595567EE}"/>
                  </a:ext>
                </a:extLst>
              </p:cNvPr>
              <p:cNvSpPr txBox="1"/>
              <p:nvPr/>
            </p:nvSpPr>
            <p:spPr>
              <a:xfrm>
                <a:off x="2051050" y="2030346"/>
                <a:ext cx="8089900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err="1"/>
                  <a:t>Predicted</a:t>
                </a:r>
                <a:r>
                  <a:rPr lang="es-ES" sz="3200" dirty="0"/>
                  <a:t> = </a:t>
                </a:r>
                <a14:m>
                  <m:oMath xmlns:m="http://schemas.openxmlformats.org/officeDocument/2006/math">
                    <m:r>
                      <a:rPr lang="es-ES" sz="3200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Ti</m:t>
                        </m:r>
                      </m:sub>
                    </m:sSub>
                    <m:r>
                      <a:rPr lang="es-ES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s-ES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3) +</m:t>
                    </m:r>
                    <m:sSub>
                      <m:sSubPr>
                        <m:ctrlPr>
                          <a:rPr lang="es-E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Li</m:t>
                        </m:r>
                      </m:sub>
                    </m:sSub>
                    <m:r>
                      <a:rPr lang="es-E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s-E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)</a:t>
                </a:r>
                <a:endParaRPr lang="en-US" sz="32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5F33C7-EEFB-105E-7081-EE4059556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050" y="2030346"/>
                <a:ext cx="8089900" cy="1138773"/>
              </a:xfrm>
              <a:prstGeom prst="rect">
                <a:avLst/>
              </a:prstGeom>
              <a:blipFill>
                <a:blip r:embed="rId3"/>
                <a:stretch>
                  <a:fillRect l="-1883" t="-6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A705F2-1C3B-75BF-8749-FF822D206B15}"/>
                  </a:ext>
                </a:extLst>
              </p:cNvPr>
              <p:cNvSpPr txBox="1"/>
              <p:nvPr/>
            </p:nvSpPr>
            <p:spPr>
              <a:xfrm>
                <a:off x="2051050" y="3619501"/>
                <a:ext cx="7188200" cy="595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SSR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3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A705F2-1C3B-75BF-8749-FF822D206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050" y="3619501"/>
                <a:ext cx="7188200" cy="595484"/>
              </a:xfrm>
              <a:prstGeom prst="rect">
                <a:avLst/>
              </a:prstGeom>
              <a:blipFill>
                <a:blip r:embed="rId4"/>
                <a:stretch>
                  <a:fillRect l="-2119" t="-10309" b="-35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62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173AB-9A1B-782C-0E25-DD07526BF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77A81D-7076-D269-DE26-5A9D8EB2918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A7658C1-D9C2-9870-9E53-BB0CE3E1D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307D9F-28E8-64EB-F36E-7388E495C00F}"/>
              </a:ext>
            </a:extLst>
          </p:cNvPr>
          <p:cNvSpPr txBox="1"/>
          <p:nvPr/>
        </p:nvSpPr>
        <p:spPr>
          <a:xfrm>
            <a:off x="990600" y="1727276"/>
            <a:ext cx="3339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Mala predicción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770E30-11FE-CC1F-9843-7B9F2DD16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857" y="2374959"/>
            <a:ext cx="5698850" cy="434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956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DAE60-F638-0EF6-FD09-C71F828B1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DEEB02-4565-4B26-3CF7-2720FDF29B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53FC0D3-54A4-D067-E85E-053F3EA14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múltiples parámetros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A5410F-519B-38B2-AE5E-D983018C3E06}"/>
                  </a:ext>
                </a:extLst>
              </p:cNvPr>
              <p:cNvSpPr txBox="1"/>
              <p:nvPr/>
            </p:nvSpPr>
            <p:spPr>
              <a:xfrm>
                <a:off x="2615150" y="2931299"/>
                <a:ext cx="7851595" cy="995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4000" dirty="0"/>
                  <a:t>=</a:t>
                </a:r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4000" b="0" i="1" smtClean="0">
                            <a:latin typeface="Cambria Math" panose="02040503050406030204" pitchFamily="18" charset="0"/>
                          </a:rPr>
                          <m:t>Predicted</m:t>
                        </m:r>
                      </m:den>
                    </m:f>
                    <m:r>
                      <a:rPr lang="es-ES" sz="40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b="0" i="1" smtClean="0"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A5410F-519B-38B2-AE5E-D983018C3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150" y="2931299"/>
                <a:ext cx="7851595" cy="995401"/>
              </a:xfrm>
              <a:prstGeom prst="rect">
                <a:avLst/>
              </a:prstGeom>
              <a:blipFill>
                <a:blip r:embed="rId3"/>
                <a:stretch>
                  <a:fillRect b="-13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6407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8454C-6EE7-F86F-BD2A-72D1F1B6E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9164551-13EC-2826-757A-689E0C9F41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A309D42-DD5D-2CA2-C9CB-283A29EAD7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múltiples parámetros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15D477-60B3-669F-433A-97E2CF4A1E83}"/>
                  </a:ext>
                </a:extLst>
              </p:cNvPr>
              <p:cNvSpPr txBox="1"/>
              <p:nvPr/>
            </p:nvSpPr>
            <p:spPr>
              <a:xfrm>
                <a:off x="1954199" y="2417361"/>
                <a:ext cx="6610350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err="1"/>
                  <a:t>Predicted</a:t>
                </a:r>
                <a:r>
                  <a:rPr lang="es-ES" sz="3200" dirty="0"/>
                  <a:t> = </a:t>
                </a:r>
                <a14:m>
                  <m:oMath xmlns:m="http://schemas.openxmlformats.org/officeDocument/2006/math">
                    <m:r>
                      <a:rPr lang="es-ES" sz="3200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Ti</m:t>
                        </m:r>
                      </m:sub>
                    </m:sSub>
                    <m:r>
                      <a:rPr lang="es-ES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s-ES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3) +</m:t>
                    </m:r>
                    <m:sSub>
                      <m:sSubPr>
                        <m:ctrlPr>
                          <a:rPr lang="es-E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Li</m:t>
                        </m:r>
                      </m:sub>
                    </m:sSub>
                    <m:r>
                      <a:rPr lang="es-E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s-E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)</a:t>
                </a:r>
                <a:endParaRPr lang="en-US" sz="32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15D477-60B3-669F-433A-97E2CF4A1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199" y="2417361"/>
                <a:ext cx="6610350" cy="1138773"/>
              </a:xfrm>
              <a:prstGeom prst="rect">
                <a:avLst/>
              </a:prstGeom>
              <a:blipFill>
                <a:blip r:embed="rId3"/>
                <a:stretch>
                  <a:fillRect l="-2399" t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B69F94-6A30-3C99-18D2-FCBFE392CD0A}"/>
                  </a:ext>
                </a:extLst>
              </p:cNvPr>
              <p:cNvSpPr txBox="1"/>
              <p:nvPr/>
            </p:nvSpPr>
            <p:spPr>
              <a:xfrm>
                <a:off x="1954199" y="1552038"/>
                <a:ext cx="7188200" cy="595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SSR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3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B69F94-6A30-3C99-18D2-FCBFE392C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199" y="1552038"/>
                <a:ext cx="7188200" cy="595484"/>
              </a:xfrm>
              <a:prstGeom prst="rect">
                <a:avLst/>
              </a:prstGeom>
              <a:blipFill>
                <a:blip r:embed="rId4"/>
                <a:stretch>
                  <a:fillRect l="-2205" t="-10309" b="-35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4594AD-FAE8-6A51-B875-F9EDB6650CD6}"/>
                  </a:ext>
                </a:extLst>
              </p:cNvPr>
              <p:cNvSpPr txBox="1"/>
              <p:nvPr/>
            </p:nvSpPr>
            <p:spPr>
              <a:xfrm>
                <a:off x="254000" y="3556134"/>
                <a:ext cx="12115800" cy="1971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4000" dirty="0"/>
                  <a:t>=</a:t>
                </a:r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4000" b="0" i="1" smtClean="0">
                            <a:latin typeface="Cambria Math" panose="02040503050406030204" pitchFamily="18" charset="0"/>
                          </a:rPr>
                          <m:t>Predicted</m:t>
                        </m:r>
                      </m:den>
                    </m:f>
                    <m:r>
                      <a:rPr lang="es-ES" sz="40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b="0" i="1" smtClean="0"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  <a:p>
                <a:r>
                  <a:rPr lang="en-US" sz="4000" dirty="0">
                    <a:solidFill>
                      <a:schemeClr val="accent6"/>
                    </a:solidFill>
                  </a:rPr>
                  <a:t>	 </a:t>
                </a:r>
                <a:r>
                  <a:rPr lang="en-US" sz="4000" dirty="0"/>
                  <a:t>=</a:t>
                </a:r>
                <a:r>
                  <a:rPr lang="es-ES" sz="4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</m:t>
                        </m:r>
                        <m:nary>
                          <m:naryPr>
                            <m:chr m:val="∑"/>
                            <m:ctrlPr>
                              <a:rPr lang="es-ES" sz="4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s-ES" sz="40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s-ES" sz="4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s-ES" sz="40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  <m:e>
                            <m:sSup>
                              <m:sSupPr>
                                <m:ctrlPr>
                                  <a:rPr lang="es-ES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s-E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4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ES" sz="4000" i="1">
                                        <a:latin typeface="Cambria Math" panose="02040503050406030204" pitchFamily="18" charset="0"/>
                                      </a:rPr>
                                      <m:t>Observed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ES" sz="4000" i="1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s-ES" sz="40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s-E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4000" i="1">
                                        <a:latin typeface="Cambria Math" panose="02040503050406030204" pitchFamily="18" charset="0"/>
                                      </a:rPr>
                                      <m:t>Predicted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ES" sz="4000" i="1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s-ES" sz="4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s-ES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a:rPr lang="es-ES" sz="40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s-ES" sz="4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sz="4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4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4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Ti</m:t>
                            </m:r>
                          </m:sub>
                        </m:sSub>
                        <m: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3) +</m:t>
                        </m:r>
                        <m:sSub>
                          <m:sSubPr>
                            <m:ctrlPr>
                              <a:rPr lang="es-E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s-E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</m:t>
                            </m:r>
                          </m:sub>
                        </m:sSub>
                        <m:r>
                          <a:rPr lang="es-E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s-E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sz="4000" dirty="0">
                            <a:solidFill>
                              <a:srgbClr val="FF0000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4000" dirty="0"/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4594AD-FAE8-6A51-B875-F9EDB6650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3556134"/>
                <a:ext cx="12115800" cy="1971565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5194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C11E5-8AF3-5679-5264-15013FB99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D359FC-F3CB-7A6F-95E0-477434720C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E1FCA2F-D29E-3975-182C-37D16BF5B2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múltiples parámetros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02E59A-610B-07AE-B6BC-F1001CF8E856}"/>
                  </a:ext>
                </a:extLst>
              </p:cNvPr>
              <p:cNvSpPr txBox="1"/>
              <p:nvPr/>
            </p:nvSpPr>
            <p:spPr>
              <a:xfrm>
                <a:off x="1954199" y="2417361"/>
                <a:ext cx="6610350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3200" dirty="0" err="1"/>
                  <a:t>Predicted</a:t>
                </a:r>
                <a:r>
                  <a:rPr lang="es-ES" sz="3200" dirty="0"/>
                  <a:t> = </a:t>
                </a:r>
                <a14:m>
                  <m:oMath xmlns:m="http://schemas.openxmlformats.org/officeDocument/2006/math">
                    <m:r>
                      <a:rPr lang="es-ES" sz="3200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Ti</m:t>
                        </m:r>
                      </m:sub>
                    </m:sSub>
                    <m:r>
                      <a:rPr lang="es-ES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s-ES" sz="32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3) +</m:t>
                    </m:r>
                    <m:sSub>
                      <m:sSubPr>
                        <m:ctrlPr>
                          <a:rPr lang="es-E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Li</m:t>
                        </m:r>
                      </m:sub>
                    </m:sSub>
                    <m:r>
                      <a:rPr lang="es-E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s-E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s-E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)</a:t>
                </a:r>
                <a:endParaRPr lang="en-US" sz="32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02E59A-610B-07AE-B6BC-F1001CF8E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199" y="2417361"/>
                <a:ext cx="6610350" cy="1138773"/>
              </a:xfrm>
              <a:prstGeom prst="rect">
                <a:avLst/>
              </a:prstGeom>
              <a:blipFill>
                <a:blip r:embed="rId3"/>
                <a:stretch>
                  <a:fillRect l="-2399" t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3B3618-DD28-4CB0-8BA9-084F5F33EF10}"/>
                  </a:ext>
                </a:extLst>
              </p:cNvPr>
              <p:cNvSpPr txBox="1"/>
              <p:nvPr/>
            </p:nvSpPr>
            <p:spPr>
              <a:xfrm>
                <a:off x="1954199" y="1552038"/>
                <a:ext cx="7188200" cy="595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SSR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3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3B3618-DD28-4CB0-8BA9-084F5F33E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199" y="1552038"/>
                <a:ext cx="7188200" cy="595484"/>
              </a:xfrm>
              <a:prstGeom prst="rect">
                <a:avLst/>
              </a:prstGeom>
              <a:blipFill>
                <a:blip r:embed="rId4"/>
                <a:stretch>
                  <a:fillRect l="-2205" t="-10309" b="-35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02AC4A-E0B8-5C39-9678-BBC20609AD6B}"/>
                  </a:ext>
                </a:extLst>
              </p:cNvPr>
              <p:cNvSpPr txBox="1"/>
              <p:nvPr/>
            </p:nvSpPr>
            <p:spPr>
              <a:xfrm>
                <a:off x="2376998" y="3905002"/>
                <a:ext cx="6610350" cy="1610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4000" dirty="0"/>
                  <a:t>=</a:t>
                </a:r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4000" b="0" i="1" smtClean="0">
                            <a:latin typeface="Cambria Math" panose="02040503050406030204" pitchFamily="18" charset="0"/>
                          </a:rPr>
                          <m:t>Predicted</m:t>
                        </m:r>
                      </m:den>
                    </m:f>
                    <m:r>
                      <a:rPr lang="es-ES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4000" b="0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4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b="0" i="1" smtClean="0"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  <a:p>
                <a:r>
                  <a:rPr lang="en-US" sz="4000" dirty="0">
                    <a:solidFill>
                      <a:schemeClr val="accent6"/>
                    </a:solidFill>
                  </a:rPr>
                  <a:t>	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02AC4A-E0B8-5C39-9678-BBC20609A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998" y="3905002"/>
                <a:ext cx="6610350" cy="16109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4961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9A004-0D0F-58BA-FD02-20B24A63C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E165BA-9FB0-05AF-691C-EAF43051E5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9533A5A-B725-B002-3600-4683085918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múltiples parámetros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C5E679-C9D1-5EA7-A171-9E782141F46B}"/>
                  </a:ext>
                </a:extLst>
              </p:cNvPr>
              <p:cNvSpPr txBox="1"/>
              <p:nvPr/>
            </p:nvSpPr>
            <p:spPr>
              <a:xfrm>
                <a:off x="265043" y="2896480"/>
                <a:ext cx="12115800" cy="1684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000" dirty="0"/>
                  <a:t>=</a:t>
                </a:r>
                <a:r>
                  <a:rPr lang="es-ES" sz="4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</m:t>
                        </m:r>
                        <m:nary>
                          <m:naryPr>
                            <m:chr m:val="∑"/>
                            <m:ctrlPr>
                              <a:rPr lang="es-ES" sz="4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s-ES" sz="40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s-ES" sz="4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s-ES" sz="40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  <m:e>
                            <m:sSup>
                              <m:sSupPr>
                                <m:ctrlPr>
                                  <a:rPr lang="es-ES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s-E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4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ES" sz="4000" i="1">
                                        <a:latin typeface="Cambria Math" panose="02040503050406030204" pitchFamily="18" charset="0"/>
                                      </a:rPr>
                                      <m:t>Observed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ES" sz="4000" i="1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s-ES" sz="40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s-E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4000" i="1">
                                        <a:latin typeface="Cambria Math" panose="02040503050406030204" pitchFamily="18" charset="0"/>
                                      </a:rPr>
                                      <m:t>Predicted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ES" sz="4000" i="1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s-ES" sz="4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s-ES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a:rPr lang="es-ES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4000" b="0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4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s-ES" sz="4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s-ES" sz="4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sz="4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4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4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Ti</m:t>
                            </m:r>
                          </m:sub>
                        </m:sSub>
                        <m: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3) +</m:t>
                        </m:r>
                        <m:sSub>
                          <m:sSubPr>
                            <m:ctrlPr>
                              <a:rPr lang="es-E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s-E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</m:t>
                            </m:r>
                          </m:sub>
                        </m:sSub>
                        <m:r>
                          <a:rPr lang="es-E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s-E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sz="4000" dirty="0">
                            <a:solidFill>
                              <a:srgbClr val="FF0000"/>
                            </a:solidFill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s-ES" sz="4000" b="0" i="0" dirty="0" smtClean="0">
                            <a:solidFill>
                              <a:srgbClr val="FF0000"/>
                            </a:solidFill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sz="4000" dirty="0"/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  <a:p>
                <a:r>
                  <a:rPr lang="en-US" sz="4000" dirty="0">
                    <a:solidFill>
                      <a:schemeClr val="accent6"/>
                    </a:solidFill>
                  </a:rPr>
                  <a:t>	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C5E679-C9D1-5EA7-A171-9E782141F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43" y="2896480"/>
                <a:ext cx="12115800" cy="1684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6632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B741C-CA1F-DCE9-3AF2-E16006BEB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46C7C77-1AEB-11EE-B120-C09A35C35C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CCA09A4-458E-3AA2-7BC4-C7B7B8AD2E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múltiples parámetros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973327-86AA-CC4E-088D-8561AA139A71}"/>
                  </a:ext>
                </a:extLst>
              </p:cNvPr>
              <p:cNvSpPr txBox="1"/>
              <p:nvPr/>
            </p:nvSpPr>
            <p:spPr>
              <a:xfrm>
                <a:off x="758025" y="2931331"/>
                <a:ext cx="12115800" cy="995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4000" dirty="0"/>
                  <a:t>=</a:t>
                </a:r>
                <a:r>
                  <a:rPr lang="es-ES" sz="4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4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4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s-ES" sz="4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4000" i="1"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40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40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4000" i="1"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40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4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  <m:r>
                          <a:rPr lang="es-E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4000" b="0" i="1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ES" sz="4000" b="0" i="1" smtClean="0">
                            <a:latin typeface="Cambria Math" panose="02040503050406030204" pitchFamily="18" charset="0"/>
                          </a:rPr>
                          <m:t>  (</m:t>
                        </m:r>
                        <m:sSub>
                          <m:sSubPr>
                            <m:ctrlPr>
                              <a:rPr lang="es-E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</m:t>
                            </m:r>
                          </m:sub>
                        </m:sSub>
                        <m:r>
                          <a:rPr lang="es-ES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973327-86AA-CC4E-088D-8561AA139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25" y="2931331"/>
                <a:ext cx="12115800" cy="995337"/>
              </a:xfrm>
              <a:prstGeom prst="rect">
                <a:avLst/>
              </a:prstGeom>
              <a:blipFill>
                <a:blip r:embed="rId3"/>
                <a:stretch>
                  <a:fillRect b="-13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8283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C8BA0-660F-13AD-1071-A7590EE8C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6C765BD-94CA-F35E-AA30-764DBDF6D6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A7F8192-B732-A5B1-D67F-33B05E023E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múltiples parámetros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DE7B77-AF19-8758-A46E-60DE75AD4F1D}"/>
              </a:ext>
            </a:extLst>
          </p:cNvPr>
          <p:cNvSpPr txBox="1"/>
          <p:nvPr/>
        </p:nvSpPr>
        <p:spPr>
          <a:xfrm>
            <a:off x="702852" y="2204119"/>
            <a:ext cx="466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Lower</a:t>
            </a:r>
            <a:r>
              <a:rPr lang="es-ES" b="1" dirty="0"/>
              <a:t> Branch: derivative </a:t>
            </a:r>
            <a:r>
              <a:rPr lang="es-ES" b="1" dirty="0" err="1"/>
              <a:t>expression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F2E054-9411-0ED9-51D4-550C48F2B5FC}"/>
                  </a:ext>
                </a:extLst>
              </p:cNvPr>
              <p:cNvSpPr txBox="1"/>
              <p:nvPr/>
            </p:nvSpPr>
            <p:spPr>
              <a:xfrm>
                <a:off x="6198283" y="2388785"/>
                <a:ext cx="3684700" cy="634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m:rPr>
                        <m:sty m:val="p"/>
                      </m:rPr>
                      <a:rPr lang="es-ES" sz="2400" b="0" i="1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F2E054-9411-0ED9-51D4-550C48F2B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283" y="2388785"/>
                <a:ext cx="3684700" cy="634148"/>
              </a:xfrm>
              <a:prstGeom prst="rect">
                <a:avLst/>
              </a:prstGeom>
              <a:blipFill>
                <a:blip r:embed="rId3"/>
                <a:stretch>
                  <a:fillRect b="-10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7C1B92-0EE4-E673-C978-1FCB9FE2CD18}"/>
                  </a:ext>
                </a:extLst>
              </p:cNvPr>
              <p:cNvSpPr txBox="1"/>
              <p:nvPr/>
            </p:nvSpPr>
            <p:spPr>
              <a:xfrm>
                <a:off x="6198283" y="3346194"/>
                <a:ext cx="5816138" cy="2269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m:rPr>
                        <m:sty m:val="p"/>
                      </m:rPr>
                      <a:rPr lang="es-ES" sz="2400" b="0" i="1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b="0" i="1" dirty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b="0" i="1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/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x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1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b="0" i="1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/>
                            </m:sSub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b="0" i="1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b="0" i="1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/>
                            </m:sSub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2400" dirty="0"/>
                      <m:t>x</m:t>
                    </m:r>
                    <m:r>
                      <m:rPr>
                        <m:nor/>
                      </m:rPr>
                      <a:rPr lang="en-US" sz="2400" dirty="0"/>
                      <m:t> 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b="0" i="1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b="0" i="1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/>
                            </m:sSub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accent6"/>
                  </a:solidFill>
                </a:endParaRPr>
              </a:p>
              <a:p>
                <a:endParaRPr lang="en-US" sz="2400" dirty="0">
                  <a:solidFill>
                    <a:schemeClr val="accent6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2400" b="0" i="1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m:rPr>
                        <m:sty m:val="p"/>
                      </m:rPr>
                      <a:rPr lang="es-ES" sz="2400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1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b="0" i="1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/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x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1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b="0" i="1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/>
                            </m:sSub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b="0" i="1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/>
                            </m:sSub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2400" dirty="0"/>
                      <m:t>x</m:t>
                    </m:r>
                    <m:r>
                      <m:rPr>
                        <m:nor/>
                      </m:rPr>
                      <a:rPr lang="en-US" sz="2400" dirty="0"/>
                      <m:t> 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b="0" i="1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/>
                            </m:sSub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accent6"/>
                  </a:solidFill>
                </a:endParaRPr>
              </a:p>
              <a:p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7C1B92-0EE4-E673-C978-1FCB9FE2C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283" y="3346194"/>
                <a:ext cx="5816138" cy="22692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a clock&#10;&#10;AI-generated content may be incorrect.">
            <a:extLst>
              <a:ext uri="{FF2B5EF4-FFF2-40B4-BE49-F238E27FC236}">
                <a16:creationId xmlns:a16="http://schemas.microsoft.com/office/drawing/2014/main" id="{453DC22A-8918-F718-BF86-BB3BCFBCF3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52" y="2766226"/>
            <a:ext cx="5227114" cy="17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212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2672C-0FB9-3E4A-5A2F-A2CAF8E87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04B2B47-C711-E129-A6B1-35A29131A3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3EB62CB-8636-AD11-2306-8FDC6CA9D8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múltiples parámetros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BC97B6-6D9C-2D7F-68CC-810E57EFE41D}"/>
              </a:ext>
            </a:extLst>
          </p:cNvPr>
          <p:cNvSpPr txBox="1"/>
          <p:nvPr/>
        </p:nvSpPr>
        <p:spPr>
          <a:xfrm>
            <a:off x="702853" y="2204119"/>
            <a:ext cx="45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Upper</a:t>
            </a:r>
            <a:r>
              <a:rPr lang="es-ES" b="1" dirty="0"/>
              <a:t> Branch: derivative </a:t>
            </a:r>
            <a:r>
              <a:rPr lang="es-ES" b="1" dirty="0" err="1"/>
              <a:t>expression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B2F751-2EDE-53F5-2476-549318767C8F}"/>
                  </a:ext>
                </a:extLst>
              </p:cNvPr>
              <p:cNvSpPr txBox="1"/>
              <p:nvPr/>
            </p:nvSpPr>
            <p:spPr>
              <a:xfrm>
                <a:off x="6198283" y="2388785"/>
                <a:ext cx="3684700" cy="634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m:rPr>
                        <m:sty m:val="p"/>
                      </m:rPr>
                      <a:rPr lang="es-ES" sz="2400" b="0" i="1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B2F751-2EDE-53F5-2476-549318767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283" y="2388785"/>
                <a:ext cx="3684700" cy="634148"/>
              </a:xfrm>
              <a:prstGeom prst="rect">
                <a:avLst/>
              </a:prstGeom>
              <a:blipFill>
                <a:blip r:embed="rId3"/>
                <a:stretch>
                  <a:fillRect b="-10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5B928E-37D3-7286-423E-F9948B754782}"/>
                  </a:ext>
                </a:extLst>
              </p:cNvPr>
              <p:cNvSpPr txBox="1"/>
              <p:nvPr/>
            </p:nvSpPr>
            <p:spPr>
              <a:xfrm>
                <a:off x="6198283" y="3346194"/>
                <a:ext cx="5816138" cy="2269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m:rPr>
                        <m:sty m:val="p"/>
                      </m:rPr>
                      <a:rPr lang="es-ES" sz="2400" b="0" i="1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b="0" i="1" dirty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b="0" i="1" dirty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/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x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1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/>
                            </m:sSub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b="0" i="1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/>
                            </m:sSub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2400" dirty="0"/>
                      <m:t>x</m:t>
                    </m:r>
                    <m:r>
                      <m:rPr>
                        <m:nor/>
                      </m:rPr>
                      <a:rPr lang="en-US" sz="2400" dirty="0"/>
                      <m:t> 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b="0" i="1" dirty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/>
                            </m:sSub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accent6"/>
                  </a:solidFill>
                </a:endParaRPr>
              </a:p>
              <a:p>
                <a:endParaRPr lang="en-US" sz="2400" dirty="0">
                  <a:solidFill>
                    <a:schemeClr val="accent6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2400" b="0" i="1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m:rPr>
                        <m:sty m:val="p"/>
                      </m:rPr>
                      <a:rPr lang="es-ES" sz="2400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24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1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/>
                            </m:sSub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x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1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/>
                            </m:sSub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/>
                            </m:sSub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2400" dirty="0"/>
                      <m:t>x</m:t>
                    </m:r>
                    <m:r>
                      <m:rPr>
                        <m:nor/>
                      </m:rPr>
                      <a:rPr lang="en-US" sz="2400" dirty="0"/>
                      <m:t> 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s-E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sSub>
                              <m:sSubPr>
                                <m:ctrl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1" dirty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/>
                            </m:sSub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s-ES" sz="2400" i="1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accent6"/>
                  </a:solidFill>
                </a:endParaRPr>
              </a:p>
              <a:p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5B928E-37D3-7286-423E-F9948B754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283" y="3346194"/>
                <a:ext cx="5816138" cy="22692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black background with white and green arrows&#10;&#10;AI-generated content may be incorrect.">
            <a:extLst>
              <a:ext uri="{FF2B5EF4-FFF2-40B4-BE49-F238E27FC236}">
                <a16:creationId xmlns:a16="http://schemas.microsoft.com/office/drawing/2014/main" id="{0A0B515A-2337-F17D-CDB1-D58C89E256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3" y="2910754"/>
            <a:ext cx="5113145" cy="16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628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0098A-116B-7677-8B85-7456111C8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D0E11F7-2097-560A-B15B-92DBA660C1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7CED5D2-19D2-2A10-9AD4-9E37FF48C8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múltiples parámetros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6BAEF2-F7EE-60C5-E6E7-0CF957D69F2F}"/>
                  </a:ext>
                </a:extLst>
              </p:cNvPr>
              <p:cNvSpPr txBox="1"/>
              <p:nvPr/>
            </p:nvSpPr>
            <p:spPr>
              <a:xfrm>
                <a:off x="6198283" y="2576399"/>
                <a:ext cx="7667238" cy="543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20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20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  (</m:t>
                        </m:r>
                        <m:sSub>
                          <m:sSubPr>
                            <m:ctrlP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m:rPr>
                                <m:sty m:val="p"/>
                              </m:rP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6BAEF2-F7EE-60C5-E6E7-0CF957D69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283" y="2576399"/>
                <a:ext cx="7667238" cy="543867"/>
              </a:xfrm>
              <a:prstGeom prst="rect">
                <a:avLst/>
              </a:prstGeom>
              <a:blipFill>
                <a:blip r:embed="rId3"/>
                <a:stretch>
                  <a:fillRect b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98A40F-2A92-C354-E831-107AB52AF656}"/>
                  </a:ext>
                </a:extLst>
              </p:cNvPr>
              <p:cNvSpPr txBox="1"/>
              <p:nvPr/>
            </p:nvSpPr>
            <p:spPr>
              <a:xfrm>
                <a:off x="6172389" y="3429000"/>
                <a:ext cx="9419130" cy="2291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−2(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m:rPr>
                            <m:sty m:val="p"/>
                          </m:rPr>
                          <a:rPr lang="es-ES" sz="1400" b="0" i="1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3)</m:t>
                        </m:r>
                      </m:e>
                    </m:nary>
                  </m:oMath>
                </a14:m>
                <a:r>
                  <a:rPr lang="en-US" sz="1400" dirty="0"/>
                  <a:t>x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&lt;0</m:t>
                            </m:r>
                          </m:e>
                          <m:e>
                            <m:r>
                              <a:rPr lang="es-E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s-E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s-E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s-E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 0</m:t>
                            </m:r>
                          </m:e>
                        </m:eqArr>
                      </m:e>
                    </m:d>
                    <m:r>
                      <m:rPr>
                        <m:sty m:val="p"/>
                      </m:rPr>
                      <a:rPr lang="es-E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sz="1400" dirty="0">
                  <a:solidFill>
                    <a:schemeClr val="accent6"/>
                  </a:solidFill>
                </a:endParaRPr>
              </a:p>
              <a:p>
                <a:endParaRPr lang="en-US" sz="2400" dirty="0">
                  <a:solidFill>
                    <a:schemeClr val="accent6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2400" b="0" i="1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14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−2(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m:rPr>
                            <m:sty m:val="p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400" i="1" dirty="0">
                    <a:latin typeface="Cambria Math" panose="02040503050406030204" pitchFamily="18" charset="0"/>
                  </a:rPr>
                  <a:t>x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1400" i="1" dirty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 &lt;0</m:t>
                            </m:r>
                          </m:e>
                          <m:e>
                            <m:r>
                              <a:rPr lang="es-ES" sz="1400" i="1" dirty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b="0" i="1" smtClean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&gt; 0</m:t>
                            </m:r>
                          </m:e>
                        </m:eqArr>
                      </m:e>
                    </m:d>
                    <m:r>
                      <m:rPr>
                        <m:sty m:val="p"/>
                      </m:rPr>
                      <a:rPr lang="es-ES" sz="1400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1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400" i="1" dirty="0">
                            <a:latin typeface="Cambria Math" panose="02040503050406030204" pitchFamily="18" charset="0"/>
                          </a:rPr>
                          <m:t>Dose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400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dirty="0">
                  <a:solidFill>
                    <a:schemeClr val="accent6"/>
                  </a:solidFill>
                </a:endParaRPr>
              </a:p>
              <a:p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98A40F-2A92-C354-E831-107AB52AF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389" y="3429000"/>
                <a:ext cx="9419130" cy="22913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1A5CF40-702B-A648-094F-EDA9F235945A}"/>
              </a:ext>
            </a:extLst>
          </p:cNvPr>
          <p:cNvSpPr txBox="1"/>
          <p:nvPr/>
        </p:nvSpPr>
        <p:spPr>
          <a:xfrm>
            <a:off x="702853" y="2204119"/>
            <a:ext cx="41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Upper</a:t>
            </a:r>
            <a:r>
              <a:rPr lang="es-ES" b="1" dirty="0"/>
              <a:t> Branch: derivative </a:t>
            </a:r>
            <a:r>
              <a:rPr lang="es-ES" b="1" dirty="0" err="1"/>
              <a:t>value</a:t>
            </a:r>
            <a:endParaRPr lang="en-US" b="1" dirty="0"/>
          </a:p>
        </p:txBody>
      </p:sp>
      <p:pic>
        <p:nvPicPr>
          <p:cNvPr id="8" name="Picture 7" descr="A black background with white and green arrows&#10;&#10;AI-generated content may be incorrect.">
            <a:extLst>
              <a:ext uri="{FF2B5EF4-FFF2-40B4-BE49-F238E27FC236}">
                <a16:creationId xmlns:a16="http://schemas.microsoft.com/office/drawing/2014/main" id="{6C178952-31FE-AA53-5F15-E0A0558FB6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3" y="2910754"/>
            <a:ext cx="5113145" cy="16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565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ACD65-1FAF-329A-A5CE-2018D3D68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3A12C5A-14E3-6199-5322-C0BC73001B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4EAC9FF-8939-1021-E97E-F648415122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múltiples parámetros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E0014B-A338-F4DC-DAC1-A084FE6D1508}"/>
              </a:ext>
            </a:extLst>
          </p:cNvPr>
          <p:cNvSpPr txBox="1"/>
          <p:nvPr/>
        </p:nvSpPr>
        <p:spPr>
          <a:xfrm>
            <a:off x="702852" y="2204119"/>
            <a:ext cx="378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Lower</a:t>
            </a:r>
            <a:r>
              <a:rPr lang="es-ES" b="1" dirty="0"/>
              <a:t> Branch: derivative </a:t>
            </a:r>
            <a:r>
              <a:rPr lang="es-ES" b="1" dirty="0" err="1"/>
              <a:t>value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3A56C6-53F9-00D3-5976-FFEABD9F7741}"/>
                  </a:ext>
                </a:extLst>
              </p:cNvPr>
              <p:cNvSpPr txBox="1"/>
              <p:nvPr/>
            </p:nvSpPr>
            <p:spPr>
              <a:xfrm>
                <a:off x="6198283" y="2576399"/>
                <a:ext cx="7667238" cy="543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20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20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  (</m:t>
                        </m:r>
                        <m:sSub>
                          <m:sSubPr>
                            <m:ctrlP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</m:t>
                            </m:r>
                          </m:sub>
                        </m:s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3A56C6-53F9-00D3-5976-FFEABD9F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283" y="2576399"/>
                <a:ext cx="7667238" cy="543867"/>
              </a:xfrm>
              <a:prstGeom prst="rect">
                <a:avLst/>
              </a:prstGeom>
              <a:blipFill>
                <a:blip r:embed="rId3"/>
                <a:stretch>
                  <a:fillRect b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806E45-8649-FAEF-2325-5ED8D3219866}"/>
                  </a:ext>
                </a:extLst>
              </p:cNvPr>
              <p:cNvSpPr txBox="1"/>
              <p:nvPr/>
            </p:nvSpPr>
            <p:spPr>
              <a:xfrm>
                <a:off x="6172389" y="3429000"/>
                <a:ext cx="9419130" cy="2291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−2(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m:rPr>
                            <m:sty m:val="p"/>
                          </m:rPr>
                          <a:rPr lang="es-ES" sz="1400" b="0" i="1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4)</m:t>
                        </m:r>
                      </m:e>
                    </m:nary>
                  </m:oMath>
                </a14:m>
                <a:r>
                  <a:rPr lang="en-US" sz="1400" dirty="0"/>
                  <a:t>x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Li</m:t>
                                </m:r>
                              </m:sub>
                            </m:sSub>
                            <m:r>
                              <a:rPr lang="es-E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&lt;0</m:t>
                            </m:r>
                          </m:e>
                          <m:e>
                            <m:r>
                              <a:rPr lang="es-E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s-E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Li</m:t>
                                </m:r>
                                <m:r>
                                  <a:rPr lang="es-E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s-E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 0</m:t>
                            </m:r>
                          </m:e>
                        </m:eqArr>
                      </m:e>
                    </m:d>
                    <m:r>
                      <m:rPr>
                        <m:sty m:val="p"/>
                      </m:rPr>
                      <a:rPr lang="es-E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endParaRPr lang="en-US" sz="1400" dirty="0">
                  <a:solidFill>
                    <a:schemeClr val="accent6"/>
                  </a:solidFill>
                </a:endParaRPr>
              </a:p>
              <a:p>
                <a:endParaRPr lang="en-US" sz="2400" dirty="0">
                  <a:solidFill>
                    <a:schemeClr val="accent6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2400" b="0" i="1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4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−2(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m:rPr>
                            <m:sty m:val="p"/>
                          </m:rPr>
                          <a:rPr lang="es-ES" sz="1400" i="1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1400" i="1">
                            <a:latin typeface="Cambria Math" panose="02040503050406030204" pitchFamily="18" charset="0"/>
                          </a:rPr>
                          <m:t>4)</m:t>
                        </m:r>
                      </m:e>
                    </m:nary>
                  </m:oMath>
                </a14:m>
                <a:r>
                  <a:rPr lang="en-US" sz="1400" i="1" dirty="0">
                    <a:latin typeface="Cambria Math" panose="02040503050406030204" pitchFamily="18" charset="0"/>
                  </a:rPr>
                  <a:t>x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sz="1400" i="1" dirty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Li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 &lt;0</m:t>
                            </m:r>
                          </m:e>
                          <m:e>
                            <m:r>
                              <a:rPr lang="es-ES" sz="1400" i="1" dirty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Li</m:t>
                                </m:r>
                                <m:r>
                                  <a:rPr lang="es-ES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s-ES" sz="1400" i="1">
                                <a:latin typeface="Cambria Math" panose="02040503050406030204" pitchFamily="18" charset="0"/>
                              </a:rPr>
                              <m:t>&gt; 0</m:t>
                            </m:r>
                          </m:e>
                        </m:eqArr>
                      </m:e>
                    </m:d>
                    <m:r>
                      <m:rPr>
                        <m:sty m:val="p"/>
                      </m:rPr>
                      <a:rPr lang="es-ES" sz="1400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sz="1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1400" i="1" dirty="0">
                            <a:latin typeface="Cambria Math" panose="02040503050406030204" pitchFamily="18" charset="0"/>
                          </a:rPr>
                          <m:t>Dose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1400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dirty="0">
                  <a:solidFill>
                    <a:schemeClr val="accent6"/>
                  </a:solidFill>
                </a:endParaRPr>
              </a:p>
              <a:p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806E45-8649-FAEF-2325-5ED8D3219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389" y="3429000"/>
                <a:ext cx="9419130" cy="22913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a clock&#10;&#10;AI-generated content may be incorrect.">
            <a:extLst>
              <a:ext uri="{FF2B5EF4-FFF2-40B4-BE49-F238E27FC236}">
                <a16:creationId xmlns:a16="http://schemas.microsoft.com/office/drawing/2014/main" id="{C4874512-0BD1-6766-387B-4A057C7AA7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52" y="2766226"/>
            <a:ext cx="5227114" cy="171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209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4B159-AE6E-0C12-4602-EA175F4F8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FF896DC-E05E-27B2-F40B-0DAE5981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7F9AA3-2E84-06EC-F294-09E7726DFE01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¡Práctica!</a:t>
            </a: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08A9EE6-77F9-2C8F-A27B-0823E9D04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33" y="3019048"/>
            <a:ext cx="2386134" cy="27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6B5354B-C5B2-C71F-DD48-A0DA35A667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múltiples parámetros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06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6D184-270A-F86F-F552-7EE2E99E5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F25904-FD33-3453-ABB3-7BC329BA4DA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B49B318-BB57-6E8D-5661-7FC513E4E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23F63B-E184-8993-D47D-1B26A39966FD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6" name="Picture 5" descr="A graph with blue dots and a triangle&#10;&#10;AI-generated content may be incorrect.">
            <a:extLst>
              <a:ext uri="{FF2B5EF4-FFF2-40B4-BE49-F238E27FC236}">
                <a16:creationId xmlns:a16="http://schemas.microsoft.com/office/drawing/2014/main" id="{747DACA5-7AB8-E58C-2CEA-B9A3B5566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58" y="2515227"/>
            <a:ext cx="5605283" cy="41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249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4AB04-2945-B419-4F57-9F0584C78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A0DFAD-F3CD-0003-9697-79D0602839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F7FB5DD-9F56-A847-74E6-AB4C1DE9EF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múltiples parámetros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0B4589-FB29-0051-AC40-BB7FD3A2992D}"/>
                  </a:ext>
                </a:extLst>
              </p:cNvPr>
              <p:cNvSpPr txBox="1"/>
              <p:nvPr/>
            </p:nvSpPr>
            <p:spPr>
              <a:xfrm>
                <a:off x="3048000" y="3179669"/>
                <a:ext cx="6096000" cy="498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800" dirty="0">
                    <a:solidFill>
                      <a:schemeClr val="accent6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0B4589-FB29-0051-AC40-BB7FD3A29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179669"/>
                <a:ext cx="6096000" cy="498663"/>
              </a:xfrm>
              <a:prstGeom prst="rect">
                <a:avLst/>
              </a:prstGeom>
              <a:blipFill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8883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BDF43-C7CA-4F32-E57A-810BE1CB3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92A9-526B-864A-93E4-0B25D352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76C738-78E4-C6A8-96AF-309166D052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0790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C286C-4F86-55CD-EE5B-ED31813B9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B1FA-4FB1-27F6-0C7B-2EB871EB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8CC039-1627-CBE9-F7D9-1CFAE3BF03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4106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65C58-7741-594C-3D4A-F77959661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192D-E761-251B-1D18-6408C308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FF3372-7B11-D907-CBCE-E1BD6B8D93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1475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5A3D8-F806-9C0A-1AD2-0BCD8AEE9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FE53-12BB-C42B-F029-622AAD56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D7A040-C83E-E640-F9BA-368FB018DF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02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9820A-945A-EF20-9D15-9B82B1E35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97E05B-39BB-73DB-B2BA-FE0CE3F4FCB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7B654EA-8E7F-9852-80B5-53185AB37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DE7044-1333-D2DF-A881-2717776402AA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/>
              <a:t>Predicción de una NN (Neural Network)</a:t>
            </a:r>
            <a:endParaRPr lang="en-US" dirty="0"/>
          </a:p>
        </p:txBody>
      </p:sp>
      <p:pic>
        <p:nvPicPr>
          <p:cNvPr id="6" name="Picture 5" descr="A diagram of a clock&#10;&#10;AI-generated content may be incorrect.">
            <a:extLst>
              <a:ext uri="{FF2B5EF4-FFF2-40B4-BE49-F238E27FC236}">
                <a16:creationId xmlns:a16="http://schemas.microsoft.com/office/drawing/2014/main" id="{05100C83-DFA8-7BEF-8D4A-C91C2CF9B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42" y="2688748"/>
            <a:ext cx="9686716" cy="30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3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1233</Words>
  <Application>Microsoft Office PowerPoint</Application>
  <PresentationFormat>Widescreen</PresentationFormat>
  <Paragraphs>266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9" baseType="lpstr">
      <vt:lpstr>Aptos</vt:lpstr>
      <vt:lpstr>Aptos Display</vt:lpstr>
      <vt:lpstr>Arial</vt:lpstr>
      <vt:lpstr>Cambria Math</vt:lpstr>
      <vt:lpstr>Office Theme</vt:lpstr>
      <vt:lpstr>  -Intro y objetivos -Conceptos fundamentales -Optimización pesos y sesgos con retropropagación -Redes con múltiples entradas y salidas -Softmax Argmax -Cross Entropy -Image classification CNN ?</vt:lpstr>
      <vt:lpstr>PowerPoint Presentation</vt:lpstr>
      <vt:lpstr>PowerPoint Presentation</vt:lpstr>
      <vt:lpstr>Introducción y Objetivos</vt:lpstr>
      <vt:lpstr>Dinámica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Optimización múltiples parámetros</vt:lpstr>
      <vt:lpstr>Optimización múltiples parámetros</vt:lpstr>
      <vt:lpstr>Optimización múltiples parámetros</vt:lpstr>
      <vt:lpstr>Optimización múltiples parámetros</vt:lpstr>
      <vt:lpstr>Optimización múltiples parámetros</vt:lpstr>
      <vt:lpstr>Optimización múltiples parámetros</vt:lpstr>
      <vt:lpstr>Optimización múltiples parámetros</vt:lpstr>
      <vt:lpstr>Optimización múltiples parámetros</vt:lpstr>
      <vt:lpstr>Optimización múltiples parámetros</vt:lpstr>
      <vt:lpstr>Optimización múltiples parámetros</vt:lpstr>
      <vt:lpstr>Optimización múltiples parámetros</vt:lpstr>
      <vt:lpstr>Optimización múltiples parámetros</vt:lpstr>
      <vt:lpstr>Optimización múltiples parámetros</vt:lpstr>
      <vt:lpstr>Optimización múltiples parámetros</vt:lpstr>
      <vt:lpstr>Optimización múltiples parámetros</vt:lpstr>
      <vt:lpstr>Optimización múltiples parámetros</vt:lpstr>
      <vt:lpstr>Optimización múltiples parámetros</vt:lpstr>
      <vt:lpstr>Optimización múltiples parámetros</vt:lpstr>
      <vt:lpstr>Optimización múltiples parámetros</vt:lpstr>
      <vt:lpstr>Optimización múltiples parámetros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Centeno Sanz</dc:creator>
  <cp:lastModifiedBy>Hugo Centeno Sanz</cp:lastModifiedBy>
  <cp:revision>11</cp:revision>
  <dcterms:created xsi:type="dcterms:W3CDTF">2025-10-01T05:39:06Z</dcterms:created>
  <dcterms:modified xsi:type="dcterms:W3CDTF">2025-10-11T21:25:13Z</dcterms:modified>
</cp:coreProperties>
</file>