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0" r:id="rId11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6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887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047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431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585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49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196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02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10/11/2020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10/11/2020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10/11/2020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twitter.com/AISciencesLearn" TargetMode="External"/><Relationship Id="rId3" Type="http://schemas.openxmlformats.org/officeDocument/2006/relationships/hyperlink" Target="http://www.aisciences.net/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s://www.facebook.com/AISciencesLearn" TargetMode="External"/><Relationship Id="rId2" Type="http://schemas.openxmlformats.org/officeDocument/2006/relationships/hyperlink" Target="https://www.youtube.com/channel/UC8kFF39hsRrFfHM6-7A6APQ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hyperlink" Target="https://www.linkedin.com/company/aiscienceslearn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www.instagram.com/aisciences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ott.fortmann-roe.com/docs/BiasVarianc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2528710"/>
            <a:ext cx="7761900" cy="9002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Underfitting solutions</a:t>
            </a:r>
            <a:endParaRPr lang="ru-RU" sz="54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F218738-C052-45F7-8024-A5CBDD6F8D26}"/>
              </a:ext>
            </a:extLst>
          </p:cNvPr>
          <p:cNvSpPr txBox="1">
            <a:spLocks/>
          </p:cNvSpPr>
          <p:nvPr/>
        </p:nvSpPr>
        <p:spPr>
          <a:xfrm>
            <a:off x="33865" y="5418671"/>
            <a:ext cx="2144889" cy="34995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   </a:t>
            </a:r>
            <a:r>
              <a:rPr lang="en-US" sz="2000" dirty="0">
                <a:solidFill>
                  <a:srgbClr val="1F4E79"/>
                </a:solidFill>
              </a:rPr>
              <a:t>Husnain Haider</a:t>
            </a:r>
            <a:endParaRPr lang="ru-RU" sz="2000" dirty="0">
              <a:solidFill>
                <a:srgbClr val="1F4E79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7317BBB-DDC6-4F3F-97BF-75DC28E385E3}"/>
              </a:ext>
            </a:extLst>
          </p:cNvPr>
          <p:cNvSpPr txBox="1">
            <a:spLocks/>
          </p:cNvSpPr>
          <p:nvPr/>
        </p:nvSpPr>
        <p:spPr>
          <a:xfrm>
            <a:off x="225323" y="3426694"/>
            <a:ext cx="7761900" cy="9002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dirty="0"/>
              <a:t>Explained for beginners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3176070" y="2294644"/>
            <a:ext cx="6994871" cy="280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www.youtube.com/channel/UC8kFF39hsRrFfHM6-7A6APQ</a:t>
            </a:r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D41B7-414E-45C2-9E42-DD9AEF8DB460}"/>
              </a:ext>
            </a:extLst>
          </p:cNvPr>
          <p:cNvSpPr txBox="1">
            <a:spLocks/>
          </p:cNvSpPr>
          <p:nvPr/>
        </p:nvSpPr>
        <p:spPr>
          <a:xfrm>
            <a:off x="3176071" y="2899590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www.aisciences.net</a:t>
            </a:r>
            <a:endParaRPr lang="en-GB" sz="18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621DF-B435-4503-8493-03187B77E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334" y="2862809"/>
            <a:ext cx="482020" cy="418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EF9B4-7E2F-44DA-9578-2920961BB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V="1">
            <a:off x="2745566" y="3504536"/>
            <a:ext cx="442473" cy="442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47D1B-EF30-46F4-BAFB-4F087410C4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5333" y="4088319"/>
            <a:ext cx="472706" cy="4727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2CDC58-5D3A-463D-A747-141EE7CA6D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5333" y="2155621"/>
            <a:ext cx="460738" cy="5681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8E4224-68BD-47CA-98A8-E271513AC8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5565" y="4702335"/>
            <a:ext cx="442474" cy="4424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CF3DDA-2DA0-4E42-B723-4A760A100C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8766" y="5286119"/>
            <a:ext cx="431243" cy="431243"/>
          </a:xfrm>
          <a:prstGeom prst="rect">
            <a:avLst/>
          </a:prstGeom>
        </p:spPr>
      </p:pic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079AF4CA-97E8-437B-8596-E4098DC4DB2A}"/>
              </a:ext>
            </a:extLst>
          </p:cNvPr>
          <p:cNvSpPr txBox="1">
            <a:spLocks/>
          </p:cNvSpPr>
          <p:nvPr/>
        </p:nvSpPr>
        <p:spPr>
          <a:xfrm>
            <a:off x="3188039" y="3572711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accent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www.instagram.com/aisciences/</a:t>
            </a:r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24A58007-20AC-4CA8-80C9-56248E733540}"/>
              </a:ext>
            </a:extLst>
          </p:cNvPr>
          <p:cNvSpPr txBox="1">
            <a:spLocks/>
          </p:cNvSpPr>
          <p:nvPr/>
        </p:nvSpPr>
        <p:spPr>
          <a:xfrm>
            <a:off x="3200009" y="4188307"/>
            <a:ext cx="5057726" cy="280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accent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www.linkedin.com/company/aiscienceslearn</a:t>
            </a:r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6CD7A7D3-1CA8-416D-B7FA-AA5D0C9E44A5}"/>
              </a:ext>
            </a:extLst>
          </p:cNvPr>
          <p:cNvSpPr txBox="1">
            <a:spLocks/>
          </p:cNvSpPr>
          <p:nvPr/>
        </p:nvSpPr>
        <p:spPr>
          <a:xfrm>
            <a:off x="3188039" y="4783428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accent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www.facebook.com/AISciencesLearn</a:t>
            </a:r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E30F70AA-E492-45F2-AFDD-3E2D9B166871}"/>
              </a:ext>
            </a:extLst>
          </p:cNvPr>
          <p:cNvSpPr txBox="1">
            <a:spLocks/>
          </p:cNvSpPr>
          <p:nvPr/>
        </p:nvSpPr>
        <p:spPr>
          <a:xfrm>
            <a:off x="3219436" y="5308078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accent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www.twitter.com/AISciencesLearn</a:t>
            </a:r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4E6A12-3D7D-4FB5-A345-4D6F9B79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9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  <a:endParaRPr lang="en-PK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8523370-A225-494A-855C-1873B7DA2B3F}"/>
              </a:ext>
            </a:extLst>
          </p:cNvPr>
          <p:cNvSpPr txBox="1">
            <a:spLocks/>
          </p:cNvSpPr>
          <p:nvPr/>
        </p:nvSpPr>
        <p:spPr>
          <a:xfrm>
            <a:off x="878061" y="1192774"/>
            <a:ext cx="7337474" cy="931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000" b="1" kern="120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000" dirty="0">
                <a:solidFill>
                  <a:schemeClr val="accent1"/>
                </a:solidFill>
              </a:rPr>
              <a:t>Please visit us on:</a:t>
            </a:r>
            <a:endParaRPr lang="en-PK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Underfitting? 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4918706" cy="2782838"/>
          </a:xfrm>
        </p:spPr>
        <p:txBody>
          <a:bodyPr>
            <a:normAutofit/>
          </a:bodyPr>
          <a:lstStyle/>
          <a:p>
            <a:r>
              <a:rPr lang="en-US" sz="2000" dirty="0"/>
              <a:t>Underfitting is when machine learning model is unable to learns patterns of the training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33DA-2932-46C9-8403-F4932577A62D}"/>
              </a:ext>
            </a:extLst>
          </p:cNvPr>
          <p:cNvSpPr txBox="1">
            <a:spLocks/>
          </p:cNvSpPr>
          <p:nvPr/>
        </p:nvSpPr>
        <p:spPr>
          <a:xfrm>
            <a:off x="209366" y="5924106"/>
            <a:ext cx="4673352" cy="56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Image Curtsey: Google images </a:t>
            </a:r>
          </a:p>
        </p:txBody>
      </p:sp>
      <p:pic>
        <p:nvPicPr>
          <p:cNvPr id="4" name="Picture 2" descr="Example of overfitting and underfitting in machine learning">
            <a:extLst>
              <a:ext uri="{FF2B5EF4-FFF2-40B4-BE49-F238E27FC236}">
                <a16:creationId xmlns:a16="http://schemas.microsoft.com/office/drawing/2014/main" id="{4D0AF2DA-EB53-468F-A96D-0D8C3D55F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85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47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Diagnosis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US" sz="2000" dirty="0"/>
              <a:t>Results on training data as well as on testing data are very bad</a:t>
            </a:r>
          </a:p>
          <a:p>
            <a:r>
              <a:rPr lang="en-US" sz="2000" dirty="0"/>
              <a:t>For example, a model gives 30.9% accuracy on training data and 27% accuracy reported on test set, we call this underfitting</a:t>
            </a:r>
          </a:p>
        </p:txBody>
      </p:sp>
    </p:spTree>
    <p:extLst>
      <p:ext uri="{BB962C8B-B14F-4D97-AF65-F5344CB8AC3E}">
        <p14:creationId xmlns:p14="http://schemas.microsoft.com/office/powerpoint/2010/main" val="258344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Possible solutions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endParaRPr lang="en-GB" sz="2000" dirty="0"/>
          </a:p>
          <a:p>
            <a:r>
              <a:rPr lang="en-US" sz="2000" dirty="0"/>
              <a:t>Balance in bias, variance</a:t>
            </a:r>
          </a:p>
          <a:p>
            <a:r>
              <a:rPr lang="en-US" sz="2000" dirty="0"/>
              <a:t>More training data</a:t>
            </a:r>
          </a:p>
          <a:p>
            <a:r>
              <a:rPr lang="en-US" sz="2000" dirty="0"/>
              <a:t>Increase training time</a:t>
            </a:r>
          </a:p>
          <a:p>
            <a:r>
              <a:rPr lang="en-US" sz="2000" dirty="0"/>
              <a:t>Increase number of parameters</a:t>
            </a:r>
          </a:p>
          <a:p>
            <a:r>
              <a:rPr lang="en-US" sz="2000" dirty="0"/>
              <a:t>Increase complexity of the model</a:t>
            </a:r>
          </a:p>
        </p:txBody>
      </p:sp>
    </p:spTree>
    <p:extLst>
      <p:ext uri="{BB962C8B-B14F-4D97-AF65-F5344CB8AC3E}">
        <p14:creationId xmlns:p14="http://schemas.microsoft.com/office/powerpoint/2010/main" val="178860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 in bias, variance</a:t>
            </a:r>
            <a:br>
              <a:rPr lang="en-US" dirty="0"/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5160493" cy="4091718"/>
          </a:xfrm>
        </p:spPr>
        <p:txBody>
          <a:bodyPr>
            <a:normAutofit/>
          </a:bodyPr>
          <a:lstStyle/>
          <a:p>
            <a:r>
              <a:rPr lang="en-GB" sz="2000" dirty="0"/>
              <a:t>High bias and low variance leads to underfitting</a:t>
            </a:r>
          </a:p>
          <a:p>
            <a:r>
              <a:rPr lang="en-GB" sz="2000" dirty="0"/>
              <a:t>Low bias and high variance leads towards overfitting</a:t>
            </a:r>
          </a:p>
          <a:p>
            <a:r>
              <a:rPr lang="en-GB" sz="2000" dirty="0"/>
              <a:t>We need a balance between bias and variance for a good fit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7AE1CDA-E9F5-4CEB-B13E-0F0C4846D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86" y="1448972"/>
            <a:ext cx="5495817" cy="345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C2BA77-0E60-4805-977A-0F77A348CFDF}"/>
              </a:ext>
            </a:extLst>
          </p:cNvPr>
          <p:cNvSpPr txBox="1">
            <a:spLocks/>
          </p:cNvSpPr>
          <p:nvPr/>
        </p:nvSpPr>
        <p:spPr>
          <a:xfrm>
            <a:off x="209365" y="6149193"/>
            <a:ext cx="7527865" cy="568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Image source: 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http://scott.fortmann-roe.com/docs/BiasVariance.html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625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training data</a:t>
            </a:r>
            <a:br>
              <a:rPr lang="en-US" dirty="0"/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2000" dirty="0"/>
              <a:t>If we have less data and machine learning model is complex, fitting is not possible</a:t>
            </a:r>
          </a:p>
          <a:p>
            <a:r>
              <a:rPr lang="en-GB" sz="2000" dirty="0"/>
              <a:t>Similar to 5000 cc engine but providing less fuel, vehicle couldn’t work smoothly</a:t>
            </a:r>
          </a:p>
        </p:txBody>
      </p:sp>
    </p:spTree>
    <p:extLst>
      <p:ext uri="{BB962C8B-B14F-4D97-AF65-F5344CB8AC3E}">
        <p14:creationId xmlns:p14="http://schemas.microsoft.com/office/powerpoint/2010/main" val="206958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US" dirty="0"/>
              <a:t>Increase training time</a:t>
            </a:r>
            <a:br>
              <a:rPr lang="en-US" dirty="0"/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2000" dirty="0"/>
              <a:t>Sometime we set less training iterations for a complex model and large data</a:t>
            </a:r>
          </a:p>
          <a:p>
            <a:r>
              <a:rPr lang="en-GB" sz="2000" dirty="0"/>
              <a:t>Model needed more time to train but we stopped training</a:t>
            </a:r>
          </a:p>
          <a:p>
            <a:r>
              <a:rPr lang="en-GB" sz="2000" dirty="0"/>
              <a:t>Stop when error decay is very small for a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107098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63CDB0-64A9-4C34-9A69-26CEB748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8584"/>
          </a:xfrm>
        </p:spPr>
        <p:txBody>
          <a:bodyPr>
            <a:normAutofit/>
          </a:bodyPr>
          <a:lstStyle/>
          <a:p>
            <a:r>
              <a:rPr lang="en-US" sz="2000" dirty="0"/>
              <a:t>More number of parameters means more features to learn</a:t>
            </a:r>
          </a:p>
          <a:p>
            <a:r>
              <a:rPr lang="en-US" sz="2000" dirty="0"/>
              <a:t>Bigger the storage capacity, better the learning</a:t>
            </a:r>
            <a:endParaRPr lang="en-PK" sz="200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1D337015-9315-4898-A021-2A4B538BAE3F}"/>
              </a:ext>
            </a:extLst>
          </p:cNvPr>
          <p:cNvSpPr txBox="1">
            <a:spLocks/>
          </p:cNvSpPr>
          <p:nvPr/>
        </p:nvSpPr>
        <p:spPr>
          <a:xfrm>
            <a:off x="835855" y="1798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Increase number of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5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Increase complexity of the model</a:t>
            </a:r>
            <a:br>
              <a:rPr lang="en-US" dirty="0"/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2000" dirty="0"/>
              <a:t>Sometimes the problem nature is very complex and we select a simple model for it</a:t>
            </a:r>
          </a:p>
          <a:p>
            <a:r>
              <a:rPr lang="en-GB" sz="2000" dirty="0"/>
              <a:t>For example, problem is non-linear and we select linear regression as our model</a:t>
            </a:r>
          </a:p>
          <a:p>
            <a:r>
              <a:rPr lang="en-GB" sz="2000" dirty="0"/>
              <a:t>We need model complexity according to problem, in case of underfitting our model is less complex, so we increase model complexity</a:t>
            </a:r>
          </a:p>
        </p:txBody>
      </p:sp>
    </p:spTree>
    <p:extLst>
      <p:ext uri="{BB962C8B-B14F-4D97-AF65-F5344CB8AC3E}">
        <p14:creationId xmlns:p14="http://schemas.microsoft.com/office/powerpoint/2010/main" val="8095133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351</Words>
  <Application>Microsoft Office PowerPoint</Application>
  <PresentationFormat>Widescreen</PresentationFormat>
  <Paragraphs>52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Wingdings</vt:lpstr>
      <vt:lpstr>Thème Office</vt:lpstr>
      <vt:lpstr>PowerPoint Presentation</vt:lpstr>
      <vt:lpstr>Underfitting?  </vt:lpstr>
      <vt:lpstr>Diagnosis </vt:lpstr>
      <vt:lpstr>Possible solutions </vt:lpstr>
      <vt:lpstr>Balance in bias, variance </vt:lpstr>
      <vt:lpstr>More training data </vt:lpstr>
      <vt:lpstr> Increase training time </vt:lpstr>
      <vt:lpstr>PowerPoint Presentation</vt:lpstr>
      <vt:lpstr>Increase complexity of the model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Administrator</cp:lastModifiedBy>
  <cp:revision>23</cp:revision>
  <dcterms:modified xsi:type="dcterms:W3CDTF">2020-11-10T07:35:25Z</dcterms:modified>
</cp:coreProperties>
</file>