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60" r:id="rId10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4T07:37:48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18830 3525 108 0,'0'0'652'16,"0"0"-431"-16,0 0-101 15,0 0-32-15,0 0-11 16,-3-23 18-16,3 19 11 16,0 1 2-16,0 0-2 15,0 0-7-15,0 1-15 16,0 0-1-16,0 1-15 16,0 1-13-16,0-2-6 0,0 2-10 15,0 0-3-15,0 0-5 16,0 0-3-16,0 0-7 15,1 0-7-15,2 0-2 16,3 0 19-16,3-1-8 16,1 0 0-16,3-1-5 15,1 2 1-15,4-1 5 16,-1 1-2-16,3 0-7 16,2 0 5-16,-2 0-7 15,1 0 2-15,-2 0-8 16,-2 0-1-16,-1 0 2 15,-1 0-7-15,0 0 5 16,-3 0 3-16,2 0-8 0,2 0 0 16,-3 1 9-16,5 1-9 15,0-1 9-15,2 2-8 16,2-2-2-16,1 2 2 16,3 0 3-16,0-1-5 15,0 0 0-15,1 1 7 16,0-1-7-16,0 0 0 15,-1-1 0-15,0-1 6 16,-2 0-6-16,1 0 1 16,2 0 0-16,1 0 6 15,-1 0-6-15,0 0 0 16,1-3 6-16,1 1-7 16,-1-1 1-16,2-1-1 15,2 0-1-15,-1-1 1 16,-1 3 0-16,-3-1 0 0,-1 1 1 15,-2 1-1-15,-2 1 0 16,0-1 0-16,0 1 0 16,2 0-1-16,1 0 1 15,2 0 0-15,1 0 0 16,2 0 0-16,2 0-1 16,-1 0-13-16,-1 1 14 15,-2 2 1-15,-1 0 0 16,1-1 5-16,0 0-5 15,1 1-1-15,1-2 0 16,-2 0 0-16,-1 1 0 16,-1-2 0-16,0 0 1 0,4 1 9 15,0-1-9-15,5 0-1 16,3 0 1-16,-1 0-1 16,1 0 0-16,-3 0 0 15,-2 0 0-15,-1 0 0 16,-3 0 0-16,-2 0 0 15,-2 0 0-15,-2 0-5 16,0 0 5-16,2 0 0 16,2 0 6-16,1 0-6 15,5 0 0-15,-2 0-1 16,2 0 1-16,0 0-8 16,-3 0 8-16,1 0 0 15,-1 0-10-15,0 0 10 0,1 0 0 16,-1 0 3-1,3 0-3-15,-1 1-6 0,5 1 6 16,1-1 0-16,2 1 1 16,3-2-1-16,2 1 1 15,0-1 9-15,1 1-10 16,-5-1 0-16,-3 0 7 16,-7 2-7-16,-3-2-1 15,-6 0 1-15,-1 0 1 16,-3 0 0-16,1 0-1 15,3 0 0-15,2 0 0 16,2 0 0-16,4 0 1 16,1 0-1-16,-1 0 0 0,0 0 4 15,-2 0-4 1,-1 0-8-16,-2 1 8 0,-3 2 0 16,-1 0 0-16,0 0 0 15,1 0 0-15,4-1 5 16,-1 0-5-16,7-1 0 15,3 1 0-15,4-2 1 16,0 1-1-16,0-1 0 16,1 0 0-16,-4 2 0 15,-2-1 0-15,-1-1 0 16,0 1 0-16,1 1 0 16,4-2 0-16,3 1 1 15,1-1 5-15,1 2-6 16,3-2-1-16,-2 0-13 15,-1 0 14-15,-3 0 2 0,-1 0 1 16,-2 0-2-16,-6 0-1 16,-1 1 8-16,-2 1-8 15,0-1 0-15,2 0 0 16,1 2 0-16,2 0 1 16,5 0-1-16,1-2 0 15,2 2 3-15,0-1-3 16,-2-1 0-16,-3-1 0 15,-3 2 1-15,-3-2-1 16,-4 1 1-16,1-1 7 16,0 1-1-16,1 2-7 15,2-1 0-15,1-1 1 0,1 2-1 16,1-1 0-16,0 1 1 16,-2 0 0-16,-1 0 5 15,-4 1-6-15,-3-1 0 16,-5-2 8-16,-7 1-7 15,-7-2 8-15,-2 1-8 16,-2-1 1-16,0 0-3 16,0 0 1-16,0 0 0 15,0 0 0-15,1 0-20 16,6 1-23-16,4 1-49 16,19-1-70-16,-4-1-193 15,1 0-178-15</inkml:trace>
  <inkml:trace contextRef="#ctx0" brushRef="#br0" timeOffset="5165.18">11569 4662 33 0,'0'0'873'16,"0"0"-694"-16,0 0-104 16,0 0-43-16,0 0 26 15,0 0 51-15,0 0-13 16,0 0-54-16,5 0-34 16,3-2 48-16,2 2 0 15,2-1-16-15,1 1-8 16,4-1-10-16,1 1 17 0,6 0 30 15,2 0-9 1,4 0-10-16,3 0-23 0,3 0-3 16,1 0 2-16,3 1-11 15,2 2-7-15,-1 0 3 16,0 0-4-16,-2-1 0 16,-2 3 2-16,2-4-9 15,0 2 7-15,-2-3 2 16,-1 0-8-16,1 0 21 15,2 0-7-15,-5 0-3 16,1 0-3-16,-4 0-3 16,-3 0 7-16,-2 0-13 15,-4 0 0-15,1 0 7 16,2 0 1-16,2-1-1 0,5-2 5 16,6-2-3-16,5 1 4 15,3 1-1-15,2-1-11 16,-3 3 17-16,-5-1-11 15,-5 2-6-15,-7 0 1 16,-6 0-2-16,-3 0 6 16,-2 0-6-16,1 0 1 15,0 0 9-15,6 0-9 16,4 0 8-16,6 0 1 16,8 0-9-16,6 0 16 15,4-1-11-15,-1-2-6 16,3 0 10-16,-7 2-10 15,-8 1 2-15,-3 0-1 0,-8 0-1 16,-4 0 7-16,-6 0-7 16,1 0 0-16,-1 0 0 15,0 0 6-15,4 0 3 16,2 0-2-16,2 0 6 16,1 0 1-16,1 0-14 15,2 0 0-15,-2 0 6 16,1 0-5-16,0 0 0 15,1 0 1-15,2 0 5 16,-3 0 3-16,1 0-8 16,-3 0-2-16,4 0 8 15,-2 0-7-15,-3 0 8 16,0 0 2-16,-2-3 2 16,-2 1 3-16,-3 1-10 15,-2 0-5-15,1 1 8 0,-5 0-9 16,4 0 2-16,-4 0-2 15,2 0 1-15,-1 0 5 16,3 0-6-16,1 0-1 16,3 0 1-16,1 0 1 15,1 0 0-15,-2 1-1 16,0 0 1-16,-5 1 0 16,0-1-1-16,-2 1 0 15,-1-1 0-15,-2 1 8 16,-1-1-7-16,2-1 1 15,0 0-1-15,0 1 17 16,0-1-17-16,-1 0-1 16,-2 0 6-16,-1 0-5 0,-2 2-1 15,-1-2 4-15,-2 1-2 16,1-1-2-16,4 2 1 16,-2-1 1-16,1-1 11 15,2 1-4-15,1-1-9 16,1 2 0-16,11-1-64 15,-5 1-135-15,2-2-438 0</inkml:trace>
  <inkml:trace contextRef="#ctx0" brushRef="#br0" timeOffset="6141.58">15969 4625 409 0,'0'0'692'0,"0"0"-501"16,0 0-91-16,0 0-3 15,0 0 69-15,0 0-12 16,0 0-52-16,82-5-7 16,-62 5-8-16,-1 0-18 15,4 0-17-15,2 0-20 16,6 0 14-16,4 0-25 0,5 3-5 15,6-1 6-15,5 1-4 16,6 0 0-16,4 0 4 16,7-1-1-16,-1 0 19 15,1 1-15-15,-6-1-7 16,-4 0-5-16,-4 1 1 16,-5-2 8-16,1 1 0 15,-1-2-5-15,3 0 9 16,3 0-3-16,2 0-8 15,4 0 3-15,0 0 11 16,-1 0-5-16,-4-2-7 16,-6 2-4-16,-4 0 5 0,-9 0-18 15,-2 0 1 1,-4 0 8-16,0 0 4 0,4 0-5 16,4 0-2-16,5 0 1 15,4 0 2-15,6 0-8 16,-1 0-1-16,2 0 2 15,-3 0 4-15,-5 0-6 16,-3 0 1-16,-5 0-1 16,-1 0 7-16,-2 0-7 15,0 0-1-15,0 0 0 16,3 0-6-16,0 3 7 16,3 0 0-16,1 0 0 15,4-1 1-15,0 3-1 0,3-2-1 16,-1-1 0-1,0 1 1-15,-3-1 0 0,-2 1 0 16,-7-2 1-16,-7 0 5 16,-11 1-6-16,-4-2 2 15,-9 0-2-15,-4 0-5 16,-2 0-1-16,0 0-30 16,0 0-47-16,0 1-51 15,0 1-166-15,0-1-328 16,0-1-765-16</inkml:trace>
  <inkml:trace contextRef="#ctx0" brushRef="#br0" timeOffset="7380.27">22271 4752 172 0,'0'0'765'0,"0"0"-570"16,0 0-37-16,0 0 0 15,0 0-5-15,0 0 3 16,0 0-10-16,-3-1-2 15,6 1-43-15,6 0-58 16,8 0 26-16,2 0-23 0,4 0-1 16,5 4 2-16,3-1-13 15,4 0-10-15,5 1 3 16,1-1-4-16,3 1 1 16,3-1 4-16,2 1 8 15,1 1-8-15,2-1-1 16,2 0-16-16,-2-1 10 15,2 1-8-15,-1-3-7 16,1 2 6-16,-1 0-6 16,-3 0-5-16,2-1-2 15,-2 1 7-15,0 1-12 16,2 2 7-16,-4 0-1 16,1-1 0-16,-1 1 1 0,0 0-1 15,-2-2 0-15,3 0 0 16,4 1 1-16,-1-2 6 15,3-3-7-15,2 1 0 16,2-1 0-16,-2 0-10 16,-3 0 9-16,-2 0 2 15,-3 0 6-15,-1 0-7 16,1-4 0-16,-1-1 6 16,4 1-5-16,3 0 1 15,1 1-2-15,0-1 1 16,-2 2-3-16,1-1 1 15,-3 2 1-15,-4-2 0 0,-2 0-1 16,-4 2-4-16,1-2 4 16,-2 0 1-16,1 2-6 15,2-1 6-15,3 1-2 16,3 1 2-16,4 0 0 16,-2 0-11-16,2 0-8 15,-2 0 16-15,-5 0-3 16,-3 0 6-16,-7 0-7 15,-7 0 7-15,-4 0 0 16,-10 0 0-16,-4 0-7 16,-6-1-17-16,-2-2 8 15,-2 0 3-15,1 0-11 16,0-1-34-16,2 1-70 16,2-1-23-16,17-3-172 15,0-1-357-15,4-1-39 0</inkml:trace>
  <inkml:trace contextRef="#ctx0" brushRef="#br0" timeOffset="9159.51">15047 6000 185 0,'0'0'793'16,"0"0"-618"-16,0 0-55 16,0 0 15-16,0 0 32 15,0 0-30-15,0 0-36 16,8-9-13-16,-4 8 4 16,-1-1 3-16,2 1-23 15,-2 1-23-15,0-1-3 16,4 1-14-16,4 0 5 15,5 0 6-15,3 0 2 0,10 0 13 16,7 0-14 0,7 0-14-16,5 1 10 0,7 5-8 15,4-1-1-15,4 1-6 16,1 0 6-16,2-2-7 16,0 0-4-16,2 2-7 15,-4-2 9-15,0 0-14 16,-4 0 2-16,-4-1 4 15,-4 1-1-15,-5-2 8 16,-8-1-6-16,-8-1-14 16,-5 0 26-16,-10 0-27 15,-4 0 1-15,-8 0 16 16,0 0-16-16,-4 0 5 0,0 0-6 16,0 0 6-1,0 0-13-15,0 0-11 0,0 0-42 16,-7 0-47-16,-3 0-170 15,3 3-395-15</inkml:trace>
  <inkml:trace contextRef="#ctx0" brushRef="#br0" timeOffset="14651.83">18441 3503 453 0,'0'0'494'0,"0"0"-370"15,0 0-1-15,0 0 10 16,0 0-5-16,0 0-6 15,-3-26-14-15,3 24-10 0,0 1-8 16,0 1-16-16,0 0-19 16,0 0-14-16,0 0-16 15,0 0-9-15,0 0-1 16,0 0 3-16,3 0-4 16,9 0 3-16,11 0 24 15,8 0 12-15,13 1-19 16,9 2-3-16,5 1-3 15,2-2 2-15,-7-1 1 16,-8-1 9-16,-13 0-16 16,-13 0 10-16,-10 0-10 15,-7 0-9-15,-2 0-6 16,0 0 16-16,0 0-12 16,0 0-13-16,0 0-18 15,0 0-31-15,1 0-99 0,26 0-99 16,-2 0-346-16,8 0-225 15</inkml:trace>
  <inkml:trace contextRef="#ctx0" brushRef="#br0" timeOffset="16460.99">24002 3575 416 0,'0'0'211'15,"0"0"-52"-15,0 0-27 16,0 0-17-16,0 0-20 16,0 0-37-16,0 0-15 15,7 0-11-15,-5 0-6 16,1 2 21-16,0-2 19 0,3 0 3 15,1 0 11-15,5 0-19 16,0 0-7-16,4 0 32 16,1 0-34-16,2 0-17 15,1 0 9-15,2 0-7 16,2 0 5-16,1 0-5 16,-1 0 5-16,5 0-1 15,1 0-23-15,-1 0 1 16,1 0 0-16,0 0-5 15,-2 0 3-15,-1 0-5 16,0 0 3-16,-3 0 7 16,-3 0-6-16,0 0-5 15,-1 0-1-15,0-3-1 16,1 2 0-16,0-1-9 16,-3 1-2-16,1-1 2 0,-4 1 2 15,0-2-1-15,-5 2 11 16,-1-2-12-16,-4 2 0 15,-2-1 0-15,-2 1-7 16,-1 1 1-16,0 0-42 16,0 0-120-16,0 0-129 15,0 0-95-15,0 0-439 0</inkml:trace>
  <inkml:trace contextRef="#ctx0" brushRef="#br0" timeOffset="42421.59">26634 7110 669 0,'0'0'286'0,"0"0"-72"0,0 0 1 16,22-65-18-16,-16 45-1 15,2 4 6-15,-2 0-5 16,-2 5-19-16,-1 4-24 15,-1 3-23-15,0 2-58 16,-2 2-19-16,0 0-47 16,0 0-7-16,0 0-9 15,0 12-13-15,0 7 22 16,0 9-2-16,0 5 2 16,0 2 9-16,2-2-9 15,5-6-9-15,2-6 9 0,5-8 0 16,4-4 1-1,5-9 11-15,10 0 3 0,8-15 13 16,9-13 0-16,8-11 7 16,7-6-1-16,3-6-18 15,0-1 4-15,-6 3-10 16,-8 7-8-16,-15 9 16 16,-12 12-11-16,-11 10-1 15,-10 5-6-15,-5 6-19 16,-1 0-50-16,0 2-80 15,0 25-122-15,0 2-200 16,0-1-381-16</inkml:trace>
  <inkml:trace contextRef="#ctx0" brushRef="#br0" timeOffset="44013.33">13361 8399 747 0,'0'0'804'0,"0"0"-535"15,0 0-76-15,0 0-111 16,0 0-33-16,0 0-5 15,0 0-4-15,0-26-9 16,0 26-31-16,0 9 7 16,0 5-2-16,3 3-4 0,0 2 6 15,0 1-6-15,2-4 6 16,-2-2 5-16,3-6-12 16,-2-2-13-16,1-3 13 15,2-3 0-15,8 0 67 16,5-2 32-16,5-14-36 15,6-8-1-15,2-9-4 16,-2-5-11-16,-2-5 3 16,-6 0-33-16,-4 3-10 15,-5 8 1-15,-6 8-8 16,-2 8 0-16,-3 8-1 16,1 5-59-16,4 3-64 0,18 3-196 15,1 8-192-15,3 2-193 16</inkml:trace>
  <inkml:trace contextRef="#ctx0" brushRef="#br0" timeOffset="44719.45">16090 8531 196 0,'0'0'1041'15,"0"0"-741"-15,0 0-93 16,0 0-22-16,0 0-8 16,0 0-38-16,0 0-33 15,26-48-51-15,-23 48-33 16,-2 5-22-16,3 10-23 15,-2 8 23-15,-2 5 6 16,0 3 6-16,0-2-5 16,0-3-6-16,-2-5 5 0,1-7-4 15,1-4-2-15,3-9 1 16,18-1 12-16,10-4 28 16,15-15-16-16,9-11-13 15,5-7 16-15,3-3-22 16,-8-2-5-16,-7 6 14 15,-15 6-14-15,-11 10 10 16,-11 9-11-16,-8 7-19 16,-3 4-24-16,0 0-134 15,-5 12-56-15,-3 2-252 16,1-1-756-16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24/11/2020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analysis" TargetMode="External"/><Relationship Id="rId2" Type="http://schemas.openxmlformats.org/officeDocument/2006/relationships/hyperlink" Target="https://en.wikipedia.org/wiki/Statistic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hyperlink" Target="https://en.wikipedia.org/wiki/Machine_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3216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Data Science</a:t>
            </a:r>
          </a:p>
          <a:p>
            <a:r>
              <a:rPr lang="en-GB" sz="5400" dirty="0"/>
              <a:t>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76302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is data science?</a:t>
            </a:r>
          </a:p>
          <a:p>
            <a:r>
              <a:rPr lang="en-GB" sz="4000" b="0" dirty="0"/>
              <a:t>What are it’s applications?</a:t>
            </a:r>
          </a:p>
          <a:p>
            <a:r>
              <a:rPr lang="en-GB" sz="4000" b="0" dirty="0"/>
              <a:t>Why is it trending now?</a:t>
            </a:r>
          </a:p>
          <a:p>
            <a:r>
              <a:rPr lang="en-GB" sz="4000" b="0" dirty="0"/>
              <a:t>What are the tools for data science?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3491236"/>
          </a:xfrm>
        </p:spPr>
        <p:txBody>
          <a:bodyPr>
            <a:normAutofit/>
          </a:bodyPr>
          <a:lstStyle/>
          <a:p>
            <a:r>
              <a:rPr lang="en-GB" sz="5400" dirty="0"/>
              <a:t>Data</a:t>
            </a:r>
            <a:br>
              <a:rPr lang="en-GB" sz="5400" dirty="0"/>
            </a:br>
            <a:r>
              <a:rPr lang="en-GB" sz="5400" dirty="0"/>
              <a:t>Science</a:t>
            </a:r>
            <a:endParaRPr lang="ru-RU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4490D-5B76-4971-9751-96A0B1A65BE6}"/>
              </a:ext>
            </a:extLst>
          </p:cNvPr>
          <p:cNvSpPr txBox="1"/>
          <p:nvPr/>
        </p:nvSpPr>
        <p:spPr>
          <a:xfrm>
            <a:off x="3629320" y="810705"/>
            <a:ext cx="83238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science is an interdisciplinary field focused on extracting knowledge from data sets, which are typically large (Wiki)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science is a concept to unify 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statistics</a:t>
            </a:r>
            <a:r>
              <a:rPr lang="en-US" sz="2800" dirty="0"/>
              <a:t>, 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data analysis</a:t>
            </a:r>
            <a:r>
              <a:rPr lang="en-US" sz="2800" dirty="0"/>
              <a:t>, 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machine learning</a:t>
            </a:r>
            <a:r>
              <a:rPr lang="en-US" sz="2800" dirty="0"/>
              <a:t> and their related methods in order to understand and analyze actual phenomena with data (Wiki)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science, or data-driven science, uses big data and machine learning to interpret data for decision-making purposes (Investopedia)</a:t>
            </a:r>
          </a:p>
          <a:p>
            <a:endParaRPr lang="en-PK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8A1599-F23F-4AE4-8DC1-49AFAD2C41EC}"/>
                  </a:ext>
                </a:extLst>
              </p14:cNvPr>
              <p14:cNvContentPartPr/>
              <p14:nvPr/>
            </p14:nvContentPartPr>
            <p14:xfrm>
              <a:off x="4164840" y="1250280"/>
              <a:ext cx="5680800" cy="187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8A1599-F23F-4AE4-8DC1-49AFAD2C41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5480" y="1240920"/>
                <a:ext cx="5699520" cy="18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51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3507831"/>
          </a:xfrm>
        </p:spPr>
        <p:txBody>
          <a:bodyPr>
            <a:normAutofit/>
          </a:bodyPr>
          <a:lstStyle/>
          <a:p>
            <a:r>
              <a:rPr lang="en-GB" sz="5400" dirty="0"/>
              <a:t>Applications</a:t>
            </a:r>
            <a:br>
              <a:rPr lang="en-GB" sz="5400" dirty="0"/>
            </a:br>
            <a:endParaRPr lang="ru-RU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Placeholder 38" descr="Picture Placeholder 38">
            <a:extLst>
              <a:ext uri="{FF2B5EF4-FFF2-40B4-BE49-F238E27FC236}">
                <a16:creationId xmlns:a16="http://schemas.microsoft.com/office/drawing/2014/main" id="{A9139C21-ACD5-4326-90A7-EFA1C780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14" r="3913"/>
          <a:stretch>
            <a:fillRect/>
          </a:stretch>
        </p:blipFill>
        <p:spPr>
          <a:xfrm>
            <a:off x="5746283" y="1161415"/>
            <a:ext cx="5416178" cy="503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9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7481"/>
          </a:xfrm>
        </p:spPr>
        <p:txBody>
          <a:bodyPr>
            <a:normAutofit/>
          </a:bodyPr>
          <a:lstStyle/>
          <a:p>
            <a:r>
              <a:rPr lang="en-GB" sz="5400" dirty="0"/>
              <a:t>Trend?</a:t>
            </a:r>
            <a:endParaRPr lang="ru-RU" sz="5400" dirty="0"/>
          </a:p>
        </p:txBody>
      </p:sp>
      <p:sp>
        <p:nvSpPr>
          <p:cNvPr id="5" name="Bullet…">
            <a:extLst>
              <a:ext uri="{FF2B5EF4-FFF2-40B4-BE49-F238E27FC236}">
                <a16:creationId xmlns:a16="http://schemas.microsoft.com/office/drawing/2014/main" id="{14592FC0-10D5-43E2-B283-1636C27F1F3B}"/>
              </a:ext>
            </a:extLst>
          </p:cNvPr>
          <p:cNvSpPr txBox="1">
            <a:spLocks/>
          </p:cNvSpPr>
          <p:nvPr/>
        </p:nvSpPr>
        <p:spPr>
          <a:xfrm>
            <a:off x="4892511" y="2219433"/>
            <a:ext cx="7299489" cy="3408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solidFill>
                  <a:srgbClr val="1371FB"/>
                </a:solidFill>
              </a:defRPr>
            </a:pPr>
            <a:r>
              <a:rPr lang="en-US" sz="3600" dirty="0">
                <a:solidFill>
                  <a:srgbClr val="1371FB"/>
                </a:solidFill>
                <a:latin typeface="Calibri(body)"/>
              </a:rPr>
              <a:t>Availability of data</a:t>
            </a:r>
          </a:p>
          <a:p>
            <a:pPr marL="0" indent="0">
              <a:buNone/>
              <a:defRPr>
                <a:solidFill>
                  <a:srgbClr val="1371FB"/>
                </a:solidFill>
              </a:defRPr>
            </a:pPr>
            <a:endParaRPr lang="en-US" sz="3600" dirty="0">
              <a:solidFill>
                <a:srgbClr val="1371FB"/>
              </a:solidFill>
              <a:latin typeface="Calibri(body)"/>
            </a:endParaRPr>
          </a:p>
          <a:p>
            <a:pPr>
              <a:defRPr>
                <a:solidFill>
                  <a:srgbClr val="1371FB"/>
                </a:solidFill>
              </a:defRPr>
            </a:pPr>
            <a:r>
              <a:rPr lang="en-US" sz="3600" dirty="0">
                <a:solidFill>
                  <a:srgbClr val="1371FB"/>
                </a:solidFill>
                <a:latin typeface="Calibri(body)"/>
              </a:rPr>
              <a:t>Availability of computational power</a:t>
            </a:r>
          </a:p>
          <a:p>
            <a:pPr marL="0" indent="0">
              <a:buNone/>
              <a:defRPr>
                <a:solidFill>
                  <a:srgbClr val="1371FB"/>
                </a:solidFill>
              </a:defRPr>
            </a:pPr>
            <a:endParaRPr lang="en-US" sz="3600" dirty="0">
              <a:solidFill>
                <a:srgbClr val="1371FB"/>
              </a:solidFill>
              <a:latin typeface="Calibri(body)"/>
            </a:endParaRPr>
          </a:p>
          <a:p>
            <a:pPr>
              <a:defRPr>
                <a:solidFill>
                  <a:srgbClr val="1371FB"/>
                </a:solidFill>
              </a:defRPr>
            </a:pPr>
            <a:r>
              <a:rPr lang="en-US" sz="3600" dirty="0">
                <a:solidFill>
                  <a:srgbClr val="1371FB"/>
                </a:solidFill>
                <a:latin typeface="Calibri(body)"/>
              </a:rPr>
              <a:t>Availability of stable software stack</a:t>
            </a:r>
          </a:p>
        </p:txBody>
      </p:sp>
    </p:spTree>
    <p:extLst>
      <p:ext uri="{BB962C8B-B14F-4D97-AF65-F5344CB8AC3E}">
        <p14:creationId xmlns:p14="http://schemas.microsoft.com/office/powerpoint/2010/main" val="315373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3536211"/>
          </a:xfrm>
        </p:spPr>
        <p:txBody>
          <a:bodyPr>
            <a:normAutofit/>
          </a:bodyPr>
          <a:lstStyle/>
          <a:p>
            <a:r>
              <a:rPr lang="en-GB" sz="5400" dirty="0"/>
              <a:t>Learning</a:t>
            </a:r>
            <a:br>
              <a:rPr lang="en-GB" sz="5400" dirty="0"/>
            </a:br>
            <a:r>
              <a:rPr lang="en-GB" sz="5400" dirty="0"/>
              <a:t>from Data</a:t>
            </a: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9A336-B775-4836-B6E4-05E869F76011}"/>
              </a:ext>
            </a:extLst>
          </p:cNvPr>
          <p:cNvSpPr txBox="1"/>
          <p:nvPr/>
        </p:nvSpPr>
        <p:spPr>
          <a:xfrm>
            <a:off x="6639612" y="1432874"/>
            <a:ext cx="5552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Regression</a:t>
            </a:r>
          </a:p>
          <a:p>
            <a:pPr>
              <a:defRPr>
                <a:solidFill>
                  <a:srgbClr val="1371FB"/>
                </a:solidFill>
              </a:defRPr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Classification</a:t>
            </a:r>
          </a:p>
          <a:p>
            <a:pPr>
              <a:defRPr>
                <a:solidFill>
                  <a:srgbClr val="1371FB"/>
                </a:solidFill>
              </a:defRPr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Clustering</a:t>
            </a:r>
          </a:p>
          <a:p>
            <a:pPr>
              <a:defRPr>
                <a:solidFill>
                  <a:srgbClr val="1371FB"/>
                </a:solidFill>
              </a:defRPr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Reinforcement Learning</a:t>
            </a:r>
          </a:p>
          <a:p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50698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7"/>
            <a:ext cx="10515600" cy="2932896"/>
          </a:xfrm>
        </p:spPr>
        <p:txBody>
          <a:bodyPr>
            <a:normAutofit/>
          </a:bodyPr>
          <a:lstStyle/>
          <a:p>
            <a:r>
              <a:rPr lang="en-GB" sz="5400" dirty="0"/>
              <a:t>Software</a:t>
            </a: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9A336-B775-4836-B6E4-05E869F76011}"/>
              </a:ext>
            </a:extLst>
          </p:cNvPr>
          <p:cNvSpPr txBox="1"/>
          <p:nvPr/>
        </p:nvSpPr>
        <p:spPr>
          <a:xfrm>
            <a:off x="5429839" y="2064470"/>
            <a:ext cx="6149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Matplotlib, Seaborn, Bokeh</a:t>
            </a:r>
          </a:p>
          <a:p>
            <a:pPr marL="571500" indent="-57150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Pandas</a:t>
            </a:r>
          </a:p>
          <a:p>
            <a:pPr marL="571500" indent="-57150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Scikit-learn</a:t>
            </a:r>
          </a:p>
          <a:p>
            <a:pPr marL="571500" indent="-57150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TensorFlow</a:t>
            </a:r>
          </a:p>
          <a:p>
            <a:pPr marL="571500" indent="-57150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Torch</a:t>
            </a:r>
          </a:p>
          <a:p>
            <a:pPr marL="571500" indent="-57150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 err="1"/>
              <a:t>MXNet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Spark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270217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7"/>
            <a:ext cx="10515600" cy="3649332"/>
          </a:xfrm>
        </p:spPr>
        <p:txBody>
          <a:bodyPr>
            <a:normAutofit/>
          </a:bodyPr>
          <a:lstStyle/>
          <a:p>
            <a:r>
              <a:rPr lang="en-GB" sz="5400" dirty="0"/>
              <a:t>Cloud</a:t>
            </a:r>
            <a:br>
              <a:rPr lang="en-GB" sz="5400" dirty="0"/>
            </a:br>
            <a:r>
              <a:rPr lang="en-GB" sz="5400" dirty="0"/>
              <a:t>Computing</a:t>
            </a: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9A336-B775-4836-B6E4-05E869F76011}"/>
              </a:ext>
            </a:extLst>
          </p:cNvPr>
          <p:cNvSpPr txBox="1"/>
          <p:nvPr/>
        </p:nvSpPr>
        <p:spPr>
          <a:xfrm>
            <a:off x="5580668" y="3139125"/>
            <a:ext cx="6149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Amazon Web Services (AWS)</a:t>
            </a:r>
          </a:p>
          <a:p>
            <a:pPr marL="571500" indent="-57150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Google Cloud Platform (GCP)</a:t>
            </a:r>
          </a:p>
          <a:p>
            <a:pPr marL="571500" indent="-57150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Microsoft Azure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199683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7"/>
            <a:ext cx="10515600" cy="3649332"/>
          </a:xfrm>
        </p:spPr>
        <p:txBody>
          <a:bodyPr>
            <a:normAutofit/>
          </a:bodyPr>
          <a:lstStyle/>
          <a:p>
            <a:r>
              <a:rPr lang="en-GB" sz="5400" dirty="0"/>
              <a:t>Data Science</a:t>
            </a:r>
            <a:br>
              <a:rPr lang="en-GB" sz="5400" dirty="0"/>
            </a:br>
            <a:r>
              <a:rPr lang="en-GB" sz="5400" dirty="0"/>
              <a:t>Pipeline</a:t>
            </a: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9A336-B775-4836-B6E4-05E869F76011}"/>
              </a:ext>
            </a:extLst>
          </p:cNvPr>
          <p:cNvSpPr txBox="1"/>
          <p:nvPr/>
        </p:nvSpPr>
        <p:spPr>
          <a:xfrm>
            <a:off x="5759777" y="1885360"/>
            <a:ext cx="62480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Data Collection</a:t>
            </a:r>
          </a:p>
          <a:p>
            <a:pPr marL="571500" indent="-57150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Data Preparation</a:t>
            </a:r>
          </a:p>
          <a:p>
            <a:pPr marL="571500" indent="-57150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Model Selection</a:t>
            </a:r>
          </a:p>
          <a:p>
            <a:pPr marL="571500" indent="-57150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Model Training</a:t>
            </a:r>
          </a:p>
          <a:p>
            <a:pPr marL="571500" indent="-57150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Model Evaluation</a:t>
            </a:r>
          </a:p>
          <a:p>
            <a:pPr marL="571500" indent="-571500">
              <a:buFont typeface="Arial" panose="020B0604020202020204" pitchFamily="34" charset="0"/>
              <a:buChar char="•"/>
              <a:defRPr>
                <a:solidFill>
                  <a:srgbClr val="1371FB"/>
                </a:solidFill>
              </a:defRPr>
            </a:pPr>
            <a:r>
              <a:rPr lang="en-US" sz="3600" dirty="0"/>
              <a:t>Deployment and Incremental Training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73108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186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Calibri(body)</vt:lpstr>
      <vt:lpstr>Garamond</vt:lpstr>
      <vt:lpstr>Wingdings</vt:lpstr>
      <vt:lpstr>Thème Office</vt:lpstr>
      <vt:lpstr>PowerPoint Presentation</vt:lpstr>
      <vt:lpstr>Data Science</vt:lpstr>
      <vt:lpstr>Applications </vt:lpstr>
      <vt:lpstr>Trend?</vt:lpstr>
      <vt:lpstr>Learning from Data</vt:lpstr>
      <vt:lpstr>Software</vt:lpstr>
      <vt:lpstr>Cloud Computing</vt:lpstr>
      <vt:lpstr>Data Science Pipeline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63</cp:revision>
  <dcterms:modified xsi:type="dcterms:W3CDTF">2020-11-24T07:55:53Z</dcterms:modified>
</cp:coreProperties>
</file>