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6" r:id="rId5"/>
    <p:sldId id="257" r:id="rId6"/>
    <p:sldId id="302" r:id="rId7"/>
    <p:sldId id="308" r:id="rId8"/>
    <p:sldId id="310" r:id="rId9"/>
    <p:sldId id="312" r:id="rId10"/>
    <p:sldId id="30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65" d="100"/>
          <a:sy n="65" d="100"/>
        </p:scale>
        <p:origin x="1080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6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37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03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12/01/2021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12/01/2021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12/01/2021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12/01/2021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7761900" cy="163032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 smtClean="0">
                <a:solidFill>
                  <a:srgbClr val="406FBA"/>
                </a:solidFill>
              </a:rPr>
              <a:t>Categorical Feature </a:t>
            </a:r>
            <a:r>
              <a:rPr lang="en-GB" sz="5400" dirty="0">
                <a:solidFill>
                  <a:srgbClr val="406FBA"/>
                </a:solidFill>
              </a:rPr>
              <a:t>Encoding </a:t>
            </a:r>
            <a:r>
              <a:rPr lang="en-GB" sz="5400" dirty="0">
                <a:solidFill>
                  <a:srgbClr val="406FBA"/>
                </a:solidFill>
              </a:rPr>
              <a:t>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7487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What is Feature Encoding 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Why it’s important 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Types of Encoding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smtClean="0"/>
              <a:t>Let’s do some hands-on in Python</a:t>
            </a:r>
            <a:endParaRPr lang="ru-RU" sz="4000" b="0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70" y="5233445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lvl="0">
              <a:defRPr lang="fr-FR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5400" dirty="0" smtClean="0"/>
              <a:t>Categorical Feature</a:t>
            </a:r>
            <a:endParaRPr lang="ru-RU" sz="5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76873"/>
              </p:ext>
            </p:extLst>
          </p:nvPr>
        </p:nvGraphicFramePr>
        <p:xfrm>
          <a:off x="3801806" y="1026325"/>
          <a:ext cx="3552723" cy="5681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723">
                  <a:extLst>
                    <a:ext uri="{9D8B030D-6E8A-4147-A177-3AD203B41FA5}">
                      <a16:colId xmlns:a16="http://schemas.microsoft.com/office/drawing/2014/main" val="3187078881"/>
                    </a:ext>
                  </a:extLst>
                </a:gridCol>
              </a:tblGrid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Categorical feature</a:t>
                      </a:r>
                    </a:p>
                    <a:p>
                      <a:pPr algn="ctr"/>
                      <a:r>
                        <a:rPr lang="en-GB" sz="2000" dirty="0" smtClean="0"/>
                        <a:t>(Text Format)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07599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Paris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161377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98435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London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32370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New</a:t>
                      </a:r>
                      <a:r>
                        <a:rPr lang="en-US" sz="2400" baseline="0" dirty="0" smtClean="0"/>
                        <a:t> York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09345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Istanbul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370050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Beijing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200828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Lahore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825080"/>
                  </a:ext>
                </a:extLst>
              </a:tr>
            </a:tbl>
          </a:graphicData>
        </a:graphic>
      </p:graphicFrame>
      <p:pic>
        <p:nvPicPr>
          <p:cNvPr id="5" name="Picture 4" descr="How to Check for Errors and Poka Yoke Approac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150" y="2809738"/>
            <a:ext cx="23717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7" y="226142"/>
            <a:ext cx="3171956" cy="800183"/>
          </a:xfrm>
        </p:spPr>
        <p:txBody>
          <a:bodyPr>
            <a:normAutofit fontScale="90000"/>
          </a:bodyPr>
          <a:lstStyle/>
          <a:p>
            <a:r>
              <a:rPr lang="en-GB" sz="5400" dirty="0" smtClean="0"/>
              <a:t>Encoding</a:t>
            </a:r>
            <a:endParaRPr lang="ru-RU" sz="5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65029"/>
              </p:ext>
            </p:extLst>
          </p:nvPr>
        </p:nvGraphicFramePr>
        <p:xfrm>
          <a:off x="9724103" y="102236"/>
          <a:ext cx="2467897" cy="604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897">
                  <a:extLst>
                    <a:ext uri="{9D8B030D-6E8A-4147-A177-3AD203B41FA5}">
                      <a16:colId xmlns:a16="http://schemas.microsoft.com/office/drawing/2014/main" val="2990985583"/>
                    </a:ext>
                  </a:extLst>
                </a:gridCol>
              </a:tblGrid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Garamond" panose="02020404030301010803" pitchFamily="18" charset="0"/>
                        </a:rPr>
                        <a:t>Categorical feature</a:t>
                      </a:r>
                    </a:p>
                    <a:p>
                      <a:pPr algn="ctr"/>
                      <a:r>
                        <a:rPr lang="en-GB" sz="2000" dirty="0" smtClean="0">
                          <a:latin typeface="Garamond" panose="02020404030301010803" pitchFamily="18" charset="0"/>
                        </a:rPr>
                        <a:t>(Text Format)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28316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1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84179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2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65996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3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96974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4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85431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5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66738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6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105525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7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6663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0827"/>
              </p:ext>
            </p:extLst>
          </p:nvPr>
        </p:nvGraphicFramePr>
        <p:xfrm>
          <a:off x="3856703" y="102236"/>
          <a:ext cx="2426110" cy="604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110">
                  <a:extLst>
                    <a:ext uri="{9D8B030D-6E8A-4147-A177-3AD203B41FA5}">
                      <a16:colId xmlns:a16="http://schemas.microsoft.com/office/drawing/2014/main" val="546080728"/>
                    </a:ext>
                  </a:extLst>
                </a:gridCol>
              </a:tblGrid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Garamond" panose="02020404030301010803" pitchFamily="18" charset="0"/>
                        </a:rPr>
                        <a:t>Categorical feature</a:t>
                      </a:r>
                    </a:p>
                    <a:p>
                      <a:pPr algn="ctr"/>
                      <a:r>
                        <a:rPr lang="en-GB" sz="2000" dirty="0" smtClean="0">
                          <a:latin typeface="Garamond" panose="02020404030301010803" pitchFamily="18" charset="0"/>
                        </a:rPr>
                        <a:t>(Text Format)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36812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Paris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68901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DC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171502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London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63154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New</a:t>
                      </a:r>
                      <a:r>
                        <a:rPr lang="en-US" sz="2400" baseline="0" dirty="0" smtClean="0">
                          <a:latin typeface="Garamond" panose="02020404030301010803" pitchFamily="18" charset="0"/>
                        </a:rPr>
                        <a:t> York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55176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Istanbul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57672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Beijing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81678"/>
                  </a:ext>
                </a:extLst>
              </a:tr>
              <a:tr h="7027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Lahore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31631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6390968" y="2623913"/>
            <a:ext cx="3224979" cy="1946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58" y="3274140"/>
            <a:ext cx="240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Encoding</a:t>
            </a:r>
            <a:endParaRPr lang="en-US" sz="3600" b="1" dirty="0">
              <a:solidFill>
                <a:srgbClr val="FFFF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Feature</a:t>
            </a:r>
            <a:r>
              <a:rPr lang="en-GB" dirty="0" smtClean="0"/>
              <a:t> Encoding</a:t>
            </a:r>
            <a:r>
              <a:rPr lang="en-GB" dirty="0"/>
              <a:t/>
            </a:r>
            <a:br>
              <a:rPr lang="en-GB" dirty="0"/>
            </a:br>
            <a:r>
              <a:rPr lang="en-GB" sz="2800" dirty="0" smtClean="0">
                <a:solidFill>
                  <a:schemeClr val="accent1"/>
                </a:solidFill>
              </a:rPr>
              <a:t>Types and Uses</a:t>
            </a:r>
            <a:r>
              <a:rPr lang="en-GB" sz="2800" dirty="0">
                <a:solidFill>
                  <a:schemeClr val="accent1"/>
                </a:solidFill>
              </a:rPr>
              <a:t/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dirty="0" smtClean="0"/>
              <a:t>Label Encoding</a:t>
            </a:r>
          </a:p>
          <a:p>
            <a:pPr lvl="1"/>
            <a:r>
              <a:rPr lang="en-GB" dirty="0" smtClean="0"/>
              <a:t>Use When Number of categorical features is </a:t>
            </a:r>
            <a:r>
              <a:rPr lang="en-GB" b="1" dirty="0" smtClean="0"/>
              <a:t>quite large</a:t>
            </a:r>
          </a:p>
          <a:p>
            <a:pPr lvl="1"/>
            <a:r>
              <a:rPr lang="en-US" dirty="0" smtClean="0"/>
              <a:t>Use when Categorical </a:t>
            </a:r>
            <a:r>
              <a:rPr lang="en-US" dirty="0"/>
              <a:t>F</a:t>
            </a:r>
            <a:r>
              <a:rPr lang="en-US" dirty="0" smtClean="0"/>
              <a:t>eature </a:t>
            </a:r>
            <a:r>
              <a:rPr lang="en-US" dirty="0"/>
              <a:t>is</a:t>
            </a:r>
            <a:r>
              <a:rPr lang="en-US" b="1" dirty="0"/>
              <a:t> </a:t>
            </a:r>
            <a:r>
              <a:rPr lang="en-US" b="1" dirty="0" smtClean="0"/>
              <a:t>ordinal</a:t>
            </a:r>
            <a:endParaRPr lang="en-GB" b="1" dirty="0" smtClean="0"/>
          </a:p>
          <a:p>
            <a:pPr lvl="1"/>
            <a:endParaRPr lang="en-GB" b="1" dirty="0" smtClean="0"/>
          </a:p>
          <a:p>
            <a:pPr marL="457200" lvl="1" indent="0">
              <a:buNone/>
            </a:pPr>
            <a:endParaRPr lang="en-GB" b="1" dirty="0"/>
          </a:p>
          <a:p>
            <a:r>
              <a:rPr lang="en-GB" dirty="0" smtClean="0"/>
              <a:t>One Hot Encoding</a:t>
            </a:r>
          </a:p>
          <a:p>
            <a:pPr lvl="1"/>
            <a:r>
              <a:rPr lang="en-GB" dirty="0"/>
              <a:t>Use When Number of categorical features </a:t>
            </a:r>
            <a:r>
              <a:rPr lang="en-GB" dirty="0" smtClean="0"/>
              <a:t>is </a:t>
            </a:r>
            <a:r>
              <a:rPr lang="en-GB" b="1" dirty="0" smtClean="0"/>
              <a:t>not large</a:t>
            </a:r>
          </a:p>
          <a:p>
            <a:pPr lvl="1"/>
            <a:r>
              <a:rPr lang="en-US" dirty="0"/>
              <a:t>Use when Categorical Feature </a:t>
            </a:r>
            <a:r>
              <a:rPr lang="en-US" dirty="0" smtClean="0"/>
              <a:t>is </a:t>
            </a:r>
            <a:r>
              <a:rPr lang="en-US" b="1" dirty="0" smtClean="0"/>
              <a:t>not</a:t>
            </a:r>
            <a:r>
              <a:rPr lang="en-US" b="1" dirty="0"/>
              <a:t> ordinal</a:t>
            </a:r>
            <a:endParaRPr lang="en-GB" b="1" dirty="0"/>
          </a:p>
          <a:p>
            <a:pPr lvl="1"/>
            <a:endParaRPr lang="en-GB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4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Label Encoding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87726"/>
              </p:ext>
            </p:extLst>
          </p:nvPr>
        </p:nvGraphicFramePr>
        <p:xfrm>
          <a:off x="838200" y="1379138"/>
          <a:ext cx="2426110" cy="5365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110">
                  <a:extLst>
                    <a:ext uri="{9D8B030D-6E8A-4147-A177-3AD203B41FA5}">
                      <a16:colId xmlns:a16="http://schemas.microsoft.com/office/drawing/2014/main" val="1570835583"/>
                    </a:ext>
                  </a:extLst>
                </a:gridCol>
              </a:tblGrid>
              <a:tr h="109841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Garamond" panose="02020404030301010803" pitchFamily="18" charset="0"/>
                        </a:rPr>
                        <a:t>Categorical feature</a:t>
                      </a:r>
                    </a:p>
                    <a:p>
                      <a:pPr algn="ctr"/>
                      <a:r>
                        <a:rPr lang="en-GB" sz="2000" dirty="0" smtClean="0">
                          <a:latin typeface="Garamond" panose="02020404030301010803" pitchFamily="18" charset="0"/>
                        </a:rPr>
                        <a:t>(Text Format)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75462"/>
                  </a:ext>
                </a:extLst>
              </a:tr>
              <a:tr h="605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Paris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52371"/>
                  </a:ext>
                </a:extLst>
              </a:tr>
              <a:tr h="605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DC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81604"/>
                  </a:ext>
                </a:extLst>
              </a:tr>
              <a:tr h="605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London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520668"/>
                  </a:ext>
                </a:extLst>
              </a:tr>
              <a:tr h="605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New</a:t>
                      </a:r>
                      <a:r>
                        <a:rPr lang="en-US" sz="2400" baseline="0" dirty="0" smtClean="0">
                          <a:latin typeface="Garamond" panose="02020404030301010803" pitchFamily="18" charset="0"/>
                        </a:rPr>
                        <a:t> York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5338"/>
                  </a:ext>
                </a:extLst>
              </a:tr>
              <a:tr h="605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Istanbul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77289"/>
                  </a:ext>
                </a:extLst>
              </a:tr>
              <a:tr h="605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Beijing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15674"/>
                  </a:ext>
                </a:extLst>
              </a:tr>
              <a:tr h="605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Lahore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716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87837"/>
              </p:ext>
            </p:extLst>
          </p:nvPr>
        </p:nvGraphicFramePr>
        <p:xfrm>
          <a:off x="6639232" y="1379138"/>
          <a:ext cx="2467897" cy="5329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897">
                  <a:extLst>
                    <a:ext uri="{9D8B030D-6E8A-4147-A177-3AD203B41FA5}">
                      <a16:colId xmlns:a16="http://schemas.microsoft.com/office/drawing/2014/main" val="2688819626"/>
                    </a:ext>
                  </a:extLst>
                </a:gridCol>
              </a:tblGrid>
              <a:tr h="108554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Garamond" panose="02020404030301010803" pitchFamily="18" charset="0"/>
                        </a:rPr>
                        <a:t>Categorical feature</a:t>
                      </a:r>
                    </a:p>
                    <a:p>
                      <a:pPr algn="ctr"/>
                      <a:r>
                        <a:rPr lang="en-GB" sz="2000" dirty="0" smtClean="0">
                          <a:latin typeface="Garamond" panose="02020404030301010803" pitchFamily="18" charset="0"/>
                        </a:rPr>
                        <a:t>(Text Format)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11771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1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9859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2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38670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3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428244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4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57337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5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94411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6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91424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7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3649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337437" y="2958209"/>
            <a:ext cx="3228667" cy="1946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FF0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0955" y="3632956"/>
            <a:ext cx="282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Label Encoding</a:t>
            </a:r>
            <a:endParaRPr lang="en-US" sz="2800" b="1" dirty="0">
              <a:solidFill>
                <a:srgbClr val="FFFF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One Hot </a:t>
            </a:r>
            <a:r>
              <a:rPr lang="en-GB" dirty="0"/>
              <a:t>Encoding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908459"/>
              </p:ext>
            </p:extLst>
          </p:nvPr>
        </p:nvGraphicFramePr>
        <p:xfrm>
          <a:off x="99551" y="1411802"/>
          <a:ext cx="2132372" cy="5336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372">
                  <a:extLst>
                    <a:ext uri="{9D8B030D-6E8A-4147-A177-3AD203B41FA5}">
                      <a16:colId xmlns:a16="http://schemas.microsoft.com/office/drawing/2014/main" val="1570835583"/>
                    </a:ext>
                  </a:extLst>
                </a:gridCol>
              </a:tblGrid>
              <a:tr h="1098414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>
                          <a:latin typeface="Garamond" panose="02020404030301010803" pitchFamily="18" charset="0"/>
                        </a:rPr>
                        <a:t>City</a:t>
                      </a:r>
                      <a:endParaRPr lang="en-GB" sz="2400" dirty="0" smtClean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75462"/>
                  </a:ext>
                </a:extLst>
              </a:tr>
              <a:tr h="605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Paris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52371"/>
                  </a:ext>
                </a:extLst>
              </a:tr>
              <a:tr h="605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DC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81604"/>
                  </a:ext>
                </a:extLst>
              </a:tr>
              <a:tr h="605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London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520668"/>
                  </a:ext>
                </a:extLst>
              </a:tr>
              <a:tr h="605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New</a:t>
                      </a:r>
                      <a:r>
                        <a:rPr lang="en-US" sz="2400" baseline="0" dirty="0" smtClean="0">
                          <a:latin typeface="Garamond" panose="02020404030301010803" pitchFamily="18" charset="0"/>
                        </a:rPr>
                        <a:t> York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5338"/>
                  </a:ext>
                </a:extLst>
              </a:tr>
              <a:tr h="605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Istanbul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77289"/>
                  </a:ext>
                </a:extLst>
              </a:tr>
              <a:tr h="605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Beijing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15674"/>
                  </a:ext>
                </a:extLst>
              </a:tr>
              <a:tr h="6054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Lahore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716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95846"/>
              </p:ext>
            </p:extLst>
          </p:nvPr>
        </p:nvGraphicFramePr>
        <p:xfrm>
          <a:off x="5522965" y="1436379"/>
          <a:ext cx="1480984" cy="528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984">
                  <a:extLst>
                    <a:ext uri="{9D8B030D-6E8A-4147-A177-3AD203B41FA5}">
                      <a16:colId xmlns:a16="http://schemas.microsoft.com/office/drawing/2014/main" val="2688819626"/>
                    </a:ext>
                  </a:extLst>
                </a:gridCol>
              </a:tblGrid>
              <a:tr h="108554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Garamond" panose="02020404030301010803" pitchFamily="18" charset="0"/>
                        </a:rPr>
                        <a:t>paris_city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11771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Garamond" panose="02020404030301010803" pitchFamily="18" charset="0"/>
                        </a:rPr>
                        <a:t>1</a:t>
                      </a:r>
                      <a:endParaRPr lang="en-US" sz="24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9859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38670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428244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57337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94411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91424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364908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263110" y="2875720"/>
            <a:ext cx="3228667" cy="1946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FF00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3568" y="3618282"/>
            <a:ext cx="294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Garamond" panose="02020404030301010803" pitchFamily="18" charset="0"/>
              </a:rPr>
              <a:t>One Hot Encoding</a:t>
            </a:r>
            <a:endParaRPr lang="en-US" sz="2400" b="1" dirty="0">
              <a:solidFill>
                <a:srgbClr val="FFFF00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89501"/>
              </p:ext>
            </p:extLst>
          </p:nvPr>
        </p:nvGraphicFramePr>
        <p:xfrm>
          <a:off x="10357669" y="1460958"/>
          <a:ext cx="1734780" cy="528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780">
                  <a:extLst>
                    <a:ext uri="{9D8B030D-6E8A-4147-A177-3AD203B41FA5}">
                      <a16:colId xmlns:a16="http://schemas.microsoft.com/office/drawing/2014/main" val="1818271814"/>
                    </a:ext>
                  </a:extLst>
                </a:gridCol>
              </a:tblGrid>
              <a:tr h="108554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Garamond" panose="02020404030301010803" pitchFamily="18" charset="0"/>
                        </a:rPr>
                        <a:t>lahore_city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06609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92635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63478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34177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056715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15948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84825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Garamond" panose="02020404030301010803" pitchFamily="18" charset="0"/>
                        </a:rPr>
                        <a:t>1</a:t>
                      </a:r>
                      <a:endParaRPr lang="en-US" sz="24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214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35478"/>
              </p:ext>
            </p:extLst>
          </p:nvPr>
        </p:nvGraphicFramePr>
        <p:xfrm>
          <a:off x="7129002" y="1452000"/>
          <a:ext cx="1480984" cy="528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984">
                  <a:extLst>
                    <a:ext uri="{9D8B030D-6E8A-4147-A177-3AD203B41FA5}">
                      <a16:colId xmlns:a16="http://schemas.microsoft.com/office/drawing/2014/main" val="1818271814"/>
                    </a:ext>
                  </a:extLst>
                </a:gridCol>
              </a:tblGrid>
              <a:tr h="108554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Garamond" panose="02020404030301010803" pitchFamily="18" charset="0"/>
                        </a:rPr>
                        <a:t>dc_city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06609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92635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Garamond" panose="02020404030301010803" pitchFamily="18" charset="0"/>
                        </a:rPr>
                        <a:t>1</a:t>
                      </a:r>
                      <a:endParaRPr lang="en-US" sz="24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63478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34177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056715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15948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84825"/>
                  </a:ext>
                </a:extLst>
              </a:tr>
              <a:tr h="6002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anose="02020404030301010803" pitchFamily="18" charset="0"/>
                        </a:rPr>
                        <a:t>0</a:t>
                      </a:r>
                      <a:endParaRPr lang="en-US" sz="24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2142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72664" y="3829460"/>
            <a:ext cx="168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………………..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20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3217</TotalTime>
  <Words>167</Words>
  <Application>Microsoft Office PowerPoint</Application>
  <PresentationFormat>Widescreen</PresentationFormat>
  <Paragraphs>105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Wingdings</vt:lpstr>
      <vt:lpstr>Thème Office</vt:lpstr>
      <vt:lpstr>PowerPoint Presentation</vt:lpstr>
      <vt:lpstr>Categorical Feature</vt:lpstr>
      <vt:lpstr>Encoding</vt:lpstr>
      <vt:lpstr>Feature Encoding Types and Uses </vt:lpstr>
      <vt:lpstr>Label Encoding</vt:lpstr>
      <vt:lpstr>One Hot Encoding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mg</cp:lastModifiedBy>
  <cp:revision>198</cp:revision>
  <dcterms:created xsi:type="dcterms:W3CDTF">2019-01-15T19:27:36Z</dcterms:created>
  <dcterms:modified xsi:type="dcterms:W3CDTF">2021-01-12T15:04:33Z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