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12192000"/>
  <p:notesSz cx="6858000" cy="9144000"/>
  <p:embeddedFontLst>
    <p:embeddedFont>
      <p:font typeface="Garamond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g9x5iZfEY8q1b5BUwBJHRG/E7L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Garamond-bold.fntdata"/><Relationship Id="rId12" Type="http://schemas.openxmlformats.org/officeDocument/2006/relationships/font" Target="fonts/Garamon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Garamond-boldItalic.fntdata"/><Relationship Id="rId14" Type="http://schemas.openxmlformats.org/officeDocument/2006/relationships/font" Target="fonts/Garamond-italic.fntdata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616a4e854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f616a4e854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616a4e854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f616a4e854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16a4e854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f616a4e854_0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616a4e854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f616a4e854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406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6000"/>
              <a:buFont typeface="Garamond"/>
              <a:buNone/>
              <a:defRPr b="1" sz="600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1"/>
          <p:cNvSpPr txBox="1"/>
          <p:nvPr>
            <p:ph idx="12" type="sldNum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3707" y="2149168"/>
            <a:ext cx="1402854" cy="144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  <a:defRPr b="1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4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0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2"/>
          <p:cNvSpPr txBox="1"/>
          <p:nvPr>
            <p:ph idx="12" type="sldNum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3"/>
          <p:cNvSpPr txBox="1"/>
          <p:nvPr>
            <p:ph idx="12" type="sldNum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616a4e854_0_69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406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gf616a4e854_0_69"/>
          <p:cNvSpPr txBox="1"/>
          <p:nvPr/>
        </p:nvSpPr>
        <p:spPr>
          <a:xfrm>
            <a:off x="214685" y="5404996"/>
            <a:ext cx="4551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gf616a4e854_0_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f616a4e854_0_7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6000"/>
              <a:buFont typeface="Garamond"/>
              <a:buNone/>
              <a:defRPr b="1" sz="600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gf616a4e854_0_7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gf616a4e854_0_7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f616a4e854_0_73"/>
          <p:cNvSpPr txBox="1"/>
          <p:nvPr>
            <p:ph idx="12" type="sldNum"/>
          </p:nvPr>
        </p:nvSpPr>
        <p:spPr>
          <a:xfrm>
            <a:off x="49530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gf616a4e854_0_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3707" y="2149168"/>
            <a:ext cx="1402854" cy="144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616a4e854_0_7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  <a:defRPr b="1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f616a4e854_0_7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4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0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gf616a4e854_0_7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f616a4e854_0_79"/>
          <p:cNvSpPr txBox="1"/>
          <p:nvPr>
            <p:ph idx="12" type="sldNum"/>
          </p:nvPr>
        </p:nvSpPr>
        <p:spPr>
          <a:xfrm>
            <a:off x="41783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616a4e854_0_8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f616a4e854_0_8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f616a4e854_0_84"/>
          <p:cNvSpPr txBox="1"/>
          <p:nvPr>
            <p:ph idx="12" type="sldNum"/>
          </p:nvPr>
        </p:nvSpPr>
        <p:spPr>
          <a:xfrm>
            <a:off x="45085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 i="0" sz="44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Une image contenant texte, clipart&#10;&#10;Description générée automatiquement" id="14" name="Google Shape;14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f616a4e854_0_6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 i="0" sz="44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gf616a4e854_0_6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gf616a4e854_0_6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gf616a4e854_0_6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Une image contenant texte, clipart&#10;&#10;Description générée automatiquement" id="39" name="Google Shape;39;gf616a4e854_0_6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  <p:sldLayoutId id="2147483655" r:id="rId3"/>
    <p:sldLayoutId id="2147483656" r:id="rId4"/>
    <p:sldLayoutId id="2147483657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227678" y="1798800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b="1" lang="en-US" sz="540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Recommender System</a:t>
            </a:r>
            <a:endParaRPr b="1" i="0" sz="5400" u="none" cap="none" strike="noStrike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227675" y="3619674"/>
            <a:ext cx="7578900" cy="1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Garamond"/>
              <a:buChar char="●"/>
            </a:pPr>
            <a:r>
              <a:rPr lang="en-US" sz="33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Types of Recommender Systems</a:t>
            </a:r>
            <a:endParaRPr b="0" i="0" sz="33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Garamond"/>
              <a:buChar char="●"/>
            </a:pPr>
            <a:r>
              <a:rPr lang="en-US" sz="33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Overview of Content Based Filtering</a:t>
            </a:r>
            <a:endParaRPr b="0" i="0" sz="33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Garamond"/>
              <a:buChar char="●"/>
            </a:pPr>
            <a:r>
              <a:rPr lang="en-US" sz="33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Handson</a:t>
            </a:r>
            <a:endParaRPr b="0" i="0" sz="33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Muhammad Ahmad</a:t>
            </a:r>
            <a:endParaRPr b="1" i="0" sz="20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616a4e854_0_59"/>
          <p:cNvSpPr txBox="1"/>
          <p:nvPr>
            <p:ph type="title"/>
          </p:nvPr>
        </p:nvSpPr>
        <p:spPr>
          <a:xfrm>
            <a:off x="947760" y="2278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Content and Collaborative </a:t>
            </a:r>
            <a:endParaRPr sz="5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Based </a:t>
            </a:r>
            <a:r>
              <a:rPr lang="en-US" sz="5400"/>
              <a:t>Filtering</a:t>
            </a:r>
            <a:endParaRPr sz="5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616a4e854_0_88"/>
          <p:cNvSpPr txBox="1"/>
          <p:nvPr>
            <p:ph type="title"/>
          </p:nvPr>
        </p:nvSpPr>
        <p:spPr>
          <a:xfrm>
            <a:off x="947760" y="15927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TF*IDF algorithm </a:t>
            </a:r>
            <a:endParaRPr sz="5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16a4e854_0_122"/>
          <p:cNvSpPr txBox="1"/>
          <p:nvPr>
            <p:ph type="title"/>
          </p:nvPr>
        </p:nvSpPr>
        <p:spPr>
          <a:xfrm>
            <a:off x="947760" y="15927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Vector Space Model</a:t>
            </a:r>
            <a:r>
              <a:rPr lang="en-US" sz="5400"/>
              <a:t> </a:t>
            </a:r>
            <a:endParaRPr sz="5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616a4e854_0_127"/>
          <p:cNvSpPr txBox="1"/>
          <p:nvPr>
            <p:ph type="title"/>
          </p:nvPr>
        </p:nvSpPr>
        <p:spPr>
          <a:xfrm>
            <a:off x="947760" y="15927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Calculating Cosine Similarity</a:t>
            </a:r>
            <a:endParaRPr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2019-01-15T19:27:36Z</dcterms:created>
  <dc:creator>CHADAD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