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41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0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88A5D4"/>
    <a:srgbClr val="406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19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171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170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7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7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17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of images using VGG19. Today we will learn VGG19 architecture and its implementation.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Aarish Maqsood. If you are looking to start your career as a data scientist from scratch then you in the right place.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</a:t>
            </a:r>
            <a:r>
              <a:rPr lang="en-US" dirty="0" err="1"/>
              <a:t>subsribe</a:t>
            </a:r>
            <a:r>
              <a:rPr lang="en-US" dirty="0"/>
              <a:t> this channel for latest updates.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VGG-19 is a convolutional neural network that is trained on more than a million images from the ImageNet database.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It is an Image database consisting of 14,197,122 images organized according to the WordNet hierarchy. this is a initiative to help researchers, students and others in the field of image and vision research.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network is 19 layers deep and can classify images into 1000 object categories, such as a animals cats dogs or objects like keyboard laptop or desktop.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 result, the network has learned rich feature representations for a wide range of images.</a:t>
            </a: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898a587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6E5"/>
                </a:solidFill>
                <a:effectLst/>
                <a:latin typeface="Montserrat" panose="00000500000000000000" pitchFamily="2" charset="0"/>
              </a:rPr>
              <a:t>VGG19 is a variant of the VGG model which in short consists of 19 layers (16 convolution layers, 3 Fully connected layer, 5 </a:t>
            </a:r>
            <a:r>
              <a:rPr lang="en-US" b="0" i="0" dirty="0" err="1">
                <a:solidFill>
                  <a:srgbClr val="FFF6E5"/>
                </a:solidFill>
                <a:effectLst/>
                <a:latin typeface="Montserrat" panose="00000500000000000000" pitchFamily="2" charset="0"/>
              </a:rPr>
              <a:t>MaxPool</a:t>
            </a:r>
            <a:r>
              <a:rPr lang="en-US" b="0" i="0" dirty="0">
                <a:solidFill>
                  <a:srgbClr val="FFF6E5"/>
                </a:solidFill>
                <a:effectLst/>
                <a:latin typeface="Montserrat" panose="00000500000000000000" pitchFamily="2" charset="0"/>
              </a:rPr>
              <a:t> layers and 1 SoftMax layer). There are other variants of VGG like VGG11, VGG16 and others.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 fixed size of (224 * 224) RGB image was given as input to this network which means that the matrix was of shape (224,224,3).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The only preprocessing that was done is that they subtracted the mean RGB value from each pixel, computed over the whole training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Used kernels of (3 * 3) size with a stride size of 1 pixel, this enabled them to cover the whole notion of the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spatial padding was used to preserve the spatial resolution of the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max pooling was performed over a 2 * 2 pixel windows with </a:t>
            </a:r>
            <a:r>
              <a:rPr lang="en-US" dirty="0" err="1"/>
              <a:t>sride</a:t>
            </a:r>
            <a:r>
              <a:rPr lang="en-US" dirty="0"/>
              <a:t>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this was followed by Rectified linear unit(</a:t>
            </a:r>
            <a:r>
              <a:rPr lang="en-US" dirty="0" err="1"/>
              <a:t>ReLu</a:t>
            </a:r>
            <a:r>
              <a:rPr lang="en-US" dirty="0"/>
              <a:t>) to introduce non-linearity to make the model classify better 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improve computational time as the previous models used tanh or sigmoid functions this proved much better than those.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implemented three fully connected layers from which first two were of size 4096 and after that a layer with 1000 channels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1000-way ILSVRC classification and the final layer is a </a:t>
            </a:r>
            <a:r>
              <a:rPr lang="en-US" dirty="0" err="1"/>
              <a:t>softmax</a:t>
            </a:r>
            <a:r>
              <a:rPr lang="en-US" dirty="0"/>
              <a:t>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gdc898a58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sz="6000"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1"/>
          <p:cNvSpPr txBox="1">
            <a:spLocks noGrp="1"/>
          </p:cNvSpPr>
          <p:nvPr>
            <p:ph type="sldNum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3"/>
          <p:cNvSpPr txBox="1">
            <a:spLocks noGrp="1"/>
          </p:cNvSpPr>
          <p:nvPr>
            <p:ph type="sldNum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4800" b="1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VGGI9 Architecture &amp; Implementation | Image Classification | Deep learning</a:t>
            </a:r>
            <a:endParaRPr sz="48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69" y="3619677"/>
            <a:ext cx="8152759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Architecture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endParaRPr sz="2800" b="0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Aarish Maqsood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CF72898-AAE6-45B3-8959-7016B4494088}"/>
              </a:ext>
            </a:extLst>
          </p:cNvPr>
          <p:cNvSpPr txBox="1"/>
          <p:nvPr/>
        </p:nvSpPr>
        <p:spPr>
          <a:xfrm>
            <a:off x="-161630" y="5542959"/>
            <a:ext cx="115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64</a:t>
            </a:r>
          </a:p>
          <a:p>
            <a:pPr algn="ctr"/>
            <a:r>
              <a:rPr lang="en-US" dirty="0"/>
              <a:t>3x3 conv</a:t>
            </a:r>
          </a:p>
          <a:p>
            <a:pPr algn="ctr"/>
            <a:r>
              <a:rPr lang="en-US" dirty="0"/>
              <a:t>Conv1_1</a:t>
            </a:r>
          </a:p>
          <a:p>
            <a:pPr algn="ctr"/>
            <a:r>
              <a:rPr lang="en-US" dirty="0"/>
              <a:t>Conv1_2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79CB77-9F0A-44CC-8052-3F6BFA5E13F7}"/>
              </a:ext>
            </a:extLst>
          </p:cNvPr>
          <p:cNvSpPr txBox="1"/>
          <p:nvPr/>
        </p:nvSpPr>
        <p:spPr>
          <a:xfrm>
            <a:off x="997022" y="5542959"/>
            <a:ext cx="115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128</a:t>
            </a:r>
          </a:p>
          <a:p>
            <a:pPr algn="ctr"/>
            <a:r>
              <a:rPr lang="en-US" dirty="0"/>
              <a:t>3x3 conv</a:t>
            </a:r>
          </a:p>
          <a:p>
            <a:pPr algn="ctr"/>
            <a:r>
              <a:rPr lang="en-US" dirty="0"/>
              <a:t>Conv2_1</a:t>
            </a:r>
          </a:p>
          <a:p>
            <a:pPr algn="ctr"/>
            <a:r>
              <a:rPr lang="en-US" dirty="0"/>
              <a:t>Conv2_2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2513A-E84F-47EA-8EEF-0C8B5B351B30}"/>
              </a:ext>
            </a:extLst>
          </p:cNvPr>
          <p:cNvSpPr txBox="1"/>
          <p:nvPr/>
        </p:nvSpPr>
        <p:spPr>
          <a:xfrm>
            <a:off x="2941426" y="5542959"/>
            <a:ext cx="1150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256</a:t>
            </a:r>
          </a:p>
          <a:p>
            <a:pPr algn="ctr"/>
            <a:r>
              <a:rPr lang="en-US" dirty="0"/>
              <a:t>3x3 conv</a:t>
            </a:r>
          </a:p>
          <a:p>
            <a:pPr algn="ctr"/>
            <a:r>
              <a:rPr lang="en-US" dirty="0"/>
              <a:t>Conv3_1</a:t>
            </a:r>
          </a:p>
          <a:p>
            <a:pPr algn="ctr"/>
            <a:r>
              <a:rPr lang="en-US" dirty="0"/>
              <a:t>Conv3_2</a:t>
            </a:r>
          </a:p>
          <a:p>
            <a:pPr algn="ctr"/>
            <a:r>
              <a:rPr lang="en-US" dirty="0"/>
              <a:t>Conv3_3</a:t>
            </a:r>
          </a:p>
          <a:p>
            <a:pPr algn="ctr"/>
            <a:r>
              <a:rPr lang="en-US" dirty="0"/>
              <a:t>Conv3_4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8C2CF-D93D-437B-AD9F-F077E2EB19AB}"/>
              </a:ext>
            </a:extLst>
          </p:cNvPr>
          <p:cNvSpPr txBox="1"/>
          <p:nvPr/>
        </p:nvSpPr>
        <p:spPr>
          <a:xfrm>
            <a:off x="4879598" y="5542959"/>
            <a:ext cx="1150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512</a:t>
            </a:r>
          </a:p>
          <a:p>
            <a:pPr algn="ctr"/>
            <a:r>
              <a:rPr lang="en-US" dirty="0"/>
              <a:t>3x3 conv</a:t>
            </a:r>
          </a:p>
          <a:p>
            <a:pPr algn="ctr"/>
            <a:r>
              <a:rPr lang="en-US" dirty="0"/>
              <a:t>Conv4_1</a:t>
            </a:r>
          </a:p>
          <a:p>
            <a:pPr algn="ctr"/>
            <a:r>
              <a:rPr lang="en-US" dirty="0"/>
              <a:t>Conv4_2</a:t>
            </a:r>
          </a:p>
          <a:p>
            <a:pPr algn="ctr"/>
            <a:r>
              <a:rPr lang="en-US" dirty="0"/>
              <a:t>Conv4_3</a:t>
            </a:r>
          </a:p>
          <a:p>
            <a:pPr algn="ctr"/>
            <a:r>
              <a:rPr lang="en-US" dirty="0"/>
              <a:t>Conv4_4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7F5E21-BC54-43C0-8603-4E3C6A62215F}"/>
              </a:ext>
            </a:extLst>
          </p:cNvPr>
          <p:cNvSpPr txBox="1"/>
          <p:nvPr/>
        </p:nvSpPr>
        <p:spPr>
          <a:xfrm>
            <a:off x="6765504" y="5542959"/>
            <a:ext cx="1150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512</a:t>
            </a:r>
          </a:p>
          <a:p>
            <a:pPr algn="ctr"/>
            <a:r>
              <a:rPr lang="en-US" dirty="0"/>
              <a:t>3x3 conv</a:t>
            </a:r>
          </a:p>
          <a:p>
            <a:pPr algn="ctr"/>
            <a:r>
              <a:rPr lang="en-US" dirty="0"/>
              <a:t>Conv5_1</a:t>
            </a:r>
          </a:p>
          <a:p>
            <a:pPr algn="ctr"/>
            <a:r>
              <a:rPr lang="en-US" dirty="0"/>
              <a:t>Conv5_2</a:t>
            </a:r>
          </a:p>
          <a:p>
            <a:pPr algn="ctr"/>
            <a:r>
              <a:rPr lang="en-US" dirty="0"/>
              <a:t>Conv5_3</a:t>
            </a:r>
          </a:p>
          <a:p>
            <a:pPr algn="ctr"/>
            <a:r>
              <a:rPr lang="en-US" dirty="0"/>
              <a:t>Conv5_4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CBE59-C816-46A8-AE5D-9867383FA912}"/>
              </a:ext>
            </a:extLst>
          </p:cNvPr>
          <p:cNvSpPr txBox="1"/>
          <p:nvPr/>
        </p:nvSpPr>
        <p:spPr>
          <a:xfrm>
            <a:off x="9870528" y="5542959"/>
            <a:ext cx="6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5FEB4-57A1-4110-A825-8492E0B403C5}"/>
              </a:ext>
            </a:extLst>
          </p:cNvPr>
          <p:cNvSpPr txBox="1"/>
          <p:nvPr/>
        </p:nvSpPr>
        <p:spPr>
          <a:xfrm>
            <a:off x="10742904" y="5542959"/>
            <a:ext cx="6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3CEA0-7D0A-4364-9D5F-D804CCD1ECC6}"/>
              </a:ext>
            </a:extLst>
          </p:cNvPr>
          <p:cNvSpPr txBox="1"/>
          <p:nvPr/>
        </p:nvSpPr>
        <p:spPr>
          <a:xfrm>
            <a:off x="11421543" y="5542959"/>
            <a:ext cx="85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EC7037-E1DF-4A9C-BB64-E690840490BC}"/>
              </a:ext>
            </a:extLst>
          </p:cNvPr>
          <p:cNvSpPr txBox="1"/>
          <p:nvPr/>
        </p:nvSpPr>
        <p:spPr>
          <a:xfrm>
            <a:off x="1282952" y="635468"/>
            <a:ext cx="85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A48ADB-E5D6-48CD-82E0-10A8A0C193C1}"/>
              </a:ext>
            </a:extLst>
          </p:cNvPr>
          <p:cNvSpPr txBox="1"/>
          <p:nvPr/>
        </p:nvSpPr>
        <p:spPr>
          <a:xfrm>
            <a:off x="2546920" y="1395587"/>
            <a:ext cx="85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7DBB00-D70C-4349-B7F7-07D600589E5E}"/>
              </a:ext>
            </a:extLst>
          </p:cNvPr>
          <p:cNvSpPr txBox="1"/>
          <p:nvPr/>
        </p:nvSpPr>
        <p:spPr>
          <a:xfrm>
            <a:off x="4515650" y="1395587"/>
            <a:ext cx="85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BBD9F5-5BD2-4394-B752-9F66EE3C9BB2}"/>
              </a:ext>
            </a:extLst>
          </p:cNvPr>
          <p:cNvSpPr txBox="1"/>
          <p:nvPr/>
        </p:nvSpPr>
        <p:spPr>
          <a:xfrm>
            <a:off x="6352688" y="1395587"/>
            <a:ext cx="85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39" name="Google Shape;39;p1">
            <a:extLst>
              <a:ext uri="{FF2B5EF4-FFF2-40B4-BE49-F238E27FC236}">
                <a16:creationId xmlns:a16="http://schemas.microsoft.com/office/drawing/2014/main" id="{37030330-04FB-41D7-A378-791EBE45CCCE}"/>
              </a:ext>
            </a:extLst>
          </p:cNvPr>
          <p:cNvSpPr txBox="1"/>
          <p:nvPr/>
        </p:nvSpPr>
        <p:spPr>
          <a:xfrm>
            <a:off x="1679722" y="46303"/>
            <a:ext cx="8691812" cy="90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4800" b="1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VGGI9 Network Architecture</a:t>
            </a:r>
            <a:endParaRPr sz="48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29C39E-2F9C-4E0B-865C-7CA2E06C1012}"/>
              </a:ext>
            </a:extLst>
          </p:cNvPr>
          <p:cNvGrpSpPr/>
          <p:nvPr/>
        </p:nvGrpSpPr>
        <p:grpSpPr>
          <a:xfrm>
            <a:off x="61644" y="1178351"/>
            <a:ext cx="11971788" cy="4204354"/>
            <a:chOff x="61644" y="1178351"/>
            <a:chExt cx="11971788" cy="42043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B02089-0462-4308-9F9B-97977EAD4B7A}"/>
                </a:ext>
              </a:extLst>
            </p:cNvPr>
            <p:cNvSpPr/>
            <p:nvPr/>
          </p:nvSpPr>
          <p:spPr>
            <a:xfrm>
              <a:off x="61644" y="1239625"/>
              <a:ext cx="273376" cy="4081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3181350">
              <a:bevelT w="0" h="0"/>
              <a:extrusionClr>
                <a:schemeClr val="bg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7E84FC-CEBA-46DA-8333-5703E10B02B0}"/>
                </a:ext>
              </a:extLst>
            </p:cNvPr>
            <p:cNvSpPr/>
            <p:nvPr/>
          </p:nvSpPr>
          <p:spPr>
            <a:xfrm>
              <a:off x="986978" y="1670189"/>
              <a:ext cx="273376" cy="322067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2540000">
              <a:bevelT w="0" h="0"/>
              <a:extrusionClr>
                <a:srgbClr val="FF9900"/>
              </a:extrusionClr>
              <a:contourClr>
                <a:srgbClr val="FF99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EEFFF-53CD-427C-BBB6-9F1AACED07A9}"/>
                </a:ext>
              </a:extLst>
            </p:cNvPr>
            <p:cNvSpPr/>
            <p:nvPr/>
          </p:nvSpPr>
          <p:spPr>
            <a:xfrm>
              <a:off x="1574458" y="1993611"/>
              <a:ext cx="273376" cy="25738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2667000">
              <a:bevelT w="0" h="0"/>
              <a:extrusionClr>
                <a:schemeClr val="bg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FBD397-E066-46CD-8DF2-1B3880C8B79F}"/>
                </a:ext>
              </a:extLst>
            </p:cNvPr>
            <p:cNvSpPr/>
            <p:nvPr/>
          </p:nvSpPr>
          <p:spPr>
            <a:xfrm>
              <a:off x="10062694" y="1178351"/>
              <a:ext cx="273122" cy="4204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508000">
              <a:bevelT w="0" h="0"/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CFD1F3-9FBC-4173-B9F1-E715680562C9}"/>
                </a:ext>
              </a:extLst>
            </p:cNvPr>
            <p:cNvSpPr/>
            <p:nvPr/>
          </p:nvSpPr>
          <p:spPr>
            <a:xfrm>
              <a:off x="10916216" y="1178351"/>
              <a:ext cx="273122" cy="4204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508000">
              <a:bevelT w="0" h="0"/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633762-62D8-461F-BA0F-5CD0E703913B}"/>
                </a:ext>
              </a:extLst>
            </p:cNvPr>
            <p:cNvSpPr/>
            <p:nvPr/>
          </p:nvSpPr>
          <p:spPr>
            <a:xfrm>
              <a:off x="11760310" y="2220013"/>
              <a:ext cx="273122" cy="21210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508000">
              <a:bevelT w="0" h="0"/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F4EB88-F9F3-4676-97CF-01692BB4758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9554" y="3280528"/>
              <a:ext cx="407194" cy="0"/>
            </a:xfrm>
            <a:prstGeom prst="straightConnector1">
              <a:avLst/>
            </a:prstGeom>
            <a:ln w="635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EF9DAE-376D-499D-A4C0-C22E6C9550A7}"/>
                </a:ext>
              </a:extLst>
            </p:cNvPr>
            <p:cNvCxnSpPr>
              <a:cxnSpLocks/>
            </p:cNvCxnSpPr>
            <p:nvPr/>
          </p:nvCxnSpPr>
          <p:spPr>
            <a:xfrm>
              <a:off x="11323076" y="3280528"/>
              <a:ext cx="407194" cy="0"/>
            </a:xfrm>
            <a:prstGeom prst="straightConnector1">
              <a:avLst/>
            </a:prstGeom>
            <a:ln w="635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D0247-1E98-4357-8C58-0A57E090B464}"/>
                </a:ext>
              </a:extLst>
            </p:cNvPr>
            <p:cNvSpPr/>
            <p:nvPr/>
          </p:nvSpPr>
          <p:spPr>
            <a:xfrm>
              <a:off x="2410232" y="2274688"/>
              <a:ext cx="273376" cy="201168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1797050">
              <a:bevelT w="0" h="0"/>
              <a:extrusionClr>
                <a:srgbClr val="FF9900"/>
              </a:extrusionClr>
              <a:contourClr>
                <a:srgbClr val="FF99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615063-FEA7-4ADC-9D73-8A48EFC3C640}"/>
                </a:ext>
              </a:extLst>
            </p:cNvPr>
            <p:cNvSpPr/>
            <p:nvPr/>
          </p:nvSpPr>
          <p:spPr>
            <a:xfrm>
              <a:off x="3082555" y="2274688"/>
              <a:ext cx="763573" cy="2011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2667000">
              <a:bevelT w="0" h="0"/>
              <a:extrusionClr>
                <a:schemeClr val="bg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DD1084-2ACB-4A80-8372-92A8F1A17BD8}"/>
                </a:ext>
              </a:extLst>
            </p:cNvPr>
            <p:cNvSpPr/>
            <p:nvPr/>
          </p:nvSpPr>
          <p:spPr>
            <a:xfrm>
              <a:off x="4361586" y="2328421"/>
              <a:ext cx="273376" cy="190421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1797050">
              <a:bevelT w="0" h="0"/>
              <a:extrusionClr>
                <a:srgbClr val="FF9900"/>
              </a:extrusionClr>
              <a:contourClr>
                <a:srgbClr val="FF99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BDD55C-96E7-424D-947B-DD318C1BB3BD}"/>
                </a:ext>
              </a:extLst>
            </p:cNvPr>
            <p:cNvSpPr/>
            <p:nvPr/>
          </p:nvSpPr>
          <p:spPr>
            <a:xfrm>
              <a:off x="4949066" y="2770748"/>
              <a:ext cx="1015075" cy="10195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1225550">
              <a:bevelT w="0" h="0"/>
              <a:extrusionClr>
                <a:schemeClr val="bg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3E8D67-B48F-499D-9886-9E84A6417723}"/>
                </a:ext>
              </a:extLst>
            </p:cNvPr>
            <p:cNvSpPr/>
            <p:nvPr/>
          </p:nvSpPr>
          <p:spPr>
            <a:xfrm>
              <a:off x="6193402" y="2328421"/>
              <a:ext cx="273376" cy="190421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1797050">
              <a:bevelT w="0" h="0"/>
              <a:extrusionClr>
                <a:srgbClr val="FF9900"/>
              </a:extrusionClr>
              <a:contourClr>
                <a:srgbClr val="FF99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48ABAA-DB1C-45FC-8872-DAF39A9B1666}"/>
                </a:ext>
              </a:extLst>
            </p:cNvPr>
            <p:cNvSpPr/>
            <p:nvPr/>
          </p:nvSpPr>
          <p:spPr>
            <a:xfrm>
              <a:off x="6780882" y="2770748"/>
              <a:ext cx="1015075" cy="10195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1225550">
              <a:bevelT w="0" h="0"/>
              <a:extrusionClr>
                <a:schemeClr val="bg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93C6549-95F7-4F30-AA3C-40FCA9BE1419}"/>
                </a:ext>
              </a:extLst>
            </p:cNvPr>
            <p:cNvSpPr/>
            <p:nvPr/>
          </p:nvSpPr>
          <p:spPr>
            <a:xfrm>
              <a:off x="7952293" y="2534572"/>
              <a:ext cx="214184" cy="14919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1797050">
              <a:bevelT w="0" h="0"/>
              <a:extrusionClr>
                <a:srgbClr val="FF9900"/>
              </a:extrusionClr>
              <a:contourClr>
                <a:srgbClr val="FF99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274DBF-EEA0-47C7-9D86-29B9A1BA0D70}"/>
                </a:ext>
              </a:extLst>
            </p:cNvPr>
            <p:cNvSpPr/>
            <p:nvPr/>
          </p:nvSpPr>
          <p:spPr>
            <a:xfrm>
              <a:off x="8539774" y="2881126"/>
              <a:ext cx="795290" cy="7988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Right"/>
              <a:lightRig rig="threePt" dir="t">
                <a:rot lat="0" lon="0" rev="0"/>
              </a:lightRig>
            </a:scene3d>
            <a:sp3d extrusionH="1225550">
              <a:bevelT w="0" h="0"/>
              <a:extrusionClr>
                <a:schemeClr val="bg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78ACD5A-89B8-45AF-B93B-10139B202A4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219" y="3280528"/>
              <a:ext cx="407194" cy="0"/>
            </a:xfrm>
            <a:prstGeom prst="straightConnector1">
              <a:avLst/>
            </a:prstGeom>
            <a:ln w="635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2F4CBED-29EB-4B08-9CE2-E6CA063D5AFD}"/>
              </a:ext>
            </a:extLst>
          </p:cNvPr>
          <p:cNvSpPr txBox="1"/>
          <p:nvPr/>
        </p:nvSpPr>
        <p:spPr>
          <a:xfrm>
            <a:off x="8059385" y="1395587"/>
            <a:ext cx="856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C9D118-2B28-4C92-B580-5CD8EB03CC86}"/>
              </a:ext>
            </a:extLst>
          </p:cNvPr>
          <p:cNvSpPr txBox="1"/>
          <p:nvPr/>
        </p:nvSpPr>
        <p:spPr>
          <a:xfrm>
            <a:off x="8340508" y="5542959"/>
            <a:ext cx="115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4096</a:t>
            </a:r>
          </a:p>
          <a:p>
            <a:pPr algn="ctr"/>
            <a:r>
              <a:rPr lang="en-US" dirty="0"/>
              <a:t>3x3 conv</a:t>
            </a:r>
          </a:p>
          <a:p>
            <a:pPr algn="ctr"/>
            <a:r>
              <a:rPr lang="en-US" dirty="0"/>
              <a:t>Conv6_1</a:t>
            </a:r>
          </a:p>
          <a:p>
            <a:pPr algn="ctr"/>
            <a:r>
              <a:rPr lang="en-US" dirty="0"/>
              <a:t>Conv6_2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52BE2-E582-4782-8112-B3F62662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30" y="0"/>
            <a:ext cx="6762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26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8C747-2FA8-4846-A3D4-6E2F82180CE9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1d6adfeb-fd21-47fb-bbbe-a920595e6b24"/>
    <ds:schemaRef ds:uri="http://schemas.openxmlformats.org/package/2006/metadata/core-properties"/>
    <ds:schemaRef ds:uri="http://schemas.microsoft.com/office/2006/metadata/properties"/>
    <ds:schemaRef ds:uri="http://purl.org/dc/dcmitype/"/>
    <ds:schemaRef ds:uri="1590dd7d-2097-4575-862a-b5a566a9ca4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466</Words>
  <Application>Microsoft Office PowerPoint</Application>
  <PresentationFormat>Widescreen</PresentationFormat>
  <Paragraphs>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Noto Sans Symbols</vt:lpstr>
      <vt:lpstr>Garamond</vt:lpstr>
      <vt:lpstr>Arial</vt:lpstr>
      <vt:lpstr>Calibri</vt:lpstr>
      <vt:lpstr>Wingdings</vt:lpstr>
      <vt:lpstr>Montserrat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Aarish Maqsood</cp:lastModifiedBy>
  <cp:revision>10</cp:revision>
  <dcterms:created xsi:type="dcterms:W3CDTF">2019-01-15T19:27:36Z</dcterms:created>
  <dcterms:modified xsi:type="dcterms:W3CDTF">2022-02-16T14:34:55Z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