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61" r:id="rId3"/>
    <p:sldId id="259" r:id="rId4"/>
    <p:sldId id="264" r:id="rId5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aramond" panose="02020404030301010803" pitchFamily="18" charset="0"/>
      <p:regular r:id="rId11"/>
      <p:bold r:id="rId12"/>
      <p:italic r:id="rId13"/>
    </p:embeddedFont>
    <p:embeddedFont>
      <p:font typeface="Garamond Bold" panose="02020804030307010803" pitchFamily="18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1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170298" y="7989958"/>
            <a:ext cx="6668030" cy="455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0"/>
              </a:lnSpc>
            </a:pPr>
            <a:r>
              <a:rPr lang="en-US" sz="2700" spc="270">
                <a:solidFill>
                  <a:srgbClr val="3E59AA"/>
                </a:solidFill>
                <a:latin typeface="Garamond Bold"/>
              </a:rPr>
              <a:t>WWW.AISCIENCES.IO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541602" cy="10287000"/>
            <a:chOff x="0" y="0"/>
            <a:chExt cx="157867" cy="29984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7867" cy="2998468"/>
            </a:xfrm>
            <a:custGeom>
              <a:avLst/>
              <a:gdLst/>
              <a:ahLst/>
              <a:cxnLst/>
              <a:rect l="l" t="t" r="r" b="b"/>
              <a:pathLst>
                <a:path w="157867" h="2998468">
                  <a:moveTo>
                    <a:pt x="0" y="0"/>
                  </a:moveTo>
                  <a:lnTo>
                    <a:pt x="157867" y="0"/>
                  </a:lnTo>
                  <a:lnTo>
                    <a:pt x="157867" y="2998468"/>
                  </a:lnTo>
                  <a:lnTo>
                    <a:pt x="0" y="2998468"/>
                  </a:lnTo>
                  <a:close/>
                </a:path>
              </a:pathLst>
            </a:custGeom>
            <a:solidFill>
              <a:srgbClr val="2B4A9D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028700" y="191746"/>
            <a:ext cx="5181565" cy="1155057"/>
          </a:xfrm>
          <a:custGeom>
            <a:avLst/>
            <a:gdLst/>
            <a:ahLst/>
            <a:cxnLst/>
            <a:rect l="l" t="t" r="r" b="b"/>
            <a:pathLst>
              <a:path w="5181565" h="1155057">
                <a:moveTo>
                  <a:pt x="0" y="0"/>
                </a:moveTo>
                <a:lnTo>
                  <a:pt x="5181565" y="0"/>
                </a:lnTo>
                <a:lnTo>
                  <a:pt x="5181565" y="1155057"/>
                </a:lnTo>
                <a:lnTo>
                  <a:pt x="0" y="11550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618986" y="3805738"/>
            <a:ext cx="9803384" cy="7042649"/>
          </a:xfrm>
          <a:custGeom>
            <a:avLst/>
            <a:gdLst/>
            <a:ahLst/>
            <a:cxnLst/>
            <a:rect l="l" t="t" r="r" b="b"/>
            <a:pathLst>
              <a:path w="9803384" h="7042649">
                <a:moveTo>
                  <a:pt x="0" y="0"/>
                </a:moveTo>
                <a:lnTo>
                  <a:pt x="9803384" y="0"/>
                </a:lnTo>
                <a:lnTo>
                  <a:pt x="9803384" y="7042648"/>
                </a:lnTo>
                <a:lnTo>
                  <a:pt x="0" y="70426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817" b="-31348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224837" y="2564256"/>
            <a:ext cx="15834563" cy="2251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715"/>
              </a:lnSpc>
            </a:pPr>
            <a:r>
              <a:rPr lang="en-US" sz="8300" spc="830" dirty="0" smtClean="0">
                <a:solidFill>
                  <a:srgbClr val="4081C6"/>
                </a:solidFill>
                <a:latin typeface="Garamond Bold"/>
              </a:rPr>
              <a:t>AZURE </a:t>
            </a:r>
            <a:r>
              <a:rPr lang="en-US" sz="8300" spc="830" dirty="0">
                <a:solidFill>
                  <a:srgbClr val="4081C6"/>
                </a:solidFill>
                <a:latin typeface="Garamond Bold"/>
              </a:rPr>
              <a:t>PROJECTS FOR</a:t>
            </a:r>
            <a:br>
              <a:rPr lang="en-US" sz="8300" spc="830" dirty="0">
                <a:solidFill>
                  <a:srgbClr val="4081C6"/>
                </a:solidFill>
                <a:latin typeface="Garamond Bold"/>
              </a:rPr>
            </a:br>
            <a:r>
              <a:rPr lang="en-US" sz="8300" spc="830" dirty="0">
                <a:solidFill>
                  <a:srgbClr val="4081C6"/>
                </a:solidFill>
                <a:latin typeface="Garamond Bold"/>
              </a:rPr>
              <a:t>DATA ENGINEERING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24837" y="7250862"/>
            <a:ext cx="12616379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419BD7"/>
                </a:solidFill>
                <a:latin typeface="Garamond Bold"/>
              </a:rPr>
              <a:t>INSTRUCTOR: MAHNOOR KHALID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3546320" y="3244351"/>
            <a:ext cx="9803384" cy="7042649"/>
          </a:xfrm>
          <a:custGeom>
            <a:avLst/>
            <a:gdLst/>
            <a:ahLst/>
            <a:cxnLst/>
            <a:rect l="l" t="t" r="r" b="b"/>
            <a:pathLst>
              <a:path w="9803384" h="7042649">
                <a:moveTo>
                  <a:pt x="0" y="0"/>
                </a:moveTo>
                <a:lnTo>
                  <a:pt x="9803384" y="0"/>
                </a:lnTo>
                <a:lnTo>
                  <a:pt x="9803384" y="7042649"/>
                </a:lnTo>
                <a:lnTo>
                  <a:pt x="0" y="7042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817" b="-31348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222309" y="5505168"/>
            <a:ext cx="4791905" cy="4101257"/>
          </a:xfrm>
          <a:custGeom>
            <a:avLst/>
            <a:gdLst/>
            <a:ahLst/>
            <a:cxnLst/>
            <a:rect l="l" t="t" r="r" b="b"/>
            <a:pathLst>
              <a:path w="4791905" h="4101257">
                <a:moveTo>
                  <a:pt x="0" y="0"/>
                </a:moveTo>
                <a:lnTo>
                  <a:pt x="4791905" y="0"/>
                </a:lnTo>
                <a:lnTo>
                  <a:pt x="4791905" y="4101257"/>
                </a:lnTo>
                <a:lnTo>
                  <a:pt x="0" y="41012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040627" y="1095375"/>
            <a:ext cx="11510083" cy="847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CREATE AZURE ACCOUNT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89613" y="2831849"/>
            <a:ext cx="9868615" cy="2390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Garamond"/>
              </a:rPr>
              <a:t>Azure for Students - No Credit Card Required</a:t>
            </a:r>
          </a:p>
          <a:p>
            <a:pPr marL="1468119" lvl="2" indent="-489373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Garamond"/>
              </a:rPr>
              <a:t>https://azure.microsoft.com/en-us/free/students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Garamond"/>
              </a:rPr>
              <a:t>Azure Free - Credit Card Required </a:t>
            </a:r>
          </a:p>
          <a:p>
            <a:pPr marL="1468119" lvl="2" indent="-489373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Garamond"/>
              </a:rPr>
              <a:t>https://azure.microsoft.com/en-us/free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9537" y="8172754"/>
            <a:ext cx="1635964" cy="1633346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618228" y="566151"/>
            <a:ext cx="1635964" cy="1633346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0707152" y="4051201"/>
            <a:ext cx="4663709" cy="4121553"/>
          </a:xfrm>
          <a:custGeom>
            <a:avLst/>
            <a:gdLst/>
            <a:ahLst/>
            <a:cxnLst/>
            <a:rect l="l" t="t" r="r" b="b"/>
            <a:pathLst>
              <a:path w="4663709" h="4121553">
                <a:moveTo>
                  <a:pt x="0" y="0"/>
                </a:moveTo>
                <a:lnTo>
                  <a:pt x="4663709" y="0"/>
                </a:lnTo>
                <a:lnTo>
                  <a:pt x="4663709" y="4121553"/>
                </a:lnTo>
                <a:lnTo>
                  <a:pt x="0" y="41215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532454" y="4740378"/>
            <a:ext cx="9719019" cy="2667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Creation of following services: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Storage Account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Azure Data Factory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Azure DataBricks</a:t>
            </a:r>
          </a:p>
          <a:p>
            <a:pPr marL="647703" lvl="1" indent="-323852">
              <a:lnSpc>
                <a:spcPts val="4200"/>
              </a:lnSpc>
              <a:buFont typeface="Arial"/>
              <a:buChar char="•"/>
            </a:pPr>
            <a:r>
              <a:rPr lang="en-US" sz="3000" spc="300">
                <a:solidFill>
                  <a:srgbClr val="000000"/>
                </a:solidFill>
                <a:latin typeface="Garamond"/>
              </a:rPr>
              <a:t>Azure Key Vault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13758" y="1810280"/>
            <a:ext cx="14577352" cy="1647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CREATE AZURE RESOURCE GROUP </a:t>
            </a:r>
          </a:p>
          <a:p>
            <a:pPr algn="ctr">
              <a:lnSpc>
                <a:spcPts val="6300"/>
              </a:lnSpc>
            </a:pPr>
            <a:r>
              <a:rPr lang="en-US" sz="6000" spc="300">
                <a:solidFill>
                  <a:srgbClr val="3F6AB6"/>
                </a:solidFill>
                <a:latin typeface="Garamond Bold"/>
              </a:rPr>
              <a:t>AND SERVICES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6816" y="0"/>
            <a:ext cx="452408" cy="10287000"/>
            <a:chOff x="0" y="0"/>
            <a:chExt cx="165040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5040" cy="3752726"/>
            </a:xfrm>
            <a:custGeom>
              <a:avLst/>
              <a:gdLst/>
              <a:ahLst/>
              <a:cxnLst/>
              <a:rect l="l" t="t" r="r" b="b"/>
              <a:pathLst>
                <a:path w="165040" h="3752726">
                  <a:moveTo>
                    <a:pt x="0" y="0"/>
                  </a:moveTo>
                  <a:lnTo>
                    <a:pt x="165040" y="0"/>
                  </a:lnTo>
                  <a:lnTo>
                    <a:pt x="165040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4081C6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4980926" y="-2587876"/>
            <a:ext cx="1629197" cy="7951652"/>
            <a:chOff x="0" y="0"/>
            <a:chExt cx="2354580" cy="114920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11492046"/>
            </a:xfrm>
            <a:custGeom>
              <a:avLst/>
              <a:gdLst/>
              <a:ahLst/>
              <a:cxnLst/>
              <a:rect l="l" t="t" r="r" b="b"/>
              <a:pathLst>
                <a:path w="2353310" h="11492046">
                  <a:moveTo>
                    <a:pt x="784860" y="11424736"/>
                  </a:moveTo>
                  <a:cubicBezTo>
                    <a:pt x="905510" y="11465376"/>
                    <a:pt x="1042670" y="11492046"/>
                    <a:pt x="1177290" y="11492046"/>
                  </a:cubicBezTo>
                  <a:cubicBezTo>
                    <a:pt x="1311910" y="11492046"/>
                    <a:pt x="1441450" y="11469186"/>
                    <a:pt x="1560830" y="11428546"/>
                  </a:cubicBezTo>
                  <a:cubicBezTo>
                    <a:pt x="1563370" y="11427276"/>
                    <a:pt x="1565910" y="11427276"/>
                    <a:pt x="1568450" y="11426006"/>
                  </a:cubicBezTo>
                  <a:cubicBezTo>
                    <a:pt x="2016760" y="11263446"/>
                    <a:pt x="2346960" y="10834186"/>
                    <a:pt x="2353310" y="1030600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0298100"/>
                  </a:lnTo>
                  <a:cubicBezTo>
                    <a:pt x="6350" y="10836726"/>
                    <a:pt x="331470" y="11265986"/>
                    <a:pt x="784860" y="11424736"/>
                  </a:cubicBez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123218" y="935530"/>
            <a:ext cx="7020782" cy="817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21"/>
              </a:lnSpc>
            </a:pPr>
            <a:r>
              <a:rPr lang="en-US" sz="5925" spc="296">
                <a:solidFill>
                  <a:srgbClr val="FFFFFF"/>
                </a:solidFill>
                <a:latin typeface="Garamond Bold"/>
              </a:rPr>
              <a:t>CONTACT US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68482" y="3884156"/>
            <a:ext cx="829509" cy="1966473"/>
            <a:chOff x="0" y="0"/>
            <a:chExt cx="2354580" cy="558188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428018" y="4572167"/>
            <a:ext cx="7343333" cy="51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7"/>
              </a:lnSpc>
            </a:pPr>
            <a:r>
              <a:rPr lang="en-US" sz="2962" spc="296">
                <a:solidFill>
                  <a:srgbClr val="000000"/>
                </a:solidFill>
                <a:latin typeface="Garamond Bold"/>
              </a:rPr>
              <a:t>contact@aisciences.io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13551" y="4721674"/>
            <a:ext cx="378937" cy="291437"/>
          </a:xfrm>
          <a:custGeom>
            <a:avLst/>
            <a:gdLst/>
            <a:ahLst/>
            <a:cxnLst/>
            <a:rect l="l" t="t" r="r" b="b"/>
            <a:pathLst>
              <a:path w="378937" h="291437">
                <a:moveTo>
                  <a:pt x="0" y="0"/>
                </a:moveTo>
                <a:lnTo>
                  <a:pt x="378937" y="0"/>
                </a:lnTo>
                <a:lnTo>
                  <a:pt x="378937" y="291437"/>
                </a:lnTo>
                <a:lnTo>
                  <a:pt x="0" y="2914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-5400000">
            <a:off x="568482" y="5213428"/>
            <a:ext cx="829509" cy="1966473"/>
            <a:chOff x="0" y="0"/>
            <a:chExt cx="2354580" cy="558188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2428018" y="5901440"/>
            <a:ext cx="7343333" cy="51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7"/>
              </a:lnSpc>
            </a:pPr>
            <a:r>
              <a:rPr lang="en-US" sz="2962" spc="296">
                <a:solidFill>
                  <a:srgbClr val="000000"/>
                </a:solidFill>
                <a:latin typeface="Garamond Bold"/>
              </a:rPr>
              <a:t>www.aisciences.io</a:t>
            </a:r>
          </a:p>
        </p:txBody>
      </p:sp>
      <p:sp>
        <p:nvSpPr>
          <p:cNvPr id="14" name="Freeform 14"/>
          <p:cNvSpPr/>
          <p:nvPr/>
        </p:nvSpPr>
        <p:spPr>
          <a:xfrm>
            <a:off x="1414605" y="6008251"/>
            <a:ext cx="376828" cy="376828"/>
          </a:xfrm>
          <a:custGeom>
            <a:avLst/>
            <a:gdLst/>
            <a:ahLst/>
            <a:cxnLst/>
            <a:rect l="l" t="t" r="r" b="b"/>
            <a:pathLst>
              <a:path w="376828" h="376828">
                <a:moveTo>
                  <a:pt x="0" y="0"/>
                </a:moveTo>
                <a:lnTo>
                  <a:pt x="376829" y="0"/>
                </a:lnTo>
                <a:lnTo>
                  <a:pt x="376829" y="376828"/>
                </a:lnTo>
                <a:lnTo>
                  <a:pt x="0" y="376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 rot="-5400000">
            <a:off x="568482" y="6542700"/>
            <a:ext cx="829509" cy="1966473"/>
            <a:chOff x="0" y="0"/>
            <a:chExt cx="2354580" cy="558188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53310" cy="5581882"/>
            </a:xfrm>
            <a:custGeom>
              <a:avLst/>
              <a:gdLst/>
              <a:ahLst/>
              <a:cxnLst/>
              <a:rect l="l" t="t" r="r" b="b"/>
              <a:pathLst>
                <a:path w="2353310" h="5581882">
                  <a:moveTo>
                    <a:pt x="784860" y="5514572"/>
                  </a:moveTo>
                  <a:cubicBezTo>
                    <a:pt x="905510" y="5555212"/>
                    <a:pt x="1042670" y="5581882"/>
                    <a:pt x="1177290" y="5581882"/>
                  </a:cubicBezTo>
                  <a:cubicBezTo>
                    <a:pt x="1311910" y="5581882"/>
                    <a:pt x="1441450" y="5559022"/>
                    <a:pt x="1560830" y="5518382"/>
                  </a:cubicBezTo>
                  <a:cubicBezTo>
                    <a:pt x="1563370" y="5517112"/>
                    <a:pt x="1565910" y="5517112"/>
                    <a:pt x="1568450" y="5515842"/>
                  </a:cubicBezTo>
                  <a:cubicBezTo>
                    <a:pt x="2016760" y="5353282"/>
                    <a:pt x="2346960" y="4924022"/>
                    <a:pt x="2353310" y="441402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410668"/>
                  </a:lnTo>
                  <a:cubicBezTo>
                    <a:pt x="6350" y="4926562"/>
                    <a:pt x="331470" y="5355822"/>
                    <a:pt x="784860" y="5514572"/>
                  </a:cubicBezTo>
                  <a:close/>
                </a:path>
              </a:pathLst>
            </a:custGeom>
            <a:solidFill>
              <a:srgbClr val="4081C6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2428018" y="7230712"/>
            <a:ext cx="7343333" cy="51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47"/>
              </a:lnSpc>
            </a:pPr>
            <a:r>
              <a:rPr lang="en-US" sz="2962" spc="296">
                <a:solidFill>
                  <a:srgbClr val="000000"/>
                </a:solidFill>
                <a:latin typeface="Garamond Bold"/>
              </a:rPr>
              <a:t>@AISciencesLearn</a:t>
            </a:r>
          </a:p>
        </p:txBody>
      </p:sp>
      <p:sp>
        <p:nvSpPr>
          <p:cNvPr id="18" name="Freeform 18"/>
          <p:cNvSpPr/>
          <p:nvPr/>
        </p:nvSpPr>
        <p:spPr>
          <a:xfrm>
            <a:off x="1419972" y="7264441"/>
            <a:ext cx="366095" cy="522992"/>
          </a:xfrm>
          <a:custGeom>
            <a:avLst/>
            <a:gdLst/>
            <a:ahLst/>
            <a:cxnLst/>
            <a:rect l="l" t="t" r="r" b="b"/>
            <a:pathLst>
              <a:path w="366095" h="522992">
                <a:moveTo>
                  <a:pt x="0" y="0"/>
                </a:moveTo>
                <a:lnTo>
                  <a:pt x="366095" y="0"/>
                </a:lnTo>
                <a:lnTo>
                  <a:pt x="366095" y="522992"/>
                </a:lnTo>
                <a:lnTo>
                  <a:pt x="0" y="5229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618986" y="3805738"/>
            <a:ext cx="9803384" cy="7042649"/>
          </a:xfrm>
          <a:custGeom>
            <a:avLst/>
            <a:gdLst/>
            <a:ahLst/>
            <a:cxnLst/>
            <a:rect l="l" t="t" r="r" b="b"/>
            <a:pathLst>
              <a:path w="9803384" h="7042649">
                <a:moveTo>
                  <a:pt x="0" y="0"/>
                </a:moveTo>
                <a:lnTo>
                  <a:pt x="9803384" y="0"/>
                </a:lnTo>
                <a:lnTo>
                  <a:pt x="9803384" y="7042648"/>
                </a:lnTo>
                <a:lnTo>
                  <a:pt x="0" y="70426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1817" b="-3134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61F430FAB9DD4D98993C35AD2CFB3A" ma:contentTypeVersion="17" ma:contentTypeDescription="Create a new document." ma:contentTypeScope="" ma:versionID="f24728c03e24ca6460a7b41de61711d7">
  <xsd:schema xmlns:xsd="http://www.w3.org/2001/XMLSchema" xmlns:xs="http://www.w3.org/2001/XMLSchema" xmlns:p="http://schemas.microsoft.com/office/2006/metadata/properties" xmlns:ns2="1590dd7d-2097-4575-862a-b5a566a9ca4c" xmlns:ns3="1d6adfeb-fd21-47fb-bbbe-a920595e6b24" targetNamespace="http://schemas.microsoft.com/office/2006/metadata/properties" ma:root="true" ma:fieldsID="1400858073e12e4d36d8fae4bd88486b" ns2:_="" ns3:_="">
    <xsd:import namespace="1590dd7d-2097-4575-862a-b5a566a9ca4c"/>
    <xsd:import namespace="1d6adfeb-fd21-47fb-bbbe-a920595e6b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90dd7d-2097-4575-862a-b5a566a9ca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e9a011a-7638-4c73-9721-efe43c40e4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6adfeb-fd21-47fb-bbbe-a920595e6b2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316845c-8035-4918-a8dd-1784aa1a2c9a}" ma:internalName="TaxCatchAll" ma:showField="CatchAllData" ma:web="1d6adfeb-fd21-47fb-bbbe-a920595e6b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90dd7d-2097-4575-862a-b5a566a9ca4c">
      <Terms xmlns="http://schemas.microsoft.com/office/infopath/2007/PartnerControls"/>
    </lcf76f155ced4ddcb4097134ff3c332f>
    <TaxCatchAll xmlns="1d6adfeb-fd21-47fb-bbbe-a920595e6b24" xsi:nil="true"/>
  </documentManagement>
</p:properties>
</file>

<file path=customXml/itemProps1.xml><?xml version="1.0" encoding="utf-8"?>
<ds:datastoreItem xmlns:ds="http://schemas.openxmlformats.org/officeDocument/2006/customXml" ds:itemID="{23450DBB-70BA-41BA-A193-AD6EB356D1F7}"/>
</file>

<file path=customXml/itemProps2.xml><?xml version="1.0" encoding="utf-8"?>
<ds:datastoreItem xmlns:ds="http://schemas.openxmlformats.org/officeDocument/2006/customXml" ds:itemID="{531FAC9A-A0D3-4C09-B832-E4F06F2F5192}"/>
</file>

<file path=customXml/itemProps3.xml><?xml version="1.0" encoding="utf-8"?>
<ds:datastoreItem xmlns:ds="http://schemas.openxmlformats.org/officeDocument/2006/customXml" ds:itemID="{B5E0ED70-9C2D-4163-B065-A68D597BDCC3}"/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60</Words>
  <Application>Microsoft Office PowerPoint</Application>
  <PresentationFormat>Custom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Garamond</vt:lpstr>
      <vt:lpstr>Garamond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Azure Account Setup</dc:title>
  <dc:creator>Mahnoor Khalid</dc:creator>
  <cp:lastModifiedBy>Mahnoor Khalid</cp:lastModifiedBy>
  <cp:revision>9</cp:revision>
  <dcterms:created xsi:type="dcterms:W3CDTF">2006-08-16T00:00:00Z</dcterms:created>
  <dcterms:modified xsi:type="dcterms:W3CDTF">2024-02-02T17:06:33Z</dcterms:modified>
  <dc:identifier>DAF4YQOXHNw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0x0101008261F430FAB9DD4D98993C35AD2CFB3A</vt:lpwstr>
  </property>
</Properties>
</file>