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62" r:id="rId5"/>
    <p:sldId id="263" r:id="rId6"/>
    <p:sldId id="268" r:id="rId7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aramond" panose="02020404030301010803" pitchFamily="18" charset="0"/>
      <p:regular r:id="rId13"/>
      <p:bold r:id="rId14"/>
      <p:italic r:id="rId15"/>
    </p:embeddedFont>
    <p:embeddedFont>
      <p:font typeface="Garamond Bold" panose="02020804030307010803" pitchFamily="18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customXml" Target="../customXml/item2.xml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github.com/gauthamp10/Google-Playstore-Dataset/tree/main/datas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5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170298" y="7989958"/>
            <a:ext cx="6668030" cy="455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780"/>
              </a:lnSpc>
            </a:pPr>
            <a:r>
              <a:rPr lang="en-US" sz="2700" spc="270">
                <a:solidFill>
                  <a:srgbClr val="3E59AA"/>
                </a:solidFill>
                <a:latin typeface="Garamond Bold"/>
              </a:rPr>
              <a:t>WWW.AISCIENCES.IO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1028700" y="191746"/>
            <a:ext cx="5181565" cy="1155057"/>
          </a:xfrm>
          <a:custGeom>
            <a:avLst/>
            <a:gdLst/>
            <a:ahLst/>
            <a:cxnLst/>
            <a:rect l="l" t="t" r="r" b="b"/>
            <a:pathLst>
              <a:path w="5181565" h="1155057">
                <a:moveTo>
                  <a:pt x="0" y="0"/>
                </a:moveTo>
                <a:lnTo>
                  <a:pt x="5181565" y="0"/>
                </a:lnTo>
                <a:lnTo>
                  <a:pt x="5181565" y="1155057"/>
                </a:lnTo>
                <a:lnTo>
                  <a:pt x="0" y="11550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618986" y="3805738"/>
            <a:ext cx="9803384" cy="7042649"/>
          </a:xfrm>
          <a:custGeom>
            <a:avLst/>
            <a:gdLst/>
            <a:ahLst/>
            <a:cxnLst/>
            <a:rect l="l" t="t" r="r" b="b"/>
            <a:pathLst>
              <a:path w="9803384" h="7042649">
                <a:moveTo>
                  <a:pt x="0" y="0"/>
                </a:moveTo>
                <a:lnTo>
                  <a:pt x="9803384" y="0"/>
                </a:lnTo>
                <a:lnTo>
                  <a:pt x="9803384" y="7042648"/>
                </a:lnTo>
                <a:lnTo>
                  <a:pt x="0" y="70426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1817" b="-31348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438400" y="3061108"/>
            <a:ext cx="13230767" cy="2251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15"/>
              </a:lnSpc>
            </a:pPr>
            <a:r>
              <a:rPr lang="en-US" sz="8300" spc="830" dirty="0" smtClean="0">
                <a:solidFill>
                  <a:srgbClr val="4081C6"/>
                </a:solidFill>
                <a:latin typeface="Garamond Bold"/>
              </a:rPr>
              <a:t>AZURE Projects for Data Engineering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24837" y="7250862"/>
            <a:ext cx="12616379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300">
                <a:solidFill>
                  <a:srgbClr val="419BD7"/>
                </a:solidFill>
                <a:latin typeface="Garamond Bold"/>
              </a:rPr>
              <a:t>INSTRUCTOR: MAHNOOR KHALID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9537" y="8172754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4081C6"/>
            </a:solidFill>
          </p:spPr>
        </p:sp>
      </p:grpSp>
      <p:grpSp>
        <p:nvGrpSpPr>
          <p:cNvPr id="4" name="Group 4"/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4081C6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6839042" y="5143500"/>
            <a:ext cx="3549015" cy="4114800"/>
          </a:xfrm>
          <a:custGeom>
            <a:avLst/>
            <a:gdLst/>
            <a:ahLst/>
            <a:cxnLst/>
            <a:rect l="l" t="t" r="r" b="b"/>
            <a:pathLst>
              <a:path w="3549015" h="4114800">
                <a:moveTo>
                  <a:pt x="0" y="0"/>
                </a:moveTo>
                <a:lnTo>
                  <a:pt x="3549015" y="0"/>
                </a:lnTo>
                <a:lnTo>
                  <a:pt x="35490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436210" y="3543300"/>
            <a:ext cx="15267180" cy="160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300">
                <a:solidFill>
                  <a:srgbClr val="2B4A9D"/>
                </a:solidFill>
                <a:latin typeface="Garamond Bold"/>
              </a:rPr>
              <a:t>Data Source: </a:t>
            </a:r>
          </a:p>
          <a:p>
            <a:pPr marL="647703" lvl="1" indent="-323852">
              <a:lnSpc>
                <a:spcPts val="4200"/>
              </a:lnSpc>
              <a:buFont typeface="Arial"/>
              <a:buChar char="•"/>
            </a:pPr>
            <a:r>
              <a:rPr lang="en-US" sz="3000" u="sng" spc="300">
                <a:solidFill>
                  <a:srgbClr val="000000"/>
                </a:solidFill>
                <a:latin typeface="Garamond"/>
                <a:hlinkClick r:id="rId7" tooltip="https://github.com/gauthamp10/Google-Playstore-Dataset/tree/main/dataset"/>
              </a:rPr>
              <a:t>https://github.com/gauthamp10/Google-Playstore-Dataset/tree/main/dataset</a:t>
            </a:r>
          </a:p>
          <a:p>
            <a:pPr>
              <a:lnSpc>
                <a:spcPts val="4200"/>
              </a:lnSpc>
            </a:pPr>
            <a:endParaRPr lang="en-US" sz="3000" u="sng" spc="300">
              <a:solidFill>
                <a:srgbClr val="000000"/>
              </a:solidFill>
              <a:latin typeface="Garamond"/>
              <a:hlinkClick r:id="rId7" tooltip="https://github.com/gauthamp10/Google-Playstore-Dataset/tree/main/datase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855324" y="1982553"/>
            <a:ext cx="14577352" cy="847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3F6AB6"/>
                </a:solidFill>
                <a:latin typeface="Garamond Bold"/>
              </a:rPr>
              <a:t>PLAYSTORE DATASET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9537" y="8172754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4081C6"/>
            </a:solidFill>
          </p:spPr>
        </p:sp>
      </p:grpSp>
      <p:grpSp>
        <p:nvGrpSpPr>
          <p:cNvPr id="4" name="Group 4"/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4081C6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3479830" y="4265028"/>
            <a:ext cx="4074795" cy="4724400"/>
          </a:xfrm>
          <a:custGeom>
            <a:avLst/>
            <a:gdLst/>
            <a:ahLst/>
            <a:cxnLst/>
            <a:rect l="l" t="t" r="r" b="b"/>
            <a:pathLst>
              <a:path w="4074795" h="4724400">
                <a:moveTo>
                  <a:pt x="0" y="0"/>
                </a:moveTo>
                <a:lnTo>
                  <a:pt x="4074795" y="0"/>
                </a:lnTo>
                <a:lnTo>
                  <a:pt x="4074795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855324" y="3543300"/>
            <a:ext cx="12781529" cy="4847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300" dirty="0">
                <a:solidFill>
                  <a:srgbClr val="000000"/>
                </a:solidFill>
                <a:latin typeface="Garamond"/>
              </a:rPr>
              <a:t>Steps to fetch data from GitHub to upload it to the storage account:</a:t>
            </a:r>
          </a:p>
          <a:p>
            <a:pPr marL="647703" lvl="1" indent="-323852">
              <a:lnSpc>
                <a:spcPts val="4200"/>
              </a:lnSpc>
              <a:buFont typeface="Arial"/>
              <a:buChar char="•"/>
            </a:pPr>
            <a:r>
              <a:rPr lang="en-US" sz="3000" spc="300" dirty="0">
                <a:solidFill>
                  <a:srgbClr val="000000"/>
                </a:solidFill>
                <a:latin typeface="Garamond"/>
              </a:rPr>
              <a:t>Container on storage account</a:t>
            </a:r>
          </a:p>
          <a:p>
            <a:pPr marL="647703" lvl="1" indent="-323852">
              <a:lnSpc>
                <a:spcPts val="4200"/>
              </a:lnSpc>
              <a:buFont typeface="Arial"/>
              <a:buChar char="•"/>
            </a:pPr>
            <a:r>
              <a:rPr lang="en-US" sz="3000" spc="300" dirty="0">
                <a:solidFill>
                  <a:srgbClr val="000000"/>
                </a:solidFill>
                <a:latin typeface="Garamond"/>
              </a:rPr>
              <a:t>Store credentials in key-vault</a:t>
            </a:r>
          </a:p>
          <a:p>
            <a:pPr marL="647703" lvl="1" indent="-323852">
              <a:lnSpc>
                <a:spcPts val="4200"/>
              </a:lnSpc>
              <a:buFont typeface="Arial"/>
              <a:buChar char="•"/>
            </a:pPr>
            <a:r>
              <a:rPr lang="en-US" sz="3000" spc="300" dirty="0">
                <a:solidFill>
                  <a:srgbClr val="000000"/>
                </a:solidFill>
                <a:latin typeface="Garamond"/>
              </a:rPr>
              <a:t>Linked service using key-vault for integrating storage account </a:t>
            </a:r>
          </a:p>
          <a:p>
            <a:pPr>
              <a:lnSpc>
                <a:spcPts val="4200"/>
              </a:lnSpc>
            </a:pPr>
            <a:r>
              <a:rPr lang="en-US" sz="3000" spc="300" dirty="0">
                <a:solidFill>
                  <a:srgbClr val="000000"/>
                </a:solidFill>
                <a:latin typeface="Garamond"/>
              </a:rPr>
              <a:t>with data factory.</a:t>
            </a:r>
          </a:p>
          <a:p>
            <a:pPr marL="647703" lvl="1" indent="-323852">
              <a:lnSpc>
                <a:spcPts val="4200"/>
              </a:lnSpc>
              <a:buFont typeface="Arial"/>
              <a:buChar char="•"/>
            </a:pPr>
            <a:r>
              <a:rPr lang="en-US" sz="3000" spc="300" dirty="0" smtClean="0">
                <a:solidFill>
                  <a:srgbClr val="000000"/>
                </a:solidFill>
                <a:latin typeface="Garamond"/>
              </a:rPr>
              <a:t>Source Dataset on data factory</a:t>
            </a:r>
          </a:p>
          <a:p>
            <a:pPr marL="647703" lvl="1" indent="-323852">
              <a:lnSpc>
                <a:spcPts val="4200"/>
              </a:lnSpc>
              <a:buFont typeface="Arial"/>
              <a:buChar char="•"/>
            </a:pPr>
            <a:r>
              <a:rPr lang="en-US" sz="3000" spc="300" dirty="0" smtClean="0">
                <a:solidFill>
                  <a:srgbClr val="000000"/>
                </a:solidFill>
                <a:latin typeface="Garamond"/>
              </a:rPr>
              <a:t>Sink </a:t>
            </a:r>
            <a:r>
              <a:rPr lang="en-US" sz="3000" spc="300" dirty="0">
                <a:solidFill>
                  <a:srgbClr val="000000"/>
                </a:solidFill>
                <a:latin typeface="Garamond"/>
              </a:rPr>
              <a:t>Dataset on data factory</a:t>
            </a:r>
          </a:p>
          <a:p>
            <a:pPr marL="647703" lvl="1" indent="-323852">
              <a:lnSpc>
                <a:spcPts val="4200"/>
              </a:lnSpc>
              <a:buFont typeface="Arial"/>
              <a:buChar char="•"/>
            </a:pPr>
            <a:r>
              <a:rPr lang="en-US" sz="3000" spc="300" dirty="0">
                <a:solidFill>
                  <a:srgbClr val="000000"/>
                </a:solidFill>
                <a:latin typeface="Garamond"/>
              </a:rPr>
              <a:t>Pipeline for ingesting data.</a:t>
            </a:r>
          </a:p>
          <a:p>
            <a:pPr>
              <a:lnSpc>
                <a:spcPts val="4200"/>
              </a:lnSpc>
            </a:pPr>
            <a:endParaRPr lang="en-US" sz="3000" spc="300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002987" y="1810280"/>
            <a:ext cx="14577352" cy="847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3F6AB6"/>
                </a:solidFill>
                <a:latin typeface="Garamond Bold"/>
              </a:rPr>
              <a:t>PLAY-STORE DATASET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9537" y="8172754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4081C6"/>
            </a:solidFill>
          </p:spPr>
        </p:sp>
      </p:grpSp>
      <p:grpSp>
        <p:nvGrpSpPr>
          <p:cNvPr id="4" name="Group 4"/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4081C6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855324" y="3731875"/>
            <a:ext cx="8980707" cy="373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300">
                <a:solidFill>
                  <a:srgbClr val="2B4A9D"/>
                </a:solidFill>
                <a:latin typeface="Garamond Bold"/>
              </a:rPr>
              <a:t>Installs Analysis: </a:t>
            </a:r>
          </a:p>
          <a:p>
            <a:pPr marL="647703" lvl="1" indent="-323852">
              <a:lnSpc>
                <a:spcPts val="4200"/>
              </a:lnSpc>
              <a:buFont typeface="Arial"/>
              <a:buChar char="•"/>
            </a:pPr>
            <a:r>
              <a:rPr lang="en-US" sz="3000" spc="300">
                <a:solidFill>
                  <a:srgbClr val="000000"/>
                </a:solidFill>
                <a:latin typeface="Garamond"/>
              </a:rPr>
              <a:t>What is the most installed category of apps?  </a:t>
            </a:r>
          </a:p>
          <a:p>
            <a:pPr marL="647703" lvl="1" indent="-323852">
              <a:lnSpc>
                <a:spcPts val="4200"/>
              </a:lnSpc>
              <a:buFont typeface="Arial"/>
              <a:buChar char="•"/>
            </a:pPr>
            <a:r>
              <a:rPr lang="en-US" sz="3000" spc="300">
                <a:solidFill>
                  <a:srgbClr val="000000"/>
                </a:solidFill>
                <a:latin typeface="Garamond"/>
              </a:rPr>
              <a:t>Top 3 Apps in the top 3 installed category.  </a:t>
            </a:r>
          </a:p>
          <a:p>
            <a:pPr>
              <a:lnSpc>
                <a:spcPts val="4200"/>
              </a:lnSpc>
            </a:pPr>
            <a:endParaRPr lang="en-US" sz="3000" spc="300">
              <a:solidFill>
                <a:srgbClr val="000000"/>
              </a:solidFill>
              <a:latin typeface="Garamond"/>
            </a:endParaRPr>
          </a:p>
          <a:p>
            <a:pPr>
              <a:lnSpc>
                <a:spcPts val="4200"/>
              </a:lnSpc>
            </a:pPr>
            <a:r>
              <a:rPr lang="en-US" sz="3000" spc="300">
                <a:solidFill>
                  <a:srgbClr val="2B4A9D"/>
                </a:solidFill>
                <a:latin typeface="Garamond Bold"/>
              </a:rPr>
              <a:t>Rating Analysis: </a:t>
            </a:r>
          </a:p>
          <a:p>
            <a:pPr marL="647703" lvl="1" indent="-323852">
              <a:lnSpc>
                <a:spcPts val="4200"/>
              </a:lnSpc>
              <a:buFont typeface="Arial"/>
              <a:buChar char="•"/>
            </a:pPr>
            <a:r>
              <a:rPr lang="en-US" sz="3000" spc="300">
                <a:solidFill>
                  <a:srgbClr val="000000"/>
                </a:solidFill>
                <a:latin typeface="Garamond"/>
              </a:rPr>
              <a:t>What is the most-rated category of apps?  </a:t>
            </a:r>
          </a:p>
          <a:p>
            <a:pPr marL="647703" lvl="1" indent="-323852">
              <a:lnSpc>
                <a:spcPts val="4200"/>
              </a:lnSpc>
              <a:buFont typeface="Arial"/>
              <a:buChar char="•"/>
            </a:pPr>
            <a:r>
              <a:rPr lang="en-US" sz="3000" spc="300">
                <a:solidFill>
                  <a:srgbClr val="000000"/>
                </a:solidFill>
                <a:latin typeface="Garamond"/>
              </a:rPr>
              <a:t>Top 3 Apps in the top 3 rated category.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55324" y="1810280"/>
            <a:ext cx="14577352" cy="847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3F6AB6"/>
                </a:solidFill>
                <a:latin typeface="Garamond Bold"/>
              </a:rPr>
              <a:t>PLAYSTORE DATASET ANALYSIS</a:t>
            </a:r>
          </a:p>
        </p:txBody>
      </p:sp>
      <p:sp>
        <p:nvSpPr>
          <p:cNvPr id="8" name="Freeform 8"/>
          <p:cNvSpPr/>
          <p:nvPr/>
        </p:nvSpPr>
        <p:spPr>
          <a:xfrm>
            <a:off x="10974339" y="3202856"/>
            <a:ext cx="6914140" cy="4425050"/>
          </a:xfrm>
          <a:custGeom>
            <a:avLst/>
            <a:gdLst/>
            <a:ahLst/>
            <a:cxnLst/>
            <a:rect l="l" t="t" r="r" b="b"/>
            <a:pathLst>
              <a:path w="6914140" h="4425050">
                <a:moveTo>
                  <a:pt x="0" y="0"/>
                </a:moveTo>
                <a:lnTo>
                  <a:pt x="6914140" y="0"/>
                </a:lnTo>
                <a:lnTo>
                  <a:pt x="6914140" y="4425050"/>
                </a:lnTo>
                <a:lnTo>
                  <a:pt x="0" y="4425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9537" y="8172754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4081C6"/>
            </a:solidFill>
          </p:spPr>
        </p:sp>
      </p:grpSp>
      <p:grpSp>
        <p:nvGrpSpPr>
          <p:cNvPr id="4" name="Group 4"/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4081C6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3510382"/>
            <a:ext cx="12450775" cy="426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300">
                <a:solidFill>
                  <a:srgbClr val="2B4A9D"/>
                </a:solidFill>
                <a:latin typeface="Garamond Bold"/>
              </a:rPr>
              <a:t>Free vs. Paid Apps Analysis: </a:t>
            </a:r>
          </a:p>
          <a:p>
            <a:pPr marL="647703" lvl="1" indent="-323852">
              <a:lnSpc>
                <a:spcPts val="4200"/>
              </a:lnSpc>
              <a:buFont typeface="Arial"/>
              <a:buChar char="•"/>
            </a:pPr>
            <a:r>
              <a:rPr lang="en-US" sz="3000" spc="300">
                <a:solidFill>
                  <a:srgbClr val="000000"/>
                </a:solidFill>
                <a:latin typeface="Garamond"/>
              </a:rPr>
              <a:t>What is the proportion of free vs. paid apps available? </a:t>
            </a:r>
          </a:p>
          <a:p>
            <a:pPr marL="647703" lvl="1" indent="-323852">
              <a:lnSpc>
                <a:spcPts val="4200"/>
              </a:lnSpc>
              <a:buFont typeface="Arial"/>
              <a:buChar char="•"/>
            </a:pPr>
            <a:r>
              <a:rPr lang="en-US" sz="3000" spc="300">
                <a:solidFill>
                  <a:srgbClr val="000000"/>
                </a:solidFill>
                <a:latin typeface="Garamond"/>
              </a:rPr>
              <a:t>Distribution of Paid and Free Apps in Each Category. </a:t>
            </a:r>
          </a:p>
          <a:p>
            <a:pPr marL="647703" lvl="1" indent="-323852">
              <a:lnSpc>
                <a:spcPts val="4200"/>
              </a:lnSpc>
              <a:buFont typeface="Arial"/>
              <a:buChar char="•"/>
            </a:pPr>
            <a:r>
              <a:rPr lang="en-US" sz="3000" spc="300">
                <a:solidFill>
                  <a:srgbClr val="000000"/>
                </a:solidFill>
                <a:latin typeface="Garamond"/>
              </a:rPr>
              <a:t>Distribution of Apps in Total Rated categories. </a:t>
            </a:r>
          </a:p>
          <a:p>
            <a:pPr marL="647703" lvl="1" indent="-323852">
              <a:lnSpc>
                <a:spcPts val="4200"/>
              </a:lnSpc>
              <a:buFont typeface="Arial"/>
              <a:buChar char="•"/>
            </a:pPr>
            <a:r>
              <a:rPr lang="en-US" sz="3000" spc="300">
                <a:solidFill>
                  <a:srgbClr val="000000"/>
                </a:solidFill>
                <a:latin typeface="Garamond"/>
              </a:rPr>
              <a:t>Do paid apps have higher average ratings than free apps? </a:t>
            </a:r>
          </a:p>
          <a:p>
            <a:pPr>
              <a:lnSpc>
                <a:spcPts val="4200"/>
              </a:lnSpc>
            </a:pPr>
            <a:endParaRPr lang="en-US" sz="3000" spc="300">
              <a:solidFill>
                <a:srgbClr val="000000"/>
              </a:solidFill>
              <a:latin typeface="Garamond"/>
            </a:endParaRPr>
          </a:p>
          <a:p>
            <a:pPr>
              <a:lnSpc>
                <a:spcPts val="4200"/>
              </a:lnSpc>
            </a:pPr>
            <a:r>
              <a:rPr lang="en-US" sz="3000" spc="300">
                <a:solidFill>
                  <a:srgbClr val="2B4A9D"/>
                </a:solidFill>
                <a:latin typeface="Garamond Bold"/>
              </a:rPr>
              <a:t>Price Analysis: </a:t>
            </a:r>
          </a:p>
          <a:p>
            <a:pPr marL="647703" lvl="1" indent="-323852">
              <a:lnSpc>
                <a:spcPts val="4200"/>
              </a:lnSpc>
              <a:buFont typeface="Arial"/>
              <a:buChar char="•"/>
            </a:pPr>
            <a:r>
              <a:rPr lang="en-US" sz="3000" spc="300">
                <a:solidFill>
                  <a:srgbClr val="000000"/>
                </a:solidFill>
                <a:latin typeface="Garamond"/>
              </a:rPr>
              <a:t>What is the average price of paid apps in different categories?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09220" y="1810280"/>
            <a:ext cx="14577352" cy="847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3F6AB6"/>
                </a:solidFill>
                <a:latin typeface="Garamond Bold"/>
              </a:rPr>
              <a:t>PLAYSTORE DATASET ANALYSIS</a:t>
            </a:r>
          </a:p>
        </p:txBody>
      </p:sp>
      <p:sp>
        <p:nvSpPr>
          <p:cNvPr id="8" name="Freeform 8"/>
          <p:cNvSpPr/>
          <p:nvPr/>
        </p:nvSpPr>
        <p:spPr>
          <a:xfrm>
            <a:off x="12227312" y="3901136"/>
            <a:ext cx="5737396" cy="4044864"/>
          </a:xfrm>
          <a:custGeom>
            <a:avLst/>
            <a:gdLst/>
            <a:ahLst/>
            <a:cxnLst/>
            <a:rect l="l" t="t" r="r" b="b"/>
            <a:pathLst>
              <a:path w="5737396" h="4044864">
                <a:moveTo>
                  <a:pt x="0" y="0"/>
                </a:moveTo>
                <a:lnTo>
                  <a:pt x="5737396" y="0"/>
                </a:lnTo>
                <a:lnTo>
                  <a:pt x="5737396" y="4044864"/>
                </a:lnTo>
                <a:lnTo>
                  <a:pt x="0" y="40448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4081C6"/>
            </a:solidFill>
          </p:spPr>
        </p:sp>
      </p:grpSp>
      <p:grpSp>
        <p:nvGrpSpPr>
          <p:cNvPr id="4" name="Group 4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4081C6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2123218" y="935530"/>
            <a:ext cx="7020782" cy="817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21"/>
              </a:lnSpc>
            </a:pPr>
            <a:r>
              <a:rPr lang="en-US" sz="5925" spc="296">
                <a:solidFill>
                  <a:srgbClr val="FFFFFF"/>
                </a:solidFill>
                <a:latin typeface="Garamond Bold"/>
              </a:rPr>
              <a:t>CONTACT US</a:t>
            </a: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568482" y="3884156"/>
            <a:ext cx="829509" cy="1966473"/>
            <a:chOff x="0" y="0"/>
            <a:chExt cx="2354580" cy="558188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4081C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428018" y="4572167"/>
            <a:ext cx="7343333" cy="515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47"/>
              </a:lnSpc>
            </a:pPr>
            <a:r>
              <a:rPr lang="en-US" sz="2962" spc="296">
                <a:solidFill>
                  <a:srgbClr val="000000"/>
                </a:solidFill>
                <a:latin typeface="Garamond Bold"/>
              </a:rPr>
              <a:t>contact@aisciences.io</a:t>
            </a:r>
          </a:p>
        </p:txBody>
      </p:sp>
      <p:sp>
        <p:nvSpPr>
          <p:cNvPr id="10" name="Freeform 10"/>
          <p:cNvSpPr/>
          <p:nvPr/>
        </p:nvSpPr>
        <p:spPr>
          <a:xfrm>
            <a:off x="1413551" y="4721674"/>
            <a:ext cx="378937" cy="291437"/>
          </a:xfrm>
          <a:custGeom>
            <a:avLst/>
            <a:gdLst/>
            <a:ahLst/>
            <a:cxnLst/>
            <a:rect l="l" t="t" r="r" b="b"/>
            <a:pathLst>
              <a:path w="378937" h="291437">
                <a:moveTo>
                  <a:pt x="0" y="0"/>
                </a:moveTo>
                <a:lnTo>
                  <a:pt x="378937" y="0"/>
                </a:lnTo>
                <a:lnTo>
                  <a:pt x="378937" y="291437"/>
                </a:lnTo>
                <a:lnTo>
                  <a:pt x="0" y="2914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 rot="-5400000">
            <a:off x="568482" y="5213428"/>
            <a:ext cx="829509" cy="1966473"/>
            <a:chOff x="0" y="0"/>
            <a:chExt cx="2354580" cy="558188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4081C6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2428018" y="5901440"/>
            <a:ext cx="7343333" cy="515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47"/>
              </a:lnSpc>
            </a:pPr>
            <a:r>
              <a:rPr lang="en-US" sz="2962" spc="296">
                <a:solidFill>
                  <a:srgbClr val="000000"/>
                </a:solidFill>
                <a:latin typeface="Garamond Bold"/>
              </a:rPr>
              <a:t>www.aisciences.io</a:t>
            </a:r>
          </a:p>
        </p:txBody>
      </p:sp>
      <p:sp>
        <p:nvSpPr>
          <p:cNvPr id="14" name="Freeform 14"/>
          <p:cNvSpPr/>
          <p:nvPr/>
        </p:nvSpPr>
        <p:spPr>
          <a:xfrm>
            <a:off x="1414605" y="6008251"/>
            <a:ext cx="376828" cy="376828"/>
          </a:xfrm>
          <a:custGeom>
            <a:avLst/>
            <a:gdLst/>
            <a:ahLst/>
            <a:cxnLst/>
            <a:rect l="l" t="t" r="r" b="b"/>
            <a:pathLst>
              <a:path w="376828" h="376828">
                <a:moveTo>
                  <a:pt x="0" y="0"/>
                </a:moveTo>
                <a:lnTo>
                  <a:pt x="376829" y="0"/>
                </a:lnTo>
                <a:lnTo>
                  <a:pt x="376829" y="376828"/>
                </a:lnTo>
                <a:lnTo>
                  <a:pt x="0" y="3768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 rot="-5400000">
            <a:off x="568482" y="6542700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4081C6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2428018" y="7230712"/>
            <a:ext cx="7343333" cy="515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47"/>
              </a:lnSpc>
            </a:pPr>
            <a:r>
              <a:rPr lang="en-US" sz="2962" spc="296">
                <a:solidFill>
                  <a:srgbClr val="000000"/>
                </a:solidFill>
                <a:latin typeface="Garamond Bold"/>
              </a:rPr>
              <a:t>@AISciencesLearn</a:t>
            </a:r>
          </a:p>
        </p:txBody>
      </p:sp>
      <p:sp>
        <p:nvSpPr>
          <p:cNvPr id="18" name="Freeform 18"/>
          <p:cNvSpPr/>
          <p:nvPr/>
        </p:nvSpPr>
        <p:spPr>
          <a:xfrm>
            <a:off x="1419972" y="7264441"/>
            <a:ext cx="366095" cy="522992"/>
          </a:xfrm>
          <a:custGeom>
            <a:avLst/>
            <a:gdLst/>
            <a:ahLst/>
            <a:cxnLst/>
            <a:rect l="l" t="t" r="r" b="b"/>
            <a:pathLst>
              <a:path w="366095" h="522992">
                <a:moveTo>
                  <a:pt x="0" y="0"/>
                </a:moveTo>
                <a:lnTo>
                  <a:pt x="366095" y="0"/>
                </a:lnTo>
                <a:lnTo>
                  <a:pt x="366095" y="522992"/>
                </a:lnTo>
                <a:lnTo>
                  <a:pt x="0" y="5229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2618986" y="3805738"/>
            <a:ext cx="9803384" cy="7042649"/>
          </a:xfrm>
          <a:custGeom>
            <a:avLst/>
            <a:gdLst/>
            <a:ahLst/>
            <a:cxnLst/>
            <a:rect l="l" t="t" r="r" b="b"/>
            <a:pathLst>
              <a:path w="9803384" h="7042649">
                <a:moveTo>
                  <a:pt x="0" y="0"/>
                </a:moveTo>
                <a:lnTo>
                  <a:pt x="9803384" y="0"/>
                </a:lnTo>
                <a:lnTo>
                  <a:pt x="9803384" y="7042648"/>
                </a:lnTo>
                <a:lnTo>
                  <a:pt x="0" y="70426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1817" b="-31348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61F430FAB9DD4D98993C35AD2CFB3A" ma:contentTypeVersion="17" ma:contentTypeDescription="Create a new document." ma:contentTypeScope="" ma:versionID="f24728c03e24ca6460a7b41de61711d7">
  <xsd:schema xmlns:xsd="http://www.w3.org/2001/XMLSchema" xmlns:xs="http://www.w3.org/2001/XMLSchema" xmlns:p="http://schemas.microsoft.com/office/2006/metadata/properties" xmlns:ns2="1590dd7d-2097-4575-862a-b5a566a9ca4c" xmlns:ns3="1d6adfeb-fd21-47fb-bbbe-a920595e6b24" targetNamespace="http://schemas.microsoft.com/office/2006/metadata/properties" ma:root="true" ma:fieldsID="1400858073e12e4d36d8fae4bd88486b" ns2:_="" ns3:_="">
    <xsd:import namespace="1590dd7d-2097-4575-862a-b5a566a9ca4c"/>
    <xsd:import namespace="1d6adfeb-fd21-47fb-bbbe-a920595e6b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0dd7d-2097-4575-862a-b5a566a9c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e9a011a-7638-4c73-9721-efe43c40e4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adfeb-fd21-47fb-bbbe-a920595e6b2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5316845c-8035-4918-a8dd-1784aa1a2c9a}" ma:internalName="TaxCatchAll" ma:showField="CatchAllData" ma:web="1d6adfeb-fd21-47fb-bbbe-a920595e6b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90dd7d-2097-4575-862a-b5a566a9ca4c">
      <Terms xmlns="http://schemas.microsoft.com/office/infopath/2007/PartnerControls"/>
    </lcf76f155ced4ddcb4097134ff3c332f>
    <TaxCatchAll xmlns="1d6adfeb-fd21-47fb-bbbe-a920595e6b24" xsi:nil="true"/>
  </documentManagement>
</p:properties>
</file>

<file path=customXml/itemProps1.xml><?xml version="1.0" encoding="utf-8"?>
<ds:datastoreItem xmlns:ds="http://schemas.openxmlformats.org/officeDocument/2006/customXml" ds:itemID="{41A6B1F6-225F-47A5-A20E-A2398BF7A5B7}"/>
</file>

<file path=customXml/itemProps2.xml><?xml version="1.0" encoding="utf-8"?>
<ds:datastoreItem xmlns:ds="http://schemas.openxmlformats.org/officeDocument/2006/customXml" ds:itemID="{F1F85BC2-784A-43BE-AD13-23FE4005E373}"/>
</file>

<file path=customXml/itemProps3.xml><?xml version="1.0" encoding="utf-8"?>
<ds:datastoreItem xmlns:ds="http://schemas.openxmlformats.org/officeDocument/2006/customXml" ds:itemID="{52E88AC7-E715-4063-871C-670EC422D271}"/>
</file>

<file path=docProps/app.xml><?xml version="1.0" encoding="utf-8"?>
<Properties xmlns="http://schemas.openxmlformats.org/officeDocument/2006/extended-properties" xmlns:vt="http://schemas.openxmlformats.org/officeDocument/2006/docPropsVTypes">
  <TotalTime>2730</TotalTime>
  <Words>197</Words>
  <Application>Microsoft Office PowerPoint</Application>
  <PresentationFormat>Custom</PresentationFormat>
  <Paragraphs>44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Garamond</vt:lpstr>
      <vt:lpstr>Garamond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Azure Account Setup</dc:title>
  <dc:creator>Mahnoor Khalid</dc:creator>
  <cp:lastModifiedBy>Mahnoor Khalid</cp:lastModifiedBy>
  <cp:revision>4</cp:revision>
  <dcterms:created xsi:type="dcterms:W3CDTF">2006-08-16T00:00:00Z</dcterms:created>
  <dcterms:modified xsi:type="dcterms:W3CDTF">2024-02-02T17:09:36Z</dcterms:modified>
  <dc:identifier>DAF4YQOXHNw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0x0101008261F430FAB9DD4D98993C35AD2CFB3A</vt:lpwstr>
  </property>
</Properties>
</file>