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8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</p:embeddedFont>
    <p:embeddedFont>
      <p:font typeface="Garamond Bold" panose="02020804030307010803" pitchFamily="18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4179" autoAdjust="0"/>
  </p:normalViewPr>
  <p:slideViewPr>
    <p:cSldViewPr>
      <p:cViewPr varScale="1">
        <p:scale>
          <a:sx n="37" d="100"/>
          <a:sy n="37" d="100"/>
        </p:scale>
        <p:origin x="17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nsights.stackoverflow.com/surv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9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0298" y="7989958"/>
            <a:ext cx="6668030" cy="455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spc="270">
                <a:solidFill>
                  <a:srgbClr val="3E59AA"/>
                </a:solidFill>
                <a:latin typeface="Garamond Bold"/>
              </a:rPr>
              <a:t>WWW.AISCIENCES.IO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191746"/>
            <a:ext cx="5181565" cy="1155057"/>
          </a:xfrm>
          <a:custGeom>
            <a:avLst/>
            <a:gdLst/>
            <a:ahLst/>
            <a:cxnLst/>
            <a:rect l="l" t="t" r="r" b="b"/>
            <a:pathLst>
              <a:path w="5181565" h="1155057">
                <a:moveTo>
                  <a:pt x="0" y="0"/>
                </a:moveTo>
                <a:lnTo>
                  <a:pt x="5181565" y="0"/>
                </a:lnTo>
                <a:lnTo>
                  <a:pt x="5181565" y="1155057"/>
                </a:lnTo>
                <a:lnTo>
                  <a:pt x="0" y="115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17" b="-3134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24837" y="7250862"/>
            <a:ext cx="1261637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419BD7"/>
                </a:solidFill>
                <a:latin typeface="Garamond Bold"/>
              </a:rPr>
              <a:t>INSTRUCTOR: MAHNOOR KHALID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2743200" y="2680109"/>
            <a:ext cx="13230767" cy="2251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15"/>
              </a:lnSpc>
            </a:pPr>
            <a:r>
              <a:rPr lang="en-US" sz="8300" spc="830" dirty="0" smtClean="0">
                <a:solidFill>
                  <a:srgbClr val="4081C6"/>
                </a:solidFill>
                <a:latin typeface="Garamond Bold"/>
              </a:rPr>
              <a:t>AZURE Projects for Data Engineering</a:t>
            </a:r>
            <a:endParaRPr lang="en-US" sz="8300" spc="830" dirty="0">
              <a:solidFill>
                <a:srgbClr val="4081C6"/>
              </a:solidFill>
              <a:latin typeface="Garamon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799504" y="5432463"/>
            <a:ext cx="9081612" cy="3556965"/>
          </a:xfrm>
          <a:custGeom>
            <a:avLst/>
            <a:gdLst/>
            <a:ahLst/>
            <a:cxnLst/>
            <a:rect l="l" t="t" r="r" b="b"/>
            <a:pathLst>
              <a:path w="9081612" h="3556965">
                <a:moveTo>
                  <a:pt x="0" y="0"/>
                </a:moveTo>
                <a:lnTo>
                  <a:pt x="9081613" y="0"/>
                </a:lnTo>
                <a:lnTo>
                  <a:pt x="9081613" y="3556965"/>
                </a:lnTo>
                <a:lnTo>
                  <a:pt x="0" y="3556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55324" y="1982553"/>
            <a:ext cx="14577352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STACK OVERFLOW DATASET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59290" y="3717896"/>
            <a:ext cx="1447338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F6AB6"/>
                </a:solidFill>
                <a:latin typeface="Garamond Bold"/>
              </a:rPr>
              <a:t>Data Source:</a:t>
            </a:r>
          </a:p>
          <a:p>
            <a:pPr marL="647702" lvl="1" indent="-32385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3F6AB6"/>
                </a:solidFill>
                <a:latin typeface="Garamond Bold"/>
                <a:hlinkClick r:id="rId4" tooltip="https://insights.stackoverflow.com/survey"/>
              </a:rPr>
              <a:t>Stack Overflow Annual Survery Data: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980951" y="3981755"/>
            <a:ext cx="5458821" cy="3664234"/>
          </a:xfrm>
          <a:custGeom>
            <a:avLst/>
            <a:gdLst/>
            <a:ahLst/>
            <a:cxnLst/>
            <a:rect l="l" t="t" r="r" b="b"/>
            <a:pathLst>
              <a:path w="5458821" h="3664234">
                <a:moveTo>
                  <a:pt x="0" y="0"/>
                </a:moveTo>
                <a:lnTo>
                  <a:pt x="5458821" y="0"/>
                </a:lnTo>
                <a:lnTo>
                  <a:pt x="5458821" y="3664234"/>
                </a:lnTo>
                <a:lnTo>
                  <a:pt x="0" y="3664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76362" y="3905555"/>
            <a:ext cx="10604945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Steps to fetch data from the StackOverflow site to upload it to the storage account: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a linked service for HTTP request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a container on the storage account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dataset for both source and sink to copy zip file on blob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Create copy activity to unzip the folder </a:t>
            </a:r>
          </a:p>
          <a:p>
            <a:pPr>
              <a:lnSpc>
                <a:spcPts val="4200"/>
              </a:lnSpc>
            </a:pPr>
            <a:endParaRPr lang="en-US" sz="3000" spc="30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02987" y="1810280"/>
            <a:ext cx="14577352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STACK OVERFLOW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255501" y="4339371"/>
            <a:ext cx="9512257" cy="2775728"/>
          </a:xfrm>
          <a:custGeom>
            <a:avLst/>
            <a:gdLst/>
            <a:ahLst/>
            <a:cxnLst/>
            <a:rect l="l" t="t" r="r" b="b"/>
            <a:pathLst>
              <a:path w="9512257" h="2775728">
                <a:moveTo>
                  <a:pt x="0" y="0"/>
                </a:moveTo>
                <a:lnTo>
                  <a:pt x="9512256" y="0"/>
                </a:lnTo>
                <a:lnTo>
                  <a:pt x="9512256" y="2775729"/>
                </a:lnTo>
                <a:lnTo>
                  <a:pt x="0" y="2775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94456" y="4057954"/>
            <a:ext cx="6176060" cy="4114800"/>
          </a:xfrm>
          <a:custGeom>
            <a:avLst/>
            <a:gdLst/>
            <a:ahLst/>
            <a:cxnLst/>
            <a:rect l="l" t="t" r="r" b="b"/>
            <a:pathLst>
              <a:path w="6176060" h="4114800">
                <a:moveTo>
                  <a:pt x="0" y="0"/>
                </a:moveTo>
                <a:lnTo>
                  <a:pt x="6176060" y="0"/>
                </a:lnTo>
                <a:lnTo>
                  <a:pt x="6176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36210" y="2007163"/>
            <a:ext cx="16053977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STACK OVERFLOW DATASET ANALYSIS</a:t>
            </a:r>
          </a:p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PRE-PROCESSING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80740" y="3161158"/>
            <a:ext cx="4961315" cy="5828270"/>
          </a:xfrm>
          <a:custGeom>
            <a:avLst/>
            <a:gdLst/>
            <a:ahLst/>
            <a:cxnLst/>
            <a:rect l="l" t="t" r="r" b="b"/>
            <a:pathLst>
              <a:path w="4961315" h="5828270">
                <a:moveTo>
                  <a:pt x="0" y="0"/>
                </a:moveTo>
                <a:lnTo>
                  <a:pt x="4961315" y="0"/>
                </a:lnTo>
                <a:lnTo>
                  <a:pt x="4961315" y="5828270"/>
                </a:lnTo>
                <a:lnTo>
                  <a:pt x="0" y="5828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7519" y="4117584"/>
            <a:ext cx="8980707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Garamond Bold"/>
              </a:rPr>
              <a:t>Developers Education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Analyzing the distribution of Developer's Education Levels on Stack Overflow?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Whats the education diversity among Developers at various career levels?</a:t>
            </a:r>
          </a:p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5324" y="1810280"/>
            <a:ext cx="14577352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STACK OVERFLOW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392158" y="3269798"/>
            <a:ext cx="5040518" cy="5719630"/>
          </a:xfrm>
          <a:custGeom>
            <a:avLst/>
            <a:gdLst/>
            <a:ahLst/>
            <a:cxnLst/>
            <a:rect l="l" t="t" r="r" b="b"/>
            <a:pathLst>
              <a:path w="5040518" h="5719630">
                <a:moveTo>
                  <a:pt x="0" y="0"/>
                </a:moveTo>
                <a:lnTo>
                  <a:pt x="5040518" y="0"/>
                </a:lnTo>
                <a:lnTo>
                  <a:pt x="5040518" y="5719630"/>
                </a:lnTo>
                <a:lnTo>
                  <a:pt x="0" y="5719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6210" y="3655428"/>
            <a:ext cx="898070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2B4A9D"/>
                </a:solidFill>
                <a:latin typeface="Garamond Bold"/>
              </a:rPr>
              <a:t>“How to Learn Code?” Analysis: 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What are the most </a:t>
            </a:r>
            <a:r>
              <a:rPr lang="en-US" sz="3000" b="1" spc="300" dirty="0">
                <a:solidFill>
                  <a:schemeClr val="tx2"/>
                </a:solidFill>
                <a:latin typeface="Garamond"/>
              </a:rPr>
              <a:t>preferred sources 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of learning coding by Developers?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What are the most </a:t>
            </a:r>
            <a:r>
              <a:rPr lang="en-US" sz="3000" b="1" spc="300" dirty="0">
                <a:solidFill>
                  <a:schemeClr val="tx2"/>
                </a:solidFill>
                <a:latin typeface="Garamond"/>
              </a:rPr>
              <a:t>preferred sources 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of learning by developers who are </a:t>
            </a:r>
            <a:r>
              <a:rPr lang="en-US" sz="3000" b="1" spc="300" dirty="0">
                <a:solidFill>
                  <a:schemeClr val="tx2"/>
                </a:solidFill>
                <a:latin typeface="Garamond"/>
              </a:rPr>
              <a:t>in the learning phase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?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 What is the distribution of </a:t>
            </a:r>
            <a:r>
              <a:rPr lang="en-US" sz="3000" b="1" spc="300" dirty="0">
                <a:solidFill>
                  <a:schemeClr val="tx2"/>
                </a:solidFill>
                <a:latin typeface="Garamond"/>
              </a:rPr>
              <a:t>preferred ways 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of learning code by different </a:t>
            </a:r>
            <a:r>
              <a:rPr lang="en-US" sz="3000" b="1" spc="300" dirty="0">
                <a:solidFill>
                  <a:schemeClr val="tx2"/>
                </a:solidFill>
                <a:latin typeface="Garamond"/>
              </a:rPr>
              <a:t>age groups </a:t>
            </a: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of developers?</a:t>
            </a:r>
          </a:p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Garamon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5324" y="1810280"/>
            <a:ext cx="14577352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STACK OVERFLOW DATASET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123218" y="935530"/>
            <a:ext cx="7020782" cy="81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5925" spc="296">
                <a:solidFill>
                  <a:srgbClr val="FFFFFF"/>
                </a:solidFill>
                <a:latin typeface="Garamond Bold"/>
              </a:rPr>
              <a:t>CONTACT US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28018" y="4572167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contact@aisciences.io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13551" y="4721674"/>
            <a:ext cx="378937" cy="291437"/>
          </a:xfrm>
          <a:custGeom>
            <a:avLst/>
            <a:gdLst/>
            <a:ahLst/>
            <a:cxnLst/>
            <a:rect l="l" t="t" r="r" b="b"/>
            <a:pathLst>
              <a:path w="378937" h="291437">
                <a:moveTo>
                  <a:pt x="0" y="0"/>
                </a:moveTo>
                <a:lnTo>
                  <a:pt x="378937" y="0"/>
                </a:lnTo>
                <a:lnTo>
                  <a:pt x="378937" y="291437"/>
                </a:lnTo>
                <a:lnTo>
                  <a:pt x="0" y="29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28018" y="5901440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www.aisciences.io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605" y="6008251"/>
            <a:ext cx="376828" cy="376828"/>
          </a:xfrm>
          <a:custGeom>
            <a:avLst/>
            <a:gdLst/>
            <a:ahLst/>
            <a:cxnLst/>
            <a:rect l="l" t="t" r="r" b="b"/>
            <a:pathLst>
              <a:path w="376828" h="376828">
                <a:moveTo>
                  <a:pt x="0" y="0"/>
                </a:moveTo>
                <a:lnTo>
                  <a:pt x="376829" y="0"/>
                </a:lnTo>
                <a:lnTo>
                  <a:pt x="376829" y="376828"/>
                </a:lnTo>
                <a:lnTo>
                  <a:pt x="0" y="37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28018" y="7230712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@AISciencesLearn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19972" y="7264441"/>
            <a:ext cx="366095" cy="522992"/>
          </a:xfrm>
          <a:custGeom>
            <a:avLst/>
            <a:gdLst/>
            <a:ahLst/>
            <a:cxnLst/>
            <a:rect l="l" t="t" r="r" b="b"/>
            <a:pathLst>
              <a:path w="366095" h="522992">
                <a:moveTo>
                  <a:pt x="0" y="0"/>
                </a:moveTo>
                <a:lnTo>
                  <a:pt x="366095" y="0"/>
                </a:lnTo>
                <a:lnTo>
                  <a:pt x="366095" y="522992"/>
                </a:lnTo>
                <a:lnTo>
                  <a:pt x="0" y="52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817" b="-3134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f24728c03e24ca6460a7b41de61711d7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1400858073e12e4d36d8fae4bd88486b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E09FB178-7F66-4235-8A8A-F5AAB5245A37}"/>
</file>

<file path=customXml/itemProps2.xml><?xml version="1.0" encoding="utf-8"?>
<ds:datastoreItem xmlns:ds="http://schemas.openxmlformats.org/officeDocument/2006/customXml" ds:itemID="{EFD63280-8259-458F-9223-B0A6EA809BCE}"/>
</file>

<file path=customXml/itemProps3.xml><?xml version="1.0" encoding="utf-8"?>
<ds:datastoreItem xmlns:ds="http://schemas.openxmlformats.org/officeDocument/2006/customXml" ds:itemID="{B3F3856A-86DA-4D31-ACF1-F409FB4E5710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190</Words>
  <Application>Microsoft Office PowerPoint</Application>
  <PresentationFormat>Custom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Garamond</vt:lpstr>
      <vt:lpstr>Garamond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Azure Account Setup</dc:title>
  <dc:creator>Mahnoor Khalid</dc:creator>
  <cp:lastModifiedBy>Mahnoor Khalid</cp:lastModifiedBy>
  <cp:revision>6</cp:revision>
  <dcterms:created xsi:type="dcterms:W3CDTF">2006-08-16T00:00:00Z</dcterms:created>
  <dcterms:modified xsi:type="dcterms:W3CDTF">2024-02-02T17:17:07Z</dcterms:modified>
  <dc:identifier>DAF4YQOXHNw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