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</p:sldIdLst>
  <p:sldSz cx="18288000" cy="10287000"/>
  <p:notesSz cx="6858000" cy="9144000"/>
  <p:embeddedFontLst>
    <p:embeddedFont>
      <p:font typeface="Garamond Bold" panose="02020804030307010803" pitchFamily="18" charset="0"/>
      <p:regular r:id="rId10"/>
      <p:bold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Garamond" panose="02020404030301010803" pitchFamily="18" charset="0"/>
      <p:regular r:id="rId16"/>
      <p:bold r:id="rId17"/>
      <p:italic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3" d="100"/>
          <a:sy n="53" d="100"/>
        </p:scale>
        <p:origin x="206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customXml" Target="../customXml/item1.xml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nyc.gov/site/tlc/about/tlc-trip-record-data.pag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9.sv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-170298" y="7989958"/>
            <a:ext cx="6668030" cy="4552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780"/>
              </a:lnSpc>
            </a:pPr>
            <a:r>
              <a:rPr lang="en-US" sz="2700" spc="270">
                <a:solidFill>
                  <a:srgbClr val="3E59AA"/>
                </a:solidFill>
                <a:latin typeface="Garamond Bold"/>
              </a:rPr>
              <a:t>WWW.AISCIENCES.IO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541602" cy="10287000"/>
            <a:chOff x="0" y="0"/>
            <a:chExt cx="157867" cy="299846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57867" cy="2998468"/>
            </a:xfrm>
            <a:custGeom>
              <a:avLst/>
              <a:gdLst/>
              <a:ahLst/>
              <a:cxnLst/>
              <a:rect l="l" t="t" r="r" b="b"/>
              <a:pathLst>
                <a:path w="157867" h="2998468">
                  <a:moveTo>
                    <a:pt x="0" y="0"/>
                  </a:moveTo>
                  <a:lnTo>
                    <a:pt x="157867" y="0"/>
                  </a:lnTo>
                  <a:lnTo>
                    <a:pt x="157867" y="2998468"/>
                  </a:lnTo>
                  <a:lnTo>
                    <a:pt x="0" y="2998468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5" name="Freeform 5"/>
          <p:cNvSpPr/>
          <p:nvPr/>
        </p:nvSpPr>
        <p:spPr>
          <a:xfrm>
            <a:off x="1028700" y="191746"/>
            <a:ext cx="5181565" cy="1155057"/>
          </a:xfrm>
          <a:custGeom>
            <a:avLst/>
            <a:gdLst/>
            <a:ahLst/>
            <a:cxnLst/>
            <a:rect l="l" t="t" r="r" b="b"/>
            <a:pathLst>
              <a:path w="5181565" h="1155057">
                <a:moveTo>
                  <a:pt x="0" y="0"/>
                </a:moveTo>
                <a:lnTo>
                  <a:pt x="5181565" y="0"/>
                </a:lnTo>
                <a:lnTo>
                  <a:pt x="5181565" y="1155057"/>
                </a:lnTo>
                <a:lnTo>
                  <a:pt x="0" y="11550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2618986" y="3805738"/>
            <a:ext cx="9803384" cy="7042649"/>
          </a:xfrm>
          <a:custGeom>
            <a:avLst/>
            <a:gdLst/>
            <a:ahLst/>
            <a:cxnLst/>
            <a:rect l="l" t="t" r="r" b="b"/>
            <a:pathLst>
              <a:path w="9803384" h="7042649">
                <a:moveTo>
                  <a:pt x="0" y="0"/>
                </a:moveTo>
                <a:lnTo>
                  <a:pt x="9803384" y="0"/>
                </a:lnTo>
                <a:lnTo>
                  <a:pt x="9803384" y="7042648"/>
                </a:lnTo>
                <a:lnTo>
                  <a:pt x="0" y="70426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1817" b="-31348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2743200" y="2837210"/>
            <a:ext cx="12616379" cy="23554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136"/>
              </a:lnSpc>
            </a:pPr>
            <a:r>
              <a:rPr lang="en-US" sz="8701" spc="435" dirty="0" smtClean="0">
                <a:solidFill>
                  <a:srgbClr val="4081C6"/>
                </a:solidFill>
                <a:latin typeface="Garamond Bold"/>
              </a:rPr>
              <a:t>AZURE Projects for Data Engineering</a:t>
            </a:r>
            <a:endParaRPr lang="en-US" sz="8701" spc="435" dirty="0">
              <a:solidFill>
                <a:srgbClr val="4081C6"/>
              </a:solidFill>
              <a:latin typeface="Garamond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224837" y="7250862"/>
            <a:ext cx="12616379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spc="300">
                <a:solidFill>
                  <a:srgbClr val="419BD7"/>
                </a:solidFill>
                <a:latin typeface="Garamond Bold"/>
              </a:rPr>
              <a:t>INSTRUCTOR: MAHNOOR KHALID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19537" y="8172754"/>
            <a:ext cx="1635964" cy="1633346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4081C6"/>
            </a:solidFill>
          </p:spPr>
        </p:sp>
      </p:grpSp>
      <p:grpSp>
        <p:nvGrpSpPr>
          <p:cNvPr id="4" name="Group 4"/>
          <p:cNvGrpSpPr/>
          <p:nvPr/>
        </p:nvGrpSpPr>
        <p:grpSpPr>
          <a:xfrm rot="5400000">
            <a:off x="618228" y="566151"/>
            <a:ext cx="1635964" cy="1633346"/>
            <a:chOff x="0" y="0"/>
            <a:chExt cx="6350000" cy="633984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4081C6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7607784" y="4289396"/>
            <a:ext cx="7974813" cy="5363062"/>
          </a:xfrm>
          <a:custGeom>
            <a:avLst/>
            <a:gdLst/>
            <a:ahLst/>
            <a:cxnLst/>
            <a:rect l="l" t="t" r="r" b="b"/>
            <a:pathLst>
              <a:path w="7974813" h="5363062">
                <a:moveTo>
                  <a:pt x="0" y="0"/>
                </a:moveTo>
                <a:lnTo>
                  <a:pt x="7974813" y="0"/>
                </a:lnTo>
                <a:lnTo>
                  <a:pt x="7974813" y="5363062"/>
                </a:lnTo>
                <a:lnTo>
                  <a:pt x="0" y="53630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855324" y="2267481"/>
            <a:ext cx="14577352" cy="847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3F6AB6"/>
                </a:solidFill>
                <a:latin typeface="Garamond Bold"/>
              </a:rPr>
              <a:t>UBER TAXI DATASET ANALYSIS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907307" y="3717896"/>
            <a:ext cx="4826103" cy="1066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u="sng" dirty="0">
                <a:solidFill>
                  <a:srgbClr val="3F6AB6"/>
                </a:solidFill>
                <a:latin typeface="Garamond Bold"/>
                <a:hlinkClick r:id="rId4" tooltip="https://www.nyc.gov/site/tlc/about/tlc-trip-record-data.page"/>
              </a:rPr>
              <a:t>Data Source:</a:t>
            </a:r>
          </a:p>
          <a:p>
            <a:pPr marL="647702" lvl="1" indent="-323851">
              <a:lnSpc>
                <a:spcPts val="4200"/>
              </a:lnSpc>
              <a:buFont typeface="Arial"/>
              <a:buChar char="•"/>
            </a:pPr>
            <a:r>
              <a:rPr lang="en-US" sz="3000" u="sng" dirty="0">
                <a:solidFill>
                  <a:srgbClr val="3F6AB6"/>
                </a:solidFill>
                <a:latin typeface="Garamond Bold"/>
                <a:hlinkClick r:id="rId4" tooltip="https://www.nyc.gov/site/tlc/about/tlc-trip-record-data.page"/>
              </a:rPr>
              <a:t>NYC Yellow Taxi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19537" y="8172754"/>
            <a:ext cx="1635964" cy="1633346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4081C6"/>
            </a:solidFill>
          </p:spPr>
        </p:sp>
      </p:grpSp>
      <p:grpSp>
        <p:nvGrpSpPr>
          <p:cNvPr id="4" name="Group 4"/>
          <p:cNvGrpSpPr/>
          <p:nvPr/>
        </p:nvGrpSpPr>
        <p:grpSpPr>
          <a:xfrm rot="5400000">
            <a:off x="618228" y="566151"/>
            <a:ext cx="1635964" cy="1633346"/>
            <a:chOff x="0" y="0"/>
            <a:chExt cx="6350000" cy="633984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4081C6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11980951" y="3981755"/>
            <a:ext cx="5458821" cy="3664234"/>
          </a:xfrm>
          <a:custGeom>
            <a:avLst/>
            <a:gdLst/>
            <a:ahLst/>
            <a:cxnLst/>
            <a:rect l="l" t="t" r="r" b="b"/>
            <a:pathLst>
              <a:path w="5458821" h="3664234">
                <a:moveTo>
                  <a:pt x="0" y="0"/>
                </a:moveTo>
                <a:lnTo>
                  <a:pt x="5458821" y="0"/>
                </a:lnTo>
                <a:lnTo>
                  <a:pt x="5458821" y="3664234"/>
                </a:lnTo>
                <a:lnTo>
                  <a:pt x="0" y="36642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176362" y="3905555"/>
            <a:ext cx="10604945" cy="373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spc="300">
                <a:solidFill>
                  <a:srgbClr val="000000"/>
                </a:solidFill>
                <a:latin typeface="Garamond"/>
              </a:rPr>
              <a:t>Steps to fetch data from the NYC TLC site to upload it to the storage account:</a:t>
            </a:r>
          </a:p>
          <a:p>
            <a:pPr marL="647703" lvl="1" indent="-323852">
              <a:lnSpc>
                <a:spcPts val="4200"/>
              </a:lnSpc>
              <a:buFont typeface="Arial"/>
              <a:buChar char="•"/>
            </a:pPr>
            <a:r>
              <a:rPr lang="en-US" sz="3000" spc="300">
                <a:solidFill>
                  <a:srgbClr val="000000"/>
                </a:solidFill>
                <a:latin typeface="Garamond"/>
              </a:rPr>
              <a:t>Create a linked service for HTTP request</a:t>
            </a:r>
          </a:p>
          <a:p>
            <a:pPr marL="647703" lvl="1" indent="-323852">
              <a:lnSpc>
                <a:spcPts val="4200"/>
              </a:lnSpc>
              <a:buFont typeface="Arial"/>
              <a:buChar char="•"/>
            </a:pPr>
            <a:r>
              <a:rPr lang="en-US" sz="3000" spc="300">
                <a:solidFill>
                  <a:srgbClr val="000000"/>
                </a:solidFill>
                <a:latin typeface="Garamond"/>
              </a:rPr>
              <a:t>Create a container on the storage account</a:t>
            </a:r>
          </a:p>
          <a:p>
            <a:pPr marL="647703" lvl="1" indent="-323852">
              <a:lnSpc>
                <a:spcPts val="4200"/>
              </a:lnSpc>
              <a:buFont typeface="Arial"/>
              <a:buChar char="•"/>
            </a:pPr>
            <a:r>
              <a:rPr lang="en-US" sz="3000" spc="300">
                <a:solidFill>
                  <a:srgbClr val="000000"/>
                </a:solidFill>
                <a:latin typeface="Garamond"/>
              </a:rPr>
              <a:t>Create dataset for both source and sink to copy parquet file on blob</a:t>
            </a:r>
          </a:p>
          <a:p>
            <a:pPr>
              <a:lnSpc>
                <a:spcPts val="4200"/>
              </a:lnSpc>
            </a:pPr>
            <a:endParaRPr lang="en-US" sz="3000" spc="30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002987" y="1810280"/>
            <a:ext cx="14577352" cy="847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3F6AB6"/>
                </a:solidFill>
                <a:latin typeface="Garamond Bold"/>
              </a:rPr>
              <a:t>UBER TAXI DATASET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19537" y="8172754"/>
            <a:ext cx="1635964" cy="1633346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4081C6"/>
            </a:solidFill>
          </p:spPr>
        </p:sp>
      </p:grpSp>
      <p:grpSp>
        <p:nvGrpSpPr>
          <p:cNvPr id="4" name="Group 4"/>
          <p:cNvGrpSpPr/>
          <p:nvPr/>
        </p:nvGrpSpPr>
        <p:grpSpPr>
          <a:xfrm rot="5400000">
            <a:off x="618228" y="566151"/>
            <a:ext cx="1635964" cy="1633346"/>
            <a:chOff x="0" y="0"/>
            <a:chExt cx="6350000" cy="633984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4081C6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2255501" y="4339371"/>
            <a:ext cx="9512257" cy="2775728"/>
          </a:xfrm>
          <a:custGeom>
            <a:avLst/>
            <a:gdLst/>
            <a:ahLst/>
            <a:cxnLst/>
            <a:rect l="l" t="t" r="r" b="b"/>
            <a:pathLst>
              <a:path w="9512257" h="2775728">
                <a:moveTo>
                  <a:pt x="0" y="0"/>
                </a:moveTo>
                <a:lnTo>
                  <a:pt x="9512256" y="0"/>
                </a:lnTo>
                <a:lnTo>
                  <a:pt x="9512256" y="2775729"/>
                </a:lnTo>
                <a:lnTo>
                  <a:pt x="0" y="277572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0694456" y="4057954"/>
            <a:ext cx="6176060" cy="4114800"/>
          </a:xfrm>
          <a:custGeom>
            <a:avLst/>
            <a:gdLst/>
            <a:ahLst/>
            <a:cxnLst/>
            <a:rect l="l" t="t" r="r" b="b"/>
            <a:pathLst>
              <a:path w="6176060" h="4114800">
                <a:moveTo>
                  <a:pt x="0" y="0"/>
                </a:moveTo>
                <a:lnTo>
                  <a:pt x="6176060" y="0"/>
                </a:lnTo>
                <a:lnTo>
                  <a:pt x="617606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436210" y="2007163"/>
            <a:ext cx="16053977" cy="16478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3F6AB6"/>
                </a:solidFill>
                <a:latin typeface="Garamond Bold"/>
              </a:rPr>
              <a:t>UBER TAXI DATASET ANALYSIS</a:t>
            </a:r>
          </a:p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3F6AB6"/>
                </a:solidFill>
                <a:latin typeface="Garamond Bold"/>
              </a:rPr>
              <a:t>PRE-PROCESSING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19537" y="8172754"/>
            <a:ext cx="1635964" cy="1633346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4081C6"/>
            </a:solidFill>
          </p:spPr>
        </p:sp>
      </p:grpSp>
      <p:grpSp>
        <p:nvGrpSpPr>
          <p:cNvPr id="4" name="Group 4"/>
          <p:cNvGrpSpPr/>
          <p:nvPr/>
        </p:nvGrpSpPr>
        <p:grpSpPr>
          <a:xfrm rot="5400000">
            <a:off x="618228" y="566151"/>
            <a:ext cx="1635964" cy="1633346"/>
            <a:chOff x="0" y="0"/>
            <a:chExt cx="6350000" cy="633984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4081C6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11146672" y="3306421"/>
            <a:ext cx="5701311" cy="5508892"/>
          </a:xfrm>
          <a:custGeom>
            <a:avLst/>
            <a:gdLst/>
            <a:ahLst/>
            <a:cxnLst/>
            <a:rect l="l" t="t" r="r" b="b"/>
            <a:pathLst>
              <a:path w="5701311" h="5508892">
                <a:moveTo>
                  <a:pt x="0" y="0"/>
                </a:moveTo>
                <a:lnTo>
                  <a:pt x="5701311" y="0"/>
                </a:lnTo>
                <a:lnTo>
                  <a:pt x="5701311" y="5508892"/>
                </a:lnTo>
                <a:lnTo>
                  <a:pt x="0" y="55088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437519" y="4117584"/>
            <a:ext cx="8980707" cy="3200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spc="300">
                <a:solidFill>
                  <a:srgbClr val="2B4A9D"/>
                </a:solidFill>
                <a:latin typeface="Garamond Bold"/>
              </a:rPr>
              <a:t>Taxi Demand Analysis: </a:t>
            </a:r>
          </a:p>
          <a:p>
            <a:pPr marL="647703" lvl="1" indent="-323852">
              <a:lnSpc>
                <a:spcPts val="4200"/>
              </a:lnSpc>
              <a:buFont typeface="Arial"/>
              <a:buChar char="•"/>
            </a:pPr>
            <a:r>
              <a:rPr lang="en-US" sz="3000" spc="300">
                <a:solidFill>
                  <a:srgbClr val="000000"/>
                </a:solidFill>
                <a:latin typeface="Garamond"/>
              </a:rPr>
              <a:t>What is the overall demand for Uber rides during different time-periods (days of the week, hours of the day, etc.)?</a:t>
            </a:r>
          </a:p>
          <a:p>
            <a:pPr marL="647703" lvl="1" indent="-323852">
              <a:lnSpc>
                <a:spcPts val="4200"/>
              </a:lnSpc>
              <a:buFont typeface="Arial"/>
              <a:buChar char="•"/>
            </a:pPr>
            <a:r>
              <a:rPr lang="en-US" sz="3000" spc="300">
                <a:solidFill>
                  <a:srgbClr val="000000"/>
                </a:solidFill>
                <a:latin typeface="Garamond"/>
              </a:rPr>
              <a:t>How does the passenger count vary during peak and off-peak hours?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855324" y="1810280"/>
            <a:ext cx="14577352" cy="847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3F6AB6"/>
                </a:solidFill>
                <a:latin typeface="Garamond Bold"/>
              </a:rPr>
              <a:t>UBER TAXI DATASET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19537" y="8172754"/>
            <a:ext cx="1635964" cy="1633346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4081C6"/>
            </a:solidFill>
          </p:spPr>
        </p:sp>
      </p:grpSp>
      <p:grpSp>
        <p:nvGrpSpPr>
          <p:cNvPr id="4" name="Group 4"/>
          <p:cNvGrpSpPr/>
          <p:nvPr/>
        </p:nvGrpSpPr>
        <p:grpSpPr>
          <a:xfrm rot="5400000">
            <a:off x="618228" y="566151"/>
            <a:ext cx="1635964" cy="1633346"/>
            <a:chOff x="0" y="0"/>
            <a:chExt cx="6350000" cy="633984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4081C6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11313179" y="3208509"/>
            <a:ext cx="5678156" cy="5053559"/>
          </a:xfrm>
          <a:custGeom>
            <a:avLst/>
            <a:gdLst/>
            <a:ahLst/>
            <a:cxnLst/>
            <a:rect l="l" t="t" r="r" b="b"/>
            <a:pathLst>
              <a:path w="5678156" h="5053559">
                <a:moveTo>
                  <a:pt x="0" y="0"/>
                </a:moveTo>
                <a:lnTo>
                  <a:pt x="5678156" y="0"/>
                </a:lnTo>
                <a:lnTo>
                  <a:pt x="5678156" y="5053559"/>
                </a:lnTo>
                <a:lnTo>
                  <a:pt x="0" y="505355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437519" y="4363689"/>
            <a:ext cx="8980707" cy="2667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spc="300">
                <a:solidFill>
                  <a:srgbClr val="2B4A9D"/>
                </a:solidFill>
                <a:latin typeface="Garamond Bold"/>
              </a:rPr>
              <a:t>Payment Analysis: </a:t>
            </a:r>
          </a:p>
          <a:p>
            <a:pPr marL="647703" lvl="1" indent="-323852">
              <a:lnSpc>
                <a:spcPts val="4200"/>
              </a:lnSpc>
              <a:buFont typeface="Arial"/>
              <a:buChar char="•"/>
            </a:pPr>
            <a:r>
              <a:rPr lang="en-US" sz="3000" spc="300">
                <a:solidFill>
                  <a:srgbClr val="000000"/>
                </a:solidFill>
                <a:latin typeface="Garamond"/>
              </a:rPr>
              <a:t>What is the distribution of payment types (cash, credit card, etc.)?</a:t>
            </a:r>
          </a:p>
          <a:p>
            <a:pPr marL="647703" lvl="1" indent="-323852">
              <a:lnSpc>
                <a:spcPts val="4200"/>
              </a:lnSpc>
              <a:buFont typeface="Arial"/>
              <a:buChar char="•"/>
            </a:pPr>
            <a:r>
              <a:rPr lang="en-US" sz="3000" spc="300">
                <a:solidFill>
                  <a:srgbClr val="000000"/>
                </a:solidFill>
                <a:latin typeface="Garamond"/>
              </a:rPr>
              <a:t>Is there any correlation between payment types and trip distance?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855324" y="1810280"/>
            <a:ext cx="14577352" cy="847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3F6AB6"/>
                </a:solidFill>
                <a:latin typeface="Garamond Bold"/>
              </a:rPr>
              <a:t>UBER TAXI DATASET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76816" y="0"/>
            <a:ext cx="452408" cy="10287000"/>
            <a:chOff x="0" y="0"/>
            <a:chExt cx="165040" cy="37527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5040" cy="3752726"/>
            </a:xfrm>
            <a:custGeom>
              <a:avLst/>
              <a:gdLst/>
              <a:ahLst/>
              <a:cxnLst/>
              <a:rect l="l" t="t" r="r" b="b"/>
              <a:pathLst>
                <a:path w="165040" h="3752726">
                  <a:moveTo>
                    <a:pt x="0" y="0"/>
                  </a:moveTo>
                  <a:lnTo>
                    <a:pt x="165040" y="0"/>
                  </a:lnTo>
                  <a:lnTo>
                    <a:pt x="165040" y="3752726"/>
                  </a:lnTo>
                  <a:lnTo>
                    <a:pt x="0" y="3752726"/>
                  </a:lnTo>
                  <a:close/>
                </a:path>
              </a:pathLst>
            </a:custGeom>
            <a:solidFill>
              <a:srgbClr val="4081C6"/>
            </a:solidFill>
          </p:spPr>
        </p:sp>
      </p:grpSp>
      <p:grpSp>
        <p:nvGrpSpPr>
          <p:cNvPr id="4" name="Group 4"/>
          <p:cNvGrpSpPr/>
          <p:nvPr/>
        </p:nvGrpSpPr>
        <p:grpSpPr>
          <a:xfrm rot="-5400000">
            <a:off x="4980926" y="-2587876"/>
            <a:ext cx="1629197" cy="7951652"/>
            <a:chOff x="0" y="0"/>
            <a:chExt cx="2354580" cy="1149204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353310" cy="11492046"/>
            </a:xfrm>
            <a:custGeom>
              <a:avLst/>
              <a:gdLst/>
              <a:ahLst/>
              <a:cxnLst/>
              <a:rect l="l" t="t" r="r" b="b"/>
              <a:pathLst>
                <a:path w="2353310" h="11492046">
                  <a:moveTo>
                    <a:pt x="784860" y="11424736"/>
                  </a:moveTo>
                  <a:cubicBezTo>
                    <a:pt x="905510" y="11465376"/>
                    <a:pt x="1042670" y="11492046"/>
                    <a:pt x="1177290" y="11492046"/>
                  </a:cubicBezTo>
                  <a:cubicBezTo>
                    <a:pt x="1311910" y="11492046"/>
                    <a:pt x="1441450" y="11469186"/>
                    <a:pt x="1560830" y="11428546"/>
                  </a:cubicBezTo>
                  <a:cubicBezTo>
                    <a:pt x="1563370" y="11427276"/>
                    <a:pt x="1565910" y="11427276"/>
                    <a:pt x="1568450" y="11426006"/>
                  </a:cubicBezTo>
                  <a:cubicBezTo>
                    <a:pt x="2016760" y="11263446"/>
                    <a:pt x="2346960" y="10834186"/>
                    <a:pt x="2353310" y="1030600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0298100"/>
                  </a:lnTo>
                  <a:cubicBezTo>
                    <a:pt x="6350" y="10836726"/>
                    <a:pt x="331470" y="11265986"/>
                    <a:pt x="784860" y="11424736"/>
                  </a:cubicBezTo>
                  <a:close/>
                </a:path>
              </a:pathLst>
            </a:custGeom>
            <a:solidFill>
              <a:srgbClr val="4081C6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2123218" y="935530"/>
            <a:ext cx="7020782" cy="8177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21"/>
              </a:lnSpc>
            </a:pPr>
            <a:r>
              <a:rPr lang="en-US" sz="5925" spc="296">
                <a:solidFill>
                  <a:srgbClr val="FFFFFF"/>
                </a:solidFill>
                <a:latin typeface="Garamond Bold"/>
              </a:rPr>
              <a:t>CONTACT US</a:t>
            </a:r>
          </a:p>
        </p:txBody>
      </p:sp>
      <p:grpSp>
        <p:nvGrpSpPr>
          <p:cNvPr id="7" name="Group 7"/>
          <p:cNvGrpSpPr/>
          <p:nvPr/>
        </p:nvGrpSpPr>
        <p:grpSpPr>
          <a:xfrm rot="-5400000">
            <a:off x="568482" y="3884156"/>
            <a:ext cx="829509" cy="1966473"/>
            <a:chOff x="0" y="0"/>
            <a:chExt cx="2354580" cy="558188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4081C6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2428018" y="4572167"/>
            <a:ext cx="7343333" cy="5153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47"/>
              </a:lnSpc>
            </a:pPr>
            <a:r>
              <a:rPr lang="en-US" sz="2962" spc="296">
                <a:solidFill>
                  <a:srgbClr val="000000"/>
                </a:solidFill>
                <a:latin typeface="Garamond Bold"/>
              </a:rPr>
              <a:t>contact@aisciences.io</a:t>
            </a:r>
          </a:p>
        </p:txBody>
      </p:sp>
      <p:sp>
        <p:nvSpPr>
          <p:cNvPr id="10" name="Freeform 10"/>
          <p:cNvSpPr/>
          <p:nvPr/>
        </p:nvSpPr>
        <p:spPr>
          <a:xfrm>
            <a:off x="1413551" y="4721674"/>
            <a:ext cx="378937" cy="291437"/>
          </a:xfrm>
          <a:custGeom>
            <a:avLst/>
            <a:gdLst/>
            <a:ahLst/>
            <a:cxnLst/>
            <a:rect l="l" t="t" r="r" b="b"/>
            <a:pathLst>
              <a:path w="378937" h="291437">
                <a:moveTo>
                  <a:pt x="0" y="0"/>
                </a:moveTo>
                <a:lnTo>
                  <a:pt x="378937" y="0"/>
                </a:lnTo>
                <a:lnTo>
                  <a:pt x="378937" y="291437"/>
                </a:lnTo>
                <a:lnTo>
                  <a:pt x="0" y="2914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 rot="-5400000">
            <a:off x="568482" y="5213428"/>
            <a:ext cx="829509" cy="1966473"/>
            <a:chOff x="0" y="0"/>
            <a:chExt cx="2354580" cy="558188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4081C6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2428018" y="5901440"/>
            <a:ext cx="7343333" cy="5153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47"/>
              </a:lnSpc>
            </a:pPr>
            <a:r>
              <a:rPr lang="en-US" sz="2962" spc="296">
                <a:solidFill>
                  <a:srgbClr val="000000"/>
                </a:solidFill>
                <a:latin typeface="Garamond Bold"/>
              </a:rPr>
              <a:t>www.aisciences.io</a:t>
            </a:r>
          </a:p>
        </p:txBody>
      </p:sp>
      <p:sp>
        <p:nvSpPr>
          <p:cNvPr id="14" name="Freeform 14"/>
          <p:cNvSpPr/>
          <p:nvPr/>
        </p:nvSpPr>
        <p:spPr>
          <a:xfrm>
            <a:off x="1414605" y="6008251"/>
            <a:ext cx="376828" cy="376828"/>
          </a:xfrm>
          <a:custGeom>
            <a:avLst/>
            <a:gdLst/>
            <a:ahLst/>
            <a:cxnLst/>
            <a:rect l="l" t="t" r="r" b="b"/>
            <a:pathLst>
              <a:path w="376828" h="376828">
                <a:moveTo>
                  <a:pt x="0" y="0"/>
                </a:moveTo>
                <a:lnTo>
                  <a:pt x="376829" y="0"/>
                </a:lnTo>
                <a:lnTo>
                  <a:pt x="376829" y="376828"/>
                </a:lnTo>
                <a:lnTo>
                  <a:pt x="0" y="3768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5" name="Group 15"/>
          <p:cNvGrpSpPr/>
          <p:nvPr/>
        </p:nvGrpSpPr>
        <p:grpSpPr>
          <a:xfrm rot="-5400000">
            <a:off x="568482" y="6542700"/>
            <a:ext cx="829509" cy="1966473"/>
            <a:chOff x="0" y="0"/>
            <a:chExt cx="2354580" cy="5581882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4081C6"/>
            </a:solidFill>
          </p:spPr>
        </p:sp>
      </p:grpSp>
      <p:sp>
        <p:nvSpPr>
          <p:cNvPr id="17" name="TextBox 17"/>
          <p:cNvSpPr txBox="1"/>
          <p:nvPr/>
        </p:nvSpPr>
        <p:spPr>
          <a:xfrm>
            <a:off x="2428018" y="7230712"/>
            <a:ext cx="7343333" cy="5153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47"/>
              </a:lnSpc>
            </a:pPr>
            <a:r>
              <a:rPr lang="en-US" sz="2962" spc="296">
                <a:solidFill>
                  <a:srgbClr val="000000"/>
                </a:solidFill>
                <a:latin typeface="Garamond Bold"/>
              </a:rPr>
              <a:t>@AISciencesLearn</a:t>
            </a:r>
          </a:p>
        </p:txBody>
      </p:sp>
      <p:sp>
        <p:nvSpPr>
          <p:cNvPr id="18" name="Freeform 18"/>
          <p:cNvSpPr/>
          <p:nvPr/>
        </p:nvSpPr>
        <p:spPr>
          <a:xfrm>
            <a:off x="1419972" y="7264441"/>
            <a:ext cx="366095" cy="522992"/>
          </a:xfrm>
          <a:custGeom>
            <a:avLst/>
            <a:gdLst/>
            <a:ahLst/>
            <a:cxnLst/>
            <a:rect l="l" t="t" r="r" b="b"/>
            <a:pathLst>
              <a:path w="366095" h="522992">
                <a:moveTo>
                  <a:pt x="0" y="0"/>
                </a:moveTo>
                <a:lnTo>
                  <a:pt x="366095" y="0"/>
                </a:lnTo>
                <a:lnTo>
                  <a:pt x="366095" y="522992"/>
                </a:lnTo>
                <a:lnTo>
                  <a:pt x="0" y="5229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12618986" y="3805738"/>
            <a:ext cx="9803384" cy="7042649"/>
          </a:xfrm>
          <a:custGeom>
            <a:avLst/>
            <a:gdLst/>
            <a:ahLst/>
            <a:cxnLst/>
            <a:rect l="l" t="t" r="r" b="b"/>
            <a:pathLst>
              <a:path w="9803384" h="7042649">
                <a:moveTo>
                  <a:pt x="0" y="0"/>
                </a:moveTo>
                <a:lnTo>
                  <a:pt x="9803384" y="0"/>
                </a:lnTo>
                <a:lnTo>
                  <a:pt x="9803384" y="7042648"/>
                </a:lnTo>
                <a:lnTo>
                  <a:pt x="0" y="704264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31817" b="-31348"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61F430FAB9DD4D98993C35AD2CFB3A" ma:contentTypeVersion="17" ma:contentTypeDescription="Create a new document." ma:contentTypeScope="" ma:versionID="f24728c03e24ca6460a7b41de61711d7">
  <xsd:schema xmlns:xsd="http://www.w3.org/2001/XMLSchema" xmlns:xs="http://www.w3.org/2001/XMLSchema" xmlns:p="http://schemas.microsoft.com/office/2006/metadata/properties" xmlns:ns2="1590dd7d-2097-4575-862a-b5a566a9ca4c" xmlns:ns3="1d6adfeb-fd21-47fb-bbbe-a920595e6b24" targetNamespace="http://schemas.microsoft.com/office/2006/metadata/properties" ma:root="true" ma:fieldsID="1400858073e12e4d36d8fae4bd88486b" ns2:_="" ns3:_="">
    <xsd:import namespace="1590dd7d-2097-4575-862a-b5a566a9ca4c"/>
    <xsd:import namespace="1d6adfeb-fd21-47fb-bbbe-a920595e6b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90dd7d-2097-4575-862a-b5a566a9ca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ce9a011a-7638-4c73-9721-efe43c40e4e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6adfeb-fd21-47fb-bbbe-a920595e6b24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5316845c-8035-4918-a8dd-1784aa1a2c9a}" ma:internalName="TaxCatchAll" ma:showField="CatchAllData" ma:web="1d6adfeb-fd21-47fb-bbbe-a920595e6b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590dd7d-2097-4575-862a-b5a566a9ca4c">
      <Terms xmlns="http://schemas.microsoft.com/office/infopath/2007/PartnerControls"/>
    </lcf76f155ced4ddcb4097134ff3c332f>
    <TaxCatchAll xmlns="1d6adfeb-fd21-47fb-bbbe-a920595e6b24" xsi:nil="true"/>
  </documentManagement>
</p:properties>
</file>

<file path=customXml/itemProps1.xml><?xml version="1.0" encoding="utf-8"?>
<ds:datastoreItem xmlns:ds="http://schemas.openxmlformats.org/officeDocument/2006/customXml" ds:itemID="{C696F27B-DF43-4805-8E64-FBAC711C3765}"/>
</file>

<file path=customXml/itemProps2.xml><?xml version="1.0" encoding="utf-8"?>
<ds:datastoreItem xmlns:ds="http://schemas.openxmlformats.org/officeDocument/2006/customXml" ds:itemID="{C9554F6D-8950-4354-BD9D-50C94267A479}"/>
</file>

<file path=customXml/itemProps3.xml><?xml version="1.0" encoding="utf-8"?>
<ds:datastoreItem xmlns:ds="http://schemas.openxmlformats.org/officeDocument/2006/customXml" ds:itemID="{47AAA604-0E95-4473-9DA7-BE415E2FC27D}"/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167</Words>
  <Application>Microsoft Office PowerPoint</Application>
  <PresentationFormat>Custom</PresentationFormat>
  <Paragraphs>35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Garamond Bold</vt:lpstr>
      <vt:lpstr>Calibri</vt:lpstr>
      <vt:lpstr>Garamond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1: Azure Account Setup</dc:title>
  <dc:creator>Mahnoor Khalid</dc:creator>
  <cp:lastModifiedBy>Mahnoor Khalid</cp:lastModifiedBy>
  <cp:revision>11</cp:revision>
  <dcterms:created xsi:type="dcterms:W3CDTF">2006-08-16T00:00:00Z</dcterms:created>
  <dcterms:modified xsi:type="dcterms:W3CDTF">2024-02-02T17:19:18Z</dcterms:modified>
  <dc:identifier>DAF4YQOXHNw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0x0101008261F430FAB9DD4D98993C35AD2CFB3A</vt:lpwstr>
  </property>
</Properties>
</file>