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78" r:id="rId3"/>
    <p:sldId id="270" r:id="rId4"/>
    <p:sldId id="291" r:id="rId5"/>
    <p:sldId id="267" r:id="rId6"/>
    <p:sldId id="286" r:id="rId7"/>
    <p:sldId id="279" r:id="rId8"/>
    <p:sldId id="292" r:id="rId9"/>
    <p:sldId id="280" r:id="rId10"/>
    <p:sldId id="288" r:id="rId11"/>
    <p:sldId id="293" r:id="rId12"/>
    <p:sldId id="282" r:id="rId13"/>
    <p:sldId id="289" r:id="rId14"/>
    <p:sldId id="283" r:id="rId15"/>
    <p:sldId id="290" r:id="rId16"/>
    <p:sldId id="284" r:id="rId17"/>
    <p:sldId id="269" r:id="rId18"/>
    <p:sldId id="294" r:id="rId19"/>
    <p:sldId id="26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5/12/2023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/>
              <a:t>Tensor Flow fundamentals for Deep Learning</a:t>
            </a:r>
          </a:p>
          <a:p>
            <a:endParaRPr lang="en-US" sz="5900" dirty="0"/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6005399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2400" kern="0" dirty="0">
                <a:solidFill>
                  <a:schemeClr val="bg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   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529511" y="6373083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86872" y="3591197"/>
            <a:ext cx="1066800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ANNs (Artificial Neural Network)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TF Playground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 TF and Data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Training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Evaluation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using Single Neuron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TF and Data</a:t>
            </a:r>
            <a:endParaRPr lang="en-US" dirty="0"/>
          </a:p>
        </p:txBody>
      </p:sp>
      <p:pic>
        <p:nvPicPr>
          <p:cNvPr id="22" name="Picture 3" descr="C:\Users\ZamanCmptr\Desktop\pngegg (16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3" b="64590"/>
          <a:stretch/>
        </p:blipFill>
        <p:spPr bwMode="auto">
          <a:xfrm>
            <a:off x="729783" y="1581058"/>
            <a:ext cx="3648149" cy="94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107372" y="1800065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Data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2263"/>
          <a:stretch/>
        </p:blipFill>
        <p:spPr>
          <a:xfrm>
            <a:off x="3121941" y="2930019"/>
            <a:ext cx="6145272" cy="348097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935006" y="2934035"/>
            <a:ext cx="4617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750" lvl="1" indent="-285750">
              <a:buClrTx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Specify the Name of Variable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67749" y="3639053"/>
            <a:ext cx="5908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Pandas Library with Read Function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3016523" y="4331113"/>
            <a:ext cx="3672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750" lvl="1" indent="-285750">
              <a:buClrTx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the Type of File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037271" y="5085519"/>
            <a:ext cx="5673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750" lvl="1" indent="-285750">
              <a:buClrTx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the Exact Name of File/Address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84101" y="5796129"/>
            <a:ext cx="23791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750" lvl="1" indent="-285750">
              <a:buClrTx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Enter</a:t>
            </a:r>
          </a:p>
        </p:txBody>
      </p:sp>
    </p:spTree>
    <p:extLst>
      <p:ext uri="{BB962C8B-B14F-4D97-AF65-F5344CB8AC3E}">
        <p14:creationId xmlns:p14="http://schemas.microsoft.com/office/powerpoint/2010/main" val="136223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TF and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71" y="3393305"/>
            <a:ext cx="3560662" cy="228899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Down Arrow 4"/>
          <p:cNvSpPr/>
          <p:nvPr/>
        </p:nvSpPr>
        <p:spPr>
          <a:xfrm rot="16200000">
            <a:off x="5158560" y="4059366"/>
            <a:ext cx="389965" cy="9278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466" y="2778683"/>
            <a:ext cx="5451897" cy="3489214"/>
          </a:xfrm>
          <a:prstGeom prst="rect">
            <a:avLst/>
          </a:prstGeom>
        </p:spPr>
      </p:pic>
      <p:pic>
        <p:nvPicPr>
          <p:cNvPr id="7" name="Picture 3" descr="C:\Users\ZamanCmptr\Desktop\pngegg (16)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3" b="64590"/>
          <a:stretch/>
        </p:blipFill>
        <p:spPr bwMode="auto">
          <a:xfrm>
            <a:off x="729784" y="1698171"/>
            <a:ext cx="3648149" cy="94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77251" y="1872344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12289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59" y="252510"/>
            <a:ext cx="10972800" cy="139903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" t="40730" r="-2840" b="35172"/>
          <a:stretch/>
        </p:blipFill>
        <p:spPr>
          <a:xfrm>
            <a:off x="848236" y="2053301"/>
            <a:ext cx="11632368" cy="31256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62928" y="2329878"/>
            <a:ext cx="48154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Model training is the process of optimizing the weights and biases of a neural network to minimize the difference between its predicted outputs and the actual outputs from the training data.</a:t>
            </a:r>
          </a:p>
        </p:txBody>
      </p:sp>
      <p:sp>
        <p:nvSpPr>
          <p:cNvPr id="3" name="Rectangle 2"/>
          <p:cNvSpPr/>
          <p:nvPr/>
        </p:nvSpPr>
        <p:spPr>
          <a:xfrm>
            <a:off x="1115788" y="3022375"/>
            <a:ext cx="2232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7057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7678"/>
          <a:stretch/>
        </p:blipFill>
        <p:spPr>
          <a:xfrm>
            <a:off x="1124974" y="2983085"/>
            <a:ext cx="9506007" cy="280218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30337" y="2985164"/>
            <a:ext cx="66396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 being added to the model in batches.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415823" y="3681906"/>
            <a:ext cx="563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Querying the model for a prediction.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430337" y="4367156"/>
            <a:ext cx="73318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Tx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that prediction, compare it to the "true" value.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4851" y="5068803"/>
            <a:ext cx="94881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Tx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how much each parameter should be changed.</a:t>
            </a:r>
          </a:p>
        </p:txBody>
      </p:sp>
      <p:pic>
        <p:nvPicPr>
          <p:cNvPr id="16" name="Picture 3" descr="C:\Users\ZamanCmptr\Desktop\pngegg (16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3" b="64590"/>
          <a:stretch/>
        </p:blipFill>
        <p:spPr bwMode="auto">
          <a:xfrm>
            <a:off x="729784" y="1698171"/>
            <a:ext cx="5540387" cy="94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793480" y="1886829"/>
            <a:ext cx="54173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 are Some Steps to Train a Model:</a:t>
            </a:r>
          </a:p>
        </p:txBody>
      </p:sp>
    </p:spTree>
    <p:extLst>
      <p:ext uri="{BB962C8B-B14F-4D97-AF65-F5344CB8AC3E}">
        <p14:creationId xmlns:p14="http://schemas.microsoft.com/office/powerpoint/2010/main" val="1792789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0" t="16189" b="59713"/>
          <a:stretch/>
        </p:blipFill>
        <p:spPr>
          <a:xfrm>
            <a:off x="457321" y="2126681"/>
            <a:ext cx="11804196" cy="2494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22147" y="2710100"/>
            <a:ext cx="4062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Evaluating model is used to evaluate an already trained model using validation (or test) data and labels.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0317" y="2958315"/>
            <a:ext cx="2081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968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36" y="3022308"/>
            <a:ext cx="9880164" cy="34039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92835" y="3013777"/>
            <a:ext cx="90042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Tx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numerous built-in optimizers, losses, and metrics.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3445" y="3743062"/>
            <a:ext cx="3022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Tx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Customs penalties.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2814" y="4449689"/>
            <a:ext cx="4747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Tx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 that are unique to you.</a:t>
            </a:r>
          </a:p>
        </p:txBody>
      </p:sp>
      <p:sp>
        <p:nvSpPr>
          <p:cNvPr id="8" name="Rectangle 7"/>
          <p:cNvSpPr/>
          <p:nvPr/>
        </p:nvSpPr>
        <p:spPr>
          <a:xfrm>
            <a:off x="1484275" y="5107329"/>
            <a:ext cx="9535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Tx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losses and metrics that do not fit the standard signature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1391" y="5841585"/>
            <a:ext cx="7408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Tx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up a validation holdout set automatically.</a:t>
            </a:r>
          </a:p>
        </p:txBody>
      </p:sp>
      <p:pic>
        <p:nvPicPr>
          <p:cNvPr id="10" name="Picture 3" descr="C:\Users\ZamanCmptr\Desktop\pngegg (16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3" b="64590"/>
          <a:stretch/>
        </p:blipFill>
        <p:spPr bwMode="auto">
          <a:xfrm>
            <a:off x="729784" y="1698171"/>
            <a:ext cx="5787130" cy="94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55537" y="1893843"/>
            <a:ext cx="5856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 are Some Steps to Evaluate a Model:</a:t>
            </a:r>
          </a:p>
        </p:txBody>
      </p:sp>
    </p:spTree>
    <p:extLst>
      <p:ext uri="{BB962C8B-B14F-4D97-AF65-F5344CB8AC3E}">
        <p14:creationId xmlns:p14="http://schemas.microsoft.com/office/powerpoint/2010/main" val="17293810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implementation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91" t="10072" r="19485"/>
          <a:stretch/>
        </p:blipFill>
        <p:spPr>
          <a:xfrm>
            <a:off x="3409620" y="1345514"/>
            <a:ext cx="5095751" cy="551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0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BC11136A-1612-0D28-E509-11BFEBE70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Project: Implementation 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Neuron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91" t="10072" r="19485"/>
          <a:stretch/>
        </p:blipFill>
        <p:spPr>
          <a:xfrm>
            <a:off x="7402285" y="1690559"/>
            <a:ext cx="4604657" cy="49812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4" y="1797032"/>
            <a:ext cx="7734412" cy="29501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41763" y="2200072"/>
            <a:ext cx="52983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machine learning model to convert temperature from Celsius to Fahrenheit in this project.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749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Project: Implementation 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Neuron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20913" y="3440122"/>
            <a:ext cx="63950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just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T(°F) = T(°C)*9/5+32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177" r="-3819" b="63646"/>
          <a:stretch/>
        </p:blipFill>
        <p:spPr>
          <a:xfrm>
            <a:off x="697392" y="1487883"/>
            <a:ext cx="3244918" cy="11676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73596" y="1809471"/>
            <a:ext cx="153599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Formula:</a:t>
            </a:r>
          </a:p>
        </p:txBody>
      </p:sp>
    </p:spTree>
    <p:extLst>
      <p:ext uri="{BB962C8B-B14F-4D97-AF65-F5344CB8AC3E}">
        <p14:creationId xmlns:p14="http://schemas.microsoft.com/office/powerpoint/2010/main" val="385740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B85678-261C-A2AC-1183-30E49644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dirty="0"/>
              <a:t>Project: Implementation using single Neuron</a:t>
            </a:r>
          </a:p>
        </p:txBody>
      </p:sp>
      <p:pic>
        <p:nvPicPr>
          <p:cNvPr id="2050" name="Picture 2" descr="C:\Users\ZamanCmptr\Desktop\pngegg (11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1" r="2089" b="26875"/>
          <a:stretch/>
        </p:blipFill>
        <p:spPr bwMode="auto">
          <a:xfrm>
            <a:off x="2920253" y="2143271"/>
            <a:ext cx="6847853" cy="454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149854" y="2389929"/>
            <a:ext cx="44295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the value of one variable Y using the value of another variable X.</a:t>
            </a:r>
          </a:p>
        </p:txBody>
      </p:sp>
      <p:sp>
        <p:nvSpPr>
          <p:cNvPr id="3" name="Rectangle 2"/>
          <p:cNvSpPr/>
          <p:nvPr/>
        </p:nvSpPr>
        <p:spPr>
          <a:xfrm>
            <a:off x="5143114" y="4033147"/>
            <a:ext cx="45233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is the unbiased variable, and Y is the based variable.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176821" y="5458028"/>
            <a:ext cx="44026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will be discussed in greater depth in a later section of the course.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177" r="-3819" b="63646"/>
          <a:stretch/>
        </p:blipFill>
        <p:spPr>
          <a:xfrm>
            <a:off x="697392" y="1270173"/>
            <a:ext cx="4445722" cy="11676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816005-69E8-A044-BC44-4808E4F2B42F}"/>
              </a:ext>
            </a:extLst>
          </p:cNvPr>
          <p:cNvSpPr txBox="1"/>
          <p:nvPr/>
        </p:nvSpPr>
        <p:spPr>
          <a:xfrm>
            <a:off x="769962" y="1563744"/>
            <a:ext cx="435325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Objectives:</a:t>
            </a:r>
          </a:p>
        </p:txBody>
      </p:sp>
    </p:spTree>
    <p:extLst>
      <p:ext uri="{BB962C8B-B14F-4D97-AF65-F5344CB8AC3E}">
        <p14:creationId xmlns:p14="http://schemas.microsoft.com/office/powerpoint/2010/main" val="32453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3354"/>
            <a:ext cx="4130180" cy="5275369"/>
          </a:xfrm>
        </p:spPr>
        <p:txBody>
          <a:bodyPr>
            <a:normAutofit fontScale="92500" lnSpcReduction="10000"/>
          </a:bodyPr>
          <a:lstStyle/>
          <a:p>
            <a:pPr marL="50800" lvl="1" indent="0">
              <a:spcBef>
                <a:spcPts val="1000"/>
              </a:spcBef>
              <a:buSzPts val="28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06400">
              <a:spcBef>
                <a:spcPts val="100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ANNs</a:t>
            </a:r>
          </a:p>
          <a:p>
            <a:pPr marL="50800" lvl="1" indent="0">
              <a:spcBef>
                <a:spcPts val="1000"/>
              </a:spcBef>
              <a:buSzPts val="2800"/>
              <a:buNone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-406400">
              <a:spcBef>
                <a:spcPts val="100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TF Playground</a:t>
            </a:r>
          </a:p>
          <a:p>
            <a:pPr marL="457200" lvl="1" indent="-406400">
              <a:spcBef>
                <a:spcPts val="1000"/>
              </a:spcBef>
              <a:buSzPts val="28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06400">
              <a:spcBef>
                <a:spcPts val="100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TF and Data</a:t>
            </a:r>
          </a:p>
          <a:p>
            <a:pPr marL="457200" lvl="1" indent="-406400">
              <a:spcBef>
                <a:spcPts val="1000"/>
              </a:spcBef>
              <a:buSzPts val="28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06400">
              <a:spcBef>
                <a:spcPts val="100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</a:t>
            </a:r>
          </a:p>
          <a:p>
            <a:pPr marL="457200" lvl="1" indent="-406400">
              <a:spcBef>
                <a:spcPts val="1000"/>
              </a:spcBef>
              <a:buSzPts val="28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06400">
              <a:spcBef>
                <a:spcPts val="100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pPr marL="457200" lvl="1" indent="-406400">
              <a:spcBef>
                <a:spcPts val="1000"/>
              </a:spcBef>
              <a:buSzPts val="28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06400">
              <a:spcBef>
                <a:spcPts val="100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using Single Neuron</a:t>
            </a:r>
          </a:p>
          <a:p>
            <a:pPr marL="457200" lvl="1" indent="-406400">
              <a:spcBef>
                <a:spcPts val="1000"/>
              </a:spcBef>
              <a:buSzPts val="28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4919466" y="6100803"/>
            <a:ext cx="1528289" cy="304699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7664FB-69FA-9248-8E7E-D40358398F7D}"/>
              </a:ext>
            </a:extLst>
          </p:cNvPr>
          <p:cNvSpPr/>
          <p:nvPr/>
        </p:nvSpPr>
        <p:spPr>
          <a:xfrm>
            <a:off x="9008686" y="6095253"/>
            <a:ext cx="1536893" cy="304699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 flipV="1">
            <a:off x="4871321" y="5873441"/>
            <a:ext cx="6978986" cy="1259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7621925" y="5778480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1CD826-1FFF-B176-74E9-65B758410F4D}"/>
              </a:ext>
            </a:extLst>
          </p:cNvPr>
          <p:cNvSpPr/>
          <p:nvPr/>
        </p:nvSpPr>
        <p:spPr>
          <a:xfrm>
            <a:off x="9658601" y="577028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1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027239" y="2036194"/>
            <a:ext cx="1528289" cy="304699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89251" y="1746772"/>
            <a:ext cx="6961056" cy="143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577227" y="576619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6" name="Freeform: Shape 7">
            <a:extLst>
              <a:ext uri="{FF2B5EF4-FFF2-40B4-BE49-F238E27FC236}">
                <a16:creationId xmlns:a16="http://schemas.microsoft.com/office/drawing/2014/main" id="{9E7664FB-69FA-9248-8E7E-D40358398F7D}"/>
              </a:ext>
            </a:extLst>
          </p:cNvPr>
          <p:cNvSpPr/>
          <p:nvPr/>
        </p:nvSpPr>
        <p:spPr>
          <a:xfrm>
            <a:off x="6977811" y="6146693"/>
            <a:ext cx="1536893" cy="282641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Formula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9325" y="1655123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9" name="Freeform: Shape 7">
            <a:extLst>
              <a:ext uri="{FF2B5EF4-FFF2-40B4-BE49-F238E27FC236}">
                <a16:creationId xmlns:a16="http://schemas.microsoft.com/office/drawing/2014/main" id="{9E7664FB-69FA-9248-8E7E-D40358398F7D}"/>
              </a:ext>
            </a:extLst>
          </p:cNvPr>
          <p:cNvSpPr/>
          <p:nvPr/>
        </p:nvSpPr>
        <p:spPr>
          <a:xfrm>
            <a:off x="10545579" y="6101904"/>
            <a:ext cx="1536893" cy="282641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51CD826-1FFF-B176-74E9-65B758410F4D}"/>
              </a:ext>
            </a:extLst>
          </p:cNvPr>
          <p:cNvSpPr/>
          <p:nvPr/>
        </p:nvSpPr>
        <p:spPr>
          <a:xfrm>
            <a:off x="11381883" y="578201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6996704" y="2035501"/>
            <a:ext cx="1528289" cy="282641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7638790" y="164340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BBA5A-0CFB-D5B7-C892-B886AB5B54BF}"/>
              </a:ext>
            </a:extLst>
          </p:cNvPr>
          <p:cNvCxnSpPr>
            <a:cxnSpLocks/>
          </p:cNvCxnSpPr>
          <p:nvPr/>
        </p:nvCxnSpPr>
        <p:spPr>
          <a:xfrm>
            <a:off x="4871321" y="2643417"/>
            <a:ext cx="692071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9AA9795-1A02-7E7A-BD8F-BFE0493598F0}"/>
              </a:ext>
            </a:extLst>
          </p:cNvPr>
          <p:cNvSpPr/>
          <p:nvPr/>
        </p:nvSpPr>
        <p:spPr>
          <a:xfrm>
            <a:off x="5608854" y="251303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F8057545-69A6-1B7F-72C5-8A317E138CEE}"/>
              </a:ext>
            </a:extLst>
          </p:cNvPr>
          <p:cNvSpPr/>
          <p:nvPr/>
        </p:nvSpPr>
        <p:spPr>
          <a:xfrm>
            <a:off x="5007745" y="3735027"/>
            <a:ext cx="1528289" cy="282641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4BA2C2-AC46-99D6-5810-282EDA0297C3}"/>
              </a:ext>
            </a:extLst>
          </p:cNvPr>
          <p:cNvCxnSpPr>
            <a:cxnSpLocks/>
          </p:cNvCxnSpPr>
          <p:nvPr/>
        </p:nvCxnSpPr>
        <p:spPr>
          <a:xfrm>
            <a:off x="4926144" y="3475185"/>
            <a:ext cx="688933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5E02209-0559-A2F7-ED96-C206A2250CDF}"/>
              </a:ext>
            </a:extLst>
          </p:cNvPr>
          <p:cNvSpPr/>
          <p:nvPr/>
        </p:nvSpPr>
        <p:spPr>
          <a:xfrm>
            <a:off x="5665568" y="3368863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77AAF7-02B2-3D49-CF40-79F38B92CAD4}"/>
              </a:ext>
            </a:extLst>
          </p:cNvPr>
          <p:cNvSpPr/>
          <p:nvPr/>
        </p:nvSpPr>
        <p:spPr>
          <a:xfrm>
            <a:off x="7702690" y="3368863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Freeform: Shape 7">
            <a:extLst>
              <a:ext uri="{FF2B5EF4-FFF2-40B4-BE49-F238E27FC236}">
                <a16:creationId xmlns:a16="http://schemas.microsoft.com/office/drawing/2014/main" id="{6DBDEA68-D037-4284-7AC0-792CBA30FC0B}"/>
              </a:ext>
            </a:extLst>
          </p:cNvPr>
          <p:cNvSpPr/>
          <p:nvPr/>
        </p:nvSpPr>
        <p:spPr>
          <a:xfrm>
            <a:off x="7038087" y="3737721"/>
            <a:ext cx="1536893" cy="282641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</p:txBody>
      </p:sp>
      <p:sp>
        <p:nvSpPr>
          <p:cNvPr id="16" name="Freeform: Shape 6">
            <a:extLst>
              <a:ext uri="{FF2B5EF4-FFF2-40B4-BE49-F238E27FC236}">
                <a16:creationId xmlns:a16="http://schemas.microsoft.com/office/drawing/2014/main" id="{7EA92804-F3CA-25D2-F6F3-B3C6E8C38448}"/>
              </a:ext>
            </a:extLst>
          </p:cNvPr>
          <p:cNvSpPr/>
          <p:nvPr/>
        </p:nvSpPr>
        <p:spPr>
          <a:xfrm>
            <a:off x="4907098" y="2884051"/>
            <a:ext cx="1528289" cy="282641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7CBCAE-837B-E76B-6867-C0FAD554212E}"/>
              </a:ext>
            </a:extLst>
          </p:cNvPr>
          <p:cNvSpPr/>
          <p:nvPr/>
        </p:nvSpPr>
        <p:spPr>
          <a:xfrm>
            <a:off x="7604641" y="2531843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Freeform: Shape 6">
            <a:extLst>
              <a:ext uri="{FF2B5EF4-FFF2-40B4-BE49-F238E27FC236}">
                <a16:creationId xmlns:a16="http://schemas.microsoft.com/office/drawing/2014/main" id="{23371950-0769-6554-7CB0-103F634F4384}"/>
              </a:ext>
            </a:extLst>
          </p:cNvPr>
          <p:cNvSpPr/>
          <p:nvPr/>
        </p:nvSpPr>
        <p:spPr>
          <a:xfrm>
            <a:off x="6902885" y="2867694"/>
            <a:ext cx="1528289" cy="282641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8E7E07-69B2-B239-5DF2-3D86EDD34D32}"/>
              </a:ext>
            </a:extLst>
          </p:cNvPr>
          <p:cNvCxnSpPr>
            <a:cxnSpLocks/>
          </p:cNvCxnSpPr>
          <p:nvPr/>
        </p:nvCxnSpPr>
        <p:spPr>
          <a:xfrm>
            <a:off x="4934976" y="5175474"/>
            <a:ext cx="688933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D57AB82-5FCD-7AC8-1D4C-6C836F2CAD01}"/>
              </a:ext>
            </a:extLst>
          </p:cNvPr>
          <p:cNvSpPr/>
          <p:nvPr/>
        </p:nvSpPr>
        <p:spPr>
          <a:xfrm>
            <a:off x="5713037" y="506915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82250D-B6C0-C764-BB2F-57452BB27EAC}"/>
              </a:ext>
            </a:extLst>
          </p:cNvPr>
          <p:cNvSpPr/>
          <p:nvPr/>
        </p:nvSpPr>
        <p:spPr>
          <a:xfrm>
            <a:off x="9672155" y="336886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CFCE1EBE-877C-4641-07A1-9040F2DDF700}"/>
              </a:ext>
            </a:extLst>
          </p:cNvPr>
          <p:cNvSpPr/>
          <p:nvPr/>
        </p:nvSpPr>
        <p:spPr>
          <a:xfrm>
            <a:off x="9007552" y="3737722"/>
            <a:ext cx="1536893" cy="282641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38E60C-5DA4-4685-790B-E8C710DB03DC}"/>
              </a:ext>
            </a:extLst>
          </p:cNvPr>
          <p:cNvSpPr/>
          <p:nvPr/>
        </p:nvSpPr>
        <p:spPr>
          <a:xfrm>
            <a:off x="7761306" y="508042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id="{2BF81A7C-60BB-45B3-5C14-863B40A38031}"/>
              </a:ext>
            </a:extLst>
          </p:cNvPr>
          <p:cNvSpPr/>
          <p:nvPr/>
        </p:nvSpPr>
        <p:spPr>
          <a:xfrm>
            <a:off x="5008323" y="4661599"/>
            <a:ext cx="1528289" cy="282641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334768-88AF-729C-3863-646773667169}"/>
              </a:ext>
            </a:extLst>
          </p:cNvPr>
          <p:cNvCxnSpPr>
            <a:cxnSpLocks/>
          </p:cNvCxnSpPr>
          <p:nvPr/>
        </p:nvCxnSpPr>
        <p:spPr>
          <a:xfrm>
            <a:off x="4888085" y="4401757"/>
            <a:ext cx="688933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D8958D8-633F-8ADC-2E73-D3E8881FF0C1}"/>
              </a:ext>
            </a:extLst>
          </p:cNvPr>
          <p:cNvSpPr/>
          <p:nvPr/>
        </p:nvSpPr>
        <p:spPr>
          <a:xfrm>
            <a:off x="5666146" y="429543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B9A48F6-8B50-E600-AC7B-A6ACDAFA9BE6}"/>
              </a:ext>
            </a:extLst>
          </p:cNvPr>
          <p:cNvSpPr/>
          <p:nvPr/>
        </p:nvSpPr>
        <p:spPr>
          <a:xfrm>
            <a:off x="7714415" y="430670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" name="Freeform: Shape 7">
            <a:extLst>
              <a:ext uri="{FF2B5EF4-FFF2-40B4-BE49-F238E27FC236}">
                <a16:creationId xmlns:a16="http://schemas.microsoft.com/office/drawing/2014/main" id="{293F8B8B-968D-601F-5ADF-AF336DFDFB39}"/>
              </a:ext>
            </a:extLst>
          </p:cNvPr>
          <p:cNvSpPr/>
          <p:nvPr/>
        </p:nvSpPr>
        <p:spPr>
          <a:xfrm>
            <a:off x="7049812" y="4675563"/>
            <a:ext cx="1536893" cy="282641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</p:txBody>
      </p:sp>
      <p:sp>
        <p:nvSpPr>
          <p:cNvPr id="49" name="Freeform: Shape 6">
            <a:extLst>
              <a:ext uri="{FF2B5EF4-FFF2-40B4-BE49-F238E27FC236}">
                <a16:creationId xmlns:a16="http://schemas.microsoft.com/office/drawing/2014/main" id="{248295D9-7B21-A094-5AF0-3B7597A0EDA2}"/>
              </a:ext>
            </a:extLst>
          </p:cNvPr>
          <p:cNvSpPr/>
          <p:nvPr/>
        </p:nvSpPr>
        <p:spPr>
          <a:xfrm>
            <a:off x="5055214" y="5328329"/>
            <a:ext cx="1528289" cy="282641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51" name="Freeform: Shape 7">
            <a:extLst>
              <a:ext uri="{FF2B5EF4-FFF2-40B4-BE49-F238E27FC236}">
                <a16:creationId xmlns:a16="http://schemas.microsoft.com/office/drawing/2014/main" id="{975892DB-4476-597D-EA46-28E415550EBB}"/>
              </a:ext>
            </a:extLst>
          </p:cNvPr>
          <p:cNvSpPr/>
          <p:nvPr/>
        </p:nvSpPr>
        <p:spPr>
          <a:xfrm>
            <a:off x="7099181" y="5279973"/>
            <a:ext cx="1536893" cy="282641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231077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  <p:bldP spid="12" grpId="0" animBg="1"/>
      <p:bldP spid="31" grpId="0"/>
      <p:bldP spid="54" grpId="0" animBg="1"/>
      <p:bldP spid="56" grpId="0"/>
      <p:bldP spid="70" grpId="0" animBg="1"/>
      <p:bldP spid="29" grpId="0"/>
      <p:bldP spid="32" grpId="0" animBg="1"/>
      <p:bldP spid="35" grpId="0"/>
      <p:bldP spid="39" grpId="0" animBg="1"/>
      <p:bldP spid="4" grpId="0" animBg="1"/>
      <p:bldP spid="5" grpId="0"/>
      <p:bldP spid="13" grpId="0" animBg="1"/>
      <p:bldP spid="14" grpId="0" animBg="1"/>
      <p:bldP spid="15" grpId="0"/>
      <p:bldP spid="16" grpId="0"/>
      <p:bldP spid="17" grpId="0" animBg="1"/>
      <p:bldP spid="18" grpId="0"/>
      <p:bldP spid="20" grpId="0" animBg="1"/>
      <p:bldP spid="21" grpId="0" animBg="1"/>
      <p:bldP spid="22" grpId="0"/>
      <p:bldP spid="23" grpId="0" animBg="1"/>
      <p:bldP spid="24" grpId="0"/>
      <p:bldP spid="26" grpId="0" animBg="1"/>
      <p:bldP spid="27" grpId="0" animBg="1"/>
      <p:bldP spid="28" grpId="0"/>
      <p:bldP spid="49" grpId="0"/>
      <p:bldP spid="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Implementation using single Neuron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55" t="10729" r="5446" b="11317"/>
          <a:stretch/>
        </p:blipFill>
        <p:spPr>
          <a:xfrm>
            <a:off x="3692318" y="2596552"/>
            <a:ext cx="5704115" cy="34397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1890994" y="4075318"/>
            <a:ext cx="294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Temp. in Fahrenheit (°F)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2023" y="6147876"/>
            <a:ext cx="355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Temp. in Celsius (°C)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177" r="-3819" b="63646"/>
          <a:stretch/>
        </p:blipFill>
        <p:spPr>
          <a:xfrm>
            <a:off x="697392" y="1531425"/>
            <a:ext cx="2994926" cy="11676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2665" y="1826345"/>
            <a:ext cx="2355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328762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430BC3-492F-9EF5-896C-9D1A6045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7547"/>
            <a:ext cx="10972800" cy="634549"/>
          </a:xfr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(Artificial Neural Networks)ANNs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9" name="Picture 2" descr="C:\Users\ZamanCmptr\Desktop\pngegg (6)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7" y="1274331"/>
            <a:ext cx="10522634" cy="262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 rot="21425366">
            <a:off x="1813994" y="1757250"/>
            <a:ext cx="69405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Neural network (Artificial Neuron Network) is a computational model that simulates the function of nerve cells within the human brain. 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ZamanCmptr\Desktop\Colored_neural_netwo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517" y="3896751"/>
            <a:ext cx="39338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3794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(Artificial Neural Networks)ANNs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52" y="2908092"/>
            <a:ext cx="7317999" cy="338137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177" r="-3819" b="63646"/>
          <a:stretch/>
        </p:blipFill>
        <p:spPr>
          <a:xfrm>
            <a:off x="566764" y="1451045"/>
            <a:ext cx="4048779" cy="11676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0922" y="1802625"/>
            <a:ext cx="160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97335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964861-9231-3E35-D701-B3C1D40F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7800"/>
            <a:ext cx="10972800" cy="792049"/>
          </a:xfr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(Artificial Neural Networks)ANNs</a:t>
            </a:r>
            <a:endParaRPr lang="en-US" dirty="0"/>
          </a:p>
        </p:txBody>
      </p:sp>
      <p:pic>
        <p:nvPicPr>
          <p:cNvPr id="4098" name="Picture 2" descr="C:\Users\ZamanCmptr\Desktop\pngegg (14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5"/>
          <a:stretch/>
        </p:blipFill>
        <p:spPr bwMode="auto">
          <a:xfrm>
            <a:off x="2318955" y="2088662"/>
            <a:ext cx="7634514" cy="465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09235" y="2181662"/>
            <a:ext cx="61442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tx1"/>
              </a:buClr>
              <a:buSzPct val="100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brain contains over 100 billion neurons that communicate via electric and chemical signals.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7946" y="3176935"/>
            <a:ext cx="5664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tx1"/>
              </a:buClr>
              <a:buSzPct val="100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Neurons communicate with one another and assist us in seeing, thinking, and generating ideas.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21963" y="4543577"/>
            <a:ext cx="5545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tx1"/>
              </a:buClr>
              <a:buSzPct val="100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human brain learns by connecting these Neurons.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76225" y="5633431"/>
            <a:ext cx="5545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tx1"/>
              </a:buClr>
              <a:buSzPct val="100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ANNs are Human Brain-Inspired Information Processing Models.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7583" y="235130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0329" y="350517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50324" y="465428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43069" y="587799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04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177" r="-3819" b="63646"/>
          <a:stretch/>
        </p:blipFill>
        <p:spPr>
          <a:xfrm>
            <a:off x="697392" y="995006"/>
            <a:ext cx="4048779" cy="11676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5372" y="134360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0800" indent="0">
              <a:buClr>
                <a:schemeClr val="tx1"/>
              </a:buClr>
              <a:buSzPct val="10000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ANNs Works?</a:t>
            </a:r>
          </a:p>
        </p:txBody>
      </p:sp>
    </p:spTree>
    <p:extLst>
      <p:ext uri="{BB962C8B-B14F-4D97-AF65-F5344CB8AC3E}">
        <p14:creationId xmlns:p14="http://schemas.microsoft.com/office/powerpoint/2010/main" val="32659757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6" grpId="0"/>
      <p:bldP spid="12" grpId="0"/>
      <p:bldP spid="13" grpId="0"/>
      <p:bldP spid="1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(Artificial Neural Networks)ANNs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323" y="1830563"/>
            <a:ext cx="4845424" cy="1922924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791" y="4346761"/>
            <a:ext cx="4299976" cy="1888347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23" y="2173575"/>
            <a:ext cx="4587323" cy="12660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7322" y="2614423"/>
            <a:ext cx="282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Biological Neuron Model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0" y="4699835"/>
            <a:ext cx="4587323" cy="12660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9684" y="5106268"/>
            <a:ext cx="282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Neuron Model</a:t>
            </a:r>
          </a:p>
        </p:txBody>
      </p:sp>
    </p:spTree>
    <p:extLst>
      <p:ext uri="{BB962C8B-B14F-4D97-AF65-F5344CB8AC3E}">
        <p14:creationId xmlns:p14="http://schemas.microsoft.com/office/powerpoint/2010/main" val="78279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37236"/>
            <a:ext cx="10972800" cy="1399032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Tensor Flow Playground</a:t>
            </a:r>
            <a:endParaRPr lang="en-US" dirty="0"/>
          </a:p>
        </p:txBody>
      </p:sp>
      <p:pic>
        <p:nvPicPr>
          <p:cNvPr id="5123" name="Picture 3" descr="C:\Users\ZamanCmptr\Desktop\pngegg (16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3" b="64590"/>
          <a:stretch/>
        </p:blipFill>
        <p:spPr bwMode="auto">
          <a:xfrm>
            <a:off x="118338" y="1310561"/>
            <a:ext cx="9247517" cy="158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06875" y="1461580"/>
            <a:ext cx="77026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" indent="0" algn="just">
              <a:buClr>
                <a:schemeClr val="tx1"/>
              </a:buClr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 Flow Playground is a web app that allows users to test AI algorithms using the Tensor Flow machine learning library.</a:t>
            </a:r>
          </a:p>
        </p:txBody>
      </p:sp>
      <p:pic>
        <p:nvPicPr>
          <p:cNvPr id="2050" name="Picture 2" descr="C:\Users\ZamanCmptr\Desktop\TensorFlow-Play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525" y="3175981"/>
            <a:ext cx="6493329" cy="353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41599" y="5834743"/>
            <a:ext cx="212952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3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Tensor Flow Playground</a:t>
            </a:r>
            <a:endParaRPr lang="en-US" dirty="0"/>
          </a:p>
        </p:txBody>
      </p:sp>
      <p:pic>
        <p:nvPicPr>
          <p:cNvPr id="4" name="Picture 2" descr="C:\Users\ZamanCmptr\Desktop\pngegg (15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1562589"/>
            <a:ext cx="5094601" cy="516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521155" y="1951406"/>
            <a:ext cx="10535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  <a:buSzPct val="1000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8031869" y="1774984"/>
            <a:ext cx="15502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  <a:buSzPct val="1000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28951" y="3273930"/>
            <a:ext cx="1323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  <a:buSzPct val="1000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</a:p>
        </p:txBody>
      </p:sp>
      <p:sp>
        <p:nvSpPr>
          <p:cNvPr id="8" name="Rectangle 7"/>
          <p:cNvSpPr/>
          <p:nvPr/>
        </p:nvSpPr>
        <p:spPr>
          <a:xfrm>
            <a:off x="7037769" y="3143304"/>
            <a:ext cx="19155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  <a:buSzPct val="1000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>
              <a:buClr>
                <a:schemeClr val="tx1"/>
              </a:buClr>
              <a:buSzPct val="1000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8734437" y="3189505"/>
            <a:ext cx="1882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521155" y="4746035"/>
            <a:ext cx="11647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  <a:buSzPct val="1000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0418" y="4744080"/>
            <a:ext cx="13658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50" y="1857915"/>
            <a:ext cx="5893703" cy="16393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82850" y="2438627"/>
            <a:ext cx="5060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0" indent="0" algn="just">
              <a:buClr>
                <a:schemeClr val="tx1"/>
              </a:buClr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Features of TF Playground:</a:t>
            </a:r>
          </a:p>
        </p:txBody>
      </p:sp>
    </p:spTree>
    <p:extLst>
      <p:ext uri="{BB962C8B-B14F-4D97-AF65-F5344CB8AC3E}">
        <p14:creationId xmlns:p14="http://schemas.microsoft.com/office/powerpoint/2010/main" val="143787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47296"/>
            <a:ext cx="10972800" cy="139903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TF and Data</a:t>
            </a:r>
            <a:endParaRPr lang="en-US" dirty="0"/>
          </a:p>
        </p:txBody>
      </p:sp>
      <p:pic>
        <p:nvPicPr>
          <p:cNvPr id="6146" name="Picture 2" descr="C:\Users\ZamanCmptr\Desktop\pngegg (18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67"/>
          <a:stretch/>
        </p:blipFill>
        <p:spPr bwMode="auto">
          <a:xfrm>
            <a:off x="1635360" y="1780057"/>
            <a:ext cx="7635340" cy="37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64216" y="2023666"/>
            <a:ext cx="4034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Firstly Install Tensor flow 2.0</a:t>
            </a:r>
          </a:p>
        </p:txBody>
      </p:sp>
      <p:sp>
        <p:nvSpPr>
          <p:cNvPr id="8" name="Rectangle 7"/>
          <p:cNvSpPr/>
          <p:nvPr/>
        </p:nvSpPr>
        <p:spPr>
          <a:xfrm>
            <a:off x="3798274" y="2664360"/>
            <a:ext cx="5322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just">
              <a:spcBef>
                <a:spcPts val="1000"/>
              </a:spcBef>
              <a:buSzPts val="2800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!pip install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0720" y="3902085"/>
            <a:ext cx="5970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 are Some Steps to Load TF and 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8234" y="470047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Libraries &amp; Import Data</a:t>
            </a:r>
          </a:p>
        </p:txBody>
      </p:sp>
    </p:spTree>
    <p:extLst>
      <p:ext uri="{BB962C8B-B14F-4D97-AF65-F5344CB8AC3E}">
        <p14:creationId xmlns:p14="http://schemas.microsoft.com/office/powerpoint/2010/main" val="388933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9890</TotalTime>
  <Words>567</Words>
  <Application>Microsoft Office PowerPoint</Application>
  <PresentationFormat>Widescreen</PresentationFormat>
  <Paragraphs>115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Module Overview</vt:lpstr>
      <vt:lpstr>(Artificial Neural Networks)ANNs</vt:lpstr>
      <vt:lpstr>(Artificial Neural Networks)ANNs</vt:lpstr>
      <vt:lpstr>(Artificial Neural Networks)ANNs</vt:lpstr>
      <vt:lpstr>(Artificial Neural Networks)ANNs</vt:lpstr>
      <vt:lpstr>Tensor Flow Playground</vt:lpstr>
      <vt:lpstr>Tensor Flow Playground</vt:lpstr>
      <vt:lpstr>Load TF and Data</vt:lpstr>
      <vt:lpstr>Load TF and Data</vt:lpstr>
      <vt:lpstr>Load TF and Data</vt:lpstr>
      <vt:lpstr>Model Training</vt:lpstr>
      <vt:lpstr>Model Training</vt:lpstr>
      <vt:lpstr>Model Evaluation</vt:lpstr>
      <vt:lpstr>Model Evaluation</vt:lpstr>
      <vt:lpstr>Project implementation code</vt:lpstr>
      <vt:lpstr>Project: Implementation using Single Neuron</vt:lpstr>
      <vt:lpstr>Project: Implementation using Single Neuron</vt:lpstr>
      <vt:lpstr>Project: Implementation using single Neuron</vt:lpstr>
      <vt:lpstr>Project: Implementation using single Neuron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SP19-PEE-004</cp:lastModifiedBy>
  <cp:revision>328</cp:revision>
  <dcterms:created xsi:type="dcterms:W3CDTF">2022-06-22T08:29:07Z</dcterms:created>
  <dcterms:modified xsi:type="dcterms:W3CDTF">2023-05-12T07:01:18Z</dcterms:modified>
</cp:coreProperties>
</file>