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8"/>
  </p:notesMasterIdLst>
  <p:sldIdLst>
    <p:sldId id="256" r:id="rId5"/>
    <p:sldId id="288" r:id="rId6"/>
    <p:sldId id="289" r:id="rId7"/>
  </p:sldIdLst>
  <p:sldSz cx="12192000" cy="6858000"/>
  <p:notesSz cx="6858000" cy="9144000"/>
  <p:embeddedFontLst>
    <p:embeddedFont>
      <p:font typeface="Garamond" panose="02020404030301010803" pitchFamily="18" charset="0"/>
      <p:regular r:id="rId9"/>
      <p:bold r:id="rId10"/>
      <p:italic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1" roundtripDataSignature="AMtx7mhgC230FgkP2/M9wZReZpPeTOSe2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443E21-E75A-4204-9DBB-734AAEA2DFEF}">
  <a:tblStyle styleId="{CE443E21-E75A-4204-9DBB-734AAEA2DF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9112" autoAdjust="0"/>
  </p:normalViewPr>
  <p:slideViewPr>
    <p:cSldViewPr snapToGrid="0">
      <p:cViewPr varScale="1">
        <p:scale>
          <a:sx n="74" d="100"/>
          <a:sy n="74" d="100"/>
        </p:scale>
        <p:origin x="41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55" Type="http://schemas.openxmlformats.org/officeDocument/2006/relationships/tableStyles" Target="tableStyles.xml"/><Relationship Id="rId3" Type="http://schemas.openxmlformats.org/officeDocument/2006/relationships/customXml" Target="../customXml/item3.xml"/><Relationship Id="rId15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4.fntdata"/><Relationship Id="rId2" Type="http://schemas.openxmlformats.org/officeDocument/2006/relationships/customXml" Target="../customXml/item2.xml"/><Relationship Id="rId15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font" Target="fonts/font7.fntdata"/><Relationship Id="rId152" Type="http://schemas.openxmlformats.org/officeDocument/2006/relationships/presProps" Target="presProps.xml"/><Relationship Id="rId10" Type="http://schemas.openxmlformats.org/officeDocument/2006/relationships/font" Target="fonts/font2.fntdata"/><Relationship Id="rId15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0421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 name="Google Shape;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
        <p:cNvGrpSpPr/>
        <p:nvPr/>
      </p:nvGrpSpPr>
      <p:grpSpPr>
        <a:xfrm>
          <a:off x="0" y="0"/>
          <a:ext cx="0" cy="0"/>
          <a:chOff x="0" y="0"/>
          <a:chExt cx="0" cy="0"/>
        </a:xfrm>
      </p:grpSpPr>
      <p:sp>
        <p:nvSpPr>
          <p:cNvPr id="16" name="Google Shape;16;p80"/>
          <p:cNvSpPr/>
          <p:nvPr/>
        </p:nvSpPr>
        <p:spPr>
          <a:xfrm>
            <a:off x="0" y="3429000"/>
            <a:ext cx="12192000" cy="3429000"/>
          </a:xfrm>
          <a:prstGeom prst="rect">
            <a:avLst/>
          </a:prstGeom>
          <a:solidFill>
            <a:srgbClr val="9CC2E5"/>
          </a:solidFill>
          <a:ln w="12700" cap="flat" cmpd="sng">
            <a:solidFill>
              <a:srgbClr val="406F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406FBA"/>
              </a:solidFill>
              <a:latin typeface="Calibri"/>
              <a:ea typeface="Calibri"/>
              <a:cs typeface="Calibri"/>
              <a:sym typeface="Calibri"/>
            </a:endParaRPr>
          </a:p>
        </p:txBody>
      </p:sp>
      <p:sp>
        <p:nvSpPr>
          <p:cNvPr id="17" name="Google Shape;17;p80"/>
          <p:cNvSpPr txBox="1"/>
          <p:nvPr/>
        </p:nvSpPr>
        <p:spPr>
          <a:xfrm>
            <a:off x="214685" y="5404996"/>
            <a:ext cx="4551625"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125DA2"/>
                </a:solidFill>
                <a:latin typeface="Garamond"/>
                <a:ea typeface="Garamond"/>
                <a:cs typeface="Garamond"/>
                <a:sym typeface="Garamond"/>
              </a:rPr>
              <a:t>Kashif Murtaza</a:t>
            </a:r>
            <a:endParaRPr/>
          </a:p>
          <a:p>
            <a:pPr marL="0" marR="0" lvl="0" indent="0" algn="l" rtl="0">
              <a:spcBef>
                <a:spcPts val="0"/>
              </a:spcBef>
              <a:spcAft>
                <a:spcPts val="0"/>
              </a:spcAft>
              <a:buNone/>
            </a:pPr>
            <a:r>
              <a:rPr lang="en-US" sz="1600" b="1">
                <a:solidFill>
                  <a:srgbClr val="125DA2"/>
                </a:solidFill>
                <a:latin typeface="Garamond"/>
                <a:ea typeface="Garamond"/>
                <a:cs typeface="Garamond"/>
                <a:sym typeface="Garamond"/>
              </a:rPr>
              <a:t>AI Sciences Instructor</a:t>
            </a:r>
            <a:endParaRPr/>
          </a:p>
          <a:p>
            <a:pPr marL="0" marR="0" lvl="0" indent="0" algn="l" rtl="0">
              <a:spcBef>
                <a:spcPts val="0"/>
              </a:spcBef>
              <a:spcAft>
                <a:spcPts val="0"/>
              </a:spcAft>
              <a:buNone/>
            </a:pPr>
            <a:endParaRPr sz="2000" b="1">
              <a:solidFill>
                <a:srgbClr val="125DA2"/>
              </a:solidFill>
              <a:latin typeface="Garamond"/>
              <a:ea typeface="Garamond"/>
              <a:cs typeface="Garamond"/>
              <a:sym typeface="Garamond"/>
            </a:endParaRPr>
          </a:p>
          <a:p>
            <a:pPr marL="0" marR="0" lvl="0" indent="0" algn="l" rtl="0">
              <a:spcBef>
                <a:spcPts val="0"/>
              </a:spcBef>
              <a:spcAft>
                <a:spcPts val="0"/>
              </a:spcAft>
              <a:buNone/>
            </a:pPr>
            <a:r>
              <a:rPr lang="en-US" sz="2000" b="1">
                <a:solidFill>
                  <a:srgbClr val="125DA2"/>
                </a:solidFill>
                <a:latin typeface="Garamond"/>
                <a:ea typeface="Garamond"/>
                <a:cs typeface="Garamond"/>
                <a:sym typeface="Garamond"/>
              </a:rPr>
              <a:t>@AISciencesLearn</a:t>
            </a:r>
            <a:endParaRPr/>
          </a:p>
        </p:txBody>
      </p:sp>
      <p:pic>
        <p:nvPicPr>
          <p:cNvPr id="18" name="Google Shape;18;p80"/>
          <p:cNvPicPr preferRelativeResize="0"/>
          <p:nvPr/>
        </p:nvPicPr>
        <p:blipFill rotWithShape="1">
          <a:blip r:embed="rId2">
            <a:alphaModFix/>
          </a:blip>
          <a:srcRect/>
          <a:stretch/>
        </p:blipFill>
        <p:spPr>
          <a:xfrm>
            <a:off x="214685" y="191120"/>
            <a:ext cx="1995778" cy="44500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609600" y="267494"/>
            <a:ext cx="10972800" cy="1399032"/>
          </a:xfrm>
        </p:spPr>
        <p:txBody>
          <a:bodyPr/>
          <a:lstStyle/>
          <a:p>
            <a:r>
              <a:rPr lang="ar-SA" smtClean="0"/>
              <a:t>انقر لتحرير نمط العنوان الرئيسي</a:t>
            </a:r>
            <a:endParaRPr lang="en-US"/>
          </a:p>
        </p:txBody>
      </p:sp>
      <p:sp>
        <p:nvSpPr>
          <p:cNvPr id="3" name="عنصر نائب للمحتوى 2"/>
          <p:cNvSpPr>
            <a:spLocks noGrp="1"/>
          </p:cNvSpPr>
          <p:nvPr>
            <p:ph idx="1"/>
          </p:nvPr>
        </p:nvSpPr>
        <p:spPr>
          <a:xfrm>
            <a:off x="609600" y="1882808"/>
            <a:ext cx="10972800" cy="45720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عنصر نائب للتاريخ 3"/>
          <p:cNvSpPr>
            <a:spLocks noGrp="1"/>
          </p:cNvSpPr>
          <p:nvPr>
            <p:ph type="dt" sz="half" idx="10"/>
          </p:nvPr>
        </p:nvSpPr>
        <p:spPr>
          <a:xfrm>
            <a:off x="6388100" y="6480176"/>
            <a:ext cx="2844800" cy="301625"/>
          </a:xfrm>
        </p:spPr>
        <p:txBody>
          <a:bodyPr/>
          <a:lstStyle>
            <a:lvl1pPr>
              <a:defRPr/>
            </a:lvl1pPr>
          </a:lstStyle>
          <a:p>
            <a:pPr>
              <a:defRPr/>
            </a:pPr>
            <a:fld id="{9CEC7117-368B-4A59-8CDF-EBA27A230039}" type="datetimeFigureOut">
              <a:rPr lang="en-US"/>
              <a:pPr>
                <a:defRPr/>
              </a:pPr>
              <a:t>4/9/2022</a:t>
            </a:fld>
            <a:endParaRPr lang="en-US"/>
          </a:p>
        </p:txBody>
      </p:sp>
      <p:sp>
        <p:nvSpPr>
          <p:cNvPr id="5" name="عنصر نائب للتذييل 4"/>
          <p:cNvSpPr>
            <a:spLocks noGrp="1"/>
          </p:cNvSpPr>
          <p:nvPr>
            <p:ph type="ftr" sz="quarter" idx="11"/>
          </p:nvPr>
        </p:nvSpPr>
        <p:spPr>
          <a:xfrm>
            <a:off x="609601" y="6481764"/>
            <a:ext cx="5679017" cy="300037"/>
          </a:xfrm>
        </p:spPr>
        <p:txBody>
          <a:bodyPr/>
          <a:lstStyle>
            <a:lvl1pPr>
              <a:defRPr/>
            </a:lvl1pPr>
          </a:lstStyle>
          <a:p>
            <a:pPr>
              <a:defRPr/>
            </a:pPr>
            <a:endParaRPr lang="en-US"/>
          </a:p>
        </p:txBody>
      </p:sp>
      <p:sp>
        <p:nvSpPr>
          <p:cNvPr id="6" name="عنصر نائب لرقم الشريحة 5"/>
          <p:cNvSpPr>
            <a:spLocks noGrp="1"/>
          </p:cNvSpPr>
          <p:nvPr>
            <p:ph type="sldNum" sz="quarter" idx="12"/>
          </p:nvPr>
        </p:nvSpPr>
        <p:spPr>
          <a:xfrm>
            <a:off x="10119785" y="6481764"/>
            <a:ext cx="670983" cy="301625"/>
          </a:xfrm>
          <a:prstGeom prst="rect">
            <a:avLst/>
          </a:prstGeom>
        </p:spPr>
        <p:txBody>
          <a:bodyPr/>
          <a:lstStyle>
            <a:lvl1pPr>
              <a:defRPr/>
            </a:lvl1pPr>
          </a:lstStyle>
          <a:p>
            <a:pPr>
              <a:defRPr/>
            </a:pPr>
            <a:fld id="{A02820F9-8192-4DCB-8DD4-B357BCE7BB57}" type="slidenum">
              <a:rPr lang="en-US"/>
              <a:pPr>
                <a:defRPr/>
              </a:pPr>
              <a:t>‹#›</a:t>
            </a:fld>
            <a:endParaRPr lang="en-US"/>
          </a:p>
        </p:txBody>
      </p:sp>
    </p:spTree>
    <p:extLst>
      <p:ext uri="{BB962C8B-B14F-4D97-AF65-F5344CB8AC3E}">
        <p14:creationId xmlns:p14="http://schemas.microsoft.com/office/powerpoint/2010/main" val="6227593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25DA2"/>
              </a:buClr>
              <a:buSzPts val="4400"/>
              <a:buFont typeface="Garamond"/>
              <a:buNone/>
              <a:defRPr sz="4400" b="1" i="0" u="none" strike="noStrike" cap="none">
                <a:solidFill>
                  <a:srgbClr val="125DA2"/>
                </a:solidFill>
                <a:latin typeface="Garamond"/>
                <a:ea typeface="Garamond"/>
                <a:cs typeface="Garamond"/>
                <a:sym typeface="Garamo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125DA2"/>
              </a:buClr>
              <a:buSzPts val="2800"/>
              <a:buFont typeface="Noto Sans Symbols"/>
              <a:buChar char="▪"/>
              <a:defRPr sz="2800" b="0" i="0" u="none" strike="noStrike" cap="none">
                <a:solidFill>
                  <a:schemeClr val="dk1"/>
                </a:solidFill>
                <a:latin typeface="Garamond"/>
                <a:ea typeface="Garamond"/>
                <a:cs typeface="Garamond"/>
                <a:sym typeface="Garamond"/>
              </a:defRPr>
            </a:lvl1pPr>
            <a:lvl2pPr marL="914400" marR="0" lvl="1" indent="-381000" algn="l" rtl="0">
              <a:lnSpc>
                <a:spcPct val="90000"/>
              </a:lnSpc>
              <a:spcBef>
                <a:spcPts val="500"/>
              </a:spcBef>
              <a:spcAft>
                <a:spcPts val="0"/>
              </a:spcAft>
              <a:buClr>
                <a:srgbClr val="125DA2"/>
              </a:buClr>
              <a:buSzPts val="2400"/>
              <a:buFont typeface="Noto Sans Symbols"/>
              <a:buChar char="▪"/>
              <a:defRPr sz="2400" b="0" i="0" u="none" strike="noStrike" cap="none">
                <a:solidFill>
                  <a:schemeClr val="dk1"/>
                </a:solidFill>
                <a:latin typeface="Garamond"/>
                <a:ea typeface="Garamond"/>
                <a:cs typeface="Garamond"/>
                <a:sym typeface="Garamond"/>
              </a:defRPr>
            </a:lvl2pPr>
            <a:lvl3pPr marL="1371600" marR="0" lvl="2" indent="-355600" algn="l" rtl="0">
              <a:lnSpc>
                <a:spcPct val="90000"/>
              </a:lnSpc>
              <a:spcBef>
                <a:spcPts val="500"/>
              </a:spcBef>
              <a:spcAft>
                <a:spcPts val="0"/>
              </a:spcAft>
              <a:buClr>
                <a:srgbClr val="125DA2"/>
              </a:buClr>
              <a:buSzPts val="2000"/>
              <a:buFont typeface="Noto Sans Symbols"/>
              <a:buChar char="▪"/>
              <a:defRPr sz="2000" b="0" i="0" u="none" strike="noStrike" cap="none">
                <a:solidFill>
                  <a:schemeClr val="dk1"/>
                </a:solidFill>
                <a:latin typeface="Garamond"/>
                <a:ea typeface="Garamond"/>
                <a:cs typeface="Garamond"/>
                <a:sym typeface="Garamond"/>
              </a:defRPr>
            </a:lvl3pPr>
            <a:lvl4pPr marL="1828800" marR="0" lvl="3"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4pPr>
            <a:lvl5pPr marL="2286000" marR="0" lvl="4" indent="-342900" algn="l" rtl="0">
              <a:lnSpc>
                <a:spcPct val="90000"/>
              </a:lnSpc>
              <a:spcBef>
                <a:spcPts val="500"/>
              </a:spcBef>
              <a:spcAft>
                <a:spcPts val="0"/>
              </a:spcAft>
              <a:buClr>
                <a:srgbClr val="125DA2"/>
              </a:buClr>
              <a:buSzPts val="1800"/>
              <a:buFont typeface="Noto Sans Symbols"/>
              <a:buChar char="▪"/>
              <a:defRPr sz="1800" b="0" i="0" u="none" strike="noStrike" cap="none">
                <a:solidFill>
                  <a:schemeClr val="dk1"/>
                </a:solidFill>
                <a:latin typeface="Garamond"/>
                <a:ea typeface="Garamond"/>
                <a:cs typeface="Garamond"/>
                <a:sym typeface="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4" name="Google Shape;14;p79" descr="Une image contenant texte, clipart&#10;&#10;Description générée automatiquement"/>
          <p:cNvPicPr preferRelativeResize="0"/>
          <p:nvPr/>
        </p:nvPicPr>
        <p:blipFill rotWithShape="1">
          <a:blip r:embed="rId4">
            <a:alphaModFix/>
          </a:blip>
          <a:srcRect/>
          <a:stretch/>
        </p:blipFill>
        <p:spPr>
          <a:xfrm>
            <a:off x="9735047" y="6356350"/>
            <a:ext cx="1618753" cy="36093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isciences.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
          <p:cNvSpPr txBox="1"/>
          <p:nvPr/>
        </p:nvSpPr>
        <p:spPr>
          <a:xfrm>
            <a:off x="227678" y="1798675"/>
            <a:ext cx="11964300" cy="1630200"/>
          </a:xfrm>
          <a:prstGeom prst="rect">
            <a:avLst/>
          </a:prstGeom>
          <a:noFill/>
          <a:ln>
            <a:noFill/>
          </a:ln>
        </p:spPr>
        <p:txBody>
          <a:bodyPr spcFirstLastPara="1" wrap="square" lIns="91425" tIns="45700" rIns="91425" bIns="45700" anchor="t" anchorCtr="0">
            <a:normAutofit fontScale="92500" lnSpcReduction="10000"/>
          </a:bodyPr>
          <a:lstStyle/>
          <a:p>
            <a:pPr lvl="0">
              <a:lnSpc>
                <a:spcPct val="90000"/>
              </a:lnSpc>
              <a:buClr>
                <a:srgbClr val="406FBA"/>
              </a:buClr>
              <a:buSzPct val="100000"/>
            </a:pPr>
            <a:r>
              <a:rPr lang="en-US" sz="6600" b="1" dirty="0" smtClean="0">
                <a:solidFill>
                  <a:srgbClr val="406FBA"/>
                </a:solidFill>
                <a:latin typeface="Garamond"/>
                <a:ea typeface="Garamond"/>
                <a:cs typeface="Garamond"/>
                <a:sym typeface="Garamond"/>
              </a:rPr>
              <a:t>Types of Business Intelligence Tools and Applications</a:t>
            </a:r>
            <a:endParaRPr sz="6600" b="1" dirty="0">
              <a:solidFill>
                <a:srgbClr val="406FBA"/>
              </a:solidFill>
              <a:latin typeface="Garamond"/>
              <a:ea typeface="Garamond"/>
              <a:cs typeface="Garamond"/>
              <a:sym typeface="Garamond"/>
            </a:endParaRPr>
          </a:p>
        </p:txBody>
      </p:sp>
      <p:sp>
        <p:nvSpPr>
          <p:cNvPr id="40" name="Google Shape;40;p1"/>
          <p:cNvSpPr txBox="1"/>
          <p:nvPr/>
        </p:nvSpPr>
        <p:spPr>
          <a:xfrm>
            <a:off x="227670" y="3428875"/>
            <a:ext cx="7579020" cy="2121919"/>
          </a:xfrm>
          <a:prstGeom prst="rect">
            <a:avLst/>
          </a:prstGeom>
          <a:noFill/>
          <a:ln>
            <a:noFill/>
          </a:ln>
        </p:spPr>
        <p:txBody>
          <a:bodyPr spcFirstLastPara="1" wrap="square" lIns="91425" tIns="45700" rIns="91425" bIns="45700" anchor="t" anchorCtr="0">
            <a:noAutofit/>
          </a:bodyPr>
          <a:lstStyle/>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Ad hoc analysis</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Online Analytical processing</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Mobile BI</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Real time BI</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Operation Intelligence</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Open-Source BI</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Embedded BI</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Collaborative BI</a:t>
            </a:r>
          </a:p>
          <a:p>
            <a:pPr marL="285750" lvl="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Location Intelligence</a:t>
            </a:r>
          </a:p>
          <a:p>
            <a:pPr marL="285750" indent="-285750">
              <a:buFont typeface="Arial" panose="020B0604020202020204" pitchFamily="34" charset="0"/>
              <a:buChar char="•"/>
            </a:pPr>
            <a:r>
              <a:rPr lang="en-US" sz="1300" dirty="0">
                <a:solidFill>
                  <a:schemeClr val="accent1">
                    <a:lumMod val="75000"/>
                  </a:schemeClr>
                </a:solidFill>
                <a:latin typeface="Times New Roman" panose="02020603050405020304" pitchFamily="18" charset="0"/>
                <a:cs typeface="Times New Roman" panose="02020603050405020304" pitchFamily="18" charset="0"/>
              </a:rPr>
              <a:t>Business intelligence vendors and market</a:t>
            </a:r>
            <a:endParaRPr sz="1300" b="0" dirty="0">
              <a:solidFill>
                <a:schemeClr val="accent1">
                  <a:lumMod val="75000"/>
                </a:schemeClr>
              </a:solidFill>
              <a:latin typeface="Times New Roman" panose="02020603050405020304" pitchFamily="18" charset="0"/>
              <a:ea typeface="Garamond"/>
              <a:cs typeface="Times New Roman" panose="02020603050405020304" pitchFamily="18" charset="0"/>
              <a:sym typeface="Garamond"/>
            </a:endParaRPr>
          </a:p>
        </p:txBody>
      </p:sp>
      <p:sp>
        <p:nvSpPr>
          <p:cNvPr id="41" name="Google Shape;41;p1"/>
          <p:cNvSpPr txBox="1"/>
          <p:nvPr/>
        </p:nvSpPr>
        <p:spPr>
          <a:xfrm>
            <a:off x="227670" y="5453528"/>
            <a:ext cx="4056381" cy="299512"/>
          </a:xfrm>
          <a:prstGeom prst="rect">
            <a:avLst/>
          </a:prstGeom>
          <a:solidFill>
            <a:srgbClr val="9DC3E6"/>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125DA2"/>
              </a:buClr>
              <a:buSzPts val="2000"/>
              <a:buFont typeface="Garamond"/>
              <a:buNone/>
            </a:pPr>
            <a:r>
              <a:rPr lang="en-US" sz="2000" b="1" dirty="0" err="1" smtClean="0">
                <a:solidFill>
                  <a:srgbClr val="125DA2"/>
                </a:solidFill>
                <a:latin typeface="Garamond"/>
                <a:ea typeface="Garamond"/>
                <a:cs typeface="Garamond"/>
                <a:sym typeface="Garamond"/>
              </a:rPr>
              <a:t>Sehrish</a:t>
            </a:r>
            <a:r>
              <a:rPr lang="en-US" sz="2000" b="1" dirty="0" smtClean="0">
                <a:solidFill>
                  <a:srgbClr val="125DA2"/>
                </a:solidFill>
                <a:latin typeface="Garamond"/>
                <a:ea typeface="Garamond"/>
                <a:cs typeface="Garamond"/>
                <a:sym typeface="Garamond"/>
              </a:rPr>
              <a:t> </a:t>
            </a:r>
            <a:r>
              <a:rPr lang="en-US" sz="2000" b="1" dirty="0" err="1" smtClean="0">
                <a:solidFill>
                  <a:srgbClr val="125DA2"/>
                </a:solidFill>
                <a:latin typeface="Garamond"/>
                <a:ea typeface="Garamond"/>
                <a:cs typeface="Garamond"/>
                <a:sym typeface="Garamond"/>
              </a:rPr>
              <a:t>Aqeel</a:t>
            </a:r>
            <a:endParaRPr sz="2000" b="1" dirty="0">
              <a:solidFill>
                <a:srgbClr val="125DA2"/>
              </a:solidFill>
              <a:latin typeface="Garamond"/>
              <a:ea typeface="Garamond"/>
              <a:cs typeface="Garamond"/>
              <a:sym typeface="Garamond"/>
            </a:endParaRPr>
          </a:p>
        </p:txBody>
      </p:sp>
      <p:sp>
        <p:nvSpPr>
          <p:cNvPr id="2" name="TextBox 1"/>
          <p:cNvSpPr txBox="1"/>
          <p:nvPr/>
        </p:nvSpPr>
        <p:spPr>
          <a:xfrm>
            <a:off x="9240960" y="6167037"/>
            <a:ext cx="2770909" cy="677108"/>
          </a:xfrm>
          <a:prstGeom prst="rect">
            <a:avLst/>
          </a:prstGeom>
          <a:noFill/>
        </p:spPr>
        <p:txBody>
          <a:bodyPr wrap="square" rtlCol="0">
            <a:spAutoFit/>
          </a:bodyPr>
          <a:lstStyle/>
          <a:p>
            <a:pPr lvl="0"/>
            <a:r>
              <a:rPr lang="en-US" sz="2400" u="sng" dirty="0">
                <a:solidFill>
                  <a:schemeClr val="dk1"/>
                </a:solidFill>
                <a:latin typeface="Garamond"/>
                <a:ea typeface="Garamond"/>
                <a:cs typeface="Garamond"/>
                <a:sym typeface="Garamond"/>
                <a:hlinkClick r:id="rId3"/>
              </a:rPr>
              <a:t>www.aisciences.io</a:t>
            </a:r>
            <a:endParaRPr lang="en-US" sz="2400" dirty="0">
              <a:solidFill>
                <a:schemeClr val="dk1"/>
              </a:solidFill>
              <a:latin typeface="Garamond"/>
              <a:ea typeface="Garamond"/>
              <a:cs typeface="Garamond"/>
              <a:sym typeface="Garamond"/>
            </a:endParaRP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a:t>
            </a:r>
            <a:r>
              <a:rPr lang="en-US" dirty="0" smtClean="0"/>
              <a:t>  </a:t>
            </a:r>
            <a:r>
              <a:rPr lang="en-US" dirty="0" smtClean="0"/>
              <a:t>Intelligence</a:t>
            </a:r>
            <a:endParaRPr lang="en-US" dirty="0"/>
          </a:p>
        </p:txBody>
      </p:sp>
      <p:sp>
        <p:nvSpPr>
          <p:cNvPr id="6" name="Content Placeholder 5"/>
          <p:cNvSpPr>
            <a:spLocks noGrp="1"/>
          </p:cNvSpPr>
          <p:nvPr>
            <p:ph idx="1"/>
          </p:nvPr>
        </p:nvSpPr>
        <p:spPr/>
        <p:txBody>
          <a:bodyPr/>
          <a:lstStyle/>
          <a:p>
            <a:r>
              <a:rPr lang="en-US" dirty="0"/>
              <a:t>Location Intelligence (LI) is the methodology of deriving insights from location data to answer spatial questions. LI goes beyond simple data visualization on maps, to analyzing location data as an integral part of a business or societal problem.</a:t>
            </a:r>
            <a:endParaRPr lang="en-US" b="1" dirty="0"/>
          </a:p>
        </p:txBody>
      </p:sp>
      <p:pic>
        <p:nvPicPr>
          <p:cNvPr id="4" name="Picture 3"/>
          <p:cNvPicPr>
            <a:picLocks noChangeAspect="1"/>
          </p:cNvPicPr>
          <p:nvPr/>
        </p:nvPicPr>
        <p:blipFill>
          <a:blip r:embed="rId2"/>
          <a:stretch>
            <a:fillRect/>
          </a:stretch>
        </p:blipFill>
        <p:spPr>
          <a:xfrm>
            <a:off x="6323527" y="244508"/>
            <a:ext cx="4606545" cy="1638300"/>
          </a:xfrm>
          <a:prstGeom prst="rect">
            <a:avLst/>
          </a:prstGeom>
        </p:spPr>
      </p:pic>
      <p:pic>
        <p:nvPicPr>
          <p:cNvPr id="7" name="Picture 6"/>
          <p:cNvPicPr>
            <a:picLocks noChangeAspect="1"/>
          </p:cNvPicPr>
          <p:nvPr/>
        </p:nvPicPr>
        <p:blipFill>
          <a:blip r:embed="rId3"/>
          <a:stretch>
            <a:fillRect/>
          </a:stretch>
        </p:blipFill>
        <p:spPr>
          <a:xfrm>
            <a:off x="1262130" y="3749708"/>
            <a:ext cx="9766747" cy="2406393"/>
          </a:xfrm>
          <a:prstGeom prst="rect">
            <a:avLst/>
          </a:prstGeom>
        </p:spPr>
      </p:pic>
    </p:spTree>
    <p:extLst>
      <p:ext uri="{BB962C8B-B14F-4D97-AF65-F5344CB8AC3E}">
        <p14:creationId xmlns:p14="http://schemas.microsoft.com/office/powerpoint/2010/main" val="2598669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09600" y="412124"/>
            <a:ext cx="10972800" cy="5653825"/>
          </a:xfrm>
          <a:prstGeom prst="rect">
            <a:avLst/>
          </a:prstGeom>
        </p:spPr>
      </p:pic>
    </p:spTree>
    <p:extLst>
      <p:ext uri="{BB962C8B-B14F-4D97-AF65-F5344CB8AC3E}">
        <p14:creationId xmlns:p14="http://schemas.microsoft.com/office/powerpoint/2010/main" val="1735521098"/>
      </p:ext>
    </p:extLst>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61F430FAB9DD4D98993C35AD2CFB3A" ma:contentTypeVersion="12" ma:contentTypeDescription="Create a new document." ma:contentTypeScope="" ma:versionID="8c3e62d71bb7084fc0ab88e94b3a8125">
  <xsd:schema xmlns:xsd="http://www.w3.org/2001/XMLSchema" xmlns:xs="http://www.w3.org/2001/XMLSchema" xmlns:p="http://schemas.microsoft.com/office/2006/metadata/properties" xmlns:ns2="1590dd7d-2097-4575-862a-b5a566a9ca4c" xmlns:ns3="1d6adfeb-fd21-47fb-bbbe-a920595e6b24" targetNamespace="http://schemas.microsoft.com/office/2006/metadata/properties" ma:root="true" ma:fieldsID="ae6b2346bea1bd1c9ae35d3e16b3e58a" ns2:_="" ns3:_="">
    <xsd:import namespace="1590dd7d-2097-4575-862a-b5a566a9ca4c"/>
    <xsd:import namespace="1d6adfeb-fd21-47fb-bbbe-a920595e6b2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90dd7d-2097-4575-862a-b5a566a9ca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6adfeb-fd21-47fb-bbbe-a920595e6b2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1590dd7d-2097-4575-862a-b5a566a9ca4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8F584B-C86E-45A3-8D80-335E9BD055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90dd7d-2097-4575-862a-b5a566a9ca4c"/>
    <ds:schemaRef ds:uri="1d6adfeb-fd21-47fb-bbbe-a920595e6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D8C747-2FA8-4846-A3D4-6E2F82180CE9}">
  <ds:schemaRefs>
    <ds:schemaRef ds:uri="http://purl.org/dc/terms/"/>
    <ds:schemaRef ds:uri="http://schemas.microsoft.com/office/2006/documentManagement/types"/>
    <ds:schemaRef ds:uri="1d6adfeb-fd21-47fb-bbbe-a920595e6b24"/>
    <ds:schemaRef ds:uri="http://schemas.openxmlformats.org/package/2006/metadata/core-properties"/>
    <ds:schemaRef ds:uri="1590dd7d-2097-4575-862a-b5a566a9ca4c"/>
    <ds:schemaRef ds:uri="http://purl.org/dc/elements/1.1/"/>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F57D594-FDB9-4012-A91D-069D11D115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7957</TotalTime>
  <Words>82</Words>
  <Application>Microsoft Office PowerPoint</Application>
  <PresentationFormat>Widescreen</PresentationFormat>
  <Paragraphs>16</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Times New Roman</vt:lpstr>
      <vt:lpstr>Noto Sans Symbols</vt:lpstr>
      <vt:lpstr>Garamond</vt:lpstr>
      <vt:lpstr>Calibri</vt:lpstr>
      <vt:lpstr>Arial</vt:lpstr>
      <vt:lpstr>Thème Office</vt:lpstr>
      <vt:lpstr>PowerPoint Presentation</vt:lpstr>
      <vt:lpstr>Location  Intelligence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CHADAD</dc:creator>
  <cp:lastModifiedBy>HP</cp:lastModifiedBy>
  <cp:revision>83</cp:revision>
  <dcterms:created xsi:type="dcterms:W3CDTF">2019-01-15T19:27:36Z</dcterms:created>
  <dcterms:modified xsi:type="dcterms:W3CDTF">2022-04-08T22:09:43Z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0x0101008261F430FAB9DD4D98993C35AD2CFB3A</vt:lpwstr>
  </property>
  <property fmtid="{D5CDD505-2E9C-101B-9397-08002B2CF9AE}" pid="3" name="Order">
    <vt:r8>6813800</vt:r8>
  </property>
  <property fmtid="{D5CDD505-2E9C-101B-9397-08002B2CF9AE}" pid="4" name="_ExtendedDescription">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ies>
</file>