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86" r:id="rId6"/>
    <p:sldId id="287" r:id="rId7"/>
    <p:sldId id="288" r:id="rId8"/>
    <p:sldId id="289" r:id="rId9"/>
    <p:sldId id="290" r:id="rId10"/>
    <p:sldId id="298" r:id="rId11"/>
    <p:sldId id="299" r:id="rId12"/>
    <p:sldId id="291" r:id="rId13"/>
  </p:sldIdLst>
  <p:sldSz cx="12192000" cy="6858000"/>
  <p:notesSz cx="6858000" cy="9144000"/>
  <p:embeddedFontLst>
    <p:embeddedFont>
      <p:font typeface="Garamond" panose="02020404030301010803" pitchFamily="18" charset="0"/>
      <p:regular r:id="rId15"/>
      <p:bold r:id="rId16"/>
      <p: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1" roundtripDataSignature="AMtx7mhgC230FgkP2/M9wZReZpPeTOSe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443E21-E75A-4204-9DBB-734AAEA2DFEF}">
  <a:tblStyle styleId="{CE443E21-E75A-4204-9DBB-734AAEA2D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4" autoAdjust="0"/>
    <p:restoredTop sz="99112" autoAdjust="0"/>
  </p:normalViewPr>
  <p:slideViewPr>
    <p:cSldViewPr snapToGrid="0">
      <p:cViewPr varScale="1">
        <p:scale>
          <a:sx n="74" d="100"/>
          <a:sy n="74" d="100"/>
        </p:scale>
        <p:origin x="4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155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15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5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152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15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04216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/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C7117-368B-4A59-8CDF-EBA27A230039}" type="datetimeFigureOut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820F9-8192-4DCB-8DD4-B357BCE7B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79" descr="Une image contenant texte, clipart&#10;&#10;Description générée automatiqu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cience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675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>
              <a:lnSpc>
                <a:spcPct val="90000"/>
              </a:lnSpc>
              <a:buClr>
                <a:srgbClr val="406FBA"/>
              </a:buClr>
              <a:buSzPct val="100000"/>
            </a:pPr>
            <a:r>
              <a:rPr lang="en-US" sz="6600" b="1" dirty="0" smtClean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Overview of Statistics for Data Science and Business Intelligence</a:t>
            </a:r>
            <a:endParaRPr sz="6600" b="1" dirty="0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619676"/>
            <a:ext cx="7579020" cy="167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Garamond"/>
              <a:buNone/>
            </a:pPr>
            <a:r>
              <a:rPr lang="en-US" sz="4000" b="0" dirty="0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Statistics basics including:</a:t>
            </a:r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 pitchFamily="34" charset="0"/>
              <a:buChar char="•"/>
            </a:pPr>
            <a:r>
              <a:rPr lang="en-US" sz="4000" dirty="0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Sample</a:t>
            </a:r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 pitchFamily="34" charset="0"/>
              <a:buChar char="•"/>
            </a:pPr>
            <a:r>
              <a:rPr lang="en-US" sz="4000" b="0" dirty="0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Population </a:t>
            </a:r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 pitchFamily="34" charset="0"/>
              <a:buChar char="•"/>
            </a:pPr>
            <a:r>
              <a:rPr lang="en-US" sz="4000" dirty="0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Types of statistics</a:t>
            </a:r>
            <a:endParaRPr sz="4000" b="0" dirty="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lang="en-US" sz="2000" b="1" dirty="0" err="1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Sehrish</a:t>
            </a:r>
            <a:r>
              <a:rPr lang="en-US" sz="2000" b="1" dirty="0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000" b="1" dirty="0" err="1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Aqeel</a:t>
            </a:r>
            <a:endParaRPr sz="2000" b="1" dirty="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40960" y="6167037"/>
            <a:ext cx="27709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www.aisciences.io</a:t>
            </a: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711200" y="838200"/>
            <a:ext cx="10972800" cy="1143000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  <a:cs typeface="+mj-cs"/>
              </a:rPr>
              <a:t>An Introduction to Statistics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711200" y="2133600"/>
            <a:ext cx="10972800" cy="3763963"/>
          </a:xfrm>
        </p:spPr>
        <p:txBody>
          <a:bodyPr/>
          <a:lstStyle/>
          <a:p>
            <a:pPr marL="50800" indent="0" algn="l" rtl="0" eaLnBrk="1" hangingPunct="1">
              <a:buNone/>
            </a:pPr>
            <a:r>
              <a:rPr lang="en-US" dirty="0" smtClean="0">
                <a:cs typeface="Arial" charset="0"/>
              </a:rPr>
              <a:t>What is Statistics?</a:t>
            </a:r>
          </a:p>
          <a:p>
            <a:pPr algn="l" rtl="0" eaLnBrk="1" hangingPunct="1"/>
            <a:r>
              <a:rPr lang="en-US" dirty="0" smtClean="0">
                <a:cs typeface="Arial" charset="0"/>
              </a:rPr>
              <a:t>The word Statistics comes from the Latin word Status, meaning a political state, originally meant information useful to the state.</a:t>
            </a:r>
          </a:p>
          <a:p>
            <a:pPr algn="l" rtl="0" eaLnBrk="1" hangingPunct="1"/>
            <a:endParaRPr lang="en-US" dirty="0" smtClean="0">
              <a:cs typeface="Arial" charset="0"/>
            </a:endParaRPr>
          </a:p>
          <a:p>
            <a:pPr algn="l" rtl="0" eaLnBrk="1" hangingPunct="1"/>
            <a:endParaRPr lang="en-US" dirty="0" smtClean="0"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261" y="3734873"/>
            <a:ext cx="7286625" cy="2963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  <a:cs typeface="+mj-cs"/>
              </a:rPr>
              <a:t>An Introduction to Statistics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09600" y="1882775"/>
            <a:ext cx="10972800" cy="4572000"/>
          </a:xfrm>
        </p:spPr>
        <p:txBody>
          <a:bodyPr/>
          <a:lstStyle/>
          <a:p>
            <a:pPr marL="50800" indent="0" algn="l" rtl="0" eaLnBrk="1" hangingPunct="1">
              <a:buNone/>
            </a:pPr>
            <a:r>
              <a:rPr lang="en-US" dirty="0" smtClean="0">
                <a:cs typeface="Arial" charset="0"/>
              </a:rPr>
              <a:t>A Statistics is defined in different ways:</a:t>
            </a:r>
          </a:p>
          <a:p>
            <a:pPr marL="50800" indent="0" algn="l" rtl="0" eaLnBrk="1" hangingPunct="1">
              <a:buNone/>
            </a:pPr>
            <a:endParaRPr lang="en-US" dirty="0" smtClean="0">
              <a:cs typeface="Arial" charset="0"/>
            </a:endParaRPr>
          </a:p>
          <a:p>
            <a:pPr marL="50800" indent="0" algn="l" rtl="0" eaLnBrk="1" hangingPunct="1">
              <a:buNone/>
            </a:pPr>
            <a:r>
              <a:rPr lang="en-US" dirty="0" smtClean="0">
                <a:cs typeface="Arial" charset="0"/>
              </a:rPr>
              <a:t>1. A numerical facts systematically arranged.</a:t>
            </a:r>
          </a:p>
          <a:p>
            <a:pPr marL="50800" indent="0" algn="l" rtl="0" eaLnBrk="1" hangingPunct="1">
              <a:buNone/>
            </a:pPr>
            <a:r>
              <a:rPr lang="en-US" dirty="0" smtClean="0">
                <a:cs typeface="Arial" charset="0"/>
              </a:rPr>
              <a:t>2. A discipline that includes procedures and techniques used to collect, process and analyze numerical data.</a:t>
            </a:r>
          </a:p>
          <a:p>
            <a:pPr marL="50800" indent="0" algn="l" rtl="0" eaLnBrk="1" hangingPunct="1">
              <a:buNone/>
            </a:pPr>
            <a:endParaRPr lang="en-US" dirty="0">
              <a:cs typeface="Arial" charset="0"/>
            </a:endParaRPr>
          </a:p>
          <a:p>
            <a:pPr marL="50800" indent="0" algn="ctr">
              <a:buNone/>
            </a:pPr>
            <a:r>
              <a:rPr lang="en-US" sz="3200" b="1" i="1" dirty="0"/>
              <a:t>Statistics </a:t>
            </a:r>
            <a:r>
              <a:rPr lang="en-US" sz="3200" b="1" dirty="0"/>
              <a:t>is a discipline of study dealing with the collection, analysis, interpretation, and presentation of data</a:t>
            </a:r>
            <a:r>
              <a:rPr lang="en-US" dirty="0"/>
              <a:t>.</a:t>
            </a:r>
          </a:p>
          <a:p>
            <a:pPr marL="50800" indent="0" algn="l" rtl="0" eaLnBrk="1" hangingPunct="1">
              <a:buNone/>
            </a:pPr>
            <a:endParaRPr lang="en-US" dirty="0" smtClean="0">
              <a:cs typeface="Arial" charset="0"/>
            </a:endParaRPr>
          </a:p>
          <a:p>
            <a:pPr algn="l" rtl="0" eaLnBrk="1" hangingPunct="1"/>
            <a:endParaRPr lang="en-US" dirty="0" smtClean="0"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491" y="1455312"/>
            <a:ext cx="4687909" cy="2176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  <a:cs typeface="+mj-cs"/>
              </a:rPr>
              <a:t>An Introduction to Statistics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257800"/>
          </a:xfrm>
        </p:spPr>
        <p:txBody>
          <a:bodyPr/>
          <a:lstStyle/>
          <a:p>
            <a:pPr algn="l" rtl="0" eaLnBrk="1" hangingPunct="1"/>
            <a:r>
              <a:rPr lang="en-US" dirty="0" smtClean="0">
                <a:cs typeface="Arial" charset="0"/>
              </a:rPr>
              <a:t>Some examples of Statistical data are:</a:t>
            </a:r>
          </a:p>
          <a:p>
            <a:pPr algn="l" rtl="0" eaLnBrk="1" hangingPunct="1"/>
            <a:r>
              <a:rPr lang="en-US" dirty="0" smtClean="0">
                <a:cs typeface="Arial" charset="0"/>
              </a:rPr>
              <a:t>1. Population of males in Africa.</a:t>
            </a:r>
          </a:p>
          <a:p>
            <a:pPr lvl="1" algn="l" rtl="0" eaLnBrk="1" hangingPunct="1">
              <a:buFont typeface="Arial" charset="0"/>
              <a:buNone/>
            </a:pPr>
            <a:r>
              <a:rPr lang="en-US" dirty="0" smtClean="0">
                <a:cs typeface="Arial" charset="0"/>
              </a:rPr>
              <a:t>                                  </a:t>
            </a:r>
            <a:r>
              <a:rPr lang="en-US" b="1" dirty="0" smtClean="0">
                <a:cs typeface="Arial" charset="0"/>
              </a:rPr>
              <a:t>OR</a:t>
            </a:r>
          </a:p>
          <a:p>
            <a:pPr algn="l" rtl="0" eaLnBrk="1" hangingPunct="1"/>
            <a:r>
              <a:rPr lang="en-US" dirty="0" smtClean="0">
                <a:cs typeface="Arial" charset="0"/>
              </a:rPr>
              <a:t>2. Population of females in </a:t>
            </a:r>
            <a:r>
              <a:rPr lang="en-US" dirty="0">
                <a:cs typeface="Arial" charset="0"/>
              </a:rPr>
              <a:t>F</a:t>
            </a:r>
            <a:r>
              <a:rPr lang="en-US" dirty="0" smtClean="0">
                <a:cs typeface="Arial" charset="0"/>
              </a:rPr>
              <a:t>rance.</a:t>
            </a:r>
          </a:p>
          <a:p>
            <a:pPr algn="l" rtl="0" eaLnBrk="1" hangingPunct="1">
              <a:buFont typeface="Arial" charset="0"/>
              <a:buNone/>
            </a:pPr>
            <a:r>
              <a:rPr lang="en-US" dirty="0" smtClean="0">
                <a:cs typeface="Arial" charset="0"/>
              </a:rPr>
              <a:t>                                   OR</a:t>
            </a:r>
          </a:p>
          <a:p>
            <a:pPr algn="l" rtl="0" eaLnBrk="1" hangingPunct="1"/>
            <a:r>
              <a:rPr lang="en-US" dirty="0" smtClean="0">
                <a:cs typeface="Arial" charset="0"/>
              </a:rPr>
              <a:t>3. The number of universities in the USA</a:t>
            </a:r>
          </a:p>
          <a:p>
            <a:pPr algn="l" rtl="0" eaLnBrk="1" hangingPunct="1">
              <a:buFont typeface="Arial" charset="0"/>
              <a:buNone/>
            </a:pPr>
            <a:r>
              <a:rPr lang="en-US" dirty="0" smtClean="0">
                <a:cs typeface="Arial" charset="0"/>
              </a:rPr>
              <a:t>                                   OR</a:t>
            </a:r>
          </a:p>
          <a:p>
            <a:pPr algn="l" rtl="0" eaLnBrk="1" hangingPunct="1"/>
            <a:r>
              <a:rPr lang="en-US" dirty="0" smtClean="0">
                <a:cs typeface="Arial" charset="0"/>
              </a:rPr>
              <a:t>4. The number of students of this course.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837" y="1666527"/>
            <a:ext cx="3773509" cy="3575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48056" indent="-384048">
              <a:defRPr/>
            </a:pP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Types of </a:t>
            </a:r>
            <a:r>
              <a:rPr lang="en-US" sz="6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Statistics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775"/>
            <a:ext cx="10972800" cy="4572000"/>
          </a:xfrm>
        </p:spPr>
        <p:txBody>
          <a:bodyPr>
            <a:normAutofit/>
          </a:bodyPr>
          <a:lstStyle/>
          <a:p>
            <a:pPr marL="448056" indent="-384048" algn="l" rtl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cs typeface="+mn-cs"/>
              </a:rPr>
              <a:t>A Statistics is usually divided into two disciplines.</a:t>
            </a:r>
          </a:p>
          <a:p>
            <a:pPr marL="514350" indent="-514350" algn="l" rtl="0" eaLnBrk="1" fontAlgn="auto" hangingPunct="1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 smtClean="0">
                <a:cs typeface="+mn-cs"/>
              </a:rPr>
              <a:t>Inferential Statistics</a:t>
            </a:r>
          </a:p>
          <a:p>
            <a:pPr marL="514350" indent="-514350" algn="l" rtl="0" eaLnBrk="1" fontAlgn="auto" hangingPunct="1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 smtClean="0">
                <a:cs typeface="+mn-cs"/>
              </a:rPr>
              <a:t>Descriptive Statistics</a:t>
            </a:r>
            <a:endParaRPr lang="en-US" dirty="0"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728" y="2145339"/>
            <a:ext cx="2619375" cy="174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charset="0"/>
              </a:rPr>
              <a:t>Inferential Statistics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711200" y="1752600"/>
            <a:ext cx="10972800" cy="3505200"/>
          </a:xfrm>
        </p:spPr>
        <p:txBody>
          <a:bodyPr/>
          <a:lstStyle/>
          <a:p>
            <a:pPr algn="l" rtl="0" eaLnBrk="1" hangingPunct="1"/>
            <a:r>
              <a:rPr lang="en-US" dirty="0" smtClean="0">
                <a:cs typeface="Arial" charset="0"/>
              </a:rPr>
              <a:t>It deals with procedures for making </a:t>
            </a:r>
            <a:r>
              <a:rPr lang="en-US" u="sng" dirty="0" smtClean="0">
                <a:cs typeface="Arial" charset="0"/>
              </a:rPr>
              <a:t>inferences</a:t>
            </a:r>
            <a:r>
              <a:rPr lang="en-US" dirty="0" smtClean="0">
                <a:cs typeface="Arial" charset="0"/>
              </a:rPr>
              <a:t> about characteristics that describes the larger group of data (</a:t>
            </a:r>
            <a:r>
              <a:rPr lang="en-US" u="sng" dirty="0" smtClean="0">
                <a:cs typeface="Arial" charset="0"/>
              </a:rPr>
              <a:t>population</a:t>
            </a:r>
            <a:r>
              <a:rPr lang="en-US" dirty="0" smtClean="0">
                <a:cs typeface="Arial" charset="0"/>
              </a:rPr>
              <a:t>).</a:t>
            </a:r>
          </a:p>
          <a:p>
            <a:r>
              <a:rPr lang="en-US" sz="3200" i="1" dirty="0" smtClean="0"/>
              <a:t>Inferential statistics </a:t>
            </a:r>
            <a:r>
              <a:rPr lang="en-US" sz="3200" dirty="0"/>
              <a:t>consists of techniques for reaching conclusions about a </a:t>
            </a:r>
            <a:r>
              <a:rPr lang="en-US" sz="3200" u="sng" dirty="0"/>
              <a:t>population</a:t>
            </a:r>
            <a:r>
              <a:rPr lang="en-US" sz="3200" dirty="0"/>
              <a:t> based upon </a:t>
            </a:r>
            <a:r>
              <a:rPr lang="en-US" sz="3200" dirty="0" smtClean="0"/>
              <a:t>information contained </a:t>
            </a:r>
            <a:r>
              <a:rPr lang="en-US" sz="3200" dirty="0"/>
              <a:t>in a </a:t>
            </a:r>
            <a:r>
              <a:rPr lang="en-US" sz="3200" u="sng" dirty="0"/>
              <a:t>sample</a:t>
            </a:r>
            <a:r>
              <a:rPr lang="en-US" sz="3200" dirty="0"/>
              <a:t>.</a:t>
            </a:r>
            <a:endParaRPr lang="en-US" sz="3200" dirty="0" smtClean="0"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657" y="3965318"/>
            <a:ext cx="6815070" cy="2293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Population and Sample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population</a:t>
            </a:r>
            <a:r>
              <a:rPr lang="en-US" i="1" dirty="0"/>
              <a:t> </a:t>
            </a:r>
            <a:r>
              <a:rPr lang="en-US" dirty="0"/>
              <a:t>is the complete collection of individuals, items, or data under consideration in </a:t>
            </a:r>
            <a:r>
              <a:rPr lang="en-US" dirty="0" smtClean="0"/>
              <a:t>a statistical </a:t>
            </a:r>
            <a:r>
              <a:rPr lang="en-US" dirty="0"/>
              <a:t>study.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portion of the population selected for analysis is called the </a:t>
            </a:r>
            <a:r>
              <a:rPr lang="en-US" b="1" i="1" dirty="0"/>
              <a:t>sample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835" y="3465512"/>
            <a:ext cx="3741582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Population and Sample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947928"/>
              </p:ext>
            </p:extLst>
          </p:nvPr>
        </p:nvGraphicFramePr>
        <p:xfrm>
          <a:off x="1176270" y="1947169"/>
          <a:ext cx="9873803" cy="3749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214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Population</a:t>
                      </a:r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Sample</a:t>
                      </a:r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baseline="0" dirty="0" smtClean="0"/>
                        <a:t>All registered voters</a:t>
                      </a:r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baseline="0" dirty="0" smtClean="0"/>
                        <a:t>A telephone survey of 600 registered voters</a:t>
                      </a:r>
                    </a:p>
                    <a:p>
                      <a:pPr algn="ctr"/>
                      <a:endParaRPr lang="en-US" sz="1600" b="0" i="0" u="none" strike="noStrike" baseline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baseline="0" dirty="0" smtClean="0"/>
                        <a:t>All owners of handguns A telephone survey of 1000 handgun owners</a:t>
                      </a:r>
                    </a:p>
                    <a:p>
                      <a:pPr algn="ctr"/>
                      <a:endParaRPr lang="en-US" sz="1600" b="0" i="0" u="none" strike="noStrike" baseline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baseline="0" dirty="0" smtClean="0"/>
                        <a:t>A telephone survey of 1000 handgun owners</a:t>
                      </a:r>
                      <a:endParaRPr lang="en-US" sz="1600" b="0" i="0" u="none" strike="noStrike" baseline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baseline="0" dirty="0" smtClean="0"/>
                        <a:t>Households headed by a single parent</a:t>
                      </a:r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baseline="0" dirty="0" smtClean="0"/>
                        <a:t>The results from questionnaires sent to 2500 households headed by a single parent</a:t>
                      </a:r>
                    </a:p>
                    <a:p>
                      <a:pPr algn="ctr"/>
                      <a:endParaRPr lang="en-US" sz="1600" b="0" i="0" u="none" strike="noStrike" baseline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baseline="0" dirty="0" smtClean="0"/>
                        <a:t>The CEOs of all private companies </a:t>
                      </a:r>
                      <a:endParaRPr lang="en-US" sz="1600" b="0" i="0" u="none" strike="noStrike" baseline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baseline="0" dirty="0" smtClean="0"/>
                        <a:t>The results from surveys sent to 150 CEO’s of private companies</a:t>
                      </a:r>
                    </a:p>
                    <a:p>
                      <a:pPr algn="ctr"/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4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>
              <a:defRPr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Arial" charset="0"/>
              </a:rPr>
              <a:t>Descriptive Statistics</a:t>
            </a:r>
            <a:endParaRPr lang="en-US" dirty="0" smtClean="0">
              <a:solidFill>
                <a:schemeClr val="accent1">
                  <a:tint val="83000"/>
                  <a:satMod val="150000"/>
                </a:schemeClr>
              </a:solidFill>
              <a:cs typeface="+mj-cs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09600" y="1882775"/>
            <a:ext cx="10972800" cy="4572000"/>
          </a:xfrm>
        </p:spPr>
        <p:txBody>
          <a:bodyPr/>
          <a:lstStyle/>
          <a:p>
            <a:pPr marL="50800" indent="0" algn="l" rtl="0" eaLnBrk="1" hangingPunct="1">
              <a:buNone/>
            </a:pPr>
            <a:r>
              <a:rPr lang="en-US" dirty="0" smtClean="0">
                <a:cs typeface="Arial" charset="0"/>
              </a:rPr>
              <a:t>It deals with the concepts and methods concerned with summarization and description of the important aspects of numerical data.</a:t>
            </a:r>
          </a:p>
          <a:p>
            <a:r>
              <a:rPr lang="en-US" dirty="0"/>
              <a:t>The use of graphs, charts, and tables and the calculation of various statistical measures </a:t>
            </a:r>
            <a:r>
              <a:rPr lang="en-US" dirty="0" smtClean="0"/>
              <a:t>to organize </a:t>
            </a:r>
            <a:r>
              <a:rPr lang="en-US" dirty="0"/>
              <a:t>and summarize information is called </a:t>
            </a:r>
            <a:r>
              <a:rPr lang="en-US" i="1" dirty="0"/>
              <a:t>descriptive statistics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Descriptive </a:t>
            </a:r>
            <a:r>
              <a:rPr lang="en-US" dirty="0"/>
              <a:t>statistics help </a:t>
            </a:r>
            <a:r>
              <a:rPr lang="en-US" dirty="0" smtClean="0"/>
              <a:t>to reduce </a:t>
            </a:r>
            <a:r>
              <a:rPr lang="en-US" dirty="0"/>
              <a:t>our information to a manageable size and put it into focus.</a:t>
            </a:r>
            <a:endParaRPr lang="en-US" dirty="0" smtClean="0"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442" y="553010"/>
            <a:ext cx="3624733" cy="1329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1590dd7d-2097-4575-862a-b5a566a9ca4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2" ma:contentTypeDescription="Create a new document." ma:contentTypeScope="" ma:versionID="8c3e62d71bb7084fc0ab88e94b3a8125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ae6b2346bea1bd1c9ae35d3e16b3e58a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D8C747-2FA8-4846-A3D4-6E2F82180CE9}">
  <ds:schemaRefs>
    <ds:schemaRef ds:uri="http://www.w3.org/XML/1998/namespace"/>
    <ds:schemaRef ds:uri="http://schemas.microsoft.com/office/2006/documentManagement/types"/>
    <ds:schemaRef ds:uri="http://purl.org/dc/elements/1.1/"/>
    <ds:schemaRef ds:uri="1d6adfeb-fd21-47fb-bbbe-a920595e6b24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1590dd7d-2097-4575-862a-b5a566a9ca4c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98F584B-C86E-45A3-8D80-335E9BD05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90dd7d-2097-4575-862a-b5a566a9ca4c"/>
    <ds:schemaRef ds:uri="1d6adfeb-fd21-47fb-bbbe-a920595e6b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57D594-FDB9-4012-A91D-069D11D115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3536</TotalTime>
  <Words>390</Words>
  <Application>Microsoft Office PowerPoint</Application>
  <PresentationFormat>Widescreen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Garamond</vt:lpstr>
      <vt:lpstr>Calibri</vt:lpstr>
      <vt:lpstr>Noto Sans Symbols</vt:lpstr>
      <vt:lpstr>Thème Office</vt:lpstr>
      <vt:lpstr>PowerPoint Presentation</vt:lpstr>
      <vt:lpstr>An Introduction to Statistics</vt:lpstr>
      <vt:lpstr>An Introduction to Statistics</vt:lpstr>
      <vt:lpstr>An Introduction to Statistics</vt:lpstr>
      <vt:lpstr>Types of Statistics</vt:lpstr>
      <vt:lpstr>Inferential Statistics</vt:lpstr>
      <vt:lpstr>Population and Sample</vt:lpstr>
      <vt:lpstr>Population and Sample</vt:lpstr>
      <vt:lpstr>Descriptive 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CHADAD</dc:creator>
  <cp:lastModifiedBy>HP</cp:lastModifiedBy>
  <cp:revision>61</cp:revision>
  <dcterms:created xsi:type="dcterms:W3CDTF">2019-01-15T19:27:36Z</dcterms:created>
  <dcterms:modified xsi:type="dcterms:W3CDTF">2022-03-31T20:06:41Z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  <property fmtid="{D5CDD505-2E9C-101B-9397-08002B2CF9AE}" pid="3" name="Order">
    <vt:r8>6813800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