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embeddedFontLst>
    <p:embeddedFont>
      <p:font typeface="Garamond" panose="02020404030301010803" pitchFamily="18" charset="0"/>
      <p:regular r:id="rId16"/>
      <p:bold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83" d="100"/>
          <a:sy n="83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52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58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An overview of </a:t>
            </a: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Inferential Statistics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6"/>
            <a:ext cx="7579020" cy="20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 to be covered: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What is inferential statistics?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Distribution, Normal Distribution &amp; Standard Normal Distribution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What is Standard Error?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Estimators &amp; Estimates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What is Central limit Theorem?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997" y="2075131"/>
            <a:ext cx="480060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023102"/>
            <a:ext cx="4686300" cy="35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Inferential Statistics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972800" cy="3505200"/>
          </a:xfrm>
        </p:spPr>
        <p:txBody>
          <a:bodyPr/>
          <a:lstStyle/>
          <a:p>
            <a:pPr algn="l" rtl="0" eaLnBrk="1" hangingPunct="1"/>
            <a:r>
              <a:rPr lang="en-US" dirty="0" smtClean="0">
                <a:cs typeface="Arial" charset="0"/>
              </a:rPr>
              <a:t>It deals with procedures for making </a:t>
            </a:r>
            <a:r>
              <a:rPr lang="en-US" u="sng" dirty="0" smtClean="0">
                <a:cs typeface="Arial" charset="0"/>
              </a:rPr>
              <a:t>inferences</a:t>
            </a:r>
            <a:r>
              <a:rPr lang="en-US" dirty="0" smtClean="0">
                <a:cs typeface="Arial" charset="0"/>
              </a:rPr>
              <a:t> about characteristics that describes the larger group of data (</a:t>
            </a:r>
            <a:r>
              <a:rPr lang="en-US" u="sng" dirty="0" smtClean="0">
                <a:cs typeface="Arial" charset="0"/>
              </a:rPr>
              <a:t>population</a:t>
            </a:r>
            <a:r>
              <a:rPr lang="en-US" dirty="0" smtClean="0">
                <a:cs typeface="Arial" charset="0"/>
              </a:rPr>
              <a:t>).</a:t>
            </a:r>
          </a:p>
          <a:p>
            <a:r>
              <a:rPr lang="en-US" sz="3200" i="1" dirty="0" smtClean="0"/>
              <a:t>Inferential statistics </a:t>
            </a:r>
            <a:r>
              <a:rPr lang="en-US" sz="3200" dirty="0"/>
              <a:t>consists of techniques for reaching conclusions about a </a:t>
            </a:r>
            <a:r>
              <a:rPr lang="en-US" sz="3200" u="sng" dirty="0"/>
              <a:t>population</a:t>
            </a:r>
            <a:r>
              <a:rPr lang="en-US" sz="3200" dirty="0"/>
              <a:t> based upon </a:t>
            </a:r>
            <a:r>
              <a:rPr lang="en-US" sz="3200" dirty="0" smtClean="0"/>
              <a:t>information contained </a:t>
            </a:r>
            <a:r>
              <a:rPr lang="en-US" sz="3200" dirty="0"/>
              <a:t>in a </a:t>
            </a:r>
            <a:r>
              <a:rPr lang="en-US" sz="3200" u="sng" dirty="0"/>
              <a:t>sample</a:t>
            </a:r>
            <a:r>
              <a:rPr lang="en-US" sz="3200" dirty="0" smtClean="0"/>
              <a:t>.</a:t>
            </a:r>
          </a:p>
          <a:p>
            <a:endParaRPr lang="en-US" sz="3200" dirty="0">
              <a:cs typeface="Arial" charset="0"/>
            </a:endParaRPr>
          </a:p>
          <a:p>
            <a:endParaRPr lang="en-US" sz="3200" dirty="0" smtClean="0">
              <a:cs typeface="Arial" charset="0"/>
            </a:endParaRPr>
          </a:p>
          <a:p>
            <a:pPr marL="50800" indent="0">
              <a:buNone/>
            </a:pPr>
            <a:endParaRPr lang="en-US" sz="3200" dirty="0" smtClean="0"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90" y="3879991"/>
            <a:ext cx="658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The Normal Distribution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cs typeface="Arial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972800" cy="3505200"/>
          </a:xfrm>
        </p:spPr>
        <p:txBody>
          <a:bodyPr/>
          <a:lstStyle/>
          <a:p>
            <a:r>
              <a:rPr lang="en-US" dirty="0"/>
              <a:t>The normal distribution is symmetric about its mean. It is bell-shaped and the fatness of </a:t>
            </a:r>
            <a:r>
              <a:rPr lang="en-US" dirty="0" smtClean="0"/>
              <a:t>the </a:t>
            </a:r>
            <a:r>
              <a:rPr lang="en-US" dirty="0"/>
              <a:t>bell depends on its standard deviation.</a:t>
            </a:r>
            <a:endParaRPr lang="en-US" sz="3200" dirty="0" smtClean="0"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86" y="3346581"/>
            <a:ext cx="3904656" cy="153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42" y="3590706"/>
            <a:ext cx="4762500" cy="1285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04" y="53997"/>
            <a:ext cx="2466975" cy="16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400" b="1" dirty="0" smtClean="0">
                <a:solidFill>
                  <a:srgbClr val="5B9BD5">
                    <a:lumMod val="60000"/>
                    <a:lumOff val="40000"/>
                  </a:srgbClr>
                </a:solidFill>
                <a:latin typeface="Garamond"/>
                <a:cs typeface="Arial" charset="0"/>
                <a:sym typeface="Garamond"/>
              </a:rPr>
              <a:t>Standard </a:t>
            </a:r>
            <a:r>
              <a:rPr lang="en-US" sz="4400" b="1" dirty="0">
                <a:solidFill>
                  <a:srgbClr val="5B9BD5">
                    <a:lumMod val="60000"/>
                    <a:lumOff val="40000"/>
                  </a:srgbClr>
                </a:solidFill>
                <a:latin typeface="Garamond"/>
                <a:cs typeface="Arial" charset="0"/>
                <a:sym typeface="Garamond"/>
              </a:rPr>
              <a:t>Normal Distribution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standard normal distribution</a:t>
            </a:r>
            <a:r>
              <a:rPr lang="en-US" dirty="0"/>
              <a:t>, also called the </a:t>
            </a:r>
            <a:r>
              <a:rPr lang="en-US" b="1" dirty="0"/>
              <a:t>z-distribution</a:t>
            </a:r>
            <a:r>
              <a:rPr lang="en-US" dirty="0"/>
              <a:t>, is a special normal distribution where the </a:t>
            </a:r>
            <a:r>
              <a:rPr lang="en-US" b="1" dirty="0"/>
              <a:t>mean is 0 </a:t>
            </a:r>
            <a:r>
              <a:rPr lang="en-US" dirty="0"/>
              <a:t>and the </a:t>
            </a:r>
            <a:r>
              <a:rPr lang="en-US" b="1" dirty="0"/>
              <a:t>standard deviation is 1. </a:t>
            </a:r>
            <a:endParaRPr lang="en-US" b="1" dirty="0" smtClean="0"/>
          </a:p>
          <a:p>
            <a:r>
              <a:rPr lang="en-US" dirty="0" smtClean="0"/>
              <a:t>Any </a:t>
            </a:r>
            <a:r>
              <a:rPr lang="en-US" dirty="0"/>
              <a:t>normal distribution can be standardized by converting its values into z-scores. </a:t>
            </a:r>
            <a:endParaRPr lang="en-US" dirty="0" smtClean="0"/>
          </a:p>
          <a:p>
            <a:r>
              <a:rPr lang="en-US" dirty="0" smtClean="0"/>
              <a:t>Z-scores </a:t>
            </a:r>
            <a:r>
              <a:rPr lang="en-US" dirty="0"/>
              <a:t>tell you how many standard deviations from the mean each value lies.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051" y="301990"/>
            <a:ext cx="1914525" cy="17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400" b="1" dirty="0" smtClean="0">
                <a:solidFill>
                  <a:srgbClr val="5B9BD5">
                    <a:lumMod val="60000"/>
                    <a:lumOff val="40000"/>
                  </a:srgbClr>
                </a:solidFill>
                <a:latin typeface="Garamond"/>
                <a:cs typeface="Arial" charset="0"/>
                <a:sym typeface="Garamond"/>
              </a:rPr>
              <a:t>Standard </a:t>
            </a:r>
            <a:r>
              <a:rPr lang="en-US" sz="4400" b="1" dirty="0">
                <a:solidFill>
                  <a:srgbClr val="5B9BD5">
                    <a:lumMod val="60000"/>
                    <a:lumOff val="40000"/>
                  </a:srgbClr>
                </a:solidFill>
                <a:latin typeface="Garamond"/>
                <a:cs typeface="Arial" charset="0"/>
                <a:sym typeface="Garamond"/>
              </a:rPr>
              <a:t>Normal Distribution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370" y="2213467"/>
            <a:ext cx="5962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standard error</a:t>
            </a:r>
            <a:r>
              <a:rPr lang="en-US" dirty="0"/>
              <a:t> (</a:t>
            </a:r>
            <a:r>
              <a:rPr lang="en-US" b="1" dirty="0"/>
              <a:t>SE</a:t>
            </a:r>
            <a:r>
              <a:rPr lang="en-US" dirty="0"/>
              <a:t>) of a statistic is the </a:t>
            </a:r>
            <a:r>
              <a:rPr lang="en-US" b="1" dirty="0"/>
              <a:t>standard deviation</a:t>
            </a:r>
            <a:r>
              <a:rPr lang="en-US" dirty="0"/>
              <a:t> of its sampling distribution or an estimate of that </a:t>
            </a:r>
            <a:r>
              <a:rPr lang="en-US" b="1" dirty="0"/>
              <a:t>standard deviation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28" y="3187521"/>
            <a:ext cx="269557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9" y="463583"/>
            <a:ext cx="3209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 and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An estimator is a statistic that estimates some fact about the population. You can also think of an estimator as the rule that creates an estimate. </a:t>
            </a:r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the sample mean(x̄) is an estimator for the population mean, μ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94" y="3905317"/>
            <a:ext cx="2026544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51" y="422117"/>
            <a:ext cx="33813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47" y="3709398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 and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quantity that is being estimated (i.e. the one you want to know) is called the </a:t>
            </a:r>
            <a:r>
              <a:rPr lang="en-US" b="1" dirty="0" err="1"/>
              <a:t>estimand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let’s say you wanted to know the average height of children in a certain school with a population of 1000 students. You take a sample of 30 children, measure them and find that the mean height is 56 inches. This is your sample mean, the </a:t>
            </a:r>
            <a:r>
              <a:rPr lang="en-US" b="1" dirty="0"/>
              <a:t>estimator</a:t>
            </a:r>
            <a:r>
              <a:rPr lang="en-US" dirty="0"/>
              <a:t>. You use the sample mean to </a:t>
            </a:r>
            <a:r>
              <a:rPr lang="en-US" b="1" dirty="0"/>
              <a:t>estimate </a:t>
            </a:r>
            <a:r>
              <a:rPr lang="en-US" dirty="0"/>
              <a:t>that the population mean (your </a:t>
            </a:r>
            <a:r>
              <a:rPr lang="en-US" b="1" dirty="0" err="1"/>
              <a:t>estimand</a:t>
            </a:r>
            <a:r>
              <a:rPr lang="en-US" dirty="0"/>
              <a:t>) is about 56 inches.</a:t>
            </a:r>
          </a:p>
          <a:p>
            <a:pPr marL="50800" indent="0"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68" y="26749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limit theorem states that if you have a population with mean μ and standard deviation σ and take sufficiently </a:t>
            </a:r>
            <a:r>
              <a:rPr lang="en-US" b="1" dirty="0"/>
              <a:t>large random samples </a:t>
            </a:r>
            <a:r>
              <a:rPr lang="en-US" dirty="0"/>
              <a:t>from the population </a:t>
            </a:r>
            <a:r>
              <a:rPr lang="en-US" b="1" dirty="0"/>
              <a:t>with </a:t>
            </a:r>
            <a:r>
              <a:rPr lang="en-US" b="1" dirty="0" smtClean="0"/>
              <a:t>replacement</a:t>
            </a:r>
            <a:r>
              <a:rPr lang="en-US" dirty="0" smtClean="0"/>
              <a:t>, </a:t>
            </a:r>
            <a:r>
              <a:rPr lang="en-US" dirty="0"/>
              <a:t>then the distribution of the sample means will be approximately </a:t>
            </a:r>
            <a:r>
              <a:rPr lang="en-US" b="1" dirty="0"/>
              <a:t>normally distributed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31221"/>
            <a:ext cx="10167395" cy="2247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68" y="356702"/>
            <a:ext cx="2733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schemas.microsoft.com/office/2006/documentManagement/types"/>
    <ds:schemaRef ds:uri="1590dd7d-2097-4575-862a-b5a566a9ca4c"/>
    <ds:schemaRef ds:uri="http://purl.org/dc/dcmitype/"/>
    <ds:schemaRef ds:uri="http://www.w3.org/XML/1998/namespace"/>
    <ds:schemaRef ds:uri="http://purl.org/dc/elements/1.1/"/>
    <ds:schemaRef ds:uri="1d6adfeb-fd21-47fb-bbbe-a920595e6b24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226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Garamond</vt:lpstr>
      <vt:lpstr>Calibri</vt:lpstr>
      <vt:lpstr>Noto Sans Symbols</vt:lpstr>
      <vt:lpstr>Thème Office</vt:lpstr>
      <vt:lpstr>PowerPoint Presentation</vt:lpstr>
      <vt:lpstr>Inferential Statistics</vt:lpstr>
      <vt:lpstr>The Normal Distribution</vt:lpstr>
      <vt:lpstr>Standard Normal Distribution</vt:lpstr>
      <vt:lpstr>Standard Normal Distribution</vt:lpstr>
      <vt:lpstr>Standard Error</vt:lpstr>
      <vt:lpstr>Estimator and Estimates</vt:lpstr>
      <vt:lpstr>Estimator and Estimates</vt:lpstr>
      <vt:lpstr>Central Limit Theorem</vt:lpstr>
      <vt:lpstr>Central Limit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99</cp:revision>
  <dcterms:created xsi:type="dcterms:W3CDTF">2019-01-15T19:27:36Z</dcterms:created>
  <dcterms:modified xsi:type="dcterms:W3CDTF">2022-04-01T07:55:44Z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