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embeddedFontLst>
    <p:embeddedFont>
      <p:font typeface="Garamond" panose="02020404030301010803" pitchFamily="18" charset="0"/>
      <p:regular r:id="rId22"/>
      <p:bold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83" d="100"/>
          <a:sy n="83" d="100"/>
        </p:scale>
        <p:origin x="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52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8" Type="http://schemas.openxmlformats.org/officeDocument/2006/relationships/slide" Target="slides/slide4.xml"/><Relationship Id="rId15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4/3/2022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e_size" TargetMode="External"/><Relationship Id="rId2" Type="http://schemas.openxmlformats.org/officeDocument/2006/relationships/hyperlink" Target="https://en.wikipedia.org/wiki/Expected_val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andard_deviat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58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Confidence Intervals in Data Science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6"/>
            <a:ext cx="7579020" cy="20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Topics to be covered: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is Confidence Intervals?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Margin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of Error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T-Score &amp; Student’s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 Distribution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Dependent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Samples, Two Mean Test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Independent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Samples, Two Mean Test </a:t>
            </a: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Student's </a:t>
            </a:r>
            <a:r>
              <a:rPr lang="en-US" i="1" dirty="0"/>
              <a:t>t</a:t>
            </a:r>
            <a:r>
              <a:rPr lang="en-US" dirty="0"/>
              <a:t>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Student's </a:t>
            </a:r>
            <a:r>
              <a:rPr lang="en-US" b="1" i="1" dirty="0"/>
              <a:t>t</a:t>
            </a:r>
            <a:r>
              <a:rPr lang="en-US" b="1" dirty="0"/>
              <a:t>-distribution</a:t>
            </a:r>
            <a:r>
              <a:rPr lang="en-US" dirty="0"/>
              <a:t> (or simply the </a:t>
            </a:r>
            <a:r>
              <a:rPr lang="en-US" b="1" i="1" dirty="0"/>
              <a:t>t</a:t>
            </a:r>
            <a:r>
              <a:rPr lang="en-US" b="1" dirty="0"/>
              <a:t>-distribution</a:t>
            </a:r>
            <a:r>
              <a:rPr lang="en-US" dirty="0"/>
              <a:t>) is any member of a family of continuous probability distributions that arise when estimating the </a:t>
            </a:r>
            <a:r>
              <a:rPr lang="en-US" dirty="0">
                <a:hlinkClick r:id="rId2" tooltip="Expected value"/>
              </a:rPr>
              <a:t>mean</a:t>
            </a:r>
            <a:r>
              <a:rPr lang="en-US" dirty="0"/>
              <a:t> of a normally distributed population in situations where the </a:t>
            </a:r>
            <a:r>
              <a:rPr lang="en-US" dirty="0">
                <a:hlinkClick r:id="rId3" tooltip="Sample size"/>
              </a:rPr>
              <a:t>sample size</a:t>
            </a:r>
            <a:r>
              <a:rPr lang="en-US" dirty="0"/>
              <a:t> is small and the population's </a:t>
            </a:r>
            <a:r>
              <a:rPr lang="en-US" dirty="0">
                <a:hlinkClick r:id="rId4" tooltip="Standard deviation"/>
              </a:rPr>
              <a:t>standard deviation</a:t>
            </a:r>
            <a:r>
              <a:rPr lang="en-US" dirty="0"/>
              <a:t> is unknown.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developed by English statistician William Sealy </a:t>
            </a:r>
            <a:r>
              <a:rPr lang="en-US" dirty="0" err="1"/>
              <a:t>Gosset</a:t>
            </a:r>
            <a:r>
              <a:rPr lang="en-US" dirty="0"/>
              <a:t> under the pseudonym "Student</a:t>
            </a:r>
            <a:r>
              <a:rPr lang="en-US" dirty="0" smtClean="0"/>
              <a:t>".</a:t>
            </a:r>
          </a:p>
          <a:p>
            <a:r>
              <a:rPr lang="en-US" dirty="0"/>
              <a:t>The </a:t>
            </a:r>
            <a:r>
              <a:rPr lang="en-US" i="1" dirty="0"/>
              <a:t>t</a:t>
            </a:r>
            <a:r>
              <a:rPr lang="en-US" dirty="0"/>
              <a:t>-distribution is symmetric and bell-shaped, like the normal distribution. However, the </a:t>
            </a:r>
            <a:r>
              <a:rPr lang="en-US" i="1" dirty="0"/>
              <a:t>t</a:t>
            </a:r>
            <a:r>
              <a:rPr lang="en-US" dirty="0"/>
              <a:t>-distribution has heavier tails, meaning that it is more prone to producing values that fall far from its mean. </a:t>
            </a:r>
          </a:p>
        </p:txBody>
      </p:sp>
    </p:spTree>
    <p:extLst>
      <p:ext uri="{BB962C8B-B14F-4D97-AF65-F5344CB8AC3E}">
        <p14:creationId xmlns:p14="http://schemas.microsoft.com/office/powerpoint/2010/main" val="380691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5"/>
            <a:ext cx="10972800" cy="59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2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Sample Two Mean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paired sample </a:t>
            </a:r>
            <a:r>
              <a:rPr lang="en-US" i="1" dirty="0"/>
              <a:t>t</a:t>
            </a:r>
            <a:r>
              <a:rPr lang="en-US" dirty="0"/>
              <a:t>-test, sometimes called the </a:t>
            </a:r>
            <a:r>
              <a:rPr lang="en-US" b="1" dirty="0" smtClean="0"/>
              <a:t>dependent sample </a:t>
            </a:r>
            <a:r>
              <a:rPr lang="en-US" b="1" i="1" dirty="0" smtClean="0"/>
              <a:t>t</a:t>
            </a:r>
            <a:r>
              <a:rPr lang="en-US" b="1" dirty="0" smtClean="0"/>
              <a:t>-test</a:t>
            </a:r>
            <a:r>
              <a:rPr lang="en-US" dirty="0" smtClean="0"/>
              <a:t>, </a:t>
            </a:r>
            <a:r>
              <a:rPr lang="en-US" dirty="0"/>
              <a:t>is a statistical procedure used to determine whether the mean difference between two sets of observations is zero.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paired sample </a:t>
            </a:r>
            <a:r>
              <a:rPr lang="en-US" i="1" dirty="0"/>
              <a:t>t</a:t>
            </a:r>
            <a:r>
              <a:rPr lang="en-US" dirty="0"/>
              <a:t>-test, each subject or entity is measured twice, resulting in </a:t>
            </a:r>
            <a:r>
              <a:rPr lang="en-US" i="1" dirty="0"/>
              <a:t>pairs</a:t>
            </a:r>
            <a:r>
              <a:rPr lang="en-US" dirty="0"/>
              <a:t> of observations. 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you are interested in evaluating the effectiveness of a company training program. One approach you might consider would be to measure the performance of a sample of employees </a:t>
            </a:r>
            <a:r>
              <a:rPr lang="en-US" u="sng" dirty="0"/>
              <a:t>before and after completing the program, and analyze the differences using a paired sample </a:t>
            </a:r>
            <a:r>
              <a:rPr lang="en-US" i="1" u="sng" dirty="0"/>
              <a:t>t</a:t>
            </a:r>
            <a:r>
              <a:rPr lang="en-US" u="sng" dirty="0"/>
              <a:t>-test.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03" y="373887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6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4"/>
            <a:ext cx="10972800" cy="5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92" y="2129743"/>
            <a:ext cx="7639291" cy="3240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Sample Two Mean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 Two Mean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two-sample </a:t>
            </a:r>
            <a:r>
              <a:rPr lang="en-US" u="sng" dirty="0"/>
              <a:t>T-test</a:t>
            </a:r>
            <a:r>
              <a:rPr lang="en-US" dirty="0"/>
              <a:t> is defined as statistical </a:t>
            </a:r>
            <a:r>
              <a:rPr lang="en-US" u="sng" dirty="0"/>
              <a:t>hypothesis testing technique</a:t>
            </a:r>
            <a:r>
              <a:rPr lang="en-US" dirty="0"/>
              <a:t> in which </a:t>
            </a:r>
            <a:r>
              <a:rPr lang="en-US" b="1" dirty="0"/>
              <a:t>two independent sample</a:t>
            </a:r>
            <a:r>
              <a:rPr lang="en-US" dirty="0"/>
              <a:t>s are compared to determine if the means of two populations are statistically different.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two-sample T-test is used when the standard deviations of the populations to be compared are </a:t>
            </a:r>
            <a:r>
              <a:rPr lang="en-US" b="1" dirty="0"/>
              <a:t>unknown and the sample size is small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two-sample T-test is used when the</a:t>
            </a:r>
            <a:r>
              <a:rPr lang="en-US" b="1" dirty="0"/>
              <a:t> two samples are independent </a:t>
            </a:r>
            <a:r>
              <a:rPr lang="en-US" dirty="0"/>
              <a:t>and have</a:t>
            </a:r>
            <a:r>
              <a:rPr lang="en-US" b="1" dirty="0"/>
              <a:t> normal distributions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5" y="288767"/>
            <a:ext cx="245564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1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 Two Mean Test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498" y="2680523"/>
            <a:ext cx="76676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3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11200" y="838200"/>
            <a:ext cx="10972800" cy="1143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cs typeface="+mj-cs"/>
              </a:rPr>
              <a:t>Confidence Interval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11200" y="2133600"/>
            <a:ext cx="10972800" cy="3763963"/>
          </a:xfrm>
        </p:spPr>
        <p:txBody>
          <a:bodyPr/>
          <a:lstStyle/>
          <a:p>
            <a:r>
              <a:rPr lang="en-US" dirty="0"/>
              <a:t>A confidence interval displays the probability that a parameter will fall between a pair of values around the mean.</a:t>
            </a:r>
          </a:p>
          <a:p>
            <a:r>
              <a:rPr lang="en-US" dirty="0"/>
              <a:t>Confidence intervals measure the degree of uncertainty or certainty in a sampling method.</a:t>
            </a:r>
          </a:p>
          <a:p>
            <a:r>
              <a:rPr lang="en-US" dirty="0"/>
              <a:t>They are most often constructed using confidence levels of 95% or 99%.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82" y="174703"/>
            <a:ext cx="5338627" cy="22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Confidence Interval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2186434"/>
            <a:ext cx="6848475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00" y="2675115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 smtClean="0"/>
              <a:t>margin of error</a:t>
            </a:r>
            <a:r>
              <a:rPr lang="en-US" dirty="0"/>
              <a:t> tells you </a:t>
            </a:r>
            <a:r>
              <a:rPr lang="en-US" b="1" dirty="0"/>
              <a:t>how many percentage points your results will differ </a:t>
            </a:r>
            <a:r>
              <a:rPr lang="en-US" dirty="0"/>
              <a:t>from the real population value.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95% confidence interval with a 4 percent margin of error means that your statistic will be within 4 percentage points of the real population value 95% of the time</a:t>
            </a:r>
            <a:r>
              <a:rPr lang="en-US" dirty="0" smtClean="0"/>
              <a:t>.</a:t>
            </a:r>
          </a:p>
          <a:p>
            <a:r>
              <a:rPr lang="en-US" dirty="0"/>
              <a:t>More technically, the </a:t>
            </a:r>
            <a:r>
              <a:rPr lang="en-US" b="1" dirty="0"/>
              <a:t>margin of error </a:t>
            </a:r>
            <a:r>
              <a:rPr lang="en-US" dirty="0"/>
              <a:t>is the range of values below and above the sample statistic in a confidence interval. The confidence interval is a way to show what the </a:t>
            </a:r>
            <a:r>
              <a:rPr lang="en-US" b="1" dirty="0"/>
              <a:t>uncertainty</a:t>
            </a:r>
            <a:r>
              <a:rPr lang="en-US" dirty="0"/>
              <a:t> is with a certain statistic (i.e. from a poll or survey).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49" y="90152"/>
            <a:ext cx="6227607" cy="19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61" y="1957589"/>
            <a:ext cx="7418231" cy="29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Z-score is </a:t>
            </a:r>
            <a:r>
              <a:rPr lang="en-US" b="1" dirty="0"/>
              <a:t>a numerical measurement that describes a value's relationship to the mean of a group of values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Z-score </a:t>
            </a:r>
            <a:r>
              <a:rPr lang="en-US" dirty="0"/>
              <a:t>is measured in terms of standard deviations from the mean.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Z-score is 0, it indicates that the data point's score is identical to the mean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81" y="3969040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5" y="267494"/>
            <a:ext cx="11513713" cy="5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192" y="1854559"/>
            <a:ext cx="8873543" cy="39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z-scores, t-scores are also a conversion of individual scores into a standard form. However, t-scores are used </a:t>
            </a:r>
            <a:r>
              <a:rPr lang="en-US" b="1" dirty="0"/>
              <a:t>when you don’t know the population standard deviation</a:t>
            </a:r>
            <a:r>
              <a:rPr lang="en-US" dirty="0"/>
              <a:t>; You make an estimate by using your sample.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18963"/>
            <a:ext cx="9753600" cy="23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0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1d6adfeb-fd21-47fb-bbbe-a920595e6b24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1590dd7d-2097-4575-862a-b5a566a9ca4c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153</Words>
  <Application>Microsoft Office PowerPoint</Application>
  <PresentationFormat>Widescreen</PresentationFormat>
  <Paragraphs>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Noto Sans Symbols</vt:lpstr>
      <vt:lpstr>Garamond</vt:lpstr>
      <vt:lpstr>Calibri</vt:lpstr>
      <vt:lpstr>Arial</vt:lpstr>
      <vt:lpstr>Thème Office</vt:lpstr>
      <vt:lpstr>PowerPoint Presentation</vt:lpstr>
      <vt:lpstr>Confidence Interval</vt:lpstr>
      <vt:lpstr>Confidence Interval</vt:lpstr>
      <vt:lpstr>Margin of Errors</vt:lpstr>
      <vt:lpstr>PowerPoint Presentation</vt:lpstr>
      <vt:lpstr>Z- Scores</vt:lpstr>
      <vt:lpstr>PowerPoint Presentation</vt:lpstr>
      <vt:lpstr>T Score</vt:lpstr>
      <vt:lpstr>T Score</vt:lpstr>
      <vt:lpstr>Student's t-distribution</vt:lpstr>
      <vt:lpstr>PowerPoint Presentation</vt:lpstr>
      <vt:lpstr>Dependent Sample Two Mean Test</vt:lpstr>
      <vt:lpstr>PowerPoint Presentation</vt:lpstr>
      <vt:lpstr>Independent Sample Two Mean Test</vt:lpstr>
      <vt:lpstr>Independent Sample Two Mean Test</vt:lpstr>
      <vt:lpstr>Independent Sample Two Mean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117</cp:revision>
  <dcterms:created xsi:type="dcterms:W3CDTF">2019-01-15T19:27:36Z</dcterms:created>
  <dcterms:modified xsi:type="dcterms:W3CDTF">2022-04-03T19:58:53Z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