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5"/>
  </p:notesMasterIdLst>
  <p:sldIdLst>
    <p:sldId id="256" r:id="rId5"/>
    <p:sldId id="257" r:id="rId6"/>
    <p:sldId id="258" r:id="rId7"/>
    <p:sldId id="259" r:id="rId8"/>
    <p:sldId id="260" r:id="rId9"/>
    <p:sldId id="262" r:id="rId10"/>
    <p:sldId id="263" r:id="rId11"/>
    <p:sldId id="264" r:id="rId12"/>
    <p:sldId id="265" r:id="rId13"/>
    <p:sldId id="261" r:id="rId14"/>
  </p:sldIdLst>
  <p:sldSz cx="12192000" cy="6858000"/>
  <p:notesSz cx="6858000" cy="9144000"/>
  <p:embeddedFontLst>
    <p:embeddedFont>
      <p:font typeface="Garamond" panose="02020404030301010803" pitchFamily="18" charset="0"/>
      <p:regular r:id="rId16"/>
      <p:bold r:id="rId17"/>
      <p: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1" roundtripDataSignature="AMtx7mhgC230FgkP2/M9wZReZpPeTOSe2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443E21-E75A-4204-9DBB-734AAEA2DFEF}">
  <a:tblStyle styleId="{CE443E21-E75A-4204-9DBB-734AAEA2DF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4" autoAdjust="0"/>
    <p:restoredTop sz="99112" autoAdjust="0"/>
  </p:normalViewPr>
  <p:slideViewPr>
    <p:cSldViewPr snapToGrid="0">
      <p:cViewPr varScale="1">
        <p:scale>
          <a:sx n="74" d="100"/>
          <a:sy n="74" d="100"/>
        </p:scale>
        <p:origin x="41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155"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6.fntdata"/><Relationship Id="rId15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5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52"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4.fntdata"/><Relationship Id="rId15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04216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 name="Google Shape;3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15"/>
        <p:cNvGrpSpPr/>
        <p:nvPr/>
      </p:nvGrpSpPr>
      <p:grpSpPr>
        <a:xfrm>
          <a:off x="0" y="0"/>
          <a:ext cx="0" cy="0"/>
          <a:chOff x="0" y="0"/>
          <a:chExt cx="0" cy="0"/>
        </a:xfrm>
      </p:grpSpPr>
      <p:sp>
        <p:nvSpPr>
          <p:cNvPr id="16" name="Google Shape;16;p80"/>
          <p:cNvSpPr/>
          <p:nvPr/>
        </p:nvSpPr>
        <p:spPr>
          <a:xfrm>
            <a:off x="0" y="3429000"/>
            <a:ext cx="12192000" cy="3429000"/>
          </a:xfrm>
          <a:prstGeom prst="rect">
            <a:avLst/>
          </a:prstGeom>
          <a:solidFill>
            <a:srgbClr val="9CC2E5"/>
          </a:solidFill>
          <a:ln w="12700" cap="flat" cmpd="sng">
            <a:solidFill>
              <a:srgbClr val="406F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406FBA"/>
              </a:solidFill>
              <a:latin typeface="Calibri"/>
              <a:ea typeface="Calibri"/>
              <a:cs typeface="Calibri"/>
              <a:sym typeface="Calibri"/>
            </a:endParaRPr>
          </a:p>
        </p:txBody>
      </p:sp>
      <p:sp>
        <p:nvSpPr>
          <p:cNvPr id="17" name="Google Shape;17;p80"/>
          <p:cNvSpPr txBox="1"/>
          <p:nvPr/>
        </p:nvSpPr>
        <p:spPr>
          <a:xfrm>
            <a:off x="214685" y="5404996"/>
            <a:ext cx="4551625" cy="12618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125DA2"/>
                </a:solidFill>
                <a:latin typeface="Garamond"/>
                <a:ea typeface="Garamond"/>
                <a:cs typeface="Garamond"/>
                <a:sym typeface="Garamond"/>
              </a:rPr>
              <a:t>Kashif Murtaza</a:t>
            </a:r>
            <a:endParaRPr/>
          </a:p>
          <a:p>
            <a:pPr marL="0" marR="0" lvl="0" indent="0" algn="l" rtl="0">
              <a:spcBef>
                <a:spcPts val="0"/>
              </a:spcBef>
              <a:spcAft>
                <a:spcPts val="0"/>
              </a:spcAft>
              <a:buNone/>
            </a:pPr>
            <a:r>
              <a:rPr lang="en-US" sz="1600" b="1">
                <a:solidFill>
                  <a:srgbClr val="125DA2"/>
                </a:solidFill>
                <a:latin typeface="Garamond"/>
                <a:ea typeface="Garamond"/>
                <a:cs typeface="Garamond"/>
                <a:sym typeface="Garamond"/>
              </a:rPr>
              <a:t>AI Sciences Instructor</a:t>
            </a:r>
            <a:endParaRPr/>
          </a:p>
          <a:p>
            <a:pPr marL="0" marR="0" lvl="0" indent="0" algn="l" rtl="0">
              <a:spcBef>
                <a:spcPts val="0"/>
              </a:spcBef>
              <a:spcAft>
                <a:spcPts val="0"/>
              </a:spcAft>
              <a:buNone/>
            </a:pPr>
            <a:endParaRPr sz="2000" b="1">
              <a:solidFill>
                <a:srgbClr val="125DA2"/>
              </a:solidFill>
              <a:latin typeface="Garamond"/>
              <a:ea typeface="Garamond"/>
              <a:cs typeface="Garamond"/>
              <a:sym typeface="Garamond"/>
            </a:endParaRPr>
          </a:p>
          <a:p>
            <a:pPr marL="0" marR="0" lvl="0" indent="0" algn="l" rtl="0">
              <a:spcBef>
                <a:spcPts val="0"/>
              </a:spcBef>
              <a:spcAft>
                <a:spcPts val="0"/>
              </a:spcAft>
              <a:buNone/>
            </a:pPr>
            <a:r>
              <a:rPr lang="en-US" sz="2000" b="1">
                <a:solidFill>
                  <a:srgbClr val="125DA2"/>
                </a:solidFill>
                <a:latin typeface="Garamond"/>
                <a:ea typeface="Garamond"/>
                <a:cs typeface="Garamond"/>
                <a:sym typeface="Garamond"/>
              </a:rPr>
              <a:t>@AISciencesLearn</a:t>
            </a:r>
            <a:endParaRPr/>
          </a:p>
        </p:txBody>
      </p:sp>
      <p:pic>
        <p:nvPicPr>
          <p:cNvPr id="18" name="Google Shape;18;p80"/>
          <p:cNvPicPr preferRelativeResize="0"/>
          <p:nvPr/>
        </p:nvPicPr>
        <p:blipFill rotWithShape="1">
          <a:blip r:embed="rId2">
            <a:alphaModFix/>
          </a:blip>
          <a:srcRect/>
          <a:stretch/>
        </p:blipFill>
        <p:spPr>
          <a:xfrm>
            <a:off x="214685" y="191120"/>
            <a:ext cx="1995778" cy="44500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09600" y="267494"/>
            <a:ext cx="10972800" cy="1399032"/>
          </a:xfrm>
        </p:spPr>
        <p:txBody>
          <a:bodyPr/>
          <a:lstStyle/>
          <a:p>
            <a:r>
              <a:rPr lang="ar-SA" smtClean="0"/>
              <a:t>انقر لتحرير نمط العنوان الرئيسي</a:t>
            </a:r>
            <a:endParaRPr lang="en-US"/>
          </a:p>
        </p:txBody>
      </p:sp>
      <p:sp>
        <p:nvSpPr>
          <p:cNvPr id="3" name="عنصر نائب للمحتوى 2"/>
          <p:cNvSpPr>
            <a:spLocks noGrp="1"/>
          </p:cNvSpPr>
          <p:nvPr>
            <p:ph idx="1"/>
          </p:nvPr>
        </p:nvSpPr>
        <p:spPr>
          <a:xfrm>
            <a:off x="609600" y="1882808"/>
            <a:ext cx="10972800" cy="45720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a:xfrm>
            <a:off x="6388100" y="6480176"/>
            <a:ext cx="2844800" cy="301625"/>
          </a:xfrm>
        </p:spPr>
        <p:txBody>
          <a:bodyPr/>
          <a:lstStyle>
            <a:lvl1pPr>
              <a:defRPr/>
            </a:lvl1pPr>
          </a:lstStyle>
          <a:p>
            <a:pPr>
              <a:defRPr/>
            </a:pPr>
            <a:fld id="{9CEC7117-368B-4A59-8CDF-EBA27A230039}" type="datetimeFigureOut">
              <a:rPr lang="en-US"/>
              <a:pPr>
                <a:defRPr/>
              </a:pPr>
              <a:t>4/4/2022</a:t>
            </a:fld>
            <a:endParaRPr lang="en-US"/>
          </a:p>
        </p:txBody>
      </p:sp>
      <p:sp>
        <p:nvSpPr>
          <p:cNvPr id="5" name="عنصر نائب للتذييل 4"/>
          <p:cNvSpPr>
            <a:spLocks noGrp="1"/>
          </p:cNvSpPr>
          <p:nvPr>
            <p:ph type="ftr" sz="quarter" idx="11"/>
          </p:nvPr>
        </p:nvSpPr>
        <p:spPr>
          <a:xfrm>
            <a:off x="609601" y="6481764"/>
            <a:ext cx="5679017" cy="300037"/>
          </a:xfrm>
        </p:spPr>
        <p:txBody>
          <a:bodyPr/>
          <a:lstStyle>
            <a:lvl1pPr>
              <a:defRPr/>
            </a:lvl1pPr>
          </a:lstStyle>
          <a:p>
            <a:pPr>
              <a:defRPr/>
            </a:pPr>
            <a:endParaRPr lang="en-US"/>
          </a:p>
        </p:txBody>
      </p:sp>
      <p:sp>
        <p:nvSpPr>
          <p:cNvPr id="6" name="عنصر نائب لرقم الشريحة 5"/>
          <p:cNvSpPr>
            <a:spLocks noGrp="1"/>
          </p:cNvSpPr>
          <p:nvPr>
            <p:ph type="sldNum" sz="quarter" idx="12"/>
          </p:nvPr>
        </p:nvSpPr>
        <p:spPr>
          <a:xfrm>
            <a:off x="10119785" y="6481764"/>
            <a:ext cx="670983" cy="301625"/>
          </a:xfrm>
          <a:prstGeom prst="rect">
            <a:avLst/>
          </a:prstGeom>
        </p:spPr>
        <p:txBody>
          <a:bodyPr/>
          <a:lstStyle>
            <a:lvl1pPr>
              <a:defRPr/>
            </a:lvl1pPr>
          </a:lstStyle>
          <a:p>
            <a:pPr>
              <a:defRPr/>
            </a:pPr>
            <a:fld id="{A02820F9-8192-4DCB-8DD4-B357BCE7BB57}" type="slidenum">
              <a:rPr lang="en-US"/>
              <a:pPr>
                <a:defRPr/>
              </a:pPr>
              <a:t>‹#›</a:t>
            </a:fld>
            <a:endParaRPr lang="en-US"/>
          </a:p>
        </p:txBody>
      </p:sp>
    </p:spTree>
    <p:extLst>
      <p:ext uri="{BB962C8B-B14F-4D97-AF65-F5344CB8AC3E}">
        <p14:creationId xmlns:p14="http://schemas.microsoft.com/office/powerpoint/2010/main" val="39375967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25DA2"/>
              </a:buClr>
              <a:buSzPts val="4400"/>
              <a:buFont typeface="Garamond"/>
              <a:buNone/>
              <a:defRPr sz="4400" b="1" i="0" u="none" strike="noStrike" cap="none">
                <a:solidFill>
                  <a:srgbClr val="125DA2"/>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125DA2"/>
              </a:buClr>
              <a:buSzPts val="2800"/>
              <a:buFont typeface="Noto Sans Symbols"/>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rgbClr val="125DA2"/>
              </a:buClr>
              <a:buSzPts val="2400"/>
              <a:buFont typeface="Noto Sans Symbols"/>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rgbClr val="125DA2"/>
              </a:buClr>
              <a:buSzPts val="2000"/>
              <a:buFont typeface="Noto Sans Symbols"/>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4" name="Google Shape;14;p79" descr="Une image contenant texte, clipart&#10;&#10;Description générée automatiquement"/>
          <p:cNvPicPr preferRelativeResize="0"/>
          <p:nvPr/>
        </p:nvPicPr>
        <p:blipFill rotWithShape="1">
          <a:blip r:embed="rId4">
            <a:alphaModFix/>
          </a:blip>
          <a:srcRect/>
          <a:stretch/>
        </p:blipFill>
        <p:spPr>
          <a:xfrm>
            <a:off x="9735047" y="6356350"/>
            <a:ext cx="1618753" cy="3609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isciences.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txBox="1"/>
          <p:nvPr/>
        </p:nvSpPr>
        <p:spPr>
          <a:xfrm>
            <a:off x="227678" y="1798675"/>
            <a:ext cx="11964300" cy="1630200"/>
          </a:xfrm>
          <a:prstGeom prst="rect">
            <a:avLst/>
          </a:prstGeom>
          <a:noFill/>
          <a:ln>
            <a:noFill/>
          </a:ln>
        </p:spPr>
        <p:txBody>
          <a:bodyPr spcFirstLastPara="1" wrap="square" lIns="91425" tIns="45700" rIns="91425" bIns="45700" anchor="t" anchorCtr="0">
            <a:normAutofit/>
          </a:bodyPr>
          <a:lstStyle/>
          <a:p>
            <a:pPr lvl="0">
              <a:lnSpc>
                <a:spcPct val="90000"/>
              </a:lnSpc>
              <a:buClr>
                <a:srgbClr val="406FBA"/>
              </a:buClr>
              <a:buSzPct val="100000"/>
            </a:pPr>
            <a:r>
              <a:rPr lang="en-US" sz="5800" b="1" dirty="0" smtClean="0">
                <a:solidFill>
                  <a:srgbClr val="406FBA"/>
                </a:solidFill>
                <a:latin typeface="Garamond"/>
                <a:ea typeface="Garamond"/>
                <a:cs typeface="Garamond"/>
                <a:sym typeface="Garamond"/>
              </a:rPr>
              <a:t>Hypothesis Testing in Data Science</a:t>
            </a:r>
            <a:endParaRPr sz="6600" b="1" dirty="0">
              <a:solidFill>
                <a:srgbClr val="406FBA"/>
              </a:solidFill>
              <a:latin typeface="Garamond"/>
              <a:ea typeface="Garamond"/>
              <a:cs typeface="Garamond"/>
              <a:sym typeface="Garamond"/>
            </a:endParaRPr>
          </a:p>
        </p:txBody>
      </p:sp>
      <p:sp>
        <p:nvSpPr>
          <p:cNvPr id="40" name="Google Shape;40;p1"/>
          <p:cNvSpPr txBox="1"/>
          <p:nvPr/>
        </p:nvSpPr>
        <p:spPr>
          <a:xfrm>
            <a:off x="227670" y="3428876"/>
            <a:ext cx="7579020" cy="2024652"/>
          </a:xfrm>
          <a:prstGeom prst="rect">
            <a:avLst/>
          </a:prstGeom>
          <a:noFill/>
          <a:ln>
            <a:noFill/>
          </a:ln>
        </p:spPr>
        <p:txBody>
          <a:bodyPr spcFirstLastPara="1" wrap="square" lIns="91425" tIns="45700" rIns="91425" bIns="45700" anchor="t" anchorCtr="0">
            <a:noAutofit/>
          </a:bodyPr>
          <a:lstStyle/>
          <a:p>
            <a:pPr lvl="1"/>
            <a:r>
              <a:rPr lang="en-US" sz="2000" b="1" dirty="0" smtClean="0">
                <a:solidFill>
                  <a:schemeClr val="accent1">
                    <a:lumMod val="50000"/>
                  </a:schemeClr>
                </a:solidFill>
                <a:latin typeface="Times New Roman" pitchFamily="18" charset="0"/>
                <a:cs typeface="Times New Roman" pitchFamily="18" charset="0"/>
              </a:rPr>
              <a:t>Topics to be covered:</a:t>
            </a:r>
          </a:p>
          <a:p>
            <a:pPr marL="285750" lvl="1" indent="-285750">
              <a:buFont typeface="Arial" panose="020B0604020202020204" pitchFamily="34" charset="0"/>
              <a:buChar char="•"/>
            </a:pPr>
            <a:r>
              <a:rPr lang="en-US" sz="1600" dirty="0">
                <a:solidFill>
                  <a:schemeClr val="accent1">
                    <a:lumMod val="75000"/>
                  </a:schemeClr>
                </a:solidFill>
                <a:latin typeface="Times New Roman" panose="02020603050405020304" pitchFamily="18" charset="0"/>
                <a:cs typeface="Times New Roman" panose="02020603050405020304" pitchFamily="18" charset="0"/>
              </a:rPr>
              <a:t>Null vs Alternative Hypothesis</a:t>
            </a:r>
          </a:p>
          <a:p>
            <a:pPr marL="285750" lvl="1" indent="-285750">
              <a:buFont typeface="Arial" panose="020B0604020202020204" pitchFamily="34" charset="0"/>
              <a:buChar char="•"/>
            </a:pPr>
            <a:r>
              <a:rPr lang="en-US" sz="1600" dirty="0">
                <a:solidFill>
                  <a:schemeClr val="accent1">
                    <a:lumMod val="75000"/>
                  </a:schemeClr>
                </a:solidFill>
                <a:latin typeface="Times New Roman" panose="02020603050405020304" pitchFamily="18" charset="0"/>
                <a:cs typeface="Times New Roman" panose="02020603050405020304" pitchFamily="18" charset="0"/>
              </a:rPr>
              <a:t>Error types</a:t>
            </a:r>
          </a:p>
          <a:p>
            <a:pPr marL="285750" lvl="1" indent="-285750">
              <a:buFont typeface="Arial" panose="020B0604020202020204" pitchFamily="34" charset="0"/>
              <a:buChar char="•"/>
            </a:pPr>
            <a:r>
              <a:rPr lang="en-US" sz="1600" dirty="0" smtClean="0">
                <a:solidFill>
                  <a:schemeClr val="accent1">
                    <a:lumMod val="75000"/>
                  </a:schemeClr>
                </a:solidFill>
                <a:latin typeface="Times New Roman" panose="02020603050405020304" pitchFamily="18" charset="0"/>
                <a:cs typeface="Times New Roman" panose="02020603050405020304" pitchFamily="18" charset="0"/>
              </a:rPr>
              <a:t>Critical </a:t>
            </a:r>
            <a:r>
              <a:rPr lang="en-US" sz="1600" dirty="0">
                <a:solidFill>
                  <a:schemeClr val="accent1">
                    <a:lumMod val="75000"/>
                  </a:schemeClr>
                </a:solidFill>
                <a:latin typeface="Times New Roman" panose="02020603050405020304" pitchFamily="18" charset="0"/>
                <a:cs typeface="Times New Roman" panose="02020603050405020304" pitchFamily="18" charset="0"/>
              </a:rPr>
              <a:t>Region, Significance level &amp; </a:t>
            </a:r>
            <a:r>
              <a:rPr lang="en-US" sz="1600" dirty="0" smtClean="0">
                <a:solidFill>
                  <a:schemeClr val="accent1">
                    <a:lumMod val="75000"/>
                  </a:schemeClr>
                </a:solidFill>
                <a:latin typeface="Times New Roman" panose="02020603050405020304" pitchFamily="18" charset="0"/>
                <a:cs typeface="Times New Roman" panose="02020603050405020304" pitchFamily="18" charset="0"/>
              </a:rPr>
              <a:t>P-Value</a:t>
            </a:r>
          </a:p>
          <a:p>
            <a:pPr marL="285750" lvl="1" indent="-285750">
              <a:buFont typeface="Arial" panose="020B0604020202020204" pitchFamily="34" charset="0"/>
              <a:buChar char="•"/>
            </a:pPr>
            <a:r>
              <a:rPr lang="en-US" sz="1600" dirty="0">
                <a:solidFill>
                  <a:schemeClr val="accent1">
                    <a:lumMod val="75000"/>
                  </a:schemeClr>
                </a:solidFill>
                <a:latin typeface="Times New Roman" panose="02020603050405020304" pitchFamily="18" charset="0"/>
                <a:cs typeface="Times New Roman" panose="02020603050405020304" pitchFamily="18" charset="0"/>
              </a:rPr>
              <a:t>Population Variance Known</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solidFill>
                  <a:schemeClr val="accent1">
                    <a:lumMod val="75000"/>
                  </a:schemeClr>
                </a:solidFill>
                <a:latin typeface="Times New Roman" panose="02020603050405020304" pitchFamily="18" charset="0"/>
                <a:cs typeface="Times New Roman" panose="02020603050405020304" pitchFamily="18" charset="0"/>
              </a:rPr>
              <a:t>Population Variance Unknown</a:t>
            </a: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US" sz="1600" dirty="0" smtClean="0">
                <a:solidFill>
                  <a:schemeClr val="accent1">
                    <a:lumMod val="75000"/>
                  </a:schemeClr>
                </a:solidFill>
                <a:latin typeface="Times New Roman" panose="02020603050405020304" pitchFamily="18" charset="0"/>
                <a:cs typeface="Times New Roman" panose="02020603050405020304" pitchFamily="18" charset="0"/>
              </a:rPr>
              <a:t>Parametric </a:t>
            </a:r>
            <a:r>
              <a:rPr lang="en-US" sz="1600" dirty="0">
                <a:solidFill>
                  <a:schemeClr val="accent1">
                    <a:lumMod val="75000"/>
                  </a:schemeClr>
                </a:solidFill>
                <a:latin typeface="Times New Roman" panose="02020603050405020304" pitchFamily="18" charset="0"/>
                <a:cs typeface="Times New Roman" panose="02020603050405020304" pitchFamily="18" charset="0"/>
              </a:rPr>
              <a:t>tests </a:t>
            </a:r>
            <a:r>
              <a:rPr lang="en-US" sz="1600" dirty="0" smtClean="0">
                <a:solidFill>
                  <a:schemeClr val="accent1">
                    <a:lumMod val="75000"/>
                  </a:schemeClr>
                </a:solidFill>
                <a:latin typeface="Times New Roman" panose="02020603050405020304" pitchFamily="18" charset="0"/>
                <a:cs typeface="Times New Roman" panose="02020603050405020304" pitchFamily="18" charset="0"/>
              </a:rPr>
              <a:t>(</a:t>
            </a:r>
            <a:r>
              <a:rPr lang="en-US" dirty="0" smtClean="0">
                <a:solidFill>
                  <a:schemeClr val="accent1">
                    <a:lumMod val="75000"/>
                  </a:schemeClr>
                </a:solidFill>
                <a:latin typeface="Times New Roman" panose="02020603050405020304" pitchFamily="18" charset="0"/>
                <a:cs typeface="Times New Roman" panose="02020603050405020304" pitchFamily="18" charset="0"/>
              </a:rPr>
              <a:t>Dependent </a:t>
            </a:r>
            <a:r>
              <a:rPr lang="en-US" dirty="0">
                <a:solidFill>
                  <a:schemeClr val="accent1">
                    <a:lumMod val="75000"/>
                  </a:schemeClr>
                </a:solidFill>
                <a:latin typeface="Times New Roman" panose="02020603050405020304" pitchFamily="18" charset="0"/>
                <a:cs typeface="Times New Roman" panose="02020603050405020304" pitchFamily="18" charset="0"/>
              </a:rPr>
              <a:t>&amp; Independent Samples for Mean </a:t>
            </a:r>
            <a:r>
              <a:rPr lang="en-US" dirty="0" smtClean="0">
                <a:solidFill>
                  <a:schemeClr val="accent1">
                    <a:lumMod val="75000"/>
                  </a:schemeClr>
                </a:solidFill>
                <a:latin typeface="Times New Roman" panose="02020603050405020304" pitchFamily="18" charset="0"/>
                <a:cs typeface="Times New Roman" panose="02020603050405020304" pitchFamily="18" charset="0"/>
              </a:rPr>
              <a:t>Test)</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endParaRPr lang="en-US" sz="1600" dirty="0">
              <a:solidFill>
                <a:schemeClr val="accent1">
                  <a:lumMod val="75000"/>
                </a:schemeClr>
              </a:solidFill>
              <a:latin typeface="Times New Roman" panose="02020603050405020304" pitchFamily="18" charset="0"/>
              <a:cs typeface="Times New Roman" panose="02020603050405020304" pitchFamily="18" charset="0"/>
            </a:endParaRPr>
          </a:p>
          <a:p>
            <a:pPr lvl="1"/>
            <a:r>
              <a:rPr lang="en-US" sz="1600" dirty="0" smtClean="0">
                <a:solidFill>
                  <a:schemeClr val="accent1">
                    <a:lumMod val="75000"/>
                  </a:schemeClr>
                </a:solidFill>
              </a:rPr>
              <a:t> </a:t>
            </a:r>
            <a:endParaRPr lang="en-US" sz="1600" dirty="0">
              <a:solidFill>
                <a:schemeClr val="accent1">
                  <a:lumMod val="75000"/>
                </a:schemeClr>
              </a:solidFill>
            </a:endParaRPr>
          </a:p>
        </p:txBody>
      </p:sp>
      <p:sp>
        <p:nvSpPr>
          <p:cNvPr id="41" name="Google Shape;41;p1"/>
          <p:cNvSpPr txBox="1"/>
          <p:nvPr/>
        </p:nvSpPr>
        <p:spPr>
          <a:xfrm>
            <a:off x="227670" y="5453528"/>
            <a:ext cx="4056381" cy="299512"/>
          </a:xfrm>
          <a:prstGeom prst="rect">
            <a:avLst/>
          </a:prstGeom>
          <a:solidFill>
            <a:srgbClr val="9DC3E6"/>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25DA2"/>
              </a:buClr>
              <a:buSzPts val="2000"/>
              <a:buFont typeface="Garamond"/>
              <a:buNone/>
            </a:pPr>
            <a:r>
              <a:rPr lang="en-US" sz="2000" b="1" dirty="0" err="1" smtClean="0">
                <a:solidFill>
                  <a:srgbClr val="125DA2"/>
                </a:solidFill>
                <a:latin typeface="Garamond"/>
                <a:ea typeface="Garamond"/>
                <a:cs typeface="Garamond"/>
                <a:sym typeface="Garamond"/>
              </a:rPr>
              <a:t>Sehrish</a:t>
            </a:r>
            <a:r>
              <a:rPr lang="en-US" sz="2000" b="1" dirty="0" smtClean="0">
                <a:solidFill>
                  <a:srgbClr val="125DA2"/>
                </a:solidFill>
                <a:latin typeface="Garamond"/>
                <a:ea typeface="Garamond"/>
                <a:cs typeface="Garamond"/>
                <a:sym typeface="Garamond"/>
              </a:rPr>
              <a:t> </a:t>
            </a:r>
            <a:r>
              <a:rPr lang="en-US" sz="2000" b="1" dirty="0" err="1" smtClean="0">
                <a:solidFill>
                  <a:srgbClr val="125DA2"/>
                </a:solidFill>
                <a:latin typeface="Garamond"/>
                <a:ea typeface="Garamond"/>
                <a:cs typeface="Garamond"/>
                <a:sym typeface="Garamond"/>
              </a:rPr>
              <a:t>Aqeel</a:t>
            </a:r>
            <a:endParaRPr sz="2000" b="1" dirty="0">
              <a:solidFill>
                <a:srgbClr val="125DA2"/>
              </a:solidFill>
              <a:latin typeface="Garamond"/>
              <a:ea typeface="Garamond"/>
              <a:cs typeface="Garamond"/>
              <a:sym typeface="Garamond"/>
            </a:endParaRPr>
          </a:p>
        </p:txBody>
      </p:sp>
      <p:sp>
        <p:nvSpPr>
          <p:cNvPr id="2" name="TextBox 1"/>
          <p:cNvSpPr txBox="1"/>
          <p:nvPr/>
        </p:nvSpPr>
        <p:spPr>
          <a:xfrm>
            <a:off x="9240960" y="6167037"/>
            <a:ext cx="2770909" cy="677108"/>
          </a:xfrm>
          <a:prstGeom prst="rect">
            <a:avLst/>
          </a:prstGeom>
          <a:noFill/>
        </p:spPr>
        <p:txBody>
          <a:bodyPr wrap="square" rtlCol="0">
            <a:spAutoFit/>
          </a:bodyPr>
          <a:lstStyle/>
          <a:p>
            <a:pPr lvl="0"/>
            <a:r>
              <a:rPr lang="en-US" sz="2400" u="sng" dirty="0">
                <a:solidFill>
                  <a:schemeClr val="dk1"/>
                </a:solidFill>
                <a:latin typeface="Garamond"/>
                <a:ea typeface="Garamond"/>
                <a:cs typeface="Garamond"/>
                <a:sym typeface="Garamond"/>
                <a:hlinkClick r:id="rId3"/>
              </a:rPr>
              <a:t>www.aisciences.io</a:t>
            </a:r>
            <a:endParaRPr lang="en-US" sz="2400" dirty="0">
              <a:solidFill>
                <a:schemeClr val="dk1"/>
              </a:solidFill>
              <a:latin typeface="Garamond"/>
              <a:ea typeface="Garamond"/>
              <a:cs typeface="Garamond"/>
              <a:sym typeface="Garamond"/>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Parametric </a:t>
            </a:r>
            <a:r>
              <a:rPr lang="en-US" sz="4000" dirty="0" smtClean="0"/>
              <a:t>Tests</a:t>
            </a:r>
            <a:endParaRPr lang="en-US" dirty="0"/>
          </a:p>
        </p:txBody>
      </p:sp>
      <p:pic>
        <p:nvPicPr>
          <p:cNvPr id="3" name="Content Placeholder 2"/>
          <p:cNvPicPr>
            <a:picLocks noGrp="1" noChangeAspect="1"/>
          </p:cNvPicPr>
          <p:nvPr>
            <p:ph idx="1"/>
          </p:nvPr>
        </p:nvPicPr>
        <p:blipFill>
          <a:blip r:embed="rId2"/>
          <a:stretch>
            <a:fillRect/>
          </a:stretch>
        </p:blipFill>
        <p:spPr>
          <a:xfrm>
            <a:off x="1545465" y="1996226"/>
            <a:ext cx="8731876" cy="3580326"/>
          </a:xfrm>
          <a:prstGeom prst="rect">
            <a:avLst/>
          </a:prstGeom>
        </p:spPr>
      </p:pic>
    </p:spTree>
    <p:extLst>
      <p:ext uri="{BB962C8B-B14F-4D97-AF65-F5344CB8AC3E}">
        <p14:creationId xmlns:p14="http://schemas.microsoft.com/office/powerpoint/2010/main" val="258927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711200" y="838200"/>
            <a:ext cx="10972800" cy="1143000"/>
          </a:xfrm>
        </p:spPr>
        <p:txBody>
          <a:bodyPr/>
          <a:lstStyle/>
          <a:p>
            <a:pPr marL="484632" indent="0" eaLnBrk="1" fontAlgn="auto" hangingPunct="1">
              <a:spcAft>
                <a:spcPts val="0"/>
              </a:spcAft>
              <a:defRPr/>
            </a:pPr>
            <a:r>
              <a:rPr lang="en-US" dirty="0" smtClean="0">
                <a:solidFill>
                  <a:schemeClr val="accent1">
                    <a:tint val="83000"/>
                    <a:satMod val="150000"/>
                  </a:schemeClr>
                </a:solidFill>
                <a:cs typeface="+mj-cs"/>
              </a:rPr>
              <a:t>Null and Alternate Hypothesis</a:t>
            </a:r>
          </a:p>
        </p:txBody>
      </p:sp>
      <p:sp>
        <p:nvSpPr>
          <p:cNvPr id="11267" name="Content Placeholder 2"/>
          <p:cNvSpPr>
            <a:spLocks noGrp="1"/>
          </p:cNvSpPr>
          <p:nvPr>
            <p:ph idx="1"/>
          </p:nvPr>
        </p:nvSpPr>
        <p:spPr>
          <a:xfrm>
            <a:off x="711200" y="2133600"/>
            <a:ext cx="10972800" cy="3763963"/>
          </a:xfrm>
        </p:spPr>
        <p:txBody>
          <a:bodyPr>
            <a:normAutofit/>
          </a:bodyPr>
          <a:lstStyle/>
          <a:p>
            <a:r>
              <a:rPr lang="en-US" i="1" dirty="0" smtClean="0"/>
              <a:t>H</a:t>
            </a:r>
            <a:r>
              <a:rPr lang="en-US" i="1" baseline="-25000" dirty="0" smtClean="0"/>
              <a:t>0</a:t>
            </a:r>
            <a:r>
              <a:rPr lang="en-US" dirty="0"/>
              <a:t>: </a:t>
            </a:r>
            <a:r>
              <a:rPr lang="en-US" b="1" dirty="0"/>
              <a:t>The null hypothesis:</a:t>
            </a:r>
            <a:r>
              <a:rPr lang="en-US" dirty="0"/>
              <a:t> It is a statement of no difference between the variables–they are not related. This can often be considered the status quo and as a result if you cannot accept the null it requires some action</a:t>
            </a:r>
            <a:r>
              <a:rPr lang="en-US" dirty="0" smtClean="0"/>
              <a:t>.</a:t>
            </a:r>
          </a:p>
          <a:p>
            <a:endParaRPr lang="en-US" dirty="0"/>
          </a:p>
          <a:p>
            <a:r>
              <a:rPr lang="en-US" i="1" dirty="0"/>
              <a:t>H</a:t>
            </a:r>
            <a:r>
              <a:rPr lang="en-US" i="1" baseline="-25000" dirty="0"/>
              <a:t>a</a:t>
            </a:r>
            <a:r>
              <a:rPr lang="en-US" dirty="0"/>
              <a:t>: </a:t>
            </a:r>
            <a:r>
              <a:rPr lang="en-US" b="1" dirty="0"/>
              <a:t>The alternative hypothesis:</a:t>
            </a:r>
            <a:r>
              <a:rPr lang="en-US" dirty="0"/>
              <a:t> It is a claim about the population that is contradictory to </a:t>
            </a:r>
            <a:r>
              <a:rPr lang="en-US" i="1" dirty="0"/>
              <a:t>H</a:t>
            </a:r>
            <a:r>
              <a:rPr lang="en-US" i="1" baseline="-25000" dirty="0"/>
              <a:t>0</a:t>
            </a:r>
            <a:r>
              <a:rPr lang="en-US" dirty="0"/>
              <a:t> and what we conclude when we cannot accept </a:t>
            </a:r>
            <a:r>
              <a:rPr lang="en-US" i="1" dirty="0"/>
              <a:t>H</a:t>
            </a:r>
            <a:r>
              <a:rPr lang="en-US" i="1" baseline="-25000" dirty="0"/>
              <a:t>0</a:t>
            </a:r>
            <a:r>
              <a:rPr lang="en-US" dirty="0"/>
              <a:t>. This is usually what the researcher is trying to prove. The</a:t>
            </a:r>
          </a:p>
        </p:txBody>
      </p:sp>
      <p:pic>
        <p:nvPicPr>
          <p:cNvPr id="5" name="Picture 4"/>
          <p:cNvPicPr>
            <a:picLocks noChangeAspect="1"/>
          </p:cNvPicPr>
          <p:nvPr/>
        </p:nvPicPr>
        <p:blipFill>
          <a:blip r:embed="rId2"/>
          <a:stretch>
            <a:fillRect/>
          </a:stretch>
        </p:blipFill>
        <p:spPr>
          <a:xfrm>
            <a:off x="8684749" y="838200"/>
            <a:ext cx="2858917" cy="1417500"/>
          </a:xfrm>
          <a:prstGeom prst="rect">
            <a:avLst/>
          </a:prstGeom>
        </p:spPr>
      </p:pic>
    </p:spTree>
    <p:extLst>
      <p:ext uri="{BB962C8B-B14F-4D97-AF65-F5344CB8AC3E}">
        <p14:creationId xmlns:p14="http://schemas.microsoft.com/office/powerpoint/2010/main" val="4250396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tint val="83000"/>
                    <a:satMod val="150000"/>
                  </a:schemeClr>
                </a:solidFill>
              </a:rPr>
              <a:t>Null and Alternate Hypothesis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9600" y="1882807"/>
            <a:ext cx="10972800" cy="4350567"/>
          </a:xfrm>
          <a:prstGeom prst="rect">
            <a:avLst/>
          </a:prstGeom>
        </p:spPr>
      </p:pic>
    </p:spTree>
    <p:extLst>
      <p:ext uri="{BB962C8B-B14F-4D97-AF65-F5344CB8AC3E}">
        <p14:creationId xmlns:p14="http://schemas.microsoft.com/office/powerpoint/2010/main" val="1364533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Level</a:t>
            </a:r>
            <a:endParaRPr lang="en-US" dirty="0"/>
          </a:p>
        </p:txBody>
      </p:sp>
      <p:sp>
        <p:nvSpPr>
          <p:cNvPr id="3" name="Content Placeholder 2"/>
          <p:cNvSpPr>
            <a:spLocks noGrp="1"/>
          </p:cNvSpPr>
          <p:nvPr>
            <p:ph idx="1"/>
          </p:nvPr>
        </p:nvSpPr>
        <p:spPr/>
        <p:txBody>
          <a:bodyPr>
            <a:normAutofit/>
          </a:bodyPr>
          <a:lstStyle/>
          <a:p>
            <a:r>
              <a:rPr lang="en-US" dirty="0"/>
              <a:t>A </a:t>
            </a:r>
            <a:r>
              <a:rPr lang="en-US" b="1" i="1" dirty="0"/>
              <a:t>confidence</a:t>
            </a:r>
            <a:r>
              <a:rPr lang="en-US" i="1" dirty="0"/>
              <a:t> </a:t>
            </a:r>
            <a:r>
              <a:rPr lang="en-US" b="1" i="1" dirty="0"/>
              <a:t>interval</a:t>
            </a:r>
            <a:r>
              <a:rPr lang="en-US" dirty="0"/>
              <a:t>, also known as the acceptance region, is a set of values for the test statistic for which the null hypothesis is accepted. i.e. if the observed test statistic is in the confidence interval then we accept the  null hypothesis and reject the alternative hypothesis.</a:t>
            </a:r>
            <a:endParaRPr lang="en-US" dirty="0" smtClean="0"/>
          </a:p>
          <a:p>
            <a:r>
              <a:rPr lang="en-US" dirty="0"/>
              <a:t>Confidence intervals can be calculated at different </a:t>
            </a:r>
            <a:r>
              <a:rPr lang="en-US" b="1" i="1" dirty="0"/>
              <a:t>significance levels</a:t>
            </a:r>
            <a:r>
              <a:rPr lang="en-US" b="1" dirty="0"/>
              <a:t>. </a:t>
            </a:r>
            <a:endParaRPr lang="en-US" b="1" dirty="0" smtClean="0"/>
          </a:p>
          <a:p>
            <a:r>
              <a:rPr lang="en-US" dirty="0" smtClean="0"/>
              <a:t>We use </a:t>
            </a:r>
            <a:r>
              <a:rPr lang="en-US" b="1" dirty="0" smtClean="0"/>
              <a:t>α</a:t>
            </a:r>
            <a:r>
              <a:rPr lang="en-US" dirty="0" smtClean="0"/>
              <a:t> to denote the level of significance and perform a hypothesis test with a </a:t>
            </a:r>
            <a:r>
              <a:rPr lang="en-US" b="1" dirty="0" smtClean="0"/>
              <a:t>100(1−α)% </a:t>
            </a:r>
            <a:r>
              <a:rPr lang="en-US" dirty="0" smtClean="0"/>
              <a:t>confidence interval.</a:t>
            </a:r>
          </a:p>
          <a:p>
            <a:r>
              <a:rPr lang="en-US" dirty="0" smtClean="0"/>
              <a:t>Confidence intervals are usually calculated at </a:t>
            </a:r>
            <a:r>
              <a:rPr lang="en-US" b="1" dirty="0" smtClean="0"/>
              <a:t>5% or 1% significance levels,</a:t>
            </a:r>
            <a:r>
              <a:rPr lang="en-US" dirty="0" smtClean="0"/>
              <a:t> for which </a:t>
            </a:r>
            <a:r>
              <a:rPr lang="en-US" b="1" dirty="0" smtClean="0"/>
              <a:t>α=0.05 and α=0.01</a:t>
            </a:r>
            <a:r>
              <a:rPr lang="en-US" dirty="0" smtClean="0"/>
              <a:t> respectively. </a:t>
            </a:r>
          </a:p>
          <a:p>
            <a:endParaRPr lang="en-US" dirty="0"/>
          </a:p>
        </p:txBody>
      </p:sp>
      <p:pic>
        <p:nvPicPr>
          <p:cNvPr id="4" name="Picture 3"/>
          <p:cNvPicPr>
            <a:picLocks noChangeAspect="1"/>
          </p:cNvPicPr>
          <p:nvPr/>
        </p:nvPicPr>
        <p:blipFill>
          <a:blip r:embed="rId2"/>
          <a:stretch>
            <a:fillRect/>
          </a:stretch>
        </p:blipFill>
        <p:spPr>
          <a:xfrm>
            <a:off x="5409127" y="428557"/>
            <a:ext cx="5640946" cy="1647825"/>
          </a:xfrm>
          <a:prstGeom prst="rect">
            <a:avLst/>
          </a:prstGeom>
        </p:spPr>
      </p:pic>
    </p:spTree>
    <p:extLst>
      <p:ext uri="{BB962C8B-B14F-4D97-AF65-F5344CB8AC3E}">
        <p14:creationId xmlns:p14="http://schemas.microsoft.com/office/powerpoint/2010/main" val="2436891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Region</a:t>
            </a:r>
            <a:endParaRPr lang="en-US" dirty="0"/>
          </a:p>
        </p:txBody>
      </p:sp>
      <p:sp>
        <p:nvSpPr>
          <p:cNvPr id="3" name="Content Placeholder 2"/>
          <p:cNvSpPr>
            <a:spLocks noGrp="1"/>
          </p:cNvSpPr>
          <p:nvPr>
            <p:ph idx="1"/>
          </p:nvPr>
        </p:nvSpPr>
        <p:spPr/>
        <p:txBody>
          <a:bodyPr/>
          <a:lstStyle/>
          <a:p>
            <a:endParaRPr lang="en-US" dirty="0" smtClean="0"/>
          </a:p>
          <a:p>
            <a:r>
              <a:rPr lang="en-US" dirty="0" smtClean="0"/>
              <a:t>A</a:t>
            </a:r>
            <a:r>
              <a:rPr lang="en-US" dirty="0"/>
              <a:t> </a:t>
            </a:r>
            <a:r>
              <a:rPr lang="en-US" b="1" i="1" dirty="0"/>
              <a:t>critical region</a:t>
            </a:r>
            <a:r>
              <a:rPr lang="en-US" dirty="0"/>
              <a:t>, also known as the </a:t>
            </a:r>
            <a:r>
              <a:rPr lang="en-US" b="1" dirty="0"/>
              <a:t>rejection region</a:t>
            </a:r>
            <a:r>
              <a:rPr lang="en-US" dirty="0"/>
              <a:t>, is a set of values for the test statistic for which the </a:t>
            </a:r>
            <a:r>
              <a:rPr lang="en-US" u="sng" dirty="0"/>
              <a:t>null hypothesis is rejected</a:t>
            </a:r>
            <a:r>
              <a:rPr lang="en-US" dirty="0"/>
              <a:t>. i.e. if the observed test statistic is in the critical region then we reject the null hypothesis and accept the alternative hypothesis</a:t>
            </a:r>
            <a:r>
              <a:rPr lang="en-US" dirty="0" smtClean="0"/>
              <a:t>.</a:t>
            </a:r>
            <a:endParaRPr lang="en-US" dirty="0"/>
          </a:p>
          <a:p>
            <a:r>
              <a:rPr lang="en-US" dirty="0"/>
              <a:t>The </a:t>
            </a:r>
            <a:r>
              <a:rPr lang="en-US" b="1" i="1" dirty="0"/>
              <a:t>critical value</a:t>
            </a:r>
            <a:r>
              <a:rPr lang="en-US" dirty="0"/>
              <a:t> at a certain significance level can be thought of as a cut-off point. If a test statistic on one side of the critical value results in accepting the null hypothesis, a test statistic on the other side will result in rejecting the null hypothesis.</a:t>
            </a:r>
          </a:p>
          <a:p>
            <a:endParaRPr lang="en-US" dirty="0"/>
          </a:p>
        </p:txBody>
      </p:sp>
      <p:pic>
        <p:nvPicPr>
          <p:cNvPr id="4" name="Picture 3"/>
          <p:cNvPicPr>
            <a:picLocks noChangeAspect="1"/>
          </p:cNvPicPr>
          <p:nvPr/>
        </p:nvPicPr>
        <p:blipFill>
          <a:blip r:embed="rId2"/>
          <a:stretch>
            <a:fillRect/>
          </a:stretch>
        </p:blipFill>
        <p:spPr>
          <a:xfrm>
            <a:off x="4584880" y="267494"/>
            <a:ext cx="6709892" cy="1809750"/>
          </a:xfrm>
          <a:prstGeom prst="rect">
            <a:avLst/>
          </a:prstGeom>
        </p:spPr>
      </p:pic>
    </p:spTree>
    <p:extLst>
      <p:ext uri="{BB962C8B-B14F-4D97-AF65-F5344CB8AC3E}">
        <p14:creationId xmlns:p14="http://schemas.microsoft.com/office/powerpoint/2010/main" val="36253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Quiz: Population Variance Unknown</a:t>
            </a:r>
            <a:endParaRPr lang="en-US" dirty="0"/>
          </a:p>
        </p:txBody>
      </p:sp>
      <p:sp>
        <p:nvSpPr>
          <p:cNvPr id="3" name="Content Placeholder 2"/>
          <p:cNvSpPr>
            <a:spLocks noGrp="1"/>
          </p:cNvSpPr>
          <p:nvPr>
            <p:ph idx="1"/>
          </p:nvPr>
        </p:nvSpPr>
        <p:spPr/>
        <p:txBody>
          <a:bodyPr/>
          <a:lstStyle/>
          <a:p>
            <a:r>
              <a:rPr lang="en-US" dirty="0" smtClean="0"/>
              <a:t>Which test to perform if population variance is unknown?</a:t>
            </a:r>
            <a:endParaRPr lang="en-US" dirty="0"/>
          </a:p>
        </p:txBody>
      </p:sp>
    </p:spTree>
    <p:extLst>
      <p:ext uri="{BB962C8B-B14F-4D97-AF65-F5344CB8AC3E}">
        <p14:creationId xmlns:p14="http://schemas.microsoft.com/office/powerpoint/2010/main" val="161372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Answer</a:t>
            </a:r>
            <a:endParaRPr lang="en-US" dirty="0"/>
          </a:p>
        </p:txBody>
      </p:sp>
      <p:pic>
        <p:nvPicPr>
          <p:cNvPr id="1026" name="Picture 2" descr="Hypothesis Testing | Difference between Z-Test and T-Te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3499" y="2137893"/>
            <a:ext cx="8139447" cy="3309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14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Quiz: Population Variance known</a:t>
            </a:r>
            <a:endParaRPr lang="en-US" dirty="0"/>
          </a:p>
        </p:txBody>
      </p:sp>
      <p:sp>
        <p:nvSpPr>
          <p:cNvPr id="3" name="Content Placeholder 2"/>
          <p:cNvSpPr>
            <a:spLocks noGrp="1"/>
          </p:cNvSpPr>
          <p:nvPr>
            <p:ph idx="1"/>
          </p:nvPr>
        </p:nvSpPr>
        <p:spPr/>
        <p:txBody>
          <a:bodyPr/>
          <a:lstStyle/>
          <a:p>
            <a:r>
              <a:rPr lang="en-US" dirty="0" smtClean="0"/>
              <a:t>Which test to perform if population variance is known?</a:t>
            </a:r>
            <a:endParaRPr lang="en-US" dirty="0"/>
          </a:p>
        </p:txBody>
      </p:sp>
    </p:spTree>
    <p:extLst>
      <p:ext uri="{BB962C8B-B14F-4D97-AF65-F5344CB8AC3E}">
        <p14:creationId xmlns:p14="http://schemas.microsoft.com/office/powerpoint/2010/main" val="311984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Answer</a:t>
            </a:r>
            <a:endParaRPr lang="en-US" dirty="0"/>
          </a:p>
        </p:txBody>
      </p:sp>
      <p:pic>
        <p:nvPicPr>
          <p:cNvPr id="1026" name="Picture 2" descr="Hypothesis Testing | Difference between Z-Test and T-Te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3499" y="2137893"/>
            <a:ext cx="8139447" cy="3309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326290"/>
      </p:ext>
    </p:extLst>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61F430FAB9DD4D98993C35AD2CFB3A" ma:contentTypeVersion="12" ma:contentTypeDescription="Create a new document." ma:contentTypeScope="" ma:versionID="8c3e62d71bb7084fc0ab88e94b3a8125">
  <xsd:schema xmlns:xsd="http://www.w3.org/2001/XMLSchema" xmlns:xs="http://www.w3.org/2001/XMLSchema" xmlns:p="http://schemas.microsoft.com/office/2006/metadata/properties" xmlns:ns2="1590dd7d-2097-4575-862a-b5a566a9ca4c" xmlns:ns3="1d6adfeb-fd21-47fb-bbbe-a920595e6b24" targetNamespace="http://schemas.microsoft.com/office/2006/metadata/properties" ma:root="true" ma:fieldsID="ae6b2346bea1bd1c9ae35d3e16b3e58a" ns2:_="" ns3:_="">
    <xsd:import namespace="1590dd7d-2097-4575-862a-b5a566a9ca4c"/>
    <xsd:import namespace="1d6adfeb-fd21-47fb-bbbe-a920595e6b2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90dd7d-2097-4575-862a-b5a566a9ca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6adfeb-fd21-47fb-bbbe-a920595e6b2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1590dd7d-2097-4575-862a-b5a566a9ca4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8F584B-C86E-45A3-8D80-335E9BD055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90dd7d-2097-4575-862a-b5a566a9ca4c"/>
    <ds:schemaRef ds:uri="1d6adfeb-fd21-47fb-bbbe-a920595e6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D8C747-2FA8-4846-A3D4-6E2F82180CE9}">
  <ds:schemaRefs>
    <ds:schemaRef ds:uri="http://schemas.microsoft.com/office/infopath/2007/PartnerControls"/>
    <ds:schemaRef ds:uri="http://www.w3.org/XML/1998/namespace"/>
    <ds:schemaRef ds:uri="1590dd7d-2097-4575-862a-b5a566a9ca4c"/>
    <ds:schemaRef ds:uri="1d6adfeb-fd21-47fb-bbbe-a920595e6b24"/>
    <ds:schemaRef ds:uri="http://schemas.microsoft.com/office/2006/metadata/properties"/>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CF57D594-FDB9-4012-A91D-069D11D115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8728</TotalTime>
  <Words>97</Words>
  <Application>Microsoft Office PowerPoint</Application>
  <PresentationFormat>Widescreen</PresentationFormat>
  <Paragraphs>34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 New Roman</vt:lpstr>
      <vt:lpstr>Noto Sans Symbols</vt:lpstr>
      <vt:lpstr>Garamond</vt:lpstr>
      <vt:lpstr>Calibri</vt:lpstr>
      <vt:lpstr>Arial</vt:lpstr>
      <vt:lpstr>Thème Office</vt:lpstr>
      <vt:lpstr>PowerPoint Presentation</vt:lpstr>
      <vt:lpstr>Null and Alternate Hypothesis</vt:lpstr>
      <vt:lpstr>Null and Alternate Hypothesis</vt:lpstr>
      <vt:lpstr>Significance Level</vt:lpstr>
      <vt:lpstr>Critical Region</vt:lpstr>
      <vt:lpstr>Quiz: Population Variance Unknown</vt:lpstr>
      <vt:lpstr>Answer</vt:lpstr>
      <vt:lpstr>Quiz: Population Variance known</vt:lpstr>
      <vt:lpstr>Answer</vt:lpstr>
      <vt:lpstr>Summary: Parametric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CHADAD</dc:creator>
  <cp:lastModifiedBy>HP</cp:lastModifiedBy>
  <cp:revision>119</cp:revision>
  <dcterms:created xsi:type="dcterms:W3CDTF">2019-01-15T19:27:36Z</dcterms:created>
  <dcterms:modified xsi:type="dcterms:W3CDTF">2022-04-03T20:18:30Z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0x0101008261F430FAB9DD4D98993C35AD2CFB3A</vt:lpwstr>
  </property>
  <property fmtid="{D5CDD505-2E9C-101B-9397-08002B2CF9AE}" pid="3" name="Order">
    <vt:r8>6813800</vt:r8>
  </property>
  <property fmtid="{D5CDD505-2E9C-101B-9397-08002B2CF9AE}" pid="4" name="_ExtendedDescription">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ies>
</file>