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62" r:id="rId2"/>
    <p:sldId id="263" r:id="rId3"/>
    <p:sldId id="265" r:id="rId4"/>
    <p:sldId id="270" r:id="rId5"/>
    <p:sldId id="269" r:id="rId6"/>
    <p:sldId id="268" r:id="rId7"/>
    <p:sldId id="260" r:id="rId8"/>
    <p:sldId id="261" r:id="rId9"/>
    <p:sldId id="256" r:id="rId10"/>
    <p:sldId id="257" r:id="rId11"/>
    <p:sldId id="258" r:id="rId12"/>
    <p:sldId id="259" r:id="rId13"/>
    <p:sldId id="271" r:id="rId14"/>
    <p:sldId id="272" r:id="rId15"/>
  </p:sldIdLst>
  <p:sldSz cx="18288000" cy="10287000"/>
  <p:notesSz cx="6858000" cy="9144000"/>
  <p:embeddedFontLst>
    <p:embeddedFont>
      <p:font typeface="Calibri" panose="020F0502020204030204" pitchFamily="34" charset="0"/>
      <p:regular r:id="rId16"/>
      <p:bold r:id="rId17"/>
      <p:italic r:id="rId18"/>
      <p:boldItalic r:id="rId19"/>
    </p:embeddedFont>
    <p:embeddedFont>
      <p:font typeface="Canva Sans" panose="020B0604020202020204" charset="0"/>
      <p:regular r:id="rId20"/>
    </p:embeddedFont>
    <p:embeddedFont>
      <p:font typeface="Poppins Semi-Bold" panose="020B0604020202020204" charset="0"/>
      <p:regular r:id="rId21"/>
    </p:embeddedFont>
    <p:embeddedFont>
      <p:font typeface="Canva Sans 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5" autoAdjust="0"/>
    <p:restoredTop sz="93976" autoAdjust="0"/>
  </p:normalViewPr>
  <p:slideViewPr>
    <p:cSldViewPr>
      <p:cViewPr varScale="1">
        <p:scale>
          <a:sx n="54" d="100"/>
          <a:sy n="54" d="100"/>
        </p:scale>
        <p:origin x="64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3818509">
            <a:off x="15988099" y="3748489"/>
            <a:ext cx="11257445" cy="10122315"/>
            <a:chOff x="0" y="0"/>
            <a:chExt cx="4761579" cy="4281451"/>
          </a:xfrm>
        </p:grpSpPr>
        <p:sp>
          <p:nvSpPr>
            <p:cNvPr id="3" name="Freeform 3"/>
            <p:cNvSpPr/>
            <p:nvPr/>
          </p:nvSpPr>
          <p:spPr>
            <a:xfrm>
              <a:off x="0" y="0"/>
              <a:ext cx="4761579" cy="4281451"/>
            </a:xfrm>
            <a:custGeom>
              <a:avLst/>
              <a:gdLst/>
              <a:ahLst/>
              <a:cxnLst/>
              <a:rect l="l" t="t" r="r" b="b"/>
              <a:pathLst>
                <a:path w="4761579" h="4281451">
                  <a:moveTo>
                    <a:pt x="0" y="0"/>
                  </a:moveTo>
                  <a:lnTo>
                    <a:pt x="4761579" y="0"/>
                  </a:lnTo>
                  <a:lnTo>
                    <a:pt x="4761579" y="4281451"/>
                  </a:lnTo>
                  <a:lnTo>
                    <a:pt x="0" y="4281451"/>
                  </a:lnTo>
                  <a:close/>
                </a:path>
              </a:pathLst>
            </a:custGeom>
            <a:solidFill>
              <a:srgbClr val="F4F4F4"/>
            </a:solidFill>
          </p:spPr>
        </p:sp>
        <p:sp>
          <p:nvSpPr>
            <p:cNvPr id="4" name="TextBox 4"/>
            <p:cNvSpPr txBox="1"/>
            <p:nvPr/>
          </p:nvSpPr>
          <p:spPr>
            <a:xfrm>
              <a:off x="0" y="-19050"/>
              <a:ext cx="812800" cy="831850"/>
            </a:xfrm>
            <a:prstGeom prst="rect">
              <a:avLst/>
            </a:prstGeom>
          </p:spPr>
          <p:txBody>
            <a:bodyPr lIns="31632" tIns="31632" rIns="31632" bIns="31632" rtlCol="0" anchor="ctr"/>
            <a:lstStyle/>
            <a:p>
              <a:pPr algn="ctr">
                <a:lnSpc>
                  <a:spcPts val="1656"/>
                </a:lnSpc>
                <a:spcBef>
                  <a:spcPct val="0"/>
                </a:spcBef>
              </a:pPr>
              <a:endParaRPr/>
            </a:p>
          </p:txBody>
        </p:sp>
      </p:grpSp>
      <p:grpSp>
        <p:nvGrpSpPr>
          <p:cNvPr id="5" name="Group 5"/>
          <p:cNvGrpSpPr/>
          <p:nvPr/>
        </p:nvGrpSpPr>
        <p:grpSpPr>
          <a:xfrm rot="-3605793">
            <a:off x="16339296" y="4002352"/>
            <a:ext cx="11257445" cy="10122315"/>
            <a:chOff x="0" y="0"/>
            <a:chExt cx="4761579" cy="4281451"/>
          </a:xfrm>
        </p:grpSpPr>
        <p:sp>
          <p:nvSpPr>
            <p:cNvPr id="6" name="Freeform 6"/>
            <p:cNvSpPr/>
            <p:nvPr/>
          </p:nvSpPr>
          <p:spPr>
            <a:xfrm>
              <a:off x="0" y="0"/>
              <a:ext cx="4761579" cy="4281451"/>
            </a:xfrm>
            <a:custGeom>
              <a:avLst/>
              <a:gdLst/>
              <a:ahLst/>
              <a:cxnLst/>
              <a:rect l="l" t="t" r="r" b="b"/>
              <a:pathLst>
                <a:path w="4761579" h="4281451">
                  <a:moveTo>
                    <a:pt x="0" y="0"/>
                  </a:moveTo>
                  <a:lnTo>
                    <a:pt x="4761579" y="0"/>
                  </a:lnTo>
                  <a:lnTo>
                    <a:pt x="4761579" y="4281451"/>
                  </a:lnTo>
                  <a:lnTo>
                    <a:pt x="0" y="4281451"/>
                  </a:lnTo>
                  <a:close/>
                </a:path>
              </a:pathLst>
            </a:custGeom>
            <a:solidFill>
              <a:srgbClr val="FEB500"/>
            </a:solidFill>
          </p:spPr>
        </p:sp>
        <p:sp>
          <p:nvSpPr>
            <p:cNvPr id="7" name="TextBox 7"/>
            <p:cNvSpPr txBox="1"/>
            <p:nvPr/>
          </p:nvSpPr>
          <p:spPr>
            <a:xfrm>
              <a:off x="0" y="-19050"/>
              <a:ext cx="812800" cy="831850"/>
            </a:xfrm>
            <a:prstGeom prst="rect">
              <a:avLst/>
            </a:prstGeom>
          </p:spPr>
          <p:txBody>
            <a:bodyPr lIns="31632" tIns="31632" rIns="31632" bIns="31632" rtlCol="0" anchor="ctr"/>
            <a:lstStyle/>
            <a:p>
              <a:pPr algn="ctr">
                <a:lnSpc>
                  <a:spcPts val="1656"/>
                </a:lnSpc>
                <a:spcBef>
                  <a:spcPct val="0"/>
                </a:spcBef>
              </a:pPr>
              <a:endParaRPr/>
            </a:p>
          </p:txBody>
        </p:sp>
      </p:grpSp>
      <p:grpSp>
        <p:nvGrpSpPr>
          <p:cNvPr id="8" name="Group 8"/>
          <p:cNvGrpSpPr/>
          <p:nvPr/>
        </p:nvGrpSpPr>
        <p:grpSpPr>
          <a:xfrm rot="-2700000">
            <a:off x="17357045" y="5439628"/>
            <a:ext cx="11257445" cy="10122315"/>
            <a:chOff x="0" y="0"/>
            <a:chExt cx="4761579" cy="4281451"/>
          </a:xfrm>
        </p:grpSpPr>
        <p:sp>
          <p:nvSpPr>
            <p:cNvPr id="9" name="Freeform 9"/>
            <p:cNvSpPr/>
            <p:nvPr/>
          </p:nvSpPr>
          <p:spPr>
            <a:xfrm>
              <a:off x="0" y="0"/>
              <a:ext cx="4761579" cy="4281451"/>
            </a:xfrm>
            <a:custGeom>
              <a:avLst/>
              <a:gdLst/>
              <a:ahLst/>
              <a:cxnLst/>
              <a:rect l="l" t="t" r="r" b="b"/>
              <a:pathLst>
                <a:path w="4761579" h="4281451">
                  <a:moveTo>
                    <a:pt x="0" y="0"/>
                  </a:moveTo>
                  <a:lnTo>
                    <a:pt x="4761579" y="0"/>
                  </a:lnTo>
                  <a:lnTo>
                    <a:pt x="4761579" y="4281451"/>
                  </a:lnTo>
                  <a:lnTo>
                    <a:pt x="0" y="4281451"/>
                  </a:lnTo>
                  <a:close/>
                </a:path>
              </a:pathLst>
            </a:custGeom>
            <a:solidFill>
              <a:srgbClr val="F59E01"/>
            </a:solidFill>
          </p:spPr>
        </p:sp>
        <p:sp>
          <p:nvSpPr>
            <p:cNvPr id="10" name="TextBox 10"/>
            <p:cNvSpPr txBox="1"/>
            <p:nvPr/>
          </p:nvSpPr>
          <p:spPr>
            <a:xfrm>
              <a:off x="0" y="-19050"/>
              <a:ext cx="812800" cy="831850"/>
            </a:xfrm>
            <a:prstGeom prst="rect">
              <a:avLst/>
            </a:prstGeom>
          </p:spPr>
          <p:txBody>
            <a:bodyPr lIns="31632" tIns="31632" rIns="31632" bIns="31632" rtlCol="0" anchor="ctr"/>
            <a:lstStyle/>
            <a:p>
              <a:pPr algn="ctr">
                <a:lnSpc>
                  <a:spcPts val="1656"/>
                </a:lnSpc>
                <a:spcBef>
                  <a:spcPct val="0"/>
                </a:spcBef>
              </a:pPr>
              <a:endParaRPr/>
            </a:p>
          </p:txBody>
        </p:sp>
      </p:grpSp>
      <p:grpSp>
        <p:nvGrpSpPr>
          <p:cNvPr id="11" name="Group 11"/>
          <p:cNvGrpSpPr/>
          <p:nvPr/>
        </p:nvGrpSpPr>
        <p:grpSpPr>
          <a:xfrm rot="2700000">
            <a:off x="-1350195" y="-4948159"/>
            <a:ext cx="4136276" cy="11241093"/>
            <a:chOff x="0" y="0"/>
            <a:chExt cx="703896" cy="1912967"/>
          </a:xfrm>
        </p:grpSpPr>
        <p:sp>
          <p:nvSpPr>
            <p:cNvPr id="12" name="Freeform 12"/>
            <p:cNvSpPr/>
            <p:nvPr/>
          </p:nvSpPr>
          <p:spPr>
            <a:xfrm>
              <a:off x="0" y="0"/>
              <a:ext cx="703896" cy="1912967"/>
            </a:xfrm>
            <a:custGeom>
              <a:avLst/>
              <a:gdLst/>
              <a:ahLst/>
              <a:cxnLst/>
              <a:rect l="l" t="t" r="r" b="b"/>
              <a:pathLst>
                <a:path w="703896" h="1912967">
                  <a:moveTo>
                    <a:pt x="0" y="0"/>
                  </a:moveTo>
                  <a:lnTo>
                    <a:pt x="703896" y="0"/>
                  </a:lnTo>
                  <a:lnTo>
                    <a:pt x="703896" y="1912967"/>
                  </a:lnTo>
                  <a:lnTo>
                    <a:pt x="0" y="1912967"/>
                  </a:lnTo>
                  <a:close/>
                </a:path>
              </a:pathLst>
            </a:custGeom>
            <a:solidFill>
              <a:srgbClr val="F4F4F4"/>
            </a:solidFill>
          </p:spPr>
        </p:sp>
        <p:sp>
          <p:nvSpPr>
            <p:cNvPr id="13" name="TextBox 13"/>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grpSp>
        <p:nvGrpSpPr>
          <p:cNvPr id="14" name="Group 14"/>
          <p:cNvGrpSpPr/>
          <p:nvPr/>
        </p:nvGrpSpPr>
        <p:grpSpPr>
          <a:xfrm rot="1783646">
            <a:off x="-2729383" y="-2099363"/>
            <a:ext cx="4011287" cy="7737839"/>
            <a:chOff x="0" y="0"/>
            <a:chExt cx="682626" cy="1316796"/>
          </a:xfrm>
        </p:grpSpPr>
        <p:sp>
          <p:nvSpPr>
            <p:cNvPr id="15" name="Freeform 15"/>
            <p:cNvSpPr/>
            <p:nvPr/>
          </p:nvSpPr>
          <p:spPr>
            <a:xfrm>
              <a:off x="0" y="0"/>
              <a:ext cx="682626" cy="1316796"/>
            </a:xfrm>
            <a:custGeom>
              <a:avLst/>
              <a:gdLst/>
              <a:ahLst/>
              <a:cxnLst/>
              <a:rect l="l" t="t" r="r" b="b"/>
              <a:pathLst>
                <a:path w="682626" h="1316796">
                  <a:moveTo>
                    <a:pt x="0" y="0"/>
                  </a:moveTo>
                  <a:lnTo>
                    <a:pt x="682626" y="0"/>
                  </a:lnTo>
                  <a:lnTo>
                    <a:pt x="682626" y="1316796"/>
                  </a:lnTo>
                  <a:lnTo>
                    <a:pt x="0" y="1316796"/>
                  </a:lnTo>
                  <a:close/>
                </a:path>
              </a:pathLst>
            </a:custGeom>
            <a:solidFill>
              <a:srgbClr val="F28506"/>
            </a:solidFill>
          </p:spPr>
        </p:sp>
        <p:sp>
          <p:nvSpPr>
            <p:cNvPr id="16" name="TextBox 16"/>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grpSp>
        <p:nvGrpSpPr>
          <p:cNvPr id="17" name="Group 17"/>
          <p:cNvGrpSpPr/>
          <p:nvPr/>
        </p:nvGrpSpPr>
        <p:grpSpPr>
          <a:xfrm rot="3600487">
            <a:off x="-440233" y="-4522547"/>
            <a:ext cx="4011287" cy="7737839"/>
            <a:chOff x="0" y="0"/>
            <a:chExt cx="682626" cy="1316796"/>
          </a:xfrm>
        </p:grpSpPr>
        <p:sp>
          <p:nvSpPr>
            <p:cNvPr id="18" name="Freeform 18"/>
            <p:cNvSpPr/>
            <p:nvPr/>
          </p:nvSpPr>
          <p:spPr>
            <a:xfrm>
              <a:off x="0" y="0"/>
              <a:ext cx="682626" cy="1316796"/>
            </a:xfrm>
            <a:custGeom>
              <a:avLst/>
              <a:gdLst/>
              <a:ahLst/>
              <a:cxnLst/>
              <a:rect l="l" t="t" r="r" b="b"/>
              <a:pathLst>
                <a:path w="682626" h="1316796">
                  <a:moveTo>
                    <a:pt x="0" y="0"/>
                  </a:moveTo>
                  <a:lnTo>
                    <a:pt x="682626" y="0"/>
                  </a:lnTo>
                  <a:lnTo>
                    <a:pt x="682626" y="1316796"/>
                  </a:lnTo>
                  <a:lnTo>
                    <a:pt x="0" y="1316796"/>
                  </a:lnTo>
                  <a:close/>
                </a:path>
              </a:pathLst>
            </a:custGeom>
            <a:solidFill>
              <a:srgbClr val="F59E01"/>
            </a:solidFill>
          </p:spPr>
        </p:sp>
        <p:sp>
          <p:nvSpPr>
            <p:cNvPr id="19" name="TextBox 19"/>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grpSp>
        <p:nvGrpSpPr>
          <p:cNvPr id="20" name="Group 20"/>
          <p:cNvGrpSpPr/>
          <p:nvPr/>
        </p:nvGrpSpPr>
        <p:grpSpPr>
          <a:xfrm rot="-2700000">
            <a:off x="-1811133" y="199588"/>
            <a:ext cx="2886572" cy="2886572"/>
            <a:chOff x="0" y="0"/>
            <a:chExt cx="812800" cy="812800"/>
          </a:xfrm>
        </p:grpSpPr>
        <p:sp>
          <p:nvSpPr>
            <p:cNvPr id="21" name="Freeform 2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EB500"/>
            </a:solidFill>
          </p:spPr>
        </p:sp>
        <p:sp>
          <p:nvSpPr>
            <p:cNvPr id="22" name="TextBox 22"/>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sp>
        <p:nvSpPr>
          <p:cNvPr id="23" name="TextBox 23"/>
          <p:cNvSpPr txBox="1"/>
          <p:nvPr/>
        </p:nvSpPr>
        <p:spPr>
          <a:xfrm>
            <a:off x="2225934" y="806914"/>
            <a:ext cx="14165624" cy="1233771"/>
          </a:xfrm>
          <a:prstGeom prst="rect">
            <a:avLst/>
          </a:prstGeom>
        </p:spPr>
        <p:txBody>
          <a:bodyPr lIns="0" tIns="0" rIns="0" bIns="0" rtlCol="0" anchor="t">
            <a:spAutoFit/>
          </a:bodyPr>
          <a:lstStyle/>
          <a:p>
            <a:pPr algn="ctr">
              <a:lnSpc>
                <a:spcPts val="9620"/>
              </a:lnSpc>
              <a:spcBef>
                <a:spcPct val="0"/>
              </a:spcBef>
            </a:pPr>
            <a:r>
              <a:rPr lang="en-US" sz="6871">
                <a:solidFill>
                  <a:srgbClr val="000000"/>
                </a:solidFill>
                <a:latin typeface="Poppins Semi-Bold"/>
              </a:rPr>
              <a:t>PROBLEM STATEMENT</a:t>
            </a:r>
          </a:p>
        </p:txBody>
      </p:sp>
      <p:sp>
        <p:nvSpPr>
          <p:cNvPr id="24" name="TextBox 24"/>
          <p:cNvSpPr txBox="1"/>
          <p:nvPr/>
        </p:nvSpPr>
        <p:spPr>
          <a:xfrm>
            <a:off x="2936902" y="2468885"/>
            <a:ext cx="13068985" cy="6309420"/>
          </a:xfrm>
          <a:prstGeom prst="rect">
            <a:avLst/>
          </a:prstGeom>
        </p:spPr>
        <p:txBody>
          <a:bodyPr lIns="0" tIns="0" rIns="0" bIns="0" rtlCol="0" anchor="t">
            <a:spAutoFit/>
          </a:bodyPr>
          <a:lstStyle/>
          <a:p>
            <a:pPr lvl="0" algn="just">
              <a:lnSpc>
                <a:spcPts val="4075"/>
              </a:lnSpc>
            </a:pPr>
            <a:r>
              <a:rPr lang="en-US" sz="2911" dirty="0">
                <a:solidFill>
                  <a:srgbClr val="000000"/>
                </a:solidFill>
                <a:latin typeface="Canva Sans Bold"/>
              </a:rPr>
              <a:t>Title: </a:t>
            </a:r>
            <a:r>
              <a:rPr lang="en-US" sz="2911" dirty="0">
                <a:solidFill>
                  <a:srgbClr val="000000"/>
                </a:solidFill>
                <a:latin typeface="Canva Sans"/>
              </a:rPr>
              <a:t>Serverless Data Analysis </a:t>
            </a:r>
            <a:r>
              <a:rPr lang="en-US" sz="2911" dirty="0" smtClean="0">
                <a:solidFill>
                  <a:srgbClr val="000000"/>
                </a:solidFill>
                <a:latin typeface="Canva Sans"/>
              </a:rPr>
              <a:t>Platform</a:t>
            </a:r>
          </a:p>
          <a:p>
            <a:pPr lvl="0" algn="just">
              <a:lnSpc>
                <a:spcPts val="4075"/>
              </a:lnSpc>
            </a:pPr>
            <a:endParaRPr lang="en-US" sz="2911" dirty="0">
              <a:solidFill>
                <a:srgbClr val="000000"/>
              </a:solidFill>
              <a:latin typeface="Canva Sans"/>
            </a:endParaRPr>
          </a:p>
          <a:p>
            <a:pPr algn="just">
              <a:lnSpc>
                <a:spcPts val="4075"/>
              </a:lnSpc>
            </a:pPr>
            <a:r>
              <a:rPr lang="en-US" sz="2911" dirty="0">
                <a:solidFill>
                  <a:srgbClr val="000000"/>
                </a:solidFill>
                <a:latin typeface="Canva Sans Bold"/>
              </a:rPr>
              <a:t>Project Description: </a:t>
            </a:r>
            <a:r>
              <a:rPr lang="en-US" sz="2911" dirty="0">
                <a:solidFill>
                  <a:srgbClr val="000000"/>
                </a:solidFill>
                <a:latin typeface="Canva Sans"/>
              </a:rPr>
              <a:t>Create a serverless data analysis platform that allows Lambda functions to access and process data from both a public RDS database and a private RDS database. The platform should store results in s3 bucket.</a:t>
            </a:r>
          </a:p>
          <a:p>
            <a:pPr marL="971550" lvl="1" indent="-514350" algn="just">
              <a:lnSpc>
                <a:spcPts val="4075"/>
              </a:lnSpc>
              <a:buFont typeface="+mj-lt"/>
              <a:buAutoNum type="alphaLcParenR"/>
            </a:pPr>
            <a:r>
              <a:rPr lang="en-US" sz="2911" dirty="0">
                <a:solidFill>
                  <a:srgbClr val="000000"/>
                </a:solidFill>
                <a:latin typeface="Canva Sans"/>
              </a:rPr>
              <a:t>RDS</a:t>
            </a:r>
          </a:p>
          <a:p>
            <a:pPr marL="971550" lvl="1" indent="-514350" algn="just">
              <a:lnSpc>
                <a:spcPts val="4075"/>
              </a:lnSpc>
              <a:buFont typeface="+mj-lt"/>
              <a:buAutoNum type="alphaLcParenR"/>
            </a:pPr>
            <a:r>
              <a:rPr lang="en-US" sz="2911" dirty="0">
                <a:solidFill>
                  <a:srgbClr val="000000"/>
                </a:solidFill>
                <a:latin typeface="Canva Sans"/>
              </a:rPr>
              <a:t>Lambda</a:t>
            </a:r>
          </a:p>
          <a:p>
            <a:pPr marL="971550" lvl="1" indent="-514350" algn="just">
              <a:lnSpc>
                <a:spcPts val="4075"/>
              </a:lnSpc>
              <a:buFont typeface="+mj-lt"/>
              <a:buAutoNum type="alphaLcParenR"/>
            </a:pPr>
            <a:r>
              <a:rPr lang="en-US" sz="2911" dirty="0">
                <a:solidFill>
                  <a:srgbClr val="000000"/>
                </a:solidFill>
                <a:latin typeface="Canva Sans"/>
              </a:rPr>
              <a:t>S3</a:t>
            </a:r>
          </a:p>
          <a:p>
            <a:pPr marL="971550" lvl="1" indent="-514350" algn="just">
              <a:lnSpc>
                <a:spcPts val="4075"/>
              </a:lnSpc>
              <a:buFont typeface="+mj-lt"/>
              <a:buAutoNum type="alphaLcParenR"/>
            </a:pPr>
            <a:r>
              <a:rPr lang="en-US" sz="2911" dirty="0">
                <a:solidFill>
                  <a:srgbClr val="000000"/>
                </a:solidFill>
                <a:latin typeface="Canva Sans"/>
              </a:rPr>
              <a:t>VPC and subnets</a:t>
            </a:r>
          </a:p>
          <a:p>
            <a:pPr algn="just">
              <a:lnSpc>
                <a:spcPts val="4075"/>
              </a:lnSpc>
            </a:pPr>
            <a:endParaRPr lang="en-US" sz="2911" dirty="0" smtClean="0">
              <a:solidFill>
                <a:srgbClr val="000000"/>
              </a:solidFill>
              <a:latin typeface="Canva Sans"/>
            </a:endParaRPr>
          </a:p>
          <a:p>
            <a:pPr algn="just">
              <a:lnSpc>
                <a:spcPts val="4075"/>
              </a:lnSpc>
              <a:spcBef>
                <a:spcPct val="0"/>
              </a:spcBef>
            </a:pPr>
            <a:endParaRPr lang="en-US" sz="2911" dirty="0">
              <a:solidFill>
                <a:srgbClr val="000000"/>
              </a:solidFill>
              <a:latin typeface="Canva Sans"/>
            </a:endParaRPr>
          </a:p>
        </p:txBody>
      </p:sp>
    </p:spTree>
    <p:extLst>
      <p:ext uri="{BB962C8B-B14F-4D97-AF65-F5344CB8AC3E}">
        <p14:creationId xmlns:p14="http://schemas.microsoft.com/office/powerpoint/2010/main" val="31793255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3818509">
            <a:off x="15988099" y="3748489"/>
            <a:ext cx="11257445" cy="10122315"/>
            <a:chOff x="0" y="0"/>
            <a:chExt cx="4761579" cy="4281451"/>
          </a:xfrm>
        </p:grpSpPr>
        <p:sp>
          <p:nvSpPr>
            <p:cNvPr id="3" name="Freeform 3"/>
            <p:cNvSpPr/>
            <p:nvPr/>
          </p:nvSpPr>
          <p:spPr>
            <a:xfrm>
              <a:off x="0" y="0"/>
              <a:ext cx="4761579" cy="4281451"/>
            </a:xfrm>
            <a:custGeom>
              <a:avLst/>
              <a:gdLst/>
              <a:ahLst/>
              <a:cxnLst/>
              <a:rect l="l" t="t" r="r" b="b"/>
              <a:pathLst>
                <a:path w="4761579" h="4281451">
                  <a:moveTo>
                    <a:pt x="0" y="0"/>
                  </a:moveTo>
                  <a:lnTo>
                    <a:pt x="4761579" y="0"/>
                  </a:lnTo>
                  <a:lnTo>
                    <a:pt x="4761579" y="4281451"/>
                  </a:lnTo>
                  <a:lnTo>
                    <a:pt x="0" y="4281451"/>
                  </a:lnTo>
                  <a:close/>
                </a:path>
              </a:pathLst>
            </a:custGeom>
            <a:solidFill>
              <a:srgbClr val="F4F4F4"/>
            </a:solidFill>
          </p:spPr>
        </p:sp>
        <p:sp>
          <p:nvSpPr>
            <p:cNvPr id="4" name="TextBox 4"/>
            <p:cNvSpPr txBox="1"/>
            <p:nvPr/>
          </p:nvSpPr>
          <p:spPr>
            <a:xfrm>
              <a:off x="0" y="-19050"/>
              <a:ext cx="812800" cy="831850"/>
            </a:xfrm>
            <a:prstGeom prst="rect">
              <a:avLst/>
            </a:prstGeom>
          </p:spPr>
          <p:txBody>
            <a:bodyPr lIns="31632" tIns="31632" rIns="31632" bIns="31632" rtlCol="0" anchor="ctr"/>
            <a:lstStyle/>
            <a:p>
              <a:pPr algn="ctr">
                <a:lnSpc>
                  <a:spcPts val="1656"/>
                </a:lnSpc>
                <a:spcBef>
                  <a:spcPct val="0"/>
                </a:spcBef>
              </a:pPr>
              <a:endParaRPr/>
            </a:p>
          </p:txBody>
        </p:sp>
      </p:grpSp>
      <p:grpSp>
        <p:nvGrpSpPr>
          <p:cNvPr id="5" name="Group 5"/>
          <p:cNvGrpSpPr/>
          <p:nvPr/>
        </p:nvGrpSpPr>
        <p:grpSpPr>
          <a:xfrm rot="-3605793">
            <a:off x="16339296" y="4002352"/>
            <a:ext cx="11257445" cy="10122315"/>
            <a:chOff x="0" y="0"/>
            <a:chExt cx="4761579" cy="4281451"/>
          </a:xfrm>
        </p:grpSpPr>
        <p:sp>
          <p:nvSpPr>
            <p:cNvPr id="6" name="Freeform 6"/>
            <p:cNvSpPr/>
            <p:nvPr/>
          </p:nvSpPr>
          <p:spPr>
            <a:xfrm>
              <a:off x="0" y="0"/>
              <a:ext cx="4761579" cy="4281451"/>
            </a:xfrm>
            <a:custGeom>
              <a:avLst/>
              <a:gdLst/>
              <a:ahLst/>
              <a:cxnLst/>
              <a:rect l="l" t="t" r="r" b="b"/>
              <a:pathLst>
                <a:path w="4761579" h="4281451">
                  <a:moveTo>
                    <a:pt x="0" y="0"/>
                  </a:moveTo>
                  <a:lnTo>
                    <a:pt x="4761579" y="0"/>
                  </a:lnTo>
                  <a:lnTo>
                    <a:pt x="4761579" y="4281451"/>
                  </a:lnTo>
                  <a:lnTo>
                    <a:pt x="0" y="4281451"/>
                  </a:lnTo>
                  <a:close/>
                </a:path>
              </a:pathLst>
            </a:custGeom>
            <a:solidFill>
              <a:srgbClr val="FEB500"/>
            </a:solidFill>
          </p:spPr>
        </p:sp>
        <p:sp>
          <p:nvSpPr>
            <p:cNvPr id="7" name="TextBox 7"/>
            <p:cNvSpPr txBox="1"/>
            <p:nvPr/>
          </p:nvSpPr>
          <p:spPr>
            <a:xfrm>
              <a:off x="0" y="-19050"/>
              <a:ext cx="812800" cy="831850"/>
            </a:xfrm>
            <a:prstGeom prst="rect">
              <a:avLst/>
            </a:prstGeom>
          </p:spPr>
          <p:txBody>
            <a:bodyPr lIns="31632" tIns="31632" rIns="31632" bIns="31632" rtlCol="0" anchor="ctr"/>
            <a:lstStyle/>
            <a:p>
              <a:pPr algn="ctr">
                <a:lnSpc>
                  <a:spcPts val="1656"/>
                </a:lnSpc>
                <a:spcBef>
                  <a:spcPct val="0"/>
                </a:spcBef>
              </a:pPr>
              <a:endParaRPr/>
            </a:p>
          </p:txBody>
        </p:sp>
      </p:grpSp>
      <p:grpSp>
        <p:nvGrpSpPr>
          <p:cNvPr id="8" name="Group 8"/>
          <p:cNvGrpSpPr/>
          <p:nvPr/>
        </p:nvGrpSpPr>
        <p:grpSpPr>
          <a:xfrm rot="-2700000">
            <a:off x="17357045" y="5439628"/>
            <a:ext cx="11257445" cy="10122315"/>
            <a:chOff x="0" y="0"/>
            <a:chExt cx="4761579" cy="4281451"/>
          </a:xfrm>
        </p:grpSpPr>
        <p:sp>
          <p:nvSpPr>
            <p:cNvPr id="9" name="Freeform 9"/>
            <p:cNvSpPr/>
            <p:nvPr/>
          </p:nvSpPr>
          <p:spPr>
            <a:xfrm>
              <a:off x="0" y="0"/>
              <a:ext cx="4761579" cy="4281451"/>
            </a:xfrm>
            <a:custGeom>
              <a:avLst/>
              <a:gdLst/>
              <a:ahLst/>
              <a:cxnLst/>
              <a:rect l="l" t="t" r="r" b="b"/>
              <a:pathLst>
                <a:path w="4761579" h="4281451">
                  <a:moveTo>
                    <a:pt x="0" y="0"/>
                  </a:moveTo>
                  <a:lnTo>
                    <a:pt x="4761579" y="0"/>
                  </a:lnTo>
                  <a:lnTo>
                    <a:pt x="4761579" y="4281451"/>
                  </a:lnTo>
                  <a:lnTo>
                    <a:pt x="0" y="4281451"/>
                  </a:lnTo>
                  <a:close/>
                </a:path>
              </a:pathLst>
            </a:custGeom>
            <a:solidFill>
              <a:srgbClr val="F59E01"/>
            </a:solidFill>
          </p:spPr>
        </p:sp>
        <p:sp>
          <p:nvSpPr>
            <p:cNvPr id="10" name="TextBox 10"/>
            <p:cNvSpPr txBox="1"/>
            <p:nvPr/>
          </p:nvSpPr>
          <p:spPr>
            <a:xfrm>
              <a:off x="0" y="-19050"/>
              <a:ext cx="812800" cy="831850"/>
            </a:xfrm>
            <a:prstGeom prst="rect">
              <a:avLst/>
            </a:prstGeom>
          </p:spPr>
          <p:txBody>
            <a:bodyPr lIns="31632" tIns="31632" rIns="31632" bIns="31632" rtlCol="0" anchor="ctr"/>
            <a:lstStyle/>
            <a:p>
              <a:pPr algn="ctr">
                <a:lnSpc>
                  <a:spcPts val="1656"/>
                </a:lnSpc>
                <a:spcBef>
                  <a:spcPct val="0"/>
                </a:spcBef>
              </a:pPr>
              <a:endParaRPr/>
            </a:p>
          </p:txBody>
        </p:sp>
      </p:grpSp>
      <p:grpSp>
        <p:nvGrpSpPr>
          <p:cNvPr id="11" name="Group 11"/>
          <p:cNvGrpSpPr/>
          <p:nvPr/>
        </p:nvGrpSpPr>
        <p:grpSpPr>
          <a:xfrm rot="2700000">
            <a:off x="-1350195" y="-4948159"/>
            <a:ext cx="4136276" cy="11241093"/>
            <a:chOff x="0" y="0"/>
            <a:chExt cx="703896" cy="1912967"/>
          </a:xfrm>
        </p:grpSpPr>
        <p:sp>
          <p:nvSpPr>
            <p:cNvPr id="12" name="Freeform 12"/>
            <p:cNvSpPr/>
            <p:nvPr/>
          </p:nvSpPr>
          <p:spPr>
            <a:xfrm>
              <a:off x="0" y="0"/>
              <a:ext cx="703896" cy="1912967"/>
            </a:xfrm>
            <a:custGeom>
              <a:avLst/>
              <a:gdLst/>
              <a:ahLst/>
              <a:cxnLst/>
              <a:rect l="l" t="t" r="r" b="b"/>
              <a:pathLst>
                <a:path w="703896" h="1912967">
                  <a:moveTo>
                    <a:pt x="0" y="0"/>
                  </a:moveTo>
                  <a:lnTo>
                    <a:pt x="703896" y="0"/>
                  </a:lnTo>
                  <a:lnTo>
                    <a:pt x="703896" y="1912967"/>
                  </a:lnTo>
                  <a:lnTo>
                    <a:pt x="0" y="1912967"/>
                  </a:lnTo>
                  <a:close/>
                </a:path>
              </a:pathLst>
            </a:custGeom>
            <a:solidFill>
              <a:srgbClr val="F4F4F4"/>
            </a:solidFill>
          </p:spPr>
        </p:sp>
        <p:sp>
          <p:nvSpPr>
            <p:cNvPr id="13" name="TextBox 13"/>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grpSp>
        <p:nvGrpSpPr>
          <p:cNvPr id="14" name="Group 14"/>
          <p:cNvGrpSpPr/>
          <p:nvPr/>
        </p:nvGrpSpPr>
        <p:grpSpPr>
          <a:xfrm rot="1783646">
            <a:off x="-2729383" y="-2099363"/>
            <a:ext cx="4011287" cy="7737839"/>
            <a:chOff x="0" y="0"/>
            <a:chExt cx="682626" cy="1316796"/>
          </a:xfrm>
        </p:grpSpPr>
        <p:sp>
          <p:nvSpPr>
            <p:cNvPr id="15" name="Freeform 15"/>
            <p:cNvSpPr/>
            <p:nvPr/>
          </p:nvSpPr>
          <p:spPr>
            <a:xfrm>
              <a:off x="0" y="0"/>
              <a:ext cx="682626" cy="1316796"/>
            </a:xfrm>
            <a:custGeom>
              <a:avLst/>
              <a:gdLst/>
              <a:ahLst/>
              <a:cxnLst/>
              <a:rect l="l" t="t" r="r" b="b"/>
              <a:pathLst>
                <a:path w="682626" h="1316796">
                  <a:moveTo>
                    <a:pt x="0" y="0"/>
                  </a:moveTo>
                  <a:lnTo>
                    <a:pt x="682626" y="0"/>
                  </a:lnTo>
                  <a:lnTo>
                    <a:pt x="682626" y="1316796"/>
                  </a:lnTo>
                  <a:lnTo>
                    <a:pt x="0" y="1316796"/>
                  </a:lnTo>
                  <a:close/>
                </a:path>
              </a:pathLst>
            </a:custGeom>
            <a:solidFill>
              <a:srgbClr val="F28506"/>
            </a:solidFill>
          </p:spPr>
        </p:sp>
        <p:sp>
          <p:nvSpPr>
            <p:cNvPr id="16" name="TextBox 16"/>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grpSp>
        <p:nvGrpSpPr>
          <p:cNvPr id="17" name="Group 17"/>
          <p:cNvGrpSpPr/>
          <p:nvPr/>
        </p:nvGrpSpPr>
        <p:grpSpPr>
          <a:xfrm rot="3600487">
            <a:off x="-440233" y="-4522547"/>
            <a:ext cx="4011287" cy="7737839"/>
            <a:chOff x="0" y="0"/>
            <a:chExt cx="682626" cy="1316796"/>
          </a:xfrm>
        </p:grpSpPr>
        <p:sp>
          <p:nvSpPr>
            <p:cNvPr id="18" name="Freeform 18"/>
            <p:cNvSpPr/>
            <p:nvPr/>
          </p:nvSpPr>
          <p:spPr>
            <a:xfrm>
              <a:off x="0" y="0"/>
              <a:ext cx="682626" cy="1316796"/>
            </a:xfrm>
            <a:custGeom>
              <a:avLst/>
              <a:gdLst/>
              <a:ahLst/>
              <a:cxnLst/>
              <a:rect l="l" t="t" r="r" b="b"/>
              <a:pathLst>
                <a:path w="682626" h="1316796">
                  <a:moveTo>
                    <a:pt x="0" y="0"/>
                  </a:moveTo>
                  <a:lnTo>
                    <a:pt x="682626" y="0"/>
                  </a:lnTo>
                  <a:lnTo>
                    <a:pt x="682626" y="1316796"/>
                  </a:lnTo>
                  <a:lnTo>
                    <a:pt x="0" y="1316796"/>
                  </a:lnTo>
                  <a:close/>
                </a:path>
              </a:pathLst>
            </a:custGeom>
            <a:solidFill>
              <a:srgbClr val="F59E01"/>
            </a:solidFill>
          </p:spPr>
        </p:sp>
        <p:sp>
          <p:nvSpPr>
            <p:cNvPr id="19" name="TextBox 19"/>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grpSp>
        <p:nvGrpSpPr>
          <p:cNvPr id="20" name="Group 20"/>
          <p:cNvGrpSpPr/>
          <p:nvPr/>
        </p:nvGrpSpPr>
        <p:grpSpPr>
          <a:xfrm rot="-2700000">
            <a:off x="-1811133" y="199588"/>
            <a:ext cx="2886572" cy="2886572"/>
            <a:chOff x="0" y="0"/>
            <a:chExt cx="812800" cy="812800"/>
          </a:xfrm>
        </p:grpSpPr>
        <p:sp>
          <p:nvSpPr>
            <p:cNvPr id="21" name="Freeform 2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EB500"/>
            </a:solidFill>
          </p:spPr>
        </p:sp>
        <p:sp>
          <p:nvSpPr>
            <p:cNvPr id="22" name="TextBox 22"/>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sp>
        <p:nvSpPr>
          <p:cNvPr id="23" name="Freeform 23"/>
          <p:cNvSpPr/>
          <p:nvPr/>
        </p:nvSpPr>
        <p:spPr>
          <a:xfrm>
            <a:off x="3797890" y="2346804"/>
            <a:ext cx="11021711" cy="6321276"/>
          </a:xfrm>
          <a:custGeom>
            <a:avLst/>
            <a:gdLst/>
            <a:ahLst/>
            <a:cxnLst/>
            <a:rect l="l" t="t" r="r" b="b"/>
            <a:pathLst>
              <a:path w="11021711" h="6321276">
                <a:moveTo>
                  <a:pt x="0" y="0"/>
                </a:moveTo>
                <a:lnTo>
                  <a:pt x="11021712" y="0"/>
                </a:lnTo>
                <a:lnTo>
                  <a:pt x="11021712" y="6321276"/>
                </a:lnTo>
                <a:lnTo>
                  <a:pt x="0" y="6321276"/>
                </a:lnTo>
                <a:lnTo>
                  <a:pt x="0" y="0"/>
                </a:lnTo>
                <a:close/>
              </a:path>
            </a:pathLst>
          </a:custGeom>
          <a:blipFill>
            <a:blip r:embed="rId2"/>
            <a:stretch>
              <a:fillRect/>
            </a:stretch>
          </a:blipFill>
        </p:spPr>
      </p:sp>
      <p:sp>
        <p:nvSpPr>
          <p:cNvPr id="24" name="TextBox 24"/>
          <p:cNvSpPr txBox="1"/>
          <p:nvPr/>
        </p:nvSpPr>
        <p:spPr>
          <a:xfrm>
            <a:off x="2225934" y="806914"/>
            <a:ext cx="14165624" cy="1233771"/>
          </a:xfrm>
          <a:prstGeom prst="rect">
            <a:avLst/>
          </a:prstGeom>
        </p:spPr>
        <p:txBody>
          <a:bodyPr lIns="0" tIns="0" rIns="0" bIns="0" rtlCol="0" anchor="t">
            <a:spAutoFit/>
          </a:bodyPr>
          <a:lstStyle/>
          <a:p>
            <a:pPr algn="ctr">
              <a:lnSpc>
                <a:spcPts val="9620"/>
              </a:lnSpc>
              <a:spcBef>
                <a:spcPct val="0"/>
              </a:spcBef>
            </a:pPr>
            <a:r>
              <a:rPr lang="en-US" sz="6871">
                <a:solidFill>
                  <a:srgbClr val="000000"/>
                </a:solidFill>
                <a:latin typeface="Poppins Semi-Bold"/>
              </a:rPr>
              <a:t>Real Time Data Ingestion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3818509">
            <a:off x="15988099" y="3748489"/>
            <a:ext cx="11257445" cy="10122315"/>
            <a:chOff x="0" y="0"/>
            <a:chExt cx="4761579" cy="4281451"/>
          </a:xfrm>
        </p:grpSpPr>
        <p:sp>
          <p:nvSpPr>
            <p:cNvPr id="3" name="Freeform 3"/>
            <p:cNvSpPr/>
            <p:nvPr/>
          </p:nvSpPr>
          <p:spPr>
            <a:xfrm>
              <a:off x="0" y="0"/>
              <a:ext cx="4761579" cy="4281451"/>
            </a:xfrm>
            <a:custGeom>
              <a:avLst/>
              <a:gdLst/>
              <a:ahLst/>
              <a:cxnLst/>
              <a:rect l="l" t="t" r="r" b="b"/>
              <a:pathLst>
                <a:path w="4761579" h="4281451">
                  <a:moveTo>
                    <a:pt x="0" y="0"/>
                  </a:moveTo>
                  <a:lnTo>
                    <a:pt x="4761579" y="0"/>
                  </a:lnTo>
                  <a:lnTo>
                    <a:pt x="4761579" y="4281451"/>
                  </a:lnTo>
                  <a:lnTo>
                    <a:pt x="0" y="4281451"/>
                  </a:lnTo>
                  <a:close/>
                </a:path>
              </a:pathLst>
            </a:custGeom>
            <a:solidFill>
              <a:srgbClr val="F4F4F4"/>
            </a:solidFill>
          </p:spPr>
        </p:sp>
        <p:sp>
          <p:nvSpPr>
            <p:cNvPr id="4" name="TextBox 4"/>
            <p:cNvSpPr txBox="1"/>
            <p:nvPr/>
          </p:nvSpPr>
          <p:spPr>
            <a:xfrm>
              <a:off x="0" y="-19050"/>
              <a:ext cx="812800" cy="831850"/>
            </a:xfrm>
            <a:prstGeom prst="rect">
              <a:avLst/>
            </a:prstGeom>
          </p:spPr>
          <p:txBody>
            <a:bodyPr lIns="31632" tIns="31632" rIns="31632" bIns="31632" rtlCol="0" anchor="ctr"/>
            <a:lstStyle/>
            <a:p>
              <a:pPr algn="ctr">
                <a:lnSpc>
                  <a:spcPts val="1656"/>
                </a:lnSpc>
                <a:spcBef>
                  <a:spcPct val="0"/>
                </a:spcBef>
              </a:pPr>
              <a:endParaRPr/>
            </a:p>
          </p:txBody>
        </p:sp>
      </p:grpSp>
      <p:grpSp>
        <p:nvGrpSpPr>
          <p:cNvPr id="5" name="Group 5"/>
          <p:cNvGrpSpPr/>
          <p:nvPr/>
        </p:nvGrpSpPr>
        <p:grpSpPr>
          <a:xfrm rot="-3605793">
            <a:off x="16339296" y="4002352"/>
            <a:ext cx="11257445" cy="10122315"/>
            <a:chOff x="0" y="0"/>
            <a:chExt cx="4761579" cy="4281451"/>
          </a:xfrm>
        </p:grpSpPr>
        <p:sp>
          <p:nvSpPr>
            <p:cNvPr id="6" name="Freeform 6"/>
            <p:cNvSpPr/>
            <p:nvPr/>
          </p:nvSpPr>
          <p:spPr>
            <a:xfrm>
              <a:off x="0" y="0"/>
              <a:ext cx="4761579" cy="4281451"/>
            </a:xfrm>
            <a:custGeom>
              <a:avLst/>
              <a:gdLst/>
              <a:ahLst/>
              <a:cxnLst/>
              <a:rect l="l" t="t" r="r" b="b"/>
              <a:pathLst>
                <a:path w="4761579" h="4281451">
                  <a:moveTo>
                    <a:pt x="0" y="0"/>
                  </a:moveTo>
                  <a:lnTo>
                    <a:pt x="4761579" y="0"/>
                  </a:lnTo>
                  <a:lnTo>
                    <a:pt x="4761579" y="4281451"/>
                  </a:lnTo>
                  <a:lnTo>
                    <a:pt x="0" y="4281451"/>
                  </a:lnTo>
                  <a:close/>
                </a:path>
              </a:pathLst>
            </a:custGeom>
            <a:solidFill>
              <a:srgbClr val="FEB500"/>
            </a:solidFill>
          </p:spPr>
        </p:sp>
        <p:sp>
          <p:nvSpPr>
            <p:cNvPr id="7" name="TextBox 7"/>
            <p:cNvSpPr txBox="1"/>
            <p:nvPr/>
          </p:nvSpPr>
          <p:spPr>
            <a:xfrm>
              <a:off x="0" y="-19050"/>
              <a:ext cx="812800" cy="831850"/>
            </a:xfrm>
            <a:prstGeom prst="rect">
              <a:avLst/>
            </a:prstGeom>
          </p:spPr>
          <p:txBody>
            <a:bodyPr lIns="31632" tIns="31632" rIns="31632" bIns="31632" rtlCol="0" anchor="ctr"/>
            <a:lstStyle/>
            <a:p>
              <a:pPr algn="ctr">
                <a:lnSpc>
                  <a:spcPts val="1656"/>
                </a:lnSpc>
                <a:spcBef>
                  <a:spcPct val="0"/>
                </a:spcBef>
              </a:pPr>
              <a:endParaRPr/>
            </a:p>
          </p:txBody>
        </p:sp>
      </p:grpSp>
      <p:grpSp>
        <p:nvGrpSpPr>
          <p:cNvPr id="8" name="Group 8"/>
          <p:cNvGrpSpPr/>
          <p:nvPr/>
        </p:nvGrpSpPr>
        <p:grpSpPr>
          <a:xfrm rot="-2700000">
            <a:off x="17357045" y="5439628"/>
            <a:ext cx="11257445" cy="10122315"/>
            <a:chOff x="0" y="0"/>
            <a:chExt cx="4761579" cy="4281451"/>
          </a:xfrm>
        </p:grpSpPr>
        <p:sp>
          <p:nvSpPr>
            <p:cNvPr id="9" name="Freeform 9"/>
            <p:cNvSpPr/>
            <p:nvPr/>
          </p:nvSpPr>
          <p:spPr>
            <a:xfrm>
              <a:off x="0" y="0"/>
              <a:ext cx="4761579" cy="4281451"/>
            </a:xfrm>
            <a:custGeom>
              <a:avLst/>
              <a:gdLst/>
              <a:ahLst/>
              <a:cxnLst/>
              <a:rect l="l" t="t" r="r" b="b"/>
              <a:pathLst>
                <a:path w="4761579" h="4281451">
                  <a:moveTo>
                    <a:pt x="0" y="0"/>
                  </a:moveTo>
                  <a:lnTo>
                    <a:pt x="4761579" y="0"/>
                  </a:lnTo>
                  <a:lnTo>
                    <a:pt x="4761579" y="4281451"/>
                  </a:lnTo>
                  <a:lnTo>
                    <a:pt x="0" y="4281451"/>
                  </a:lnTo>
                  <a:close/>
                </a:path>
              </a:pathLst>
            </a:custGeom>
            <a:solidFill>
              <a:srgbClr val="F59E01"/>
            </a:solidFill>
          </p:spPr>
        </p:sp>
        <p:sp>
          <p:nvSpPr>
            <p:cNvPr id="10" name="TextBox 10"/>
            <p:cNvSpPr txBox="1"/>
            <p:nvPr/>
          </p:nvSpPr>
          <p:spPr>
            <a:xfrm>
              <a:off x="0" y="-19050"/>
              <a:ext cx="812800" cy="831850"/>
            </a:xfrm>
            <a:prstGeom prst="rect">
              <a:avLst/>
            </a:prstGeom>
          </p:spPr>
          <p:txBody>
            <a:bodyPr lIns="31632" tIns="31632" rIns="31632" bIns="31632" rtlCol="0" anchor="ctr"/>
            <a:lstStyle/>
            <a:p>
              <a:pPr algn="ctr">
                <a:lnSpc>
                  <a:spcPts val="1656"/>
                </a:lnSpc>
                <a:spcBef>
                  <a:spcPct val="0"/>
                </a:spcBef>
              </a:pPr>
              <a:endParaRPr/>
            </a:p>
          </p:txBody>
        </p:sp>
      </p:grpSp>
      <p:grpSp>
        <p:nvGrpSpPr>
          <p:cNvPr id="11" name="Group 11"/>
          <p:cNvGrpSpPr/>
          <p:nvPr/>
        </p:nvGrpSpPr>
        <p:grpSpPr>
          <a:xfrm rot="2700000">
            <a:off x="-1350195" y="-4948159"/>
            <a:ext cx="4136276" cy="11241093"/>
            <a:chOff x="0" y="0"/>
            <a:chExt cx="703896" cy="1912967"/>
          </a:xfrm>
        </p:grpSpPr>
        <p:sp>
          <p:nvSpPr>
            <p:cNvPr id="12" name="Freeform 12"/>
            <p:cNvSpPr/>
            <p:nvPr/>
          </p:nvSpPr>
          <p:spPr>
            <a:xfrm>
              <a:off x="0" y="0"/>
              <a:ext cx="703896" cy="1912967"/>
            </a:xfrm>
            <a:custGeom>
              <a:avLst/>
              <a:gdLst/>
              <a:ahLst/>
              <a:cxnLst/>
              <a:rect l="l" t="t" r="r" b="b"/>
              <a:pathLst>
                <a:path w="703896" h="1912967">
                  <a:moveTo>
                    <a:pt x="0" y="0"/>
                  </a:moveTo>
                  <a:lnTo>
                    <a:pt x="703896" y="0"/>
                  </a:lnTo>
                  <a:lnTo>
                    <a:pt x="703896" y="1912967"/>
                  </a:lnTo>
                  <a:lnTo>
                    <a:pt x="0" y="1912967"/>
                  </a:lnTo>
                  <a:close/>
                </a:path>
              </a:pathLst>
            </a:custGeom>
            <a:solidFill>
              <a:srgbClr val="F4F4F4"/>
            </a:solidFill>
          </p:spPr>
        </p:sp>
        <p:sp>
          <p:nvSpPr>
            <p:cNvPr id="13" name="TextBox 13"/>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grpSp>
        <p:nvGrpSpPr>
          <p:cNvPr id="14" name="Group 14"/>
          <p:cNvGrpSpPr/>
          <p:nvPr/>
        </p:nvGrpSpPr>
        <p:grpSpPr>
          <a:xfrm rot="1783646">
            <a:off x="-2729383" y="-2099363"/>
            <a:ext cx="4011287" cy="7737839"/>
            <a:chOff x="0" y="0"/>
            <a:chExt cx="682626" cy="1316796"/>
          </a:xfrm>
        </p:grpSpPr>
        <p:sp>
          <p:nvSpPr>
            <p:cNvPr id="15" name="Freeform 15"/>
            <p:cNvSpPr/>
            <p:nvPr/>
          </p:nvSpPr>
          <p:spPr>
            <a:xfrm>
              <a:off x="0" y="0"/>
              <a:ext cx="682626" cy="1316796"/>
            </a:xfrm>
            <a:custGeom>
              <a:avLst/>
              <a:gdLst/>
              <a:ahLst/>
              <a:cxnLst/>
              <a:rect l="l" t="t" r="r" b="b"/>
              <a:pathLst>
                <a:path w="682626" h="1316796">
                  <a:moveTo>
                    <a:pt x="0" y="0"/>
                  </a:moveTo>
                  <a:lnTo>
                    <a:pt x="682626" y="0"/>
                  </a:lnTo>
                  <a:lnTo>
                    <a:pt x="682626" y="1316796"/>
                  </a:lnTo>
                  <a:lnTo>
                    <a:pt x="0" y="1316796"/>
                  </a:lnTo>
                  <a:close/>
                </a:path>
              </a:pathLst>
            </a:custGeom>
            <a:solidFill>
              <a:srgbClr val="F28506"/>
            </a:solidFill>
          </p:spPr>
        </p:sp>
        <p:sp>
          <p:nvSpPr>
            <p:cNvPr id="16" name="TextBox 16"/>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grpSp>
        <p:nvGrpSpPr>
          <p:cNvPr id="17" name="Group 17"/>
          <p:cNvGrpSpPr/>
          <p:nvPr/>
        </p:nvGrpSpPr>
        <p:grpSpPr>
          <a:xfrm rot="3600487">
            <a:off x="-440233" y="-4522547"/>
            <a:ext cx="4011287" cy="7737839"/>
            <a:chOff x="0" y="0"/>
            <a:chExt cx="682626" cy="1316796"/>
          </a:xfrm>
        </p:grpSpPr>
        <p:sp>
          <p:nvSpPr>
            <p:cNvPr id="18" name="Freeform 18"/>
            <p:cNvSpPr/>
            <p:nvPr/>
          </p:nvSpPr>
          <p:spPr>
            <a:xfrm>
              <a:off x="0" y="0"/>
              <a:ext cx="682626" cy="1316796"/>
            </a:xfrm>
            <a:custGeom>
              <a:avLst/>
              <a:gdLst/>
              <a:ahLst/>
              <a:cxnLst/>
              <a:rect l="l" t="t" r="r" b="b"/>
              <a:pathLst>
                <a:path w="682626" h="1316796">
                  <a:moveTo>
                    <a:pt x="0" y="0"/>
                  </a:moveTo>
                  <a:lnTo>
                    <a:pt x="682626" y="0"/>
                  </a:lnTo>
                  <a:lnTo>
                    <a:pt x="682626" y="1316796"/>
                  </a:lnTo>
                  <a:lnTo>
                    <a:pt x="0" y="1316796"/>
                  </a:lnTo>
                  <a:close/>
                </a:path>
              </a:pathLst>
            </a:custGeom>
            <a:solidFill>
              <a:srgbClr val="F59E01"/>
            </a:solidFill>
          </p:spPr>
        </p:sp>
        <p:sp>
          <p:nvSpPr>
            <p:cNvPr id="19" name="TextBox 19"/>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grpSp>
        <p:nvGrpSpPr>
          <p:cNvPr id="20" name="Group 20"/>
          <p:cNvGrpSpPr/>
          <p:nvPr/>
        </p:nvGrpSpPr>
        <p:grpSpPr>
          <a:xfrm rot="-2700000">
            <a:off x="-1811133" y="199588"/>
            <a:ext cx="2886572" cy="2886572"/>
            <a:chOff x="0" y="0"/>
            <a:chExt cx="812800" cy="812800"/>
          </a:xfrm>
        </p:grpSpPr>
        <p:sp>
          <p:nvSpPr>
            <p:cNvPr id="21" name="Freeform 2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EB500"/>
            </a:solidFill>
          </p:spPr>
        </p:sp>
        <p:sp>
          <p:nvSpPr>
            <p:cNvPr id="22" name="TextBox 22"/>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sp>
        <p:nvSpPr>
          <p:cNvPr id="23" name="TextBox 23"/>
          <p:cNvSpPr txBox="1"/>
          <p:nvPr/>
        </p:nvSpPr>
        <p:spPr>
          <a:xfrm>
            <a:off x="2225934" y="806914"/>
            <a:ext cx="14165624" cy="1233771"/>
          </a:xfrm>
          <a:prstGeom prst="rect">
            <a:avLst/>
          </a:prstGeom>
        </p:spPr>
        <p:txBody>
          <a:bodyPr lIns="0" tIns="0" rIns="0" bIns="0" rtlCol="0" anchor="t">
            <a:spAutoFit/>
          </a:bodyPr>
          <a:lstStyle/>
          <a:p>
            <a:pPr algn="ctr">
              <a:lnSpc>
                <a:spcPts val="9620"/>
              </a:lnSpc>
              <a:spcBef>
                <a:spcPct val="0"/>
              </a:spcBef>
            </a:pPr>
            <a:r>
              <a:rPr lang="en-US" sz="6871">
                <a:solidFill>
                  <a:srgbClr val="000000"/>
                </a:solidFill>
                <a:latin typeface="Poppins Semi-Bold"/>
              </a:rPr>
              <a:t>AWS IOT CORE</a:t>
            </a:r>
          </a:p>
        </p:txBody>
      </p:sp>
      <p:sp>
        <p:nvSpPr>
          <p:cNvPr id="24" name="Freeform 24"/>
          <p:cNvSpPr/>
          <p:nvPr/>
        </p:nvSpPr>
        <p:spPr>
          <a:xfrm>
            <a:off x="2909671" y="3477687"/>
            <a:ext cx="12468658" cy="3331625"/>
          </a:xfrm>
          <a:custGeom>
            <a:avLst/>
            <a:gdLst/>
            <a:ahLst/>
            <a:cxnLst/>
            <a:rect l="l" t="t" r="r" b="b"/>
            <a:pathLst>
              <a:path w="12468658" h="3331625">
                <a:moveTo>
                  <a:pt x="0" y="0"/>
                </a:moveTo>
                <a:lnTo>
                  <a:pt x="12468658" y="0"/>
                </a:lnTo>
                <a:lnTo>
                  <a:pt x="12468658" y="3331626"/>
                </a:lnTo>
                <a:lnTo>
                  <a:pt x="0" y="3331626"/>
                </a:lnTo>
                <a:lnTo>
                  <a:pt x="0" y="0"/>
                </a:lnTo>
                <a:close/>
              </a:path>
            </a:pathLst>
          </a:custGeom>
          <a:blipFill>
            <a:blip r:embed="rId2"/>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3818509">
            <a:off x="15988099" y="3748489"/>
            <a:ext cx="11257445" cy="10122315"/>
            <a:chOff x="0" y="0"/>
            <a:chExt cx="4761579" cy="4281451"/>
          </a:xfrm>
        </p:grpSpPr>
        <p:sp>
          <p:nvSpPr>
            <p:cNvPr id="3" name="Freeform 3"/>
            <p:cNvSpPr/>
            <p:nvPr/>
          </p:nvSpPr>
          <p:spPr>
            <a:xfrm>
              <a:off x="0" y="0"/>
              <a:ext cx="4761579" cy="4281451"/>
            </a:xfrm>
            <a:custGeom>
              <a:avLst/>
              <a:gdLst/>
              <a:ahLst/>
              <a:cxnLst/>
              <a:rect l="l" t="t" r="r" b="b"/>
              <a:pathLst>
                <a:path w="4761579" h="4281451">
                  <a:moveTo>
                    <a:pt x="0" y="0"/>
                  </a:moveTo>
                  <a:lnTo>
                    <a:pt x="4761579" y="0"/>
                  </a:lnTo>
                  <a:lnTo>
                    <a:pt x="4761579" y="4281451"/>
                  </a:lnTo>
                  <a:lnTo>
                    <a:pt x="0" y="4281451"/>
                  </a:lnTo>
                  <a:close/>
                </a:path>
              </a:pathLst>
            </a:custGeom>
            <a:solidFill>
              <a:srgbClr val="F4F4F4"/>
            </a:solidFill>
          </p:spPr>
        </p:sp>
        <p:sp>
          <p:nvSpPr>
            <p:cNvPr id="4" name="TextBox 4"/>
            <p:cNvSpPr txBox="1"/>
            <p:nvPr/>
          </p:nvSpPr>
          <p:spPr>
            <a:xfrm>
              <a:off x="0" y="-19050"/>
              <a:ext cx="812800" cy="831850"/>
            </a:xfrm>
            <a:prstGeom prst="rect">
              <a:avLst/>
            </a:prstGeom>
          </p:spPr>
          <p:txBody>
            <a:bodyPr lIns="31632" tIns="31632" rIns="31632" bIns="31632" rtlCol="0" anchor="ctr"/>
            <a:lstStyle/>
            <a:p>
              <a:pPr algn="ctr">
                <a:lnSpc>
                  <a:spcPts val="1656"/>
                </a:lnSpc>
                <a:spcBef>
                  <a:spcPct val="0"/>
                </a:spcBef>
              </a:pPr>
              <a:endParaRPr/>
            </a:p>
          </p:txBody>
        </p:sp>
      </p:grpSp>
      <p:grpSp>
        <p:nvGrpSpPr>
          <p:cNvPr id="5" name="Group 5"/>
          <p:cNvGrpSpPr/>
          <p:nvPr/>
        </p:nvGrpSpPr>
        <p:grpSpPr>
          <a:xfrm rot="-3605793">
            <a:off x="16339296" y="4002352"/>
            <a:ext cx="11257445" cy="10122315"/>
            <a:chOff x="0" y="0"/>
            <a:chExt cx="4761579" cy="4281451"/>
          </a:xfrm>
        </p:grpSpPr>
        <p:sp>
          <p:nvSpPr>
            <p:cNvPr id="6" name="Freeform 6"/>
            <p:cNvSpPr/>
            <p:nvPr/>
          </p:nvSpPr>
          <p:spPr>
            <a:xfrm>
              <a:off x="0" y="0"/>
              <a:ext cx="4761579" cy="4281451"/>
            </a:xfrm>
            <a:custGeom>
              <a:avLst/>
              <a:gdLst/>
              <a:ahLst/>
              <a:cxnLst/>
              <a:rect l="l" t="t" r="r" b="b"/>
              <a:pathLst>
                <a:path w="4761579" h="4281451">
                  <a:moveTo>
                    <a:pt x="0" y="0"/>
                  </a:moveTo>
                  <a:lnTo>
                    <a:pt x="4761579" y="0"/>
                  </a:lnTo>
                  <a:lnTo>
                    <a:pt x="4761579" y="4281451"/>
                  </a:lnTo>
                  <a:lnTo>
                    <a:pt x="0" y="4281451"/>
                  </a:lnTo>
                  <a:close/>
                </a:path>
              </a:pathLst>
            </a:custGeom>
            <a:solidFill>
              <a:srgbClr val="FEB500"/>
            </a:solidFill>
          </p:spPr>
        </p:sp>
        <p:sp>
          <p:nvSpPr>
            <p:cNvPr id="7" name="TextBox 7"/>
            <p:cNvSpPr txBox="1"/>
            <p:nvPr/>
          </p:nvSpPr>
          <p:spPr>
            <a:xfrm>
              <a:off x="0" y="-19050"/>
              <a:ext cx="812800" cy="831850"/>
            </a:xfrm>
            <a:prstGeom prst="rect">
              <a:avLst/>
            </a:prstGeom>
          </p:spPr>
          <p:txBody>
            <a:bodyPr lIns="31632" tIns="31632" rIns="31632" bIns="31632" rtlCol="0" anchor="ctr"/>
            <a:lstStyle/>
            <a:p>
              <a:pPr algn="ctr">
                <a:lnSpc>
                  <a:spcPts val="1656"/>
                </a:lnSpc>
                <a:spcBef>
                  <a:spcPct val="0"/>
                </a:spcBef>
              </a:pPr>
              <a:endParaRPr/>
            </a:p>
          </p:txBody>
        </p:sp>
      </p:grpSp>
      <p:grpSp>
        <p:nvGrpSpPr>
          <p:cNvPr id="8" name="Group 8"/>
          <p:cNvGrpSpPr/>
          <p:nvPr/>
        </p:nvGrpSpPr>
        <p:grpSpPr>
          <a:xfrm rot="-2700000">
            <a:off x="17357045" y="5439628"/>
            <a:ext cx="11257445" cy="10122315"/>
            <a:chOff x="0" y="0"/>
            <a:chExt cx="4761579" cy="4281451"/>
          </a:xfrm>
        </p:grpSpPr>
        <p:sp>
          <p:nvSpPr>
            <p:cNvPr id="9" name="Freeform 9"/>
            <p:cNvSpPr/>
            <p:nvPr/>
          </p:nvSpPr>
          <p:spPr>
            <a:xfrm>
              <a:off x="0" y="0"/>
              <a:ext cx="4761579" cy="4281451"/>
            </a:xfrm>
            <a:custGeom>
              <a:avLst/>
              <a:gdLst/>
              <a:ahLst/>
              <a:cxnLst/>
              <a:rect l="l" t="t" r="r" b="b"/>
              <a:pathLst>
                <a:path w="4761579" h="4281451">
                  <a:moveTo>
                    <a:pt x="0" y="0"/>
                  </a:moveTo>
                  <a:lnTo>
                    <a:pt x="4761579" y="0"/>
                  </a:lnTo>
                  <a:lnTo>
                    <a:pt x="4761579" y="4281451"/>
                  </a:lnTo>
                  <a:lnTo>
                    <a:pt x="0" y="4281451"/>
                  </a:lnTo>
                  <a:close/>
                </a:path>
              </a:pathLst>
            </a:custGeom>
            <a:solidFill>
              <a:srgbClr val="F59E01"/>
            </a:solidFill>
          </p:spPr>
        </p:sp>
        <p:sp>
          <p:nvSpPr>
            <p:cNvPr id="10" name="TextBox 10"/>
            <p:cNvSpPr txBox="1"/>
            <p:nvPr/>
          </p:nvSpPr>
          <p:spPr>
            <a:xfrm>
              <a:off x="0" y="-19050"/>
              <a:ext cx="812800" cy="831850"/>
            </a:xfrm>
            <a:prstGeom prst="rect">
              <a:avLst/>
            </a:prstGeom>
          </p:spPr>
          <p:txBody>
            <a:bodyPr lIns="31632" tIns="31632" rIns="31632" bIns="31632" rtlCol="0" anchor="ctr"/>
            <a:lstStyle/>
            <a:p>
              <a:pPr algn="ctr">
                <a:lnSpc>
                  <a:spcPts val="1656"/>
                </a:lnSpc>
                <a:spcBef>
                  <a:spcPct val="0"/>
                </a:spcBef>
              </a:pPr>
              <a:endParaRPr/>
            </a:p>
          </p:txBody>
        </p:sp>
      </p:grpSp>
      <p:grpSp>
        <p:nvGrpSpPr>
          <p:cNvPr id="11" name="Group 11"/>
          <p:cNvGrpSpPr/>
          <p:nvPr/>
        </p:nvGrpSpPr>
        <p:grpSpPr>
          <a:xfrm rot="2700000">
            <a:off x="-1350195" y="-4948159"/>
            <a:ext cx="4136276" cy="11241093"/>
            <a:chOff x="0" y="0"/>
            <a:chExt cx="703896" cy="1912967"/>
          </a:xfrm>
        </p:grpSpPr>
        <p:sp>
          <p:nvSpPr>
            <p:cNvPr id="12" name="Freeform 12"/>
            <p:cNvSpPr/>
            <p:nvPr/>
          </p:nvSpPr>
          <p:spPr>
            <a:xfrm>
              <a:off x="0" y="0"/>
              <a:ext cx="703896" cy="1912967"/>
            </a:xfrm>
            <a:custGeom>
              <a:avLst/>
              <a:gdLst/>
              <a:ahLst/>
              <a:cxnLst/>
              <a:rect l="l" t="t" r="r" b="b"/>
              <a:pathLst>
                <a:path w="703896" h="1912967">
                  <a:moveTo>
                    <a:pt x="0" y="0"/>
                  </a:moveTo>
                  <a:lnTo>
                    <a:pt x="703896" y="0"/>
                  </a:lnTo>
                  <a:lnTo>
                    <a:pt x="703896" y="1912967"/>
                  </a:lnTo>
                  <a:lnTo>
                    <a:pt x="0" y="1912967"/>
                  </a:lnTo>
                  <a:close/>
                </a:path>
              </a:pathLst>
            </a:custGeom>
            <a:solidFill>
              <a:srgbClr val="F4F4F4"/>
            </a:solidFill>
          </p:spPr>
        </p:sp>
        <p:sp>
          <p:nvSpPr>
            <p:cNvPr id="13" name="TextBox 13"/>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grpSp>
        <p:nvGrpSpPr>
          <p:cNvPr id="14" name="Group 14"/>
          <p:cNvGrpSpPr/>
          <p:nvPr/>
        </p:nvGrpSpPr>
        <p:grpSpPr>
          <a:xfrm rot="1783646">
            <a:off x="-2729383" y="-2099363"/>
            <a:ext cx="4011287" cy="7737839"/>
            <a:chOff x="0" y="0"/>
            <a:chExt cx="682626" cy="1316796"/>
          </a:xfrm>
        </p:grpSpPr>
        <p:sp>
          <p:nvSpPr>
            <p:cNvPr id="15" name="Freeform 15"/>
            <p:cNvSpPr/>
            <p:nvPr/>
          </p:nvSpPr>
          <p:spPr>
            <a:xfrm>
              <a:off x="0" y="0"/>
              <a:ext cx="682626" cy="1316796"/>
            </a:xfrm>
            <a:custGeom>
              <a:avLst/>
              <a:gdLst/>
              <a:ahLst/>
              <a:cxnLst/>
              <a:rect l="l" t="t" r="r" b="b"/>
              <a:pathLst>
                <a:path w="682626" h="1316796">
                  <a:moveTo>
                    <a:pt x="0" y="0"/>
                  </a:moveTo>
                  <a:lnTo>
                    <a:pt x="682626" y="0"/>
                  </a:lnTo>
                  <a:lnTo>
                    <a:pt x="682626" y="1316796"/>
                  </a:lnTo>
                  <a:lnTo>
                    <a:pt x="0" y="1316796"/>
                  </a:lnTo>
                  <a:close/>
                </a:path>
              </a:pathLst>
            </a:custGeom>
            <a:solidFill>
              <a:srgbClr val="F28506"/>
            </a:solidFill>
          </p:spPr>
        </p:sp>
        <p:sp>
          <p:nvSpPr>
            <p:cNvPr id="16" name="TextBox 16"/>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grpSp>
        <p:nvGrpSpPr>
          <p:cNvPr id="17" name="Group 17"/>
          <p:cNvGrpSpPr/>
          <p:nvPr/>
        </p:nvGrpSpPr>
        <p:grpSpPr>
          <a:xfrm rot="3600487">
            <a:off x="-440233" y="-4522547"/>
            <a:ext cx="4011287" cy="7737839"/>
            <a:chOff x="0" y="0"/>
            <a:chExt cx="682626" cy="1316796"/>
          </a:xfrm>
        </p:grpSpPr>
        <p:sp>
          <p:nvSpPr>
            <p:cNvPr id="18" name="Freeform 18"/>
            <p:cNvSpPr/>
            <p:nvPr/>
          </p:nvSpPr>
          <p:spPr>
            <a:xfrm>
              <a:off x="0" y="0"/>
              <a:ext cx="682626" cy="1316796"/>
            </a:xfrm>
            <a:custGeom>
              <a:avLst/>
              <a:gdLst/>
              <a:ahLst/>
              <a:cxnLst/>
              <a:rect l="l" t="t" r="r" b="b"/>
              <a:pathLst>
                <a:path w="682626" h="1316796">
                  <a:moveTo>
                    <a:pt x="0" y="0"/>
                  </a:moveTo>
                  <a:lnTo>
                    <a:pt x="682626" y="0"/>
                  </a:lnTo>
                  <a:lnTo>
                    <a:pt x="682626" y="1316796"/>
                  </a:lnTo>
                  <a:lnTo>
                    <a:pt x="0" y="1316796"/>
                  </a:lnTo>
                  <a:close/>
                </a:path>
              </a:pathLst>
            </a:custGeom>
            <a:solidFill>
              <a:srgbClr val="F59E01"/>
            </a:solidFill>
          </p:spPr>
        </p:sp>
        <p:sp>
          <p:nvSpPr>
            <p:cNvPr id="19" name="TextBox 19"/>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grpSp>
        <p:nvGrpSpPr>
          <p:cNvPr id="20" name="Group 20"/>
          <p:cNvGrpSpPr/>
          <p:nvPr/>
        </p:nvGrpSpPr>
        <p:grpSpPr>
          <a:xfrm rot="-2700000">
            <a:off x="-1811133" y="199588"/>
            <a:ext cx="2886572" cy="2886572"/>
            <a:chOff x="0" y="0"/>
            <a:chExt cx="812800" cy="812800"/>
          </a:xfrm>
        </p:grpSpPr>
        <p:sp>
          <p:nvSpPr>
            <p:cNvPr id="21" name="Freeform 2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EB500"/>
            </a:solidFill>
          </p:spPr>
        </p:sp>
        <p:sp>
          <p:nvSpPr>
            <p:cNvPr id="22" name="TextBox 22"/>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sp>
        <p:nvSpPr>
          <p:cNvPr id="23" name="TextBox 23"/>
          <p:cNvSpPr txBox="1"/>
          <p:nvPr/>
        </p:nvSpPr>
        <p:spPr>
          <a:xfrm>
            <a:off x="2225934" y="806914"/>
            <a:ext cx="14165624" cy="1233771"/>
          </a:xfrm>
          <a:prstGeom prst="rect">
            <a:avLst/>
          </a:prstGeom>
        </p:spPr>
        <p:txBody>
          <a:bodyPr lIns="0" tIns="0" rIns="0" bIns="0" rtlCol="0" anchor="t">
            <a:spAutoFit/>
          </a:bodyPr>
          <a:lstStyle/>
          <a:p>
            <a:pPr algn="ctr">
              <a:lnSpc>
                <a:spcPts val="9620"/>
              </a:lnSpc>
              <a:spcBef>
                <a:spcPct val="0"/>
              </a:spcBef>
            </a:pPr>
            <a:r>
              <a:rPr lang="en-US" sz="6871">
                <a:solidFill>
                  <a:srgbClr val="000000"/>
                </a:solidFill>
                <a:latin typeface="Poppins Semi-Bold"/>
              </a:rPr>
              <a:t>KINESIS FIREHOSE</a:t>
            </a:r>
          </a:p>
        </p:txBody>
      </p:sp>
      <p:sp>
        <p:nvSpPr>
          <p:cNvPr id="24" name="Freeform 24"/>
          <p:cNvSpPr/>
          <p:nvPr/>
        </p:nvSpPr>
        <p:spPr>
          <a:xfrm>
            <a:off x="3210092" y="2537621"/>
            <a:ext cx="12796374" cy="6272025"/>
          </a:xfrm>
          <a:custGeom>
            <a:avLst/>
            <a:gdLst/>
            <a:ahLst/>
            <a:cxnLst/>
            <a:rect l="l" t="t" r="r" b="b"/>
            <a:pathLst>
              <a:path w="12796374" h="6272025">
                <a:moveTo>
                  <a:pt x="0" y="0"/>
                </a:moveTo>
                <a:lnTo>
                  <a:pt x="12796374" y="0"/>
                </a:lnTo>
                <a:lnTo>
                  <a:pt x="12796374" y="6272025"/>
                </a:lnTo>
                <a:lnTo>
                  <a:pt x="0" y="6272025"/>
                </a:lnTo>
                <a:lnTo>
                  <a:pt x="0" y="0"/>
                </a:lnTo>
                <a:close/>
              </a:path>
            </a:pathLst>
          </a:custGeom>
          <a:blipFill>
            <a:blip r:embed="rId2"/>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3818509">
            <a:off x="15988099" y="3748489"/>
            <a:ext cx="11257445" cy="10122315"/>
            <a:chOff x="0" y="0"/>
            <a:chExt cx="4761579" cy="4281451"/>
          </a:xfrm>
        </p:grpSpPr>
        <p:sp>
          <p:nvSpPr>
            <p:cNvPr id="3" name="Freeform 3"/>
            <p:cNvSpPr/>
            <p:nvPr/>
          </p:nvSpPr>
          <p:spPr>
            <a:xfrm>
              <a:off x="0" y="0"/>
              <a:ext cx="4761579" cy="4281451"/>
            </a:xfrm>
            <a:custGeom>
              <a:avLst/>
              <a:gdLst/>
              <a:ahLst/>
              <a:cxnLst/>
              <a:rect l="l" t="t" r="r" b="b"/>
              <a:pathLst>
                <a:path w="4761579" h="4281451">
                  <a:moveTo>
                    <a:pt x="0" y="0"/>
                  </a:moveTo>
                  <a:lnTo>
                    <a:pt x="4761579" y="0"/>
                  </a:lnTo>
                  <a:lnTo>
                    <a:pt x="4761579" y="4281451"/>
                  </a:lnTo>
                  <a:lnTo>
                    <a:pt x="0" y="4281451"/>
                  </a:lnTo>
                  <a:close/>
                </a:path>
              </a:pathLst>
            </a:custGeom>
            <a:solidFill>
              <a:srgbClr val="F4F4F4"/>
            </a:solidFill>
          </p:spPr>
        </p:sp>
        <p:sp>
          <p:nvSpPr>
            <p:cNvPr id="4" name="TextBox 4"/>
            <p:cNvSpPr txBox="1"/>
            <p:nvPr/>
          </p:nvSpPr>
          <p:spPr>
            <a:xfrm>
              <a:off x="0" y="-19050"/>
              <a:ext cx="812800" cy="831850"/>
            </a:xfrm>
            <a:prstGeom prst="rect">
              <a:avLst/>
            </a:prstGeom>
          </p:spPr>
          <p:txBody>
            <a:bodyPr lIns="31632" tIns="31632" rIns="31632" bIns="31632" rtlCol="0" anchor="ctr"/>
            <a:lstStyle/>
            <a:p>
              <a:pPr algn="ctr">
                <a:lnSpc>
                  <a:spcPts val="1656"/>
                </a:lnSpc>
                <a:spcBef>
                  <a:spcPct val="0"/>
                </a:spcBef>
              </a:pPr>
              <a:endParaRPr/>
            </a:p>
          </p:txBody>
        </p:sp>
      </p:grpSp>
      <p:grpSp>
        <p:nvGrpSpPr>
          <p:cNvPr id="5" name="Group 5"/>
          <p:cNvGrpSpPr/>
          <p:nvPr/>
        </p:nvGrpSpPr>
        <p:grpSpPr>
          <a:xfrm rot="-3605793">
            <a:off x="16339296" y="4002352"/>
            <a:ext cx="11257445" cy="10122315"/>
            <a:chOff x="0" y="0"/>
            <a:chExt cx="4761579" cy="4281451"/>
          </a:xfrm>
        </p:grpSpPr>
        <p:sp>
          <p:nvSpPr>
            <p:cNvPr id="6" name="Freeform 6"/>
            <p:cNvSpPr/>
            <p:nvPr/>
          </p:nvSpPr>
          <p:spPr>
            <a:xfrm>
              <a:off x="0" y="0"/>
              <a:ext cx="4761579" cy="4281451"/>
            </a:xfrm>
            <a:custGeom>
              <a:avLst/>
              <a:gdLst/>
              <a:ahLst/>
              <a:cxnLst/>
              <a:rect l="l" t="t" r="r" b="b"/>
              <a:pathLst>
                <a:path w="4761579" h="4281451">
                  <a:moveTo>
                    <a:pt x="0" y="0"/>
                  </a:moveTo>
                  <a:lnTo>
                    <a:pt x="4761579" y="0"/>
                  </a:lnTo>
                  <a:lnTo>
                    <a:pt x="4761579" y="4281451"/>
                  </a:lnTo>
                  <a:lnTo>
                    <a:pt x="0" y="4281451"/>
                  </a:lnTo>
                  <a:close/>
                </a:path>
              </a:pathLst>
            </a:custGeom>
            <a:solidFill>
              <a:srgbClr val="FEB500"/>
            </a:solidFill>
          </p:spPr>
        </p:sp>
        <p:sp>
          <p:nvSpPr>
            <p:cNvPr id="7" name="TextBox 7"/>
            <p:cNvSpPr txBox="1"/>
            <p:nvPr/>
          </p:nvSpPr>
          <p:spPr>
            <a:xfrm>
              <a:off x="0" y="-19050"/>
              <a:ext cx="812800" cy="831850"/>
            </a:xfrm>
            <a:prstGeom prst="rect">
              <a:avLst/>
            </a:prstGeom>
          </p:spPr>
          <p:txBody>
            <a:bodyPr lIns="31632" tIns="31632" rIns="31632" bIns="31632" rtlCol="0" anchor="ctr"/>
            <a:lstStyle/>
            <a:p>
              <a:pPr algn="ctr">
                <a:lnSpc>
                  <a:spcPts val="1656"/>
                </a:lnSpc>
                <a:spcBef>
                  <a:spcPct val="0"/>
                </a:spcBef>
              </a:pPr>
              <a:endParaRPr/>
            </a:p>
          </p:txBody>
        </p:sp>
      </p:grpSp>
      <p:grpSp>
        <p:nvGrpSpPr>
          <p:cNvPr id="8" name="Group 8"/>
          <p:cNvGrpSpPr/>
          <p:nvPr/>
        </p:nvGrpSpPr>
        <p:grpSpPr>
          <a:xfrm rot="-2700000">
            <a:off x="17357045" y="5439628"/>
            <a:ext cx="11257445" cy="10122315"/>
            <a:chOff x="0" y="0"/>
            <a:chExt cx="4761579" cy="4281451"/>
          </a:xfrm>
        </p:grpSpPr>
        <p:sp>
          <p:nvSpPr>
            <p:cNvPr id="9" name="Freeform 9"/>
            <p:cNvSpPr/>
            <p:nvPr/>
          </p:nvSpPr>
          <p:spPr>
            <a:xfrm>
              <a:off x="0" y="0"/>
              <a:ext cx="4761579" cy="4281451"/>
            </a:xfrm>
            <a:custGeom>
              <a:avLst/>
              <a:gdLst/>
              <a:ahLst/>
              <a:cxnLst/>
              <a:rect l="l" t="t" r="r" b="b"/>
              <a:pathLst>
                <a:path w="4761579" h="4281451">
                  <a:moveTo>
                    <a:pt x="0" y="0"/>
                  </a:moveTo>
                  <a:lnTo>
                    <a:pt x="4761579" y="0"/>
                  </a:lnTo>
                  <a:lnTo>
                    <a:pt x="4761579" y="4281451"/>
                  </a:lnTo>
                  <a:lnTo>
                    <a:pt x="0" y="4281451"/>
                  </a:lnTo>
                  <a:close/>
                </a:path>
              </a:pathLst>
            </a:custGeom>
            <a:solidFill>
              <a:srgbClr val="F59E01"/>
            </a:solidFill>
          </p:spPr>
        </p:sp>
        <p:sp>
          <p:nvSpPr>
            <p:cNvPr id="10" name="TextBox 10"/>
            <p:cNvSpPr txBox="1"/>
            <p:nvPr/>
          </p:nvSpPr>
          <p:spPr>
            <a:xfrm>
              <a:off x="0" y="-19050"/>
              <a:ext cx="812800" cy="831850"/>
            </a:xfrm>
            <a:prstGeom prst="rect">
              <a:avLst/>
            </a:prstGeom>
          </p:spPr>
          <p:txBody>
            <a:bodyPr lIns="31632" tIns="31632" rIns="31632" bIns="31632" rtlCol="0" anchor="ctr"/>
            <a:lstStyle/>
            <a:p>
              <a:pPr algn="ctr">
                <a:lnSpc>
                  <a:spcPts val="1656"/>
                </a:lnSpc>
                <a:spcBef>
                  <a:spcPct val="0"/>
                </a:spcBef>
              </a:pPr>
              <a:endParaRPr/>
            </a:p>
          </p:txBody>
        </p:sp>
      </p:grpSp>
      <p:grpSp>
        <p:nvGrpSpPr>
          <p:cNvPr id="11" name="Group 11"/>
          <p:cNvGrpSpPr/>
          <p:nvPr/>
        </p:nvGrpSpPr>
        <p:grpSpPr>
          <a:xfrm rot="2700000">
            <a:off x="-1350195" y="-4948159"/>
            <a:ext cx="4136276" cy="11241093"/>
            <a:chOff x="0" y="0"/>
            <a:chExt cx="703896" cy="1912967"/>
          </a:xfrm>
        </p:grpSpPr>
        <p:sp>
          <p:nvSpPr>
            <p:cNvPr id="12" name="Freeform 12"/>
            <p:cNvSpPr/>
            <p:nvPr/>
          </p:nvSpPr>
          <p:spPr>
            <a:xfrm>
              <a:off x="0" y="0"/>
              <a:ext cx="703896" cy="1912967"/>
            </a:xfrm>
            <a:custGeom>
              <a:avLst/>
              <a:gdLst/>
              <a:ahLst/>
              <a:cxnLst/>
              <a:rect l="l" t="t" r="r" b="b"/>
              <a:pathLst>
                <a:path w="703896" h="1912967">
                  <a:moveTo>
                    <a:pt x="0" y="0"/>
                  </a:moveTo>
                  <a:lnTo>
                    <a:pt x="703896" y="0"/>
                  </a:lnTo>
                  <a:lnTo>
                    <a:pt x="703896" y="1912967"/>
                  </a:lnTo>
                  <a:lnTo>
                    <a:pt x="0" y="1912967"/>
                  </a:lnTo>
                  <a:close/>
                </a:path>
              </a:pathLst>
            </a:custGeom>
            <a:solidFill>
              <a:srgbClr val="F4F4F4"/>
            </a:solidFill>
          </p:spPr>
        </p:sp>
        <p:sp>
          <p:nvSpPr>
            <p:cNvPr id="13" name="TextBox 13"/>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grpSp>
        <p:nvGrpSpPr>
          <p:cNvPr id="14" name="Group 14"/>
          <p:cNvGrpSpPr/>
          <p:nvPr/>
        </p:nvGrpSpPr>
        <p:grpSpPr>
          <a:xfrm rot="1783646">
            <a:off x="-2729383" y="-2099363"/>
            <a:ext cx="4011287" cy="7737839"/>
            <a:chOff x="0" y="0"/>
            <a:chExt cx="682626" cy="1316796"/>
          </a:xfrm>
        </p:grpSpPr>
        <p:sp>
          <p:nvSpPr>
            <p:cNvPr id="15" name="Freeform 15"/>
            <p:cNvSpPr/>
            <p:nvPr/>
          </p:nvSpPr>
          <p:spPr>
            <a:xfrm>
              <a:off x="0" y="0"/>
              <a:ext cx="682626" cy="1316796"/>
            </a:xfrm>
            <a:custGeom>
              <a:avLst/>
              <a:gdLst/>
              <a:ahLst/>
              <a:cxnLst/>
              <a:rect l="l" t="t" r="r" b="b"/>
              <a:pathLst>
                <a:path w="682626" h="1316796">
                  <a:moveTo>
                    <a:pt x="0" y="0"/>
                  </a:moveTo>
                  <a:lnTo>
                    <a:pt x="682626" y="0"/>
                  </a:lnTo>
                  <a:lnTo>
                    <a:pt x="682626" y="1316796"/>
                  </a:lnTo>
                  <a:lnTo>
                    <a:pt x="0" y="1316796"/>
                  </a:lnTo>
                  <a:close/>
                </a:path>
              </a:pathLst>
            </a:custGeom>
            <a:solidFill>
              <a:srgbClr val="F28506"/>
            </a:solidFill>
          </p:spPr>
        </p:sp>
        <p:sp>
          <p:nvSpPr>
            <p:cNvPr id="16" name="TextBox 16"/>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grpSp>
        <p:nvGrpSpPr>
          <p:cNvPr id="17" name="Group 17"/>
          <p:cNvGrpSpPr/>
          <p:nvPr/>
        </p:nvGrpSpPr>
        <p:grpSpPr>
          <a:xfrm rot="3600487">
            <a:off x="-440233" y="-4522547"/>
            <a:ext cx="4011287" cy="7737839"/>
            <a:chOff x="0" y="0"/>
            <a:chExt cx="682626" cy="1316796"/>
          </a:xfrm>
        </p:grpSpPr>
        <p:sp>
          <p:nvSpPr>
            <p:cNvPr id="18" name="Freeform 18"/>
            <p:cNvSpPr/>
            <p:nvPr/>
          </p:nvSpPr>
          <p:spPr>
            <a:xfrm>
              <a:off x="0" y="0"/>
              <a:ext cx="682626" cy="1316796"/>
            </a:xfrm>
            <a:custGeom>
              <a:avLst/>
              <a:gdLst/>
              <a:ahLst/>
              <a:cxnLst/>
              <a:rect l="l" t="t" r="r" b="b"/>
              <a:pathLst>
                <a:path w="682626" h="1316796">
                  <a:moveTo>
                    <a:pt x="0" y="0"/>
                  </a:moveTo>
                  <a:lnTo>
                    <a:pt x="682626" y="0"/>
                  </a:lnTo>
                  <a:lnTo>
                    <a:pt x="682626" y="1316796"/>
                  </a:lnTo>
                  <a:lnTo>
                    <a:pt x="0" y="1316796"/>
                  </a:lnTo>
                  <a:close/>
                </a:path>
              </a:pathLst>
            </a:custGeom>
            <a:solidFill>
              <a:srgbClr val="F59E01"/>
            </a:solidFill>
          </p:spPr>
        </p:sp>
        <p:sp>
          <p:nvSpPr>
            <p:cNvPr id="19" name="TextBox 19"/>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grpSp>
        <p:nvGrpSpPr>
          <p:cNvPr id="20" name="Group 20"/>
          <p:cNvGrpSpPr/>
          <p:nvPr/>
        </p:nvGrpSpPr>
        <p:grpSpPr>
          <a:xfrm rot="-2700000">
            <a:off x="-1811133" y="199588"/>
            <a:ext cx="2886572" cy="2886572"/>
            <a:chOff x="0" y="0"/>
            <a:chExt cx="812800" cy="812800"/>
          </a:xfrm>
        </p:grpSpPr>
        <p:sp>
          <p:nvSpPr>
            <p:cNvPr id="21" name="Freeform 2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EB500"/>
            </a:solidFill>
          </p:spPr>
        </p:sp>
        <p:sp>
          <p:nvSpPr>
            <p:cNvPr id="22" name="TextBox 22"/>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sp>
        <p:nvSpPr>
          <p:cNvPr id="23" name="TextBox 23"/>
          <p:cNvSpPr txBox="1"/>
          <p:nvPr/>
        </p:nvSpPr>
        <p:spPr>
          <a:xfrm>
            <a:off x="2225934" y="806914"/>
            <a:ext cx="14165624" cy="1233771"/>
          </a:xfrm>
          <a:prstGeom prst="rect">
            <a:avLst/>
          </a:prstGeom>
        </p:spPr>
        <p:txBody>
          <a:bodyPr lIns="0" tIns="0" rIns="0" bIns="0" rtlCol="0" anchor="t">
            <a:spAutoFit/>
          </a:bodyPr>
          <a:lstStyle/>
          <a:p>
            <a:pPr algn="ctr">
              <a:lnSpc>
                <a:spcPts val="9620"/>
              </a:lnSpc>
              <a:spcBef>
                <a:spcPct val="0"/>
              </a:spcBef>
            </a:pPr>
            <a:r>
              <a:rPr lang="en-US" sz="6871" dirty="0">
                <a:solidFill>
                  <a:srgbClr val="000000"/>
                </a:solidFill>
                <a:latin typeface="Poppins Semi-Bold"/>
              </a:rPr>
              <a:t>PROBLEM STATEMENT</a:t>
            </a:r>
          </a:p>
        </p:txBody>
      </p:sp>
      <p:sp>
        <p:nvSpPr>
          <p:cNvPr id="24" name="TextBox 24"/>
          <p:cNvSpPr txBox="1"/>
          <p:nvPr/>
        </p:nvSpPr>
        <p:spPr>
          <a:xfrm>
            <a:off x="1143000" y="2281901"/>
            <a:ext cx="16014829" cy="8412559"/>
          </a:xfrm>
          <a:prstGeom prst="rect">
            <a:avLst/>
          </a:prstGeom>
        </p:spPr>
        <p:txBody>
          <a:bodyPr wrap="square" lIns="0" tIns="0" rIns="0" bIns="0" rtlCol="0" anchor="t">
            <a:spAutoFit/>
          </a:bodyPr>
          <a:lstStyle/>
          <a:p>
            <a:pPr lvl="1" algn="just">
              <a:lnSpc>
                <a:spcPts val="4075"/>
              </a:lnSpc>
            </a:pPr>
            <a:endParaRPr lang="en-US" sz="2911" dirty="0">
              <a:solidFill>
                <a:srgbClr val="000000"/>
              </a:solidFill>
              <a:latin typeface="Canva Sans"/>
            </a:endParaRPr>
          </a:p>
          <a:p>
            <a:pPr lvl="0" algn="just">
              <a:lnSpc>
                <a:spcPts val="4075"/>
              </a:lnSpc>
            </a:pPr>
            <a:r>
              <a:rPr lang="en-US" sz="2911" b="1" dirty="0" smtClean="0">
                <a:solidFill>
                  <a:srgbClr val="000000"/>
                </a:solidFill>
                <a:latin typeface="Canva Sans"/>
              </a:rPr>
              <a:t>Title</a:t>
            </a:r>
            <a:r>
              <a:rPr lang="en-US" sz="2911" dirty="0" smtClean="0">
                <a:solidFill>
                  <a:srgbClr val="000000"/>
                </a:solidFill>
                <a:latin typeface="Canva Sans"/>
              </a:rPr>
              <a:t>: Seamless On-Premises to AWS RDS Database Migration with AWS DMS</a:t>
            </a:r>
          </a:p>
          <a:p>
            <a:pPr algn="just">
              <a:lnSpc>
                <a:spcPts val="4075"/>
              </a:lnSpc>
            </a:pPr>
            <a:r>
              <a:rPr lang="en-US" sz="2911" dirty="0">
                <a:solidFill>
                  <a:srgbClr val="000000"/>
                </a:solidFill>
                <a:latin typeface="Canva Sans"/>
              </a:rPr>
              <a:t> </a:t>
            </a:r>
          </a:p>
          <a:p>
            <a:pPr algn="just">
              <a:lnSpc>
                <a:spcPts val="4075"/>
              </a:lnSpc>
            </a:pPr>
            <a:r>
              <a:rPr lang="en-US" sz="2911" b="1" dirty="0">
                <a:solidFill>
                  <a:srgbClr val="000000"/>
                </a:solidFill>
                <a:latin typeface="Canva Sans"/>
              </a:rPr>
              <a:t>Project Description</a:t>
            </a:r>
            <a:r>
              <a:rPr lang="en-US" sz="2911" dirty="0">
                <a:solidFill>
                  <a:srgbClr val="000000"/>
                </a:solidFill>
                <a:latin typeface="Canva Sans"/>
              </a:rPr>
              <a:t>: The primary objective of this project is to execute a streamlined and secure migration of an on-premises database to an Amazon Web Services (AWS) Relational Database Service (RDS) instance utilizing the AWS Database Migration Service (DMS). This migration will ensure improved data management, scalability, and availability while maintaining data integrity and minimizing business disruptions.</a:t>
            </a:r>
          </a:p>
          <a:p>
            <a:pPr marL="514350" lvl="0" indent="-514350" algn="just">
              <a:lnSpc>
                <a:spcPts val="4075"/>
              </a:lnSpc>
              <a:buFont typeface="+mj-lt"/>
              <a:buAutoNum type="alphaLcPeriod"/>
            </a:pPr>
            <a:r>
              <a:rPr lang="en-US" sz="2911" dirty="0">
                <a:solidFill>
                  <a:srgbClr val="000000"/>
                </a:solidFill>
                <a:latin typeface="Canva Sans"/>
              </a:rPr>
              <a:t>RDS</a:t>
            </a:r>
          </a:p>
          <a:p>
            <a:pPr marL="514350" lvl="0" indent="-514350" algn="just">
              <a:lnSpc>
                <a:spcPts val="4075"/>
              </a:lnSpc>
              <a:buFont typeface="+mj-lt"/>
              <a:buAutoNum type="alphaLcPeriod"/>
            </a:pPr>
            <a:r>
              <a:rPr lang="en-US" sz="2911" dirty="0">
                <a:solidFill>
                  <a:srgbClr val="000000"/>
                </a:solidFill>
                <a:latin typeface="Canva Sans"/>
              </a:rPr>
              <a:t>DMS</a:t>
            </a:r>
          </a:p>
          <a:p>
            <a:pPr marL="514350" lvl="0" indent="-514350" algn="just">
              <a:lnSpc>
                <a:spcPts val="4075"/>
              </a:lnSpc>
              <a:buFont typeface="+mj-lt"/>
              <a:buAutoNum type="alphaLcPeriod"/>
            </a:pPr>
            <a:r>
              <a:rPr lang="en-US" sz="2911" dirty="0">
                <a:solidFill>
                  <a:srgbClr val="000000"/>
                </a:solidFill>
                <a:latin typeface="Canva Sans"/>
              </a:rPr>
              <a:t>EC2</a:t>
            </a:r>
          </a:p>
          <a:p>
            <a:pPr marL="514350" lvl="0" indent="-514350" algn="just">
              <a:lnSpc>
                <a:spcPts val="4075"/>
              </a:lnSpc>
              <a:buFont typeface="+mj-lt"/>
              <a:buAutoNum type="alphaLcPeriod"/>
            </a:pPr>
            <a:r>
              <a:rPr lang="en-US" sz="2911" dirty="0">
                <a:solidFill>
                  <a:srgbClr val="000000"/>
                </a:solidFill>
                <a:latin typeface="Canva Sans"/>
              </a:rPr>
              <a:t>SSMS</a:t>
            </a:r>
          </a:p>
          <a:p>
            <a:pPr marL="514350" lvl="1" indent="-514350" algn="just">
              <a:lnSpc>
                <a:spcPts val="4075"/>
              </a:lnSpc>
              <a:buFont typeface="+mj-lt"/>
              <a:buAutoNum type="alphaLcParenR"/>
            </a:pPr>
            <a:endParaRPr lang="en-US" sz="2911" dirty="0">
              <a:solidFill>
                <a:srgbClr val="000000"/>
              </a:solidFill>
              <a:latin typeface="Canva Sans"/>
            </a:endParaRPr>
          </a:p>
          <a:p>
            <a:pPr lvl="1" algn="just">
              <a:lnSpc>
                <a:spcPts val="4075"/>
              </a:lnSpc>
            </a:pPr>
            <a:endParaRPr lang="en-US" sz="2911" dirty="0" smtClean="0">
              <a:solidFill>
                <a:srgbClr val="000000"/>
              </a:solidFill>
              <a:latin typeface="Canva Sans"/>
            </a:endParaRPr>
          </a:p>
          <a:p>
            <a:pPr algn="just">
              <a:lnSpc>
                <a:spcPts val="4075"/>
              </a:lnSpc>
            </a:pPr>
            <a:endParaRPr lang="en-US" sz="2911" dirty="0" smtClean="0">
              <a:solidFill>
                <a:srgbClr val="000000"/>
              </a:solidFill>
              <a:latin typeface="Canva Sans"/>
            </a:endParaRPr>
          </a:p>
          <a:p>
            <a:pPr algn="just">
              <a:lnSpc>
                <a:spcPts val="4075"/>
              </a:lnSpc>
              <a:spcBef>
                <a:spcPct val="0"/>
              </a:spcBef>
            </a:pPr>
            <a:endParaRPr lang="en-US" sz="2911" dirty="0">
              <a:solidFill>
                <a:srgbClr val="000000"/>
              </a:solidFill>
              <a:latin typeface="Canva Sans"/>
            </a:endParaRPr>
          </a:p>
        </p:txBody>
      </p:sp>
    </p:spTree>
    <p:extLst>
      <p:ext uri="{BB962C8B-B14F-4D97-AF65-F5344CB8AC3E}">
        <p14:creationId xmlns:p14="http://schemas.microsoft.com/office/powerpoint/2010/main" val="15366364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3818509">
            <a:off x="15988099" y="3748489"/>
            <a:ext cx="11257445" cy="10122315"/>
            <a:chOff x="0" y="0"/>
            <a:chExt cx="4761579" cy="4281451"/>
          </a:xfrm>
        </p:grpSpPr>
        <p:sp>
          <p:nvSpPr>
            <p:cNvPr id="3" name="Freeform 3"/>
            <p:cNvSpPr/>
            <p:nvPr/>
          </p:nvSpPr>
          <p:spPr>
            <a:xfrm>
              <a:off x="0" y="0"/>
              <a:ext cx="4761579" cy="4281451"/>
            </a:xfrm>
            <a:custGeom>
              <a:avLst/>
              <a:gdLst/>
              <a:ahLst/>
              <a:cxnLst/>
              <a:rect l="l" t="t" r="r" b="b"/>
              <a:pathLst>
                <a:path w="4761579" h="4281451">
                  <a:moveTo>
                    <a:pt x="0" y="0"/>
                  </a:moveTo>
                  <a:lnTo>
                    <a:pt x="4761579" y="0"/>
                  </a:lnTo>
                  <a:lnTo>
                    <a:pt x="4761579" y="4281451"/>
                  </a:lnTo>
                  <a:lnTo>
                    <a:pt x="0" y="4281451"/>
                  </a:lnTo>
                  <a:close/>
                </a:path>
              </a:pathLst>
            </a:custGeom>
            <a:solidFill>
              <a:srgbClr val="F4F4F4"/>
            </a:solidFill>
          </p:spPr>
        </p:sp>
        <p:sp>
          <p:nvSpPr>
            <p:cNvPr id="4" name="TextBox 4"/>
            <p:cNvSpPr txBox="1"/>
            <p:nvPr/>
          </p:nvSpPr>
          <p:spPr>
            <a:xfrm>
              <a:off x="0" y="-19050"/>
              <a:ext cx="812800" cy="831850"/>
            </a:xfrm>
            <a:prstGeom prst="rect">
              <a:avLst/>
            </a:prstGeom>
          </p:spPr>
          <p:txBody>
            <a:bodyPr lIns="31632" tIns="31632" rIns="31632" bIns="31632" rtlCol="0" anchor="ctr"/>
            <a:lstStyle/>
            <a:p>
              <a:pPr algn="ctr">
                <a:lnSpc>
                  <a:spcPts val="1656"/>
                </a:lnSpc>
                <a:spcBef>
                  <a:spcPct val="0"/>
                </a:spcBef>
              </a:pPr>
              <a:endParaRPr/>
            </a:p>
          </p:txBody>
        </p:sp>
      </p:grpSp>
      <p:grpSp>
        <p:nvGrpSpPr>
          <p:cNvPr id="5" name="Group 5"/>
          <p:cNvGrpSpPr/>
          <p:nvPr/>
        </p:nvGrpSpPr>
        <p:grpSpPr>
          <a:xfrm rot="-3605793">
            <a:off x="16339296" y="4002352"/>
            <a:ext cx="11257445" cy="10122315"/>
            <a:chOff x="0" y="0"/>
            <a:chExt cx="4761579" cy="4281451"/>
          </a:xfrm>
        </p:grpSpPr>
        <p:sp>
          <p:nvSpPr>
            <p:cNvPr id="6" name="Freeform 6"/>
            <p:cNvSpPr/>
            <p:nvPr/>
          </p:nvSpPr>
          <p:spPr>
            <a:xfrm>
              <a:off x="0" y="0"/>
              <a:ext cx="4761579" cy="4281451"/>
            </a:xfrm>
            <a:custGeom>
              <a:avLst/>
              <a:gdLst/>
              <a:ahLst/>
              <a:cxnLst/>
              <a:rect l="l" t="t" r="r" b="b"/>
              <a:pathLst>
                <a:path w="4761579" h="4281451">
                  <a:moveTo>
                    <a:pt x="0" y="0"/>
                  </a:moveTo>
                  <a:lnTo>
                    <a:pt x="4761579" y="0"/>
                  </a:lnTo>
                  <a:lnTo>
                    <a:pt x="4761579" y="4281451"/>
                  </a:lnTo>
                  <a:lnTo>
                    <a:pt x="0" y="4281451"/>
                  </a:lnTo>
                  <a:close/>
                </a:path>
              </a:pathLst>
            </a:custGeom>
            <a:solidFill>
              <a:srgbClr val="FEB500"/>
            </a:solidFill>
          </p:spPr>
        </p:sp>
        <p:sp>
          <p:nvSpPr>
            <p:cNvPr id="7" name="TextBox 7"/>
            <p:cNvSpPr txBox="1"/>
            <p:nvPr/>
          </p:nvSpPr>
          <p:spPr>
            <a:xfrm>
              <a:off x="0" y="-19050"/>
              <a:ext cx="812800" cy="831850"/>
            </a:xfrm>
            <a:prstGeom prst="rect">
              <a:avLst/>
            </a:prstGeom>
          </p:spPr>
          <p:txBody>
            <a:bodyPr lIns="31632" tIns="31632" rIns="31632" bIns="31632" rtlCol="0" anchor="ctr"/>
            <a:lstStyle/>
            <a:p>
              <a:pPr algn="ctr">
                <a:lnSpc>
                  <a:spcPts val="1656"/>
                </a:lnSpc>
                <a:spcBef>
                  <a:spcPct val="0"/>
                </a:spcBef>
              </a:pPr>
              <a:endParaRPr/>
            </a:p>
          </p:txBody>
        </p:sp>
      </p:grpSp>
      <p:grpSp>
        <p:nvGrpSpPr>
          <p:cNvPr id="8" name="Group 8"/>
          <p:cNvGrpSpPr/>
          <p:nvPr/>
        </p:nvGrpSpPr>
        <p:grpSpPr>
          <a:xfrm rot="-2700000">
            <a:off x="17357045" y="5439628"/>
            <a:ext cx="11257445" cy="10122315"/>
            <a:chOff x="0" y="0"/>
            <a:chExt cx="4761579" cy="4281451"/>
          </a:xfrm>
        </p:grpSpPr>
        <p:sp>
          <p:nvSpPr>
            <p:cNvPr id="9" name="Freeform 9"/>
            <p:cNvSpPr/>
            <p:nvPr/>
          </p:nvSpPr>
          <p:spPr>
            <a:xfrm>
              <a:off x="0" y="0"/>
              <a:ext cx="4761579" cy="4281451"/>
            </a:xfrm>
            <a:custGeom>
              <a:avLst/>
              <a:gdLst/>
              <a:ahLst/>
              <a:cxnLst/>
              <a:rect l="l" t="t" r="r" b="b"/>
              <a:pathLst>
                <a:path w="4761579" h="4281451">
                  <a:moveTo>
                    <a:pt x="0" y="0"/>
                  </a:moveTo>
                  <a:lnTo>
                    <a:pt x="4761579" y="0"/>
                  </a:lnTo>
                  <a:lnTo>
                    <a:pt x="4761579" y="4281451"/>
                  </a:lnTo>
                  <a:lnTo>
                    <a:pt x="0" y="4281451"/>
                  </a:lnTo>
                  <a:close/>
                </a:path>
              </a:pathLst>
            </a:custGeom>
            <a:solidFill>
              <a:srgbClr val="F59E01"/>
            </a:solidFill>
          </p:spPr>
        </p:sp>
        <p:sp>
          <p:nvSpPr>
            <p:cNvPr id="10" name="TextBox 10"/>
            <p:cNvSpPr txBox="1"/>
            <p:nvPr/>
          </p:nvSpPr>
          <p:spPr>
            <a:xfrm>
              <a:off x="0" y="-19050"/>
              <a:ext cx="812800" cy="831850"/>
            </a:xfrm>
            <a:prstGeom prst="rect">
              <a:avLst/>
            </a:prstGeom>
          </p:spPr>
          <p:txBody>
            <a:bodyPr lIns="31632" tIns="31632" rIns="31632" bIns="31632" rtlCol="0" anchor="ctr"/>
            <a:lstStyle/>
            <a:p>
              <a:pPr algn="ctr">
                <a:lnSpc>
                  <a:spcPts val="1656"/>
                </a:lnSpc>
                <a:spcBef>
                  <a:spcPct val="0"/>
                </a:spcBef>
              </a:pPr>
              <a:endParaRPr/>
            </a:p>
          </p:txBody>
        </p:sp>
      </p:grpSp>
      <p:grpSp>
        <p:nvGrpSpPr>
          <p:cNvPr id="11" name="Group 11"/>
          <p:cNvGrpSpPr/>
          <p:nvPr/>
        </p:nvGrpSpPr>
        <p:grpSpPr>
          <a:xfrm rot="2700000">
            <a:off x="-1350195" y="-4948159"/>
            <a:ext cx="4136276" cy="11241093"/>
            <a:chOff x="0" y="0"/>
            <a:chExt cx="703896" cy="1912967"/>
          </a:xfrm>
        </p:grpSpPr>
        <p:sp>
          <p:nvSpPr>
            <p:cNvPr id="12" name="Freeform 12"/>
            <p:cNvSpPr/>
            <p:nvPr/>
          </p:nvSpPr>
          <p:spPr>
            <a:xfrm>
              <a:off x="0" y="0"/>
              <a:ext cx="703896" cy="1912967"/>
            </a:xfrm>
            <a:custGeom>
              <a:avLst/>
              <a:gdLst/>
              <a:ahLst/>
              <a:cxnLst/>
              <a:rect l="l" t="t" r="r" b="b"/>
              <a:pathLst>
                <a:path w="703896" h="1912967">
                  <a:moveTo>
                    <a:pt x="0" y="0"/>
                  </a:moveTo>
                  <a:lnTo>
                    <a:pt x="703896" y="0"/>
                  </a:lnTo>
                  <a:lnTo>
                    <a:pt x="703896" y="1912967"/>
                  </a:lnTo>
                  <a:lnTo>
                    <a:pt x="0" y="1912967"/>
                  </a:lnTo>
                  <a:close/>
                </a:path>
              </a:pathLst>
            </a:custGeom>
            <a:solidFill>
              <a:srgbClr val="F4F4F4"/>
            </a:solidFill>
          </p:spPr>
        </p:sp>
        <p:sp>
          <p:nvSpPr>
            <p:cNvPr id="13" name="TextBox 13"/>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grpSp>
        <p:nvGrpSpPr>
          <p:cNvPr id="14" name="Group 14"/>
          <p:cNvGrpSpPr/>
          <p:nvPr/>
        </p:nvGrpSpPr>
        <p:grpSpPr>
          <a:xfrm rot="1783646">
            <a:off x="-2729383" y="-2099363"/>
            <a:ext cx="4011287" cy="7737839"/>
            <a:chOff x="0" y="0"/>
            <a:chExt cx="682626" cy="1316796"/>
          </a:xfrm>
        </p:grpSpPr>
        <p:sp>
          <p:nvSpPr>
            <p:cNvPr id="15" name="Freeform 15"/>
            <p:cNvSpPr/>
            <p:nvPr/>
          </p:nvSpPr>
          <p:spPr>
            <a:xfrm>
              <a:off x="0" y="0"/>
              <a:ext cx="682626" cy="1316796"/>
            </a:xfrm>
            <a:custGeom>
              <a:avLst/>
              <a:gdLst/>
              <a:ahLst/>
              <a:cxnLst/>
              <a:rect l="l" t="t" r="r" b="b"/>
              <a:pathLst>
                <a:path w="682626" h="1316796">
                  <a:moveTo>
                    <a:pt x="0" y="0"/>
                  </a:moveTo>
                  <a:lnTo>
                    <a:pt x="682626" y="0"/>
                  </a:lnTo>
                  <a:lnTo>
                    <a:pt x="682626" y="1316796"/>
                  </a:lnTo>
                  <a:lnTo>
                    <a:pt x="0" y="1316796"/>
                  </a:lnTo>
                  <a:close/>
                </a:path>
              </a:pathLst>
            </a:custGeom>
            <a:solidFill>
              <a:srgbClr val="F28506"/>
            </a:solidFill>
          </p:spPr>
        </p:sp>
        <p:sp>
          <p:nvSpPr>
            <p:cNvPr id="16" name="TextBox 16"/>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grpSp>
        <p:nvGrpSpPr>
          <p:cNvPr id="17" name="Group 17"/>
          <p:cNvGrpSpPr/>
          <p:nvPr/>
        </p:nvGrpSpPr>
        <p:grpSpPr>
          <a:xfrm rot="3600487">
            <a:off x="-440233" y="-4522547"/>
            <a:ext cx="4011287" cy="7737839"/>
            <a:chOff x="0" y="0"/>
            <a:chExt cx="682626" cy="1316796"/>
          </a:xfrm>
        </p:grpSpPr>
        <p:sp>
          <p:nvSpPr>
            <p:cNvPr id="18" name="Freeform 18"/>
            <p:cNvSpPr/>
            <p:nvPr/>
          </p:nvSpPr>
          <p:spPr>
            <a:xfrm>
              <a:off x="0" y="0"/>
              <a:ext cx="682626" cy="1316796"/>
            </a:xfrm>
            <a:custGeom>
              <a:avLst/>
              <a:gdLst/>
              <a:ahLst/>
              <a:cxnLst/>
              <a:rect l="l" t="t" r="r" b="b"/>
              <a:pathLst>
                <a:path w="682626" h="1316796">
                  <a:moveTo>
                    <a:pt x="0" y="0"/>
                  </a:moveTo>
                  <a:lnTo>
                    <a:pt x="682626" y="0"/>
                  </a:lnTo>
                  <a:lnTo>
                    <a:pt x="682626" y="1316796"/>
                  </a:lnTo>
                  <a:lnTo>
                    <a:pt x="0" y="1316796"/>
                  </a:lnTo>
                  <a:close/>
                </a:path>
              </a:pathLst>
            </a:custGeom>
            <a:solidFill>
              <a:srgbClr val="F59E01"/>
            </a:solidFill>
          </p:spPr>
        </p:sp>
        <p:sp>
          <p:nvSpPr>
            <p:cNvPr id="19" name="TextBox 19"/>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grpSp>
        <p:nvGrpSpPr>
          <p:cNvPr id="20" name="Group 20"/>
          <p:cNvGrpSpPr/>
          <p:nvPr/>
        </p:nvGrpSpPr>
        <p:grpSpPr>
          <a:xfrm rot="-2700000">
            <a:off x="-1811133" y="199588"/>
            <a:ext cx="2886572" cy="2886572"/>
            <a:chOff x="0" y="0"/>
            <a:chExt cx="812800" cy="812800"/>
          </a:xfrm>
        </p:grpSpPr>
        <p:sp>
          <p:nvSpPr>
            <p:cNvPr id="21" name="Freeform 2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EB500"/>
            </a:solidFill>
          </p:spPr>
        </p:sp>
        <p:sp>
          <p:nvSpPr>
            <p:cNvPr id="22" name="TextBox 22"/>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sp>
        <p:nvSpPr>
          <p:cNvPr id="23" name="TextBox 23"/>
          <p:cNvSpPr txBox="1"/>
          <p:nvPr/>
        </p:nvSpPr>
        <p:spPr>
          <a:xfrm>
            <a:off x="1401072" y="618329"/>
            <a:ext cx="14165624" cy="1170064"/>
          </a:xfrm>
          <a:prstGeom prst="rect">
            <a:avLst/>
          </a:prstGeom>
        </p:spPr>
        <p:txBody>
          <a:bodyPr lIns="0" tIns="0" rIns="0" bIns="0" rtlCol="0" anchor="t">
            <a:spAutoFit/>
          </a:bodyPr>
          <a:lstStyle/>
          <a:p>
            <a:pPr algn="ctr">
              <a:lnSpc>
                <a:spcPts val="9620"/>
              </a:lnSpc>
              <a:spcBef>
                <a:spcPct val="0"/>
              </a:spcBef>
            </a:pPr>
            <a:r>
              <a:rPr lang="en-US" sz="6871" dirty="0" smtClean="0">
                <a:solidFill>
                  <a:srgbClr val="000000"/>
                </a:solidFill>
                <a:latin typeface="Poppins Semi-Bold"/>
              </a:rPr>
              <a:t>Architecture</a:t>
            </a:r>
            <a:endParaRPr lang="en-US" sz="6871" dirty="0">
              <a:solidFill>
                <a:srgbClr val="000000"/>
              </a:solidFill>
              <a:latin typeface="Poppins Semi-Bold"/>
            </a:endParaRPr>
          </a:p>
        </p:txBody>
      </p:sp>
      <p:pic>
        <p:nvPicPr>
          <p:cNvPr id="24" name="Picture 23"/>
          <p:cNvPicPr>
            <a:picLocks noChangeAspect="1"/>
          </p:cNvPicPr>
          <p:nvPr/>
        </p:nvPicPr>
        <p:blipFill>
          <a:blip r:embed="rId2"/>
          <a:stretch>
            <a:fillRect/>
          </a:stretch>
        </p:blipFill>
        <p:spPr>
          <a:xfrm>
            <a:off x="2345168" y="2189051"/>
            <a:ext cx="12954000" cy="7429500"/>
          </a:xfrm>
          <a:prstGeom prst="rect">
            <a:avLst/>
          </a:prstGeom>
        </p:spPr>
      </p:pic>
    </p:spTree>
    <p:extLst>
      <p:ext uri="{BB962C8B-B14F-4D97-AF65-F5344CB8AC3E}">
        <p14:creationId xmlns:p14="http://schemas.microsoft.com/office/powerpoint/2010/main" val="9809515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3818509">
            <a:off x="15988099" y="3748489"/>
            <a:ext cx="11257445" cy="10122315"/>
            <a:chOff x="0" y="0"/>
            <a:chExt cx="4761579" cy="4281451"/>
          </a:xfrm>
        </p:grpSpPr>
        <p:sp>
          <p:nvSpPr>
            <p:cNvPr id="3" name="Freeform 3"/>
            <p:cNvSpPr/>
            <p:nvPr/>
          </p:nvSpPr>
          <p:spPr>
            <a:xfrm>
              <a:off x="0" y="0"/>
              <a:ext cx="4761579" cy="4281451"/>
            </a:xfrm>
            <a:custGeom>
              <a:avLst/>
              <a:gdLst/>
              <a:ahLst/>
              <a:cxnLst/>
              <a:rect l="l" t="t" r="r" b="b"/>
              <a:pathLst>
                <a:path w="4761579" h="4281451">
                  <a:moveTo>
                    <a:pt x="0" y="0"/>
                  </a:moveTo>
                  <a:lnTo>
                    <a:pt x="4761579" y="0"/>
                  </a:lnTo>
                  <a:lnTo>
                    <a:pt x="4761579" y="4281451"/>
                  </a:lnTo>
                  <a:lnTo>
                    <a:pt x="0" y="4281451"/>
                  </a:lnTo>
                  <a:close/>
                </a:path>
              </a:pathLst>
            </a:custGeom>
            <a:solidFill>
              <a:srgbClr val="F4F4F4"/>
            </a:solidFill>
          </p:spPr>
        </p:sp>
        <p:sp>
          <p:nvSpPr>
            <p:cNvPr id="4" name="TextBox 4"/>
            <p:cNvSpPr txBox="1"/>
            <p:nvPr/>
          </p:nvSpPr>
          <p:spPr>
            <a:xfrm>
              <a:off x="0" y="-19050"/>
              <a:ext cx="812800" cy="831850"/>
            </a:xfrm>
            <a:prstGeom prst="rect">
              <a:avLst/>
            </a:prstGeom>
          </p:spPr>
          <p:txBody>
            <a:bodyPr lIns="31632" tIns="31632" rIns="31632" bIns="31632" rtlCol="0" anchor="ctr"/>
            <a:lstStyle/>
            <a:p>
              <a:pPr algn="ctr">
                <a:lnSpc>
                  <a:spcPts val="1656"/>
                </a:lnSpc>
                <a:spcBef>
                  <a:spcPct val="0"/>
                </a:spcBef>
              </a:pPr>
              <a:endParaRPr/>
            </a:p>
          </p:txBody>
        </p:sp>
      </p:grpSp>
      <p:grpSp>
        <p:nvGrpSpPr>
          <p:cNvPr id="5" name="Group 5"/>
          <p:cNvGrpSpPr/>
          <p:nvPr/>
        </p:nvGrpSpPr>
        <p:grpSpPr>
          <a:xfrm rot="-3605793">
            <a:off x="16339296" y="4002352"/>
            <a:ext cx="11257445" cy="10122315"/>
            <a:chOff x="0" y="0"/>
            <a:chExt cx="4761579" cy="4281451"/>
          </a:xfrm>
        </p:grpSpPr>
        <p:sp>
          <p:nvSpPr>
            <p:cNvPr id="6" name="Freeform 6"/>
            <p:cNvSpPr/>
            <p:nvPr/>
          </p:nvSpPr>
          <p:spPr>
            <a:xfrm>
              <a:off x="0" y="0"/>
              <a:ext cx="4761579" cy="4281451"/>
            </a:xfrm>
            <a:custGeom>
              <a:avLst/>
              <a:gdLst/>
              <a:ahLst/>
              <a:cxnLst/>
              <a:rect l="l" t="t" r="r" b="b"/>
              <a:pathLst>
                <a:path w="4761579" h="4281451">
                  <a:moveTo>
                    <a:pt x="0" y="0"/>
                  </a:moveTo>
                  <a:lnTo>
                    <a:pt x="4761579" y="0"/>
                  </a:lnTo>
                  <a:lnTo>
                    <a:pt x="4761579" y="4281451"/>
                  </a:lnTo>
                  <a:lnTo>
                    <a:pt x="0" y="4281451"/>
                  </a:lnTo>
                  <a:close/>
                </a:path>
              </a:pathLst>
            </a:custGeom>
            <a:solidFill>
              <a:srgbClr val="FEB500"/>
            </a:solidFill>
          </p:spPr>
        </p:sp>
        <p:sp>
          <p:nvSpPr>
            <p:cNvPr id="7" name="TextBox 7"/>
            <p:cNvSpPr txBox="1"/>
            <p:nvPr/>
          </p:nvSpPr>
          <p:spPr>
            <a:xfrm>
              <a:off x="0" y="-19050"/>
              <a:ext cx="812800" cy="831850"/>
            </a:xfrm>
            <a:prstGeom prst="rect">
              <a:avLst/>
            </a:prstGeom>
          </p:spPr>
          <p:txBody>
            <a:bodyPr lIns="31632" tIns="31632" rIns="31632" bIns="31632" rtlCol="0" anchor="ctr"/>
            <a:lstStyle/>
            <a:p>
              <a:pPr algn="ctr">
                <a:lnSpc>
                  <a:spcPts val="1656"/>
                </a:lnSpc>
                <a:spcBef>
                  <a:spcPct val="0"/>
                </a:spcBef>
              </a:pPr>
              <a:endParaRPr/>
            </a:p>
          </p:txBody>
        </p:sp>
      </p:grpSp>
      <p:grpSp>
        <p:nvGrpSpPr>
          <p:cNvPr id="8" name="Group 8"/>
          <p:cNvGrpSpPr/>
          <p:nvPr/>
        </p:nvGrpSpPr>
        <p:grpSpPr>
          <a:xfrm rot="-2700000">
            <a:off x="17357045" y="5439628"/>
            <a:ext cx="11257445" cy="10122315"/>
            <a:chOff x="0" y="0"/>
            <a:chExt cx="4761579" cy="4281451"/>
          </a:xfrm>
        </p:grpSpPr>
        <p:sp>
          <p:nvSpPr>
            <p:cNvPr id="9" name="Freeform 9"/>
            <p:cNvSpPr/>
            <p:nvPr/>
          </p:nvSpPr>
          <p:spPr>
            <a:xfrm>
              <a:off x="0" y="0"/>
              <a:ext cx="4761579" cy="4281451"/>
            </a:xfrm>
            <a:custGeom>
              <a:avLst/>
              <a:gdLst/>
              <a:ahLst/>
              <a:cxnLst/>
              <a:rect l="l" t="t" r="r" b="b"/>
              <a:pathLst>
                <a:path w="4761579" h="4281451">
                  <a:moveTo>
                    <a:pt x="0" y="0"/>
                  </a:moveTo>
                  <a:lnTo>
                    <a:pt x="4761579" y="0"/>
                  </a:lnTo>
                  <a:lnTo>
                    <a:pt x="4761579" y="4281451"/>
                  </a:lnTo>
                  <a:lnTo>
                    <a:pt x="0" y="4281451"/>
                  </a:lnTo>
                  <a:close/>
                </a:path>
              </a:pathLst>
            </a:custGeom>
            <a:solidFill>
              <a:srgbClr val="F59E01"/>
            </a:solidFill>
          </p:spPr>
        </p:sp>
        <p:sp>
          <p:nvSpPr>
            <p:cNvPr id="10" name="TextBox 10"/>
            <p:cNvSpPr txBox="1"/>
            <p:nvPr/>
          </p:nvSpPr>
          <p:spPr>
            <a:xfrm>
              <a:off x="0" y="-19050"/>
              <a:ext cx="812800" cy="831850"/>
            </a:xfrm>
            <a:prstGeom prst="rect">
              <a:avLst/>
            </a:prstGeom>
          </p:spPr>
          <p:txBody>
            <a:bodyPr lIns="31632" tIns="31632" rIns="31632" bIns="31632" rtlCol="0" anchor="ctr"/>
            <a:lstStyle/>
            <a:p>
              <a:pPr algn="ctr">
                <a:lnSpc>
                  <a:spcPts val="1656"/>
                </a:lnSpc>
                <a:spcBef>
                  <a:spcPct val="0"/>
                </a:spcBef>
              </a:pPr>
              <a:endParaRPr/>
            </a:p>
          </p:txBody>
        </p:sp>
      </p:grpSp>
      <p:grpSp>
        <p:nvGrpSpPr>
          <p:cNvPr id="11" name="Group 11"/>
          <p:cNvGrpSpPr/>
          <p:nvPr/>
        </p:nvGrpSpPr>
        <p:grpSpPr>
          <a:xfrm rot="2700000">
            <a:off x="-1350195" y="-4948159"/>
            <a:ext cx="4136276" cy="11241093"/>
            <a:chOff x="0" y="0"/>
            <a:chExt cx="703896" cy="1912967"/>
          </a:xfrm>
        </p:grpSpPr>
        <p:sp>
          <p:nvSpPr>
            <p:cNvPr id="12" name="Freeform 12"/>
            <p:cNvSpPr/>
            <p:nvPr/>
          </p:nvSpPr>
          <p:spPr>
            <a:xfrm>
              <a:off x="0" y="0"/>
              <a:ext cx="703896" cy="1912967"/>
            </a:xfrm>
            <a:custGeom>
              <a:avLst/>
              <a:gdLst/>
              <a:ahLst/>
              <a:cxnLst/>
              <a:rect l="l" t="t" r="r" b="b"/>
              <a:pathLst>
                <a:path w="703896" h="1912967">
                  <a:moveTo>
                    <a:pt x="0" y="0"/>
                  </a:moveTo>
                  <a:lnTo>
                    <a:pt x="703896" y="0"/>
                  </a:lnTo>
                  <a:lnTo>
                    <a:pt x="703896" y="1912967"/>
                  </a:lnTo>
                  <a:lnTo>
                    <a:pt x="0" y="1912967"/>
                  </a:lnTo>
                  <a:close/>
                </a:path>
              </a:pathLst>
            </a:custGeom>
            <a:solidFill>
              <a:srgbClr val="F4F4F4"/>
            </a:solidFill>
          </p:spPr>
        </p:sp>
        <p:sp>
          <p:nvSpPr>
            <p:cNvPr id="13" name="TextBox 13"/>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grpSp>
        <p:nvGrpSpPr>
          <p:cNvPr id="14" name="Group 14"/>
          <p:cNvGrpSpPr/>
          <p:nvPr/>
        </p:nvGrpSpPr>
        <p:grpSpPr>
          <a:xfrm rot="1783646">
            <a:off x="-2729383" y="-2099363"/>
            <a:ext cx="4011287" cy="7737839"/>
            <a:chOff x="0" y="0"/>
            <a:chExt cx="682626" cy="1316796"/>
          </a:xfrm>
        </p:grpSpPr>
        <p:sp>
          <p:nvSpPr>
            <p:cNvPr id="15" name="Freeform 15"/>
            <p:cNvSpPr/>
            <p:nvPr/>
          </p:nvSpPr>
          <p:spPr>
            <a:xfrm>
              <a:off x="0" y="0"/>
              <a:ext cx="682626" cy="1316796"/>
            </a:xfrm>
            <a:custGeom>
              <a:avLst/>
              <a:gdLst/>
              <a:ahLst/>
              <a:cxnLst/>
              <a:rect l="l" t="t" r="r" b="b"/>
              <a:pathLst>
                <a:path w="682626" h="1316796">
                  <a:moveTo>
                    <a:pt x="0" y="0"/>
                  </a:moveTo>
                  <a:lnTo>
                    <a:pt x="682626" y="0"/>
                  </a:lnTo>
                  <a:lnTo>
                    <a:pt x="682626" y="1316796"/>
                  </a:lnTo>
                  <a:lnTo>
                    <a:pt x="0" y="1316796"/>
                  </a:lnTo>
                  <a:close/>
                </a:path>
              </a:pathLst>
            </a:custGeom>
            <a:solidFill>
              <a:srgbClr val="F28506"/>
            </a:solidFill>
          </p:spPr>
        </p:sp>
        <p:sp>
          <p:nvSpPr>
            <p:cNvPr id="16" name="TextBox 16"/>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grpSp>
        <p:nvGrpSpPr>
          <p:cNvPr id="17" name="Group 17"/>
          <p:cNvGrpSpPr/>
          <p:nvPr/>
        </p:nvGrpSpPr>
        <p:grpSpPr>
          <a:xfrm rot="3600487">
            <a:off x="-440233" y="-4522547"/>
            <a:ext cx="4011287" cy="7737839"/>
            <a:chOff x="0" y="0"/>
            <a:chExt cx="682626" cy="1316796"/>
          </a:xfrm>
        </p:grpSpPr>
        <p:sp>
          <p:nvSpPr>
            <p:cNvPr id="18" name="Freeform 18"/>
            <p:cNvSpPr/>
            <p:nvPr/>
          </p:nvSpPr>
          <p:spPr>
            <a:xfrm>
              <a:off x="0" y="0"/>
              <a:ext cx="682626" cy="1316796"/>
            </a:xfrm>
            <a:custGeom>
              <a:avLst/>
              <a:gdLst/>
              <a:ahLst/>
              <a:cxnLst/>
              <a:rect l="l" t="t" r="r" b="b"/>
              <a:pathLst>
                <a:path w="682626" h="1316796">
                  <a:moveTo>
                    <a:pt x="0" y="0"/>
                  </a:moveTo>
                  <a:lnTo>
                    <a:pt x="682626" y="0"/>
                  </a:lnTo>
                  <a:lnTo>
                    <a:pt x="682626" y="1316796"/>
                  </a:lnTo>
                  <a:lnTo>
                    <a:pt x="0" y="1316796"/>
                  </a:lnTo>
                  <a:close/>
                </a:path>
              </a:pathLst>
            </a:custGeom>
            <a:solidFill>
              <a:srgbClr val="F59E01"/>
            </a:solidFill>
          </p:spPr>
        </p:sp>
        <p:sp>
          <p:nvSpPr>
            <p:cNvPr id="19" name="TextBox 19"/>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grpSp>
        <p:nvGrpSpPr>
          <p:cNvPr id="20" name="Group 20"/>
          <p:cNvGrpSpPr/>
          <p:nvPr/>
        </p:nvGrpSpPr>
        <p:grpSpPr>
          <a:xfrm rot="-2700000">
            <a:off x="-1811133" y="199588"/>
            <a:ext cx="2886572" cy="2886572"/>
            <a:chOff x="0" y="0"/>
            <a:chExt cx="812800" cy="812800"/>
          </a:xfrm>
        </p:grpSpPr>
        <p:sp>
          <p:nvSpPr>
            <p:cNvPr id="21" name="Freeform 2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EB500"/>
            </a:solidFill>
          </p:spPr>
        </p:sp>
        <p:sp>
          <p:nvSpPr>
            <p:cNvPr id="22" name="TextBox 22"/>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sp>
        <p:nvSpPr>
          <p:cNvPr id="23" name="TextBox 23"/>
          <p:cNvSpPr txBox="1"/>
          <p:nvPr/>
        </p:nvSpPr>
        <p:spPr>
          <a:xfrm>
            <a:off x="2225934" y="806914"/>
            <a:ext cx="14165624" cy="1170064"/>
          </a:xfrm>
          <a:prstGeom prst="rect">
            <a:avLst/>
          </a:prstGeom>
        </p:spPr>
        <p:txBody>
          <a:bodyPr lIns="0" tIns="0" rIns="0" bIns="0" rtlCol="0" anchor="t">
            <a:spAutoFit/>
          </a:bodyPr>
          <a:lstStyle/>
          <a:p>
            <a:pPr algn="ctr">
              <a:lnSpc>
                <a:spcPts val="9620"/>
              </a:lnSpc>
              <a:spcBef>
                <a:spcPct val="0"/>
              </a:spcBef>
            </a:pPr>
            <a:r>
              <a:rPr lang="en-US" sz="6871" dirty="0" smtClean="0">
                <a:solidFill>
                  <a:srgbClr val="000000"/>
                </a:solidFill>
                <a:latin typeface="Poppins Semi-Bold"/>
              </a:rPr>
              <a:t>Publically Accessible RDS</a:t>
            </a:r>
            <a:endParaRPr lang="en-US" sz="6871" dirty="0">
              <a:solidFill>
                <a:srgbClr val="000000"/>
              </a:solidFill>
              <a:latin typeface="Poppins Semi-Bold"/>
            </a:endParaRPr>
          </a:p>
        </p:txBody>
      </p:sp>
      <p:pic>
        <p:nvPicPr>
          <p:cNvPr id="25" name="Picture 24"/>
          <p:cNvPicPr>
            <a:picLocks noChangeAspect="1"/>
          </p:cNvPicPr>
          <p:nvPr/>
        </p:nvPicPr>
        <p:blipFill rotWithShape="1">
          <a:blip r:embed="rId2"/>
          <a:srcRect r="21386"/>
          <a:stretch/>
        </p:blipFill>
        <p:spPr>
          <a:xfrm>
            <a:off x="2828902" y="3017438"/>
            <a:ext cx="12597978" cy="5386596"/>
          </a:xfrm>
          <a:prstGeom prst="rect">
            <a:avLst/>
          </a:prstGeom>
        </p:spPr>
      </p:pic>
    </p:spTree>
    <p:extLst>
      <p:ext uri="{BB962C8B-B14F-4D97-AF65-F5344CB8AC3E}">
        <p14:creationId xmlns:p14="http://schemas.microsoft.com/office/powerpoint/2010/main" val="2060827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3818509">
            <a:off x="15988099" y="3748489"/>
            <a:ext cx="11257445" cy="10122315"/>
            <a:chOff x="0" y="0"/>
            <a:chExt cx="4761579" cy="4281451"/>
          </a:xfrm>
        </p:grpSpPr>
        <p:sp>
          <p:nvSpPr>
            <p:cNvPr id="3" name="Freeform 3"/>
            <p:cNvSpPr/>
            <p:nvPr/>
          </p:nvSpPr>
          <p:spPr>
            <a:xfrm>
              <a:off x="0" y="0"/>
              <a:ext cx="4761579" cy="4281451"/>
            </a:xfrm>
            <a:custGeom>
              <a:avLst/>
              <a:gdLst/>
              <a:ahLst/>
              <a:cxnLst/>
              <a:rect l="l" t="t" r="r" b="b"/>
              <a:pathLst>
                <a:path w="4761579" h="4281451">
                  <a:moveTo>
                    <a:pt x="0" y="0"/>
                  </a:moveTo>
                  <a:lnTo>
                    <a:pt x="4761579" y="0"/>
                  </a:lnTo>
                  <a:lnTo>
                    <a:pt x="4761579" y="4281451"/>
                  </a:lnTo>
                  <a:lnTo>
                    <a:pt x="0" y="4281451"/>
                  </a:lnTo>
                  <a:close/>
                </a:path>
              </a:pathLst>
            </a:custGeom>
            <a:solidFill>
              <a:srgbClr val="F4F4F4"/>
            </a:solidFill>
          </p:spPr>
        </p:sp>
        <p:sp>
          <p:nvSpPr>
            <p:cNvPr id="4" name="TextBox 4"/>
            <p:cNvSpPr txBox="1"/>
            <p:nvPr/>
          </p:nvSpPr>
          <p:spPr>
            <a:xfrm>
              <a:off x="0" y="-19050"/>
              <a:ext cx="812800" cy="831850"/>
            </a:xfrm>
            <a:prstGeom prst="rect">
              <a:avLst/>
            </a:prstGeom>
          </p:spPr>
          <p:txBody>
            <a:bodyPr lIns="31632" tIns="31632" rIns="31632" bIns="31632" rtlCol="0" anchor="ctr"/>
            <a:lstStyle/>
            <a:p>
              <a:pPr algn="ctr">
                <a:lnSpc>
                  <a:spcPts val="1656"/>
                </a:lnSpc>
                <a:spcBef>
                  <a:spcPct val="0"/>
                </a:spcBef>
              </a:pPr>
              <a:endParaRPr/>
            </a:p>
          </p:txBody>
        </p:sp>
      </p:grpSp>
      <p:grpSp>
        <p:nvGrpSpPr>
          <p:cNvPr id="5" name="Group 5"/>
          <p:cNvGrpSpPr/>
          <p:nvPr/>
        </p:nvGrpSpPr>
        <p:grpSpPr>
          <a:xfrm rot="-3605793">
            <a:off x="16339296" y="4002352"/>
            <a:ext cx="11257445" cy="10122315"/>
            <a:chOff x="0" y="0"/>
            <a:chExt cx="4761579" cy="4281451"/>
          </a:xfrm>
        </p:grpSpPr>
        <p:sp>
          <p:nvSpPr>
            <p:cNvPr id="6" name="Freeform 6"/>
            <p:cNvSpPr/>
            <p:nvPr/>
          </p:nvSpPr>
          <p:spPr>
            <a:xfrm>
              <a:off x="0" y="0"/>
              <a:ext cx="4761579" cy="4281451"/>
            </a:xfrm>
            <a:custGeom>
              <a:avLst/>
              <a:gdLst/>
              <a:ahLst/>
              <a:cxnLst/>
              <a:rect l="l" t="t" r="r" b="b"/>
              <a:pathLst>
                <a:path w="4761579" h="4281451">
                  <a:moveTo>
                    <a:pt x="0" y="0"/>
                  </a:moveTo>
                  <a:lnTo>
                    <a:pt x="4761579" y="0"/>
                  </a:lnTo>
                  <a:lnTo>
                    <a:pt x="4761579" y="4281451"/>
                  </a:lnTo>
                  <a:lnTo>
                    <a:pt x="0" y="4281451"/>
                  </a:lnTo>
                  <a:close/>
                </a:path>
              </a:pathLst>
            </a:custGeom>
            <a:solidFill>
              <a:srgbClr val="FEB500"/>
            </a:solidFill>
          </p:spPr>
        </p:sp>
        <p:sp>
          <p:nvSpPr>
            <p:cNvPr id="7" name="TextBox 7"/>
            <p:cNvSpPr txBox="1"/>
            <p:nvPr/>
          </p:nvSpPr>
          <p:spPr>
            <a:xfrm>
              <a:off x="0" y="-19050"/>
              <a:ext cx="812800" cy="831850"/>
            </a:xfrm>
            <a:prstGeom prst="rect">
              <a:avLst/>
            </a:prstGeom>
          </p:spPr>
          <p:txBody>
            <a:bodyPr lIns="31632" tIns="31632" rIns="31632" bIns="31632" rtlCol="0" anchor="ctr"/>
            <a:lstStyle/>
            <a:p>
              <a:pPr algn="ctr">
                <a:lnSpc>
                  <a:spcPts val="1656"/>
                </a:lnSpc>
                <a:spcBef>
                  <a:spcPct val="0"/>
                </a:spcBef>
              </a:pPr>
              <a:endParaRPr/>
            </a:p>
          </p:txBody>
        </p:sp>
      </p:grpSp>
      <p:grpSp>
        <p:nvGrpSpPr>
          <p:cNvPr id="8" name="Group 8"/>
          <p:cNvGrpSpPr/>
          <p:nvPr/>
        </p:nvGrpSpPr>
        <p:grpSpPr>
          <a:xfrm rot="-2700000">
            <a:off x="17357045" y="5439628"/>
            <a:ext cx="11257445" cy="10122315"/>
            <a:chOff x="0" y="0"/>
            <a:chExt cx="4761579" cy="4281451"/>
          </a:xfrm>
        </p:grpSpPr>
        <p:sp>
          <p:nvSpPr>
            <p:cNvPr id="9" name="Freeform 9"/>
            <p:cNvSpPr/>
            <p:nvPr/>
          </p:nvSpPr>
          <p:spPr>
            <a:xfrm>
              <a:off x="0" y="0"/>
              <a:ext cx="4761579" cy="4281451"/>
            </a:xfrm>
            <a:custGeom>
              <a:avLst/>
              <a:gdLst/>
              <a:ahLst/>
              <a:cxnLst/>
              <a:rect l="l" t="t" r="r" b="b"/>
              <a:pathLst>
                <a:path w="4761579" h="4281451">
                  <a:moveTo>
                    <a:pt x="0" y="0"/>
                  </a:moveTo>
                  <a:lnTo>
                    <a:pt x="4761579" y="0"/>
                  </a:lnTo>
                  <a:lnTo>
                    <a:pt x="4761579" y="4281451"/>
                  </a:lnTo>
                  <a:lnTo>
                    <a:pt x="0" y="4281451"/>
                  </a:lnTo>
                  <a:close/>
                </a:path>
              </a:pathLst>
            </a:custGeom>
            <a:solidFill>
              <a:srgbClr val="F59E01"/>
            </a:solidFill>
          </p:spPr>
        </p:sp>
        <p:sp>
          <p:nvSpPr>
            <p:cNvPr id="10" name="TextBox 10"/>
            <p:cNvSpPr txBox="1"/>
            <p:nvPr/>
          </p:nvSpPr>
          <p:spPr>
            <a:xfrm>
              <a:off x="0" y="-19050"/>
              <a:ext cx="812800" cy="831850"/>
            </a:xfrm>
            <a:prstGeom prst="rect">
              <a:avLst/>
            </a:prstGeom>
          </p:spPr>
          <p:txBody>
            <a:bodyPr lIns="31632" tIns="31632" rIns="31632" bIns="31632" rtlCol="0" anchor="ctr"/>
            <a:lstStyle/>
            <a:p>
              <a:pPr algn="ctr">
                <a:lnSpc>
                  <a:spcPts val="1656"/>
                </a:lnSpc>
                <a:spcBef>
                  <a:spcPct val="0"/>
                </a:spcBef>
              </a:pPr>
              <a:endParaRPr/>
            </a:p>
          </p:txBody>
        </p:sp>
      </p:grpSp>
      <p:grpSp>
        <p:nvGrpSpPr>
          <p:cNvPr id="11" name="Group 11"/>
          <p:cNvGrpSpPr/>
          <p:nvPr/>
        </p:nvGrpSpPr>
        <p:grpSpPr>
          <a:xfrm rot="2700000">
            <a:off x="-1350195" y="-4948159"/>
            <a:ext cx="4136276" cy="11241093"/>
            <a:chOff x="0" y="0"/>
            <a:chExt cx="703896" cy="1912967"/>
          </a:xfrm>
        </p:grpSpPr>
        <p:sp>
          <p:nvSpPr>
            <p:cNvPr id="12" name="Freeform 12"/>
            <p:cNvSpPr/>
            <p:nvPr/>
          </p:nvSpPr>
          <p:spPr>
            <a:xfrm>
              <a:off x="0" y="0"/>
              <a:ext cx="703896" cy="1912967"/>
            </a:xfrm>
            <a:custGeom>
              <a:avLst/>
              <a:gdLst/>
              <a:ahLst/>
              <a:cxnLst/>
              <a:rect l="l" t="t" r="r" b="b"/>
              <a:pathLst>
                <a:path w="703896" h="1912967">
                  <a:moveTo>
                    <a:pt x="0" y="0"/>
                  </a:moveTo>
                  <a:lnTo>
                    <a:pt x="703896" y="0"/>
                  </a:lnTo>
                  <a:lnTo>
                    <a:pt x="703896" y="1912967"/>
                  </a:lnTo>
                  <a:lnTo>
                    <a:pt x="0" y="1912967"/>
                  </a:lnTo>
                  <a:close/>
                </a:path>
              </a:pathLst>
            </a:custGeom>
            <a:solidFill>
              <a:srgbClr val="F4F4F4"/>
            </a:solidFill>
          </p:spPr>
        </p:sp>
        <p:sp>
          <p:nvSpPr>
            <p:cNvPr id="13" name="TextBox 13"/>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grpSp>
        <p:nvGrpSpPr>
          <p:cNvPr id="14" name="Group 14"/>
          <p:cNvGrpSpPr/>
          <p:nvPr/>
        </p:nvGrpSpPr>
        <p:grpSpPr>
          <a:xfrm rot="1783646">
            <a:off x="-2729383" y="-2099363"/>
            <a:ext cx="4011287" cy="7737839"/>
            <a:chOff x="0" y="0"/>
            <a:chExt cx="682626" cy="1316796"/>
          </a:xfrm>
        </p:grpSpPr>
        <p:sp>
          <p:nvSpPr>
            <p:cNvPr id="15" name="Freeform 15"/>
            <p:cNvSpPr/>
            <p:nvPr/>
          </p:nvSpPr>
          <p:spPr>
            <a:xfrm>
              <a:off x="0" y="0"/>
              <a:ext cx="682626" cy="1316796"/>
            </a:xfrm>
            <a:custGeom>
              <a:avLst/>
              <a:gdLst/>
              <a:ahLst/>
              <a:cxnLst/>
              <a:rect l="l" t="t" r="r" b="b"/>
              <a:pathLst>
                <a:path w="682626" h="1316796">
                  <a:moveTo>
                    <a:pt x="0" y="0"/>
                  </a:moveTo>
                  <a:lnTo>
                    <a:pt x="682626" y="0"/>
                  </a:lnTo>
                  <a:lnTo>
                    <a:pt x="682626" y="1316796"/>
                  </a:lnTo>
                  <a:lnTo>
                    <a:pt x="0" y="1316796"/>
                  </a:lnTo>
                  <a:close/>
                </a:path>
              </a:pathLst>
            </a:custGeom>
            <a:solidFill>
              <a:srgbClr val="F28506"/>
            </a:solidFill>
          </p:spPr>
        </p:sp>
        <p:sp>
          <p:nvSpPr>
            <p:cNvPr id="16" name="TextBox 16"/>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grpSp>
        <p:nvGrpSpPr>
          <p:cNvPr id="17" name="Group 17"/>
          <p:cNvGrpSpPr/>
          <p:nvPr/>
        </p:nvGrpSpPr>
        <p:grpSpPr>
          <a:xfrm rot="3600487">
            <a:off x="-440233" y="-4522547"/>
            <a:ext cx="4011287" cy="7737839"/>
            <a:chOff x="0" y="0"/>
            <a:chExt cx="682626" cy="1316796"/>
          </a:xfrm>
        </p:grpSpPr>
        <p:sp>
          <p:nvSpPr>
            <p:cNvPr id="18" name="Freeform 18"/>
            <p:cNvSpPr/>
            <p:nvPr/>
          </p:nvSpPr>
          <p:spPr>
            <a:xfrm>
              <a:off x="0" y="0"/>
              <a:ext cx="682626" cy="1316796"/>
            </a:xfrm>
            <a:custGeom>
              <a:avLst/>
              <a:gdLst/>
              <a:ahLst/>
              <a:cxnLst/>
              <a:rect l="l" t="t" r="r" b="b"/>
              <a:pathLst>
                <a:path w="682626" h="1316796">
                  <a:moveTo>
                    <a:pt x="0" y="0"/>
                  </a:moveTo>
                  <a:lnTo>
                    <a:pt x="682626" y="0"/>
                  </a:lnTo>
                  <a:lnTo>
                    <a:pt x="682626" y="1316796"/>
                  </a:lnTo>
                  <a:lnTo>
                    <a:pt x="0" y="1316796"/>
                  </a:lnTo>
                  <a:close/>
                </a:path>
              </a:pathLst>
            </a:custGeom>
            <a:solidFill>
              <a:srgbClr val="F59E01"/>
            </a:solidFill>
          </p:spPr>
        </p:sp>
        <p:sp>
          <p:nvSpPr>
            <p:cNvPr id="19" name="TextBox 19"/>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grpSp>
        <p:nvGrpSpPr>
          <p:cNvPr id="20" name="Group 20"/>
          <p:cNvGrpSpPr/>
          <p:nvPr/>
        </p:nvGrpSpPr>
        <p:grpSpPr>
          <a:xfrm rot="-2700000">
            <a:off x="-1811133" y="199588"/>
            <a:ext cx="2886572" cy="2886572"/>
            <a:chOff x="0" y="0"/>
            <a:chExt cx="812800" cy="812800"/>
          </a:xfrm>
        </p:grpSpPr>
        <p:sp>
          <p:nvSpPr>
            <p:cNvPr id="21" name="Freeform 2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EB500"/>
            </a:solidFill>
          </p:spPr>
        </p:sp>
        <p:sp>
          <p:nvSpPr>
            <p:cNvPr id="22" name="TextBox 22"/>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sp>
        <p:nvSpPr>
          <p:cNvPr id="23" name="TextBox 23"/>
          <p:cNvSpPr txBox="1"/>
          <p:nvPr/>
        </p:nvSpPr>
        <p:spPr>
          <a:xfrm>
            <a:off x="2225934" y="806914"/>
            <a:ext cx="14165624" cy="1170064"/>
          </a:xfrm>
          <a:prstGeom prst="rect">
            <a:avLst/>
          </a:prstGeom>
        </p:spPr>
        <p:txBody>
          <a:bodyPr lIns="0" tIns="0" rIns="0" bIns="0" rtlCol="0" anchor="t">
            <a:spAutoFit/>
          </a:bodyPr>
          <a:lstStyle/>
          <a:p>
            <a:pPr algn="ctr">
              <a:lnSpc>
                <a:spcPts val="9620"/>
              </a:lnSpc>
              <a:spcBef>
                <a:spcPct val="0"/>
              </a:spcBef>
            </a:pPr>
            <a:r>
              <a:rPr lang="en-US" sz="6871" dirty="0" smtClean="0">
                <a:solidFill>
                  <a:srgbClr val="000000"/>
                </a:solidFill>
                <a:latin typeface="Poppins Semi-Bold"/>
              </a:rPr>
              <a:t>Privately Accessible RDS</a:t>
            </a:r>
            <a:endParaRPr lang="en-US" sz="6871" dirty="0">
              <a:solidFill>
                <a:srgbClr val="000000"/>
              </a:solidFill>
              <a:latin typeface="Poppins Semi-Bold"/>
            </a:endParaRPr>
          </a:p>
        </p:txBody>
      </p:sp>
      <p:pic>
        <p:nvPicPr>
          <p:cNvPr id="24" name="Picture 23"/>
          <p:cNvPicPr>
            <a:picLocks noChangeAspect="1"/>
          </p:cNvPicPr>
          <p:nvPr/>
        </p:nvPicPr>
        <p:blipFill>
          <a:blip r:embed="rId2"/>
          <a:stretch>
            <a:fillRect/>
          </a:stretch>
        </p:blipFill>
        <p:spPr>
          <a:xfrm>
            <a:off x="3806286" y="2890316"/>
            <a:ext cx="11915775" cy="6477000"/>
          </a:xfrm>
          <a:prstGeom prst="rect">
            <a:avLst/>
          </a:prstGeom>
        </p:spPr>
      </p:pic>
    </p:spTree>
    <p:extLst>
      <p:ext uri="{BB962C8B-B14F-4D97-AF65-F5344CB8AC3E}">
        <p14:creationId xmlns:p14="http://schemas.microsoft.com/office/powerpoint/2010/main" val="26490570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3818509">
            <a:off x="15988099" y="3748489"/>
            <a:ext cx="11257445" cy="10122315"/>
            <a:chOff x="0" y="0"/>
            <a:chExt cx="4761579" cy="4281451"/>
          </a:xfrm>
        </p:grpSpPr>
        <p:sp>
          <p:nvSpPr>
            <p:cNvPr id="3" name="Freeform 3"/>
            <p:cNvSpPr/>
            <p:nvPr/>
          </p:nvSpPr>
          <p:spPr>
            <a:xfrm>
              <a:off x="0" y="0"/>
              <a:ext cx="4761579" cy="4281451"/>
            </a:xfrm>
            <a:custGeom>
              <a:avLst/>
              <a:gdLst/>
              <a:ahLst/>
              <a:cxnLst/>
              <a:rect l="l" t="t" r="r" b="b"/>
              <a:pathLst>
                <a:path w="4761579" h="4281451">
                  <a:moveTo>
                    <a:pt x="0" y="0"/>
                  </a:moveTo>
                  <a:lnTo>
                    <a:pt x="4761579" y="0"/>
                  </a:lnTo>
                  <a:lnTo>
                    <a:pt x="4761579" y="4281451"/>
                  </a:lnTo>
                  <a:lnTo>
                    <a:pt x="0" y="4281451"/>
                  </a:lnTo>
                  <a:close/>
                </a:path>
              </a:pathLst>
            </a:custGeom>
            <a:solidFill>
              <a:srgbClr val="F4F4F4"/>
            </a:solidFill>
          </p:spPr>
        </p:sp>
        <p:sp>
          <p:nvSpPr>
            <p:cNvPr id="4" name="TextBox 4"/>
            <p:cNvSpPr txBox="1"/>
            <p:nvPr/>
          </p:nvSpPr>
          <p:spPr>
            <a:xfrm>
              <a:off x="0" y="-19050"/>
              <a:ext cx="812800" cy="831850"/>
            </a:xfrm>
            <a:prstGeom prst="rect">
              <a:avLst/>
            </a:prstGeom>
          </p:spPr>
          <p:txBody>
            <a:bodyPr lIns="31632" tIns="31632" rIns="31632" bIns="31632" rtlCol="0" anchor="ctr"/>
            <a:lstStyle/>
            <a:p>
              <a:pPr algn="ctr">
                <a:lnSpc>
                  <a:spcPts val="1656"/>
                </a:lnSpc>
                <a:spcBef>
                  <a:spcPct val="0"/>
                </a:spcBef>
              </a:pPr>
              <a:endParaRPr/>
            </a:p>
          </p:txBody>
        </p:sp>
      </p:grpSp>
      <p:grpSp>
        <p:nvGrpSpPr>
          <p:cNvPr id="5" name="Group 5"/>
          <p:cNvGrpSpPr/>
          <p:nvPr/>
        </p:nvGrpSpPr>
        <p:grpSpPr>
          <a:xfrm rot="-3605793">
            <a:off x="16339296" y="4002352"/>
            <a:ext cx="11257445" cy="10122315"/>
            <a:chOff x="0" y="0"/>
            <a:chExt cx="4761579" cy="4281451"/>
          </a:xfrm>
        </p:grpSpPr>
        <p:sp>
          <p:nvSpPr>
            <p:cNvPr id="6" name="Freeform 6"/>
            <p:cNvSpPr/>
            <p:nvPr/>
          </p:nvSpPr>
          <p:spPr>
            <a:xfrm>
              <a:off x="0" y="0"/>
              <a:ext cx="4761579" cy="4281451"/>
            </a:xfrm>
            <a:custGeom>
              <a:avLst/>
              <a:gdLst/>
              <a:ahLst/>
              <a:cxnLst/>
              <a:rect l="l" t="t" r="r" b="b"/>
              <a:pathLst>
                <a:path w="4761579" h="4281451">
                  <a:moveTo>
                    <a:pt x="0" y="0"/>
                  </a:moveTo>
                  <a:lnTo>
                    <a:pt x="4761579" y="0"/>
                  </a:lnTo>
                  <a:lnTo>
                    <a:pt x="4761579" y="4281451"/>
                  </a:lnTo>
                  <a:lnTo>
                    <a:pt x="0" y="4281451"/>
                  </a:lnTo>
                  <a:close/>
                </a:path>
              </a:pathLst>
            </a:custGeom>
            <a:solidFill>
              <a:srgbClr val="FEB500"/>
            </a:solidFill>
          </p:spPr>
        </p:sp>
        <p:sp>
          <p:nvSpPr>
            <p:cNvPr id="7" name="TextBox 7"/>
            <p:cNvSpPr txBox="1"/>
            <p:nvPr/>
          </p:nvSpPr>
          <p:spPr>
            <a:xfrm>
              <a:off x="0" y="-19050"/>
              <a:ext cx="812800" cy="831850"/>
            </a:xfrm>
            <a:prstGeom prst="rect">
              <a:avLst/>
            </a:prstGeom>
          </p:spPr>
          <p:txBody>
            <a:bodyPr lIns="31632" tIns="31632" rIns="31632" bIns="31632" rtlCol="0" anchor="ctr"/>
            <a:lstStyle/>
            <a:p>
              <a:pPr algn="ctr">
                <a:lnSpc>
                  <a:spcPts val="1656"/>
                </a:lnSpc>
                <a:spcBef>
                  <a:spcPct val="0"/>
                </a:spcBef>
              </a:pPr>
              <a:endParaRPr/>
            </a:p>
          </p:txBody>
        </p:sp>
      </p:grpSp>
      <p:grpSp>
        <p:nvGrpSpPr>
          <p:cNvPr id="8" name="Group 8"/>
          <p:cNvGrpSpPr/>
          <p:nvPr/>
        </p:nvGrpSpPr>
        <p:grpSpPr>
          <a:xfrm rot="-2700000">
            <a:off x="17357045" y="5439628"/>
            <a:ext cx="11257445" cy="10122315"/>
            <a:chOff x="0" y="0"/>
            <a:chExt cx="4761579" cy="4281451"/>
          </a:xfrm>
        </p:grpSpPr>
        <p:sp>
          <p:nvSpPr>
            <p:cNvPr id="9" name="Freeform 9"/>
            <p:cNvSpPr/>
            <p:nvPr/>
          </p:nvSpPr>
          <p:spPr>
            <a:xfrm>
              <a:off x="0" y="0"/>
              <a:ext cx="4761579" cy="4281451"/>
            </a:xfrm>
            <a:custGeom>
              <a:avLst/>
              <a:gdLst/>
              <a:ahLst/>
              <a:cxnLst/>
              <a:rect l="l" t="t" r="r" b="b"/>
              <a:pathLst>
                <a:path w="4761579" h="4281451">
                  <a:moveTo>
                    <a:pt x="0" y="0"/>
                  </a:moveTo>
                  <a:lnTo>
                    <a:pt x="4761579" y="0"/>
                  </a:lnTo>
                  <a:lnTo>
                    <a:pt x="4761579" y="4281451"/>
                  </a:lnTo>
                  <a:lnTo>
                    <a:pt x="0" y="4281451"/>
                  </a:lnTo>
                  <a:close/>
                </a:path>
              </a:pathLst>
            </a:custGeom>
            <a:solidFill>
              <a:srgbClr val="F59E01"/>
            </a:solidFill>
          </p:spPr>
        </p:sp>
        <p:sp>
          <p:nvSpPr>
            <p:cNvPr id="10" name="TextBox 10"/>
            <p:cNvSpPr txBox="1"/>
            <p:nvPr/>
          </p:nvSpPr>
          <p:spPr>
            <a:xfrm>
              <a:off x="0" y="-19050"/>
              <a:ext cx="812800" cy="831850"/>
            </a:xfrm>
            <a:prstGeom prst="rect">
              <a:avLst/>
            </a:prstGeom>
          </p:spPr>
          <p:txBody>
            <a:bodyPr lIns="31632" tIns="31632" rIns="31632" bIns="31632" rtlCol="0" anchor="ctr"/>
            <a:lstStyle/>
            <a:p>
              <a:pPr algn="ctr">
                <a:lnSpc>
                  <a:spcPts val="1656"/>
                </a:lnSpc>
                <a:spcBef>
                  <a:spcPct val="0"/>
                </a:spcBef>
              </a:pPr>
              <a:endParaRPr/>
            </a:p>
          </p:txBody>
        </p:sp>
      </p:grpSp>
      <p:grpSp>
        <p:nvGrpSpPr>
          <p:cNvPr id="11" name="Group 11"/>
          <p:cNvGrpSpPr/>
          <p:nvPr/>
        </p:nvGrpSpPr>
        <p:grpSpPr>
          <a:xfrm rot="2700000">
            <a:off x="-1350195" y="-4948159"/>
            <a:ext cx="4136276" cy="11241093"/>
            <a:chOff x="0" y="0"/>
            <a:chExt cx="703896" cy="1912967"/>
          </a:xfrm>
        </p:grpSpPr>
        <p:sp>
          <p:nvSpPr>
            <p:cNvPr id="12" name="Freeform 12"/>
            <p:cNvSpPr/>
            <p:nvPr/>
          </p:nvSpPr>
          <p:spPr>
            <a:xfrm>
              <a:off x="0" y="0"/>
              <a:ext cx="703896" cy="1912967"/>
            </a:xfrm>
            <a:custGeom>
              <a:avLst/>
              <a:gdLst/>
              <a:ahLst/>
              <a:cxnLst/>
              <a:rect l="l" t="t" r="r" b="b"/>
              <a:pathLst>
                <a:path w="703896" h="1912967">
                  <a:moveTo>
                    <a:pt x="0" y="0"/>
                  </a:moveTo>
                  <a:lnTo>
                    <a:pt x="703896" y="0"/>
                  </a:lnTo>
                  <a:lnTo>
                    <a:pt x="703896" y="1912967"/>
                  </a:lnTo>
                  <a:lnTo>
                    <a:pt x="0" y="1912967"/>
                  </a:lnTo>
                  <a:close/>
                </a:path>
              </a:pathLst>
            </a:custGeom>
            <a:solidFill>
              <a:srgbClr val="F4F4F4"/>
            </a:solidFill>
          </p:spPr>
        </p:sp>
        <p:sp>
          <p:nvSpPr>
            <p:cNvPr id="13" name="TextBox 13"/>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grpSp>
        <p:nvGrpSpPr>
          <p:cNvPr id="14" name="Group 14"/>
          <p:cNvGrpSpPr/>
          <p:nvPr/>
        </p:nvGrpSpPr>
        <p:grpSpPr>
          <a:xfrm rot="1783646">
            <a:off x="-2729383" y="-2099363"/>
            <a:ext cx="4011287" cy="7737839"/>
            <a:chOff x="0" y="0"/>
            <a:chExt cx="682626" cy="1316796"/>
          </a:xfrm>
        </p:grpSpPr>
        <p:sp>
          <p:nvSpPr>
            <p:cNvPr id="15" name="Freeform 15"/>
            <p:cNvSpPr/>
            <p:nvPr/>
          </p:nvSpPr>
          <p:spPr>
            <a:xfrm>
              <a:off x="0" y="0"/>
              <a:ext cx="682626" cy="1316796"/>
            </a:xfrm>
            <a:custGeom>
              <a:avLst/>
              <a:gdLst/>
              <a:ahLst/>
              <a:cxnLst/>
              <a:rect l="l" t="t" r="r" b="b"/>
              <a:pathLst>
                <a:path w="682626" h="1316796">
                  <a:moveTo>
                    <a:pt x="0" y="0"/>
                  </a:moveTo>
                  <a:lnTo>
                    <a:pt x="682626" y="0"/>
                  </a:lnTo>
                  <a:lnTo>
                    <a:pt x="682626" y="1316796"/>
                  </a:lnTo>
                  <a:lnTo>
                    <a:pt x="0" y="1316796"/>
                  </a:lnTo>
                  <a:close/>
                </a:path>
              </a:pathLst>
            </a:custGeom>
            <a:solidFill>
              <a:srgbClr val="F28506"/>
            </a:solidFill>
          </p:spPr>
        </p:sp>
        <p:sp>
          <p:nvSpPr>
            <p:cNvPr id="16" name="TextBox 16"/>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grpSp>
        <p:nvGrpSpPr>
          <p:cNvPr id="17" name="Group 17"/>
          <p:cNvGrpSpPr/>
          <p:nvPr/>
        </p:nvGrpSpPr>
        <p:grpSpPr>
          <a:xfrm rot="3600487">
            <a:off x="-440233" y="-4522547"/>
            <a:ext cx="4011287" cy="7737839"/>
            <a:chOff x="0" y="0"/>
            <a:chExt cx="682626" cy="1316796"/>
          </a:xfrm>
        </p:grpSpPr>
        <p:sp>
          <p:nvSpPr>
            <p:cNvPr id="18" name="Freeform 18"/>
            <p:cNvSpPr/>
            <p:nvPr/>
          </p:nvSpPr>
          <p:spPr>
            <a:xfrm>
              <a:off x="0" y="0"/>
              <a:ext cx="682626" cy="1316796"/>
            </a:xfrm>
            <a:custGeom>
              <a:avLst/>
              <a:gdLst/>
              <a:ahLst/>
              <a:cxnLst/>
              <a:rect l="l" t="t" r="r" b="b"/>
              <a:pathLst>
                <a:path w="682626" h="1316796">
                  <a:moveTo>
                    <a:pt x="0" y="0"/>
                  </a:moveTo>
                  <a:lnTo>
                    <a:pt x="682626" y="0"/>
                  </a:lnTo>
                  <a:lnTo>
                    <a:pt x="682626" y="1316796"/>
                  </a:lnTo>
                  <a:lnTo>
                    <a:pt x="0" y="1316796"/>
                  </a:lnTo>
                  <a:close/>
                </a:path>
              </a:pathLst>
            </a:custGeom>
            <a:solidFill>
              <a:srgbClr val="F59E01"/>
            </a:solidFill>
          </p:spPr>
        </p:sp>
        <p:sp>
          <p:nvSpPr>
            <p:cNvPr id="19" name="TextBox 19"/>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grpSp>
        <p:nvGrpSpPr>
          <p:cNvPr id="20" name="Group 20"/>
          <p:cNvGrpSpPr/>
          <p:nvPr/>
        </p:nvGrpSpPr>
        <p:grpSpPr>
          <a:xfrm rot="-2700000">
            <a:off x="-1811133" y="199588"/>
            <a:ext cx="2886572" cy="2886572"/>
            <a:chOff x="0" y="0"/>
            <a:chExt cx="812800" cy="812800"/>
          </a:xfrm>
        </p:grpSpPr>
        <p:sp>
          <p:nvSpPr>
            <p:cNvPr id="21" name="Freeform 2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EB500"/>
            </a:solidFill>
          </p:spPr>
        </p:sp>
        <p:sp>
          <p:nvSpPr>
            <p:cNvPr id="22" name="TextBox 22"/>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sp>
        <p:nvSpPr>
          <p:cNvPr id="23" name="TextBox 23"/>
          <p:cNvSpPr txBox="1"/>
          <p:nvPr/>
        </p:nvSpPr>
        <p:spPr>
          <a:xfrm>
            <a:off x="2225934" y="806914"/>
            <a:ext cx="14165624" cy="1233771"/>
          </a:xfrm>
          <a:prstGeom prst="rect">
            <a:avLst/>
          </a:prstGeom>
        </p:spPr>
        <p:txBody>
          <a:bodyPr lIns="0" tIns="0" rIns="0" bIns="0" rtlCol="0" anchor="t">
            <a:spAutoFit/>
          </a:bodyPr>
          <a:lstStyle/>
          <a:p>
            <a:pPr algn="ctr">
              <a:lnSpc>
                <a:spcPts val="9620"/>
              </a:lnSpc>
              <a:spcBef>
                <a:spcPct val="0"/>
              </a:spcBef>
            </a:pPr>
            <a:r>
              <a:rPr lang="en-US" sz="6871" dirty="0">
                <a:solidFill>
                  <a:srgbClr val="000000"/>
                </a:solidFill>
                <a:latin typeface="Poppins Semi-Bold"/>
              </a:rPr>
              <a:t>PROBLEM STATEMENT</a:t>
            </a:r>
          </a:p>
        </p:txBody>
      </p:sp>
      <p:sp>
        <p:nvSpPr>
          <p:cNvPr id="24" name="TextBox 24"/>
          <p:cNvSpPr txBox="1"/>
          <p:nvPr/>
        </p:nvSpPr>
        <p:spPr>
          <a:xfrm>
            <a:off x="2936902" y="2468885"/>
            <a:ext cx="13068985" cy="5257850"/>
          </a:xfrm>
          <a:prstGeom prst="rect">
            <a:avLst/>
          </a:prstGeom>
        </p:spPr>
        <p:txBody>
          <a:bodyPr lIns="0" tIns="0" rIns="0" bIns="0" rtlCol="0" anchor="t">
            <a:spAutoFit/>
          </a:bodyPr>
          <a:lstStyle/>
          <a:p>
            <a:pPr lvl="1" algn="just">
              <a:lnSpc>
                <a:spcPts val="4075"/>
              </a:lnSpc>
            </a:pPr>
            <a:endParaRPr lang="en-US" sz="2911" dirty="0" smtClean="0">
              <a:solidFill>
                <a:srgbClr val="000000"/>
              </a:solidFill>
              <a:latin typeface="Canva Sans"/>
            </a:endParaRPr>
          </a:p>
          <a:p>
            <a:pPr lvl="0" algn="just">
              <a:lnSpc>
                <a:spcPts val="4075"/>
              </a:lnSpc>
            </a:pPr>
            <a:r>
              <a:rPr lang="en-US" sz="2911" dirty="0" smtClean="0">
                <a:solidFill>
                  <a:srgbClr val="000000"/>
                </a:solidFill>
                <a:latin typeface="Canva Sans Bold"/>
              </a:rPr>
              <a:t>Title</a:t>
            </a:r>
            <a:r>
              <a:rPr lang="en-US" sz="2911" dirty="0">
                <a:solidFill>
                  <a:srgbClr val="000000"/>
                </a:solidFill>
                <a:latin typeface="Canva Sans Bold"/>
              </a:rPr>
              <a:t>: </a:t>
            </a:r>
            <a:r>
              <a:rPr lang="en-US" sz="2911" dirty="0">
                <a:solidFill>
                  <a:srgbClr val="000000"/>
                </a:solidFill>
                <a:latin typeface="Canva Sans"/>
              </a:rPr>
              <a:t>Sales Analytics Dashboard for Global Energy Industry </a:t>
            </a:r>
          </a:p>
          <a:p>
            <a:pPr algn="just">
              <a:lnSpc>
                <a:spcPts val="4075"/>
              </a:lnSpc>
            </a:pPr>
            <a:r>
              <a:rPr lang="en-US" sz="2911" dirty="0">
                <a:solidFill>
                  <a:srgbClr val="000000"/>
                </a:solidFill>
                <a:latin typeface="Canva Sans Bold"/>
              </a:rPr>
              <a:t>Project Description</a:t>
            </a:r>
            <a:r>
              <a:rPr lang="en-US" sz="2911" dirty="0" smtClean="0">
                <a:solidFill>
                  <a:srgbClr val="000000"/>
                </a:solidFill>
                <a:latin typeface="Canva Sans Bold"/>
              </a:rPr>
              <a:t>: </a:t>
            </a:r>
            <a:r>
              <a:rPr lang="en-US" sz="2911" dirty="0">
                <a:solidFill>
                  <a:srgbClr val="000000"/>
                </a:solidFill>
                <a:latin typeface="Canva Sans"/>
              </a:rPr>
              <a:t>Develop a </a:t>
            </a:r>
            <a:r>
              <a:rPr lang="en-US" sz="2911" dirty="0" smtClean="0">
                <a:solidFill>
                  <a:srgbClr val="000000"/>
                </a:solidFill>
                <a:latin typeface="Canva Sans"/>
              </a:rPr>
              <a:t>comprehensive Dashboard in Amazon </a:t>
            </a:r>
            <a:r>
              <a:rPr lang="en-US" sz="2911" dirty="0" err="1" smtClean="0">
                <a:solidFill>
                  <a:srgbClr val="000000"/>
                </a:solidFill>
                <a:latin typeface="Canva Sans"/>
              </a:rPr>
              <a:t>QuickSight</a:t>
            </a:r>
            <a:r>
              <a:rPr lang="en-US" sz="2911" dirty="0" smtClean="0">
                <a:solidFill>
                  <a:srgbClr val="000000"/>
                </a:solidFill>
                <a:latin typeface="Canva Sans"/>
              </a:rPr>
              <a:t> to gain insights into sales by multiple attributes.</a:t>
            </a:r>
          </a:p>
          <a:p>
            <a:pPr algn="just">
              <a:lnSpc>
                <a:spcPts val="4075"/>
              </a:lnSpc>
            </a:pPr>
            <a:endParaRPr lang="en-US" sz="2911" dirty="0" smtClean="0">
              <a:solidFill>
                <a:srgbClr val="000000"/>
              </a:solidFill>
              <a:latin typeface="Canva Sans"/>
            </a:endParaRPr>
          </a:p>
          <a:p>
            <a:pPr marL="514350" indent="-514350" algn="just">
              <a:lnSpc>
                <a:spcPts val="4075"/>
              </a:lnSpc>
              <a:buFont typeface="+mj-lt"/>
              <a:buAutoNum type="alphaLcParenR"/>
            </a:pPr>
            <a:r>
              <a:rPr lang="en-US" sz="2911" dirty="0" err="1" smtClean="0">
                <a:solidFill>
                  <a:srgbClr val="000000"/>
                </a:solidFill>
                <a:latin typeface="Canva Sans"/>
              </a:rPr>
              <a:t>QuickSight</a:t>
            </a:r>
            <a:endParaRPr lang="en-US" sz="2911" dirty="0">
              <a:solidFill>
                <a:srgbClr val="000000"/>
              </a:solidFill>
              <a:latin typeface="Canva Sans"/>
            </a:endParaRPr>
          </a:p>
          <a:p>
            <a:pPr marL="514350" lvl="1" indent="-514350" algn="just">
              <a:lnSpc>
                <a:spcPts val="4075"/>
              </a:lnSpc>
              <a:buFont typeface="+mj-lt"/>
              <a:buAutoNum type="alphaLcParenR"/>
            </a:pPr>
            <a:endParaRPr lang="en-US" sz="2911" dirty="0">
              <a:solidFill>
                <a:srgbClr val="000000"/>
              </a:solidFill>
              <a:latin typeface="Canva Sans"/>
            </a:endParaRPr>
          </a:p>
          <a:p>
            <a:pPr lvl="1" algn="just">
              <a:lnSpc>
                <a:spcPts val="4075"/>
              </a:lnSpc>
            </a:pPr>
            <a:endParaRPr lang="en-US" sz="2911" dirty="0" smtClean="0">
              <a:solidFill>
                <a:srgbClr val="000000"/>
              </a:solidFill>
              <a:latin typeface="Canva Sans"/>
            </a:endParaRPr>
          </a:p>
          <a:p>
            <a:pPr algn="just">
              <a:lnSpc>
                <a:spcPts val="4075"/>
              </a:lnSpc>
            </a:pPr>
            <a:endParaRPr lang="en-US" sz="2911" dirty="0" smtClean="0">
              <a:solidFill>
                <a:srgbClr val="000000"/>
              </a:solidFill>
              <a:latin typeface="Canva Sans"/>
            </a:endParaRPr>
          </a:p>
          <a:p>
            <a:pPr algn="just">
              <a:lnSpc>
                <a:spcPts val="4075"/>
              </a:lnSpc>
              <a:spcBef>
                <a:spcPct val="0"/>
              </a:spcBef>
            </a:pPr>
            <a:endParaRPr lang="en-US" sz="2911" dirty="0">
              <a:solidFill>
                <a:srgbClr val="000000"/>
              </a:solidFill>
              <a:latin typeface="Canva Sans"/>
            </a:endParaRPr>
          </a:p>
        </p:txBody>
      </p:sp>
    </p:spTree>
    <p:extLst>
      <p:ext uri="{BB962C8B-B14F-4D97-AF65-F5344CB8AC3E}">
        <p14:creationId xmlns:p14="http://schemas.microsoft.com/office/powerpoint/2010/main" val="21157932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3818509">
            <a:off x="15988099" y="3748489"/>
            <a:ext cx="11257445" cy="10122315"/>
            <a:chOff x="0" y="0"/>
            <a:chExt cx="4761579" cy="4281451"/>
          </a:xfrm>
        </p:grpSpPr>
        <p:sp>
          <p:nvSpPr>
            <p:cNvPr id="3" name="Freeform 3"/>
            <p:cNvSpPr/>
            <p:nvPr/>
          </p:nvSpPr>
          <p:spPr>
            <a:xfrm>
              <a:off x="0" y="0"/>
              <a:ext cx="4761579" cy="4281451"/>
            </a:xfrm>
            <a:custGeom>
              <a:avLst/>
              <a:gdLst/>
              <a:ahLst/>
              <a:cxnLst/>
              <a:rect l="l" t="t" r="r" b="b"/>
              <a:pathLst>
                <a:path w="4761579" h="4281451">
                  <a:moveTo>
                    <a:pt x="0" y="0"/>
                  </a:moveTo>
                  <a:lnTo>
                    <a:pt x="4761579" y="0"/>
                  </a:lnTo>
                  <a:lnTo>
                    <a:pt x="4761579" y="4281451"/>
                  </a:lnTo>
                  <a:lnTo>
                    <a:pt x="0" y="4281451"/>
                  </a:lnTo>
                  <a:close/>
                </a:path>
              </a:pathLst>
            </a:custGeom>
            <a:solidFill>
              <a:srgbClr val="F4F4F4"/>
            </a:solidFill>
          </p:spPr>
        </p:sp>
        <p:sp>
          <p:nvSpPr>
            <p:cNvPr id="4" name="TextBox 4"/>
            <p:cNvSpPr txBox="1"/>
            <p:nvPr/>
          </p:nvSpPr>
          <p:spPr>
            <a:xfrm>
              <a:off x="0" y="-19050"/>
              <a:ext cx="812800" cy="831850"/>
            </a:xfrm>
            <a:prstGeom prst="rect">
              <a:avLst/>
            </a:prstGeom>
          </p:spPr>
          <p:txBody>
            <a:bodyPr lIns="31632" tIns="31632" rIns="31632" bIns="31632" rtlCol="0" anchor="ctr"/>
            <a:lstStyle/>
            <a:p>
              <a:pPr algn="ctr">
                <a:lnSpc>
                  <a:spcPts val="1656"/>
                </a:lnSpc>
                <a:spcBef>
                  <a:spcPct val="0"/>
                </a:spcBef>
              </a:pPr>
              <a:endParaRPr/>
            </a:p>
          </p:txBody>
        </p:sp>
      </p:grpSp>
      <p:grpSp>
        <p:nvGrpSpPr>
          <p:cNvPr id="5" name="Group 5"/>
          <p:cNvGrpSpPr/>
          <p:nvPr/>
        </p:nvGrpSpPr>
        <p:grpSpPr>
          <a:xfrm rot="-3605793">
            <a:off x="16339296" y="4002352"/>
            <a:ext cx="11257445" cy="10122315"/>
            <a:chOff x="0" y="0"/>
            <a:chExt cx="4761579" cy="4281451"/>
          </a:xfrm>
        </p:grpSpPr>
        <p:sp>
          <p:nvSpPr>
            <p:cNvPr id="6" name="Freeform 6"/>
            <p:cNvSpPr/>
            <p:nvPr/>
          </p:nvSpPr>
          <p:spPr>
            <a:xfrm>
              <a:off x="0" y="0"/>
              <a:ext cx="4761579" cy="4281451"/>
            </a:xfrm>
            <a:custGeom>
              <a:avLst/>
              <a:gdLst/>
              <a:ahLst/>
              <a:cxnLst/>
              <a:rect l="l" t="t" r="r" b="b"/>
              <a:pathLst>
                <a:path w="4761579" h="4281451">
                  <a:moveTo>
                    <a:pt x="0" y="0"/>
                  </a:moveTo>
                  <a:lnTo>
                    <a:pt x="4761579" y="0"/>
                  </a:lnTo>
                  <a:lnTo>
                    <a:pt x="4761579" y="4281451"/>
                  </a:lnTo>
                  <a:lnTo>
                    <a:pt x="0" y="4281451"/>
                  </a:lnTo>
                  <a:close/>
                </a:path>
              </a:pathLst>
            </a:custGeom>
            <a:solidFill>
              <a:srgbClr val="FEB500"/>
            </a:solidFill>
          </p:spPr>
        </p:sp>
        <p:sp>
          <p:nvSpPr>
            <p:cNvPr id="7" name="TextBox 7"/>
            <p:cNvSpPr txBox="1"/>
            <p:nvPr/>
          </p:nvSpPr>
          <p:spPr>
            <a:xfrm>
              <a:off x="0" y="-19050"/>
              <a:ext cx="812800" cy="831850"/>
            </a:xfrm>
            <a:prstGeom prst="rect">
              <a:avLst/>
            </a:prstGeom>
          </p:spPr>
          <p:txBody>
            <a:bodyPr lIns="31632" tIns="31632" rIns="31632" bIns="31632" rtlCol="0" anchor="ctr"/>
            <a:lstStyle/>
            <a:p>
              <a:pPr algn="ctr">
                <a:lnSpc>
                  <a:spcPts val="1656"/>
                </a:lnSpc>
                <a:spcBef>
                  <a:spcPct val="0"/>
                </a:spcBef>
              </a:pPr>
              <a:endParaRPr/>
            </a:p>
          </p:txBody>
        </p:sp>
      </p:grpSp>
      <p:grpSp>
        <p:nvGrpSpPr>
          <p:cNvPr id="8" name="Group 8"/>
          <p:cNvGrpSpPr/>
          <p:nvPr/>
        </p:nvGrpSpPr>
        <p:grpSpPr>
          <a:xfrm rot="-2700000">
            <a:off x="17357045" y="5439628"/>
            <a:ext cx="11257445" cy="10122315"/>
            <a:chOff x="0" y="0"/>
            <a:chExt cx="4761579" cy="4281451"/>
          </a:xfrm>
        </p:grpSpPr>
        <p:sp>
          <p:nvSpPr>
            <p:cNvPr id="9" name="Freeform 9"/>
            <p:cNvSpPr/>
            <p:nvPr/>
          </p:nvSpPr>
          <p:spPr>
            <a:xfrm>
              <a:off x="0" y="0"/>
              <a:ext cx="4761579" cy="4281451"/>
            </a:xfrm>
            <a:custGeom>
              <a:avLst/>
              <a:gdLst/>
              <a:ahLst/>
              <a:cxnLst/>
              <a:rect l="l" t="t" r="r" b="b"/>
              <a:pathLst>
                <a:path w="4761579" h="4281451">
                  <a:moveTo>
                    <a:pt x="0" y="0"/>
                  </a:moveTo>
                  <a:lnTo>
                    <a:pt x="4761579" y="0"/>
                  </a:lnTo>
                  <a:lnTo>
                    <a:pt x="4761579" y="4281451"/>
                  </a:lnTo>
                  <a:lnTo>
                    <a:pt x="0" y="4281451"/>
                  </a:lnTo>
                  <a:close/>
                </a:path>
              </a:pathLst>
            </a:custGeom>
            <a:solidFill>
              <a:srgbClr val="F59E01"/>
            </a:solidFill>
          </p:spPr>
        </p:sp>
        <p:sp>
          <p:nvSpPr>
            <p:cNvPr id="10" name="TextBox 10"/>
            <p:cNvSpPr txBox="1"/>
            <p:nvPr/>
          </p:nvSpPr>
          <p:spPr>
            <a:xfrm>
              <a:off x="0" y="-19050"/>
              <a:ext cx="812800" cy="831850"/>
            </a:xfrm>
            <a:prstGeom prst="rect">
              <a:avLst/>
            </a:prstGeom>
          </p:spPr>
          <p:txBody>
            <a:bodyPr lIns="31632" tIns="31632" rIns="31632" bIns="31632" rtlCol="0" anchor="ctr"/>
            <a:lstStyle/>
            <a:p>
              <a:pPr algn="ctr">
                <a:lnSpc>
                  <a:spcPts val="1656"/>
                </a:lnSpc>
                <a:spcBef>
                  <a:spcPct val="0"/>
                </a:spcBef>
              </a:pPr>
              <a:endParaRPr/>
            </a:p>
          </p:txBody>
        </p:sp>
      </p:grpSp>
      <p:grpSp>
        <p:nvGrpSpPr>
          <p:cNvPr id="11" name="Group 11"/>
          <p:cNvGrpSpPr/>
          <p:nvPr/>
        </p:nvGrpSpPr>
        <p:grpSpPr>
          <a:xfrm rot="2700000">
            <a:off x="-1350195" y="-4948159"/>
            <a:ext cx="4136276" cy="11241093"/>
            <a:chOff x="0" y="0"/>
            <a:chExt cx="703896" cy="1912967"/>
          </a:xfrm>
        </p:grpSpPr>
        <p:sp>
          <p:nvSpPr>
            <p:cNvPr id="12" name="Freeform 12"/>
            <p:cNvSpPr/>
            <p:nvPr/>
          </p:nvSpPr>
          <p:spPr>
            <a:xfrm>
              <a:off x="0" y="0"/>
              <a:ext cx="703896" cy="1912967"/>
            </a:xfrm>
            <a:custGeom>
              <a:avLst/>
              <a:gdLst/>
              <a:ahLst/>
              <a:cxnLst/>
              <a:rect l="l" t="t" r="r" b="b"/>
              <a:pathLst>
                <a:path w="703896" h="1912967">
                  <a:moveTo>
                    <a:pt x="0" y="0"/>
                  </a:moveTo>
                  <a:lnTo>
                    <a:pt x="703896" y="0"/>
                  </a:lnTo>
                  <a:lnTo>
                    <a:pt x="703896" y="1912967"/>
                  </a:lnTo>
                  <a:lnTo>
                    <a:pt x="0" y="1912967"/>
                  </a:lnTo>
                  <a:close/>
                </a:path>
              </a:pathLst>
            </a:custGeom>
            <a:solidFill>
              <a:srgbClr val="F4F4F4"/>
            </a:solidFill>
          </p:spPr>
        </p:sp>
        <p:sp>
          <p:nvSpPr>
            <p:cNvPr id="13" name="TextBox 13"/>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grpSp>
        <p:nvGrpSpPr>
          <p:cNvPr id="14" name="Group 14"/>
          <p:cNvGrpSpPr/>
          <p:nvPr/>
        </p:nvGrpSpPr>
        <p:grpSpPr>
          <a:xfrm rot="1783646">
            <a:off x="-2729383" y="-2099363"/>
            <a:ext cx="4011287" cy="7737839"/>
            <a:chOff x="0" y="0"/>
            <a:chExt cx="682626" cy="1316796"/>
          </a:xfrm>
        </p:grpSpPr>
        <p:sp>
          <p:nvSpPr>
            <p:cNvPr id="15" name="Freeform 15"/>
            <p:cNvSpPr/>
            <p:nvPr/>
          </p:nvSpPr>
          <p:spPr>
            <a:xfrm>
              <a:off x="0" y="0"/>
              <a:ext cx="682626" cy="1316796"/>
            </a:xfrm>
            <a:custGeom>
              <a:avLst/>
              <a:gdLst/>
              <a:ahLst/>
              <a:cxnLst/>
              <a:rect l="l" t="t" r="r" b="b"/>
              <a:pathLst>
                <a:path w="682626" h="1316796">
                  <a:moveTo>
                    <a:pt x="0" y="0"/>
                  </a:moveTo>
                  <a:lnTo>
                    <a:pt x="682626" y="0"/>
                  </a:lnTo>
                  <a:lnTo>
                    <a:pt x="682626" y="1316796"/>
                  </a:lnTo>
                  <a:lnTo>
                    <a:pt x="0" y="1316796"/>
                  </a:lnTo>
                  <a:close/>
                </a:path>
              </a:pathLst>
            </a:custGeom>
            <a:solidFill>
              <a:srgbClr val="F28506"/>
            </a:solidFill>
          </p:spPr>
        </p:sp>
        <p:sp>
          <p:nvSpPr>
            <p:cNvPr id="16" name="TextBox 16"/>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grpSp>
        <p:nvGrpSpPr>
          <p:cNvPr id="17" name="Group 17"/>
          <p:cNvGrpSpPr/>
          <p:nvPr/>
        </p:nvGrpSpPr>
        <p:grpSpPr>
          <a:xfrm rot="3600487">
            <a:off x="-440233" y="-4522547"/>
            <a:ext cx="4011287" cy="7737839"/>
            <a:chOff x="0" y="0"/>
            <a:chExt cx="682626" cy="1316796"/>
          </a:xfrm>
        </p:grpSpPr>
        <p:sp>
          <p:nvSpPr>
            <p:cNvPr id="18" name="Freeform 18"/>
            <p:cNvSpPr/>
            <p:nvPr/>
          </p:nvSpPr>
          <p:spPr>
            <a:xfrm>
              <a:off x="0" y="0"/>
              <a:ext cx="682626" cy="1316796"/>
            </a:xfrm>
            <a:custGeom>
              <a:avLst/>
              <a:gdLst/>
              <a:ahLst/>
              <a:cxnLst/>
              <a:rect l="l" t="t" r="r" b="b"/>
              <a:pathLst>
                <a:path w="682626" h="1316796">
                  <a:moveTo>
                    <a:pt x="0" y="0"/>
                  </a:moveTo>
                  <a:lnTo>
                    <a:pt x="682626" y="0"/>
                  </a:lnTo>
                  <a:lnTo>
                    <a:pt x="682626" y="1316796"/>
                  </a:lnTo>
                  <a:lnTo>
                    <a:pt x="0" y="1316796"/>
                  </a:lnTo>
                  <a:close/>
                </a:path>
              </a:pathLst>
            </a:custGeom>
            <a:solidFill>
              <a:srgbClr val="F59E01"/>
            </a:solidFill>
          </p:spPr>
        </p:sp>
        <p:sp>
          <p:nvSpPr>
            <p:cNvPr id="19" name="TextBox 19"/>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grpSp>
        <p:nvGrpSpPr>
          <p:cNvPr id="20" name="Group 20"/>
          <p:cNvGrpSpPr/>
          <p:nvPr/>
        </p:nvGrpSpPr>
        <p:grpSpPr>
          <a:xfrm rot="-2700000">
            <a:off x="-1811133" y="199588"/>
            <a:ext cx="2886572" cy="2886572"/>
            <a:chOff x="0" y="0"/>
            <a:chExt cx="812800" cy="812800"/>
          </a:xfrm>
        </p:grpSpPr>
        <p:sp>
          <p:nvSpPr>
            <p:cNvPr id="21" name="Freeform 2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EB500"/>
            </a:solidFill>
          </p:spPr>
        </p:sp>
        <p:sp>
          <p:nvSpPr>
            <p:cNvPr id="22" name="TextBox 22"/>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sp>
        <p:nvSpPr>
          <p:cNvPr id="23" name="TextBox 23"/>
          <p:cNvSpPr txBox="1"/>
          <p:nvPr/>
        </p:nvSpPr>
        <p:spPr>
          <a:xfrm>
            <a:off x="1401072" y="618329"/>
            <a:ext cx="14165624" cy="1170064"/>
          </a:xfrm>
          <a:prstGeom prst="rect">
            <a:avLst/>
          </a:prstGeom>
        </p:spPr>
        <p:txBody>
          <a:bodyPr lIns="0" tIns="0" rIns="0" bIns="0" rtlCol="0" anchor="t">
            <a:spAutoFit/>
          </a:bodyPr>
          <a:lstStyle/>
          <a:p>
            <a:pPr algn="ctr">
              <a:lnSpc>
                <a:spcPts val="9620"/>
              </a:lnSpc>
              <a:spcBef>
                <a:spcPct val="0"/>
              </a:spcBef>
            </a:pPr>
            <a:r>
              <a:rPr lang="en-US" sz="6871" dirty="0" err="1" smtClean="0">
                <a:solidFill>
                  <a:srgbClr val="000000"/>
                </a:solidFill>
                <a:latin typeface="Poppins Semi-Bold"/>
              </a:rPr>
              <a:t>QuickSight</a:t>
            </a:r>
            <a:r>
              <a:rPr lang="en-US" sz="6871" dirty="0" smtClean="0">
                <a:solidFill>
                  <a:srgbClr val="000000"/>
                </a:solidFill>
                <a:latin typeface="Poppins Semi-Bold"/>
              </a:rPr>
              <a:t> Dashboard</a:t>
            </a:r>
            <a:endParaRPr lang="en-US" sz="6871" dirty="0">
              <a:solidFill>
                <a:srgbClr val="000000"/>
              </a:solidFill>
              <a:latin typeface="Poppins Semi-Bold"/>
            </a:endParaRPr>
          </a:p>
        </p:txBody>
      </p:sp>
      <p:pic>
        <p:nvPicPr>
          <p:cNvPr id="25" name="Picture 24"/>
          <p:cNvPicPr>
            <a:picLocks noChangeAspect="1"/>
          </p:cNvPicPr>
          <p:nvPr/>
        </p:nvPicPr>
        <p:blipFill>
          <a:blip r:embed="rId2"/>
          <a:stretch>
            <a:fillRect/>
          </a:stretch>
        </p:blipFill>
        <p:spPr>
          <a:xfrm>
            <a:off x="3238807" y="2013116"/>
            <a:ext cx="11830050" cy="7991475"/>
          </a:xfrm>
          <a:prstGeom prst="rect">
            <a:avLst/>
          </a:prstGeom>
        </p:spPr>
      </p:pic>
    </p:spTree>
    <p:extLst>
      <p:ext uri="{BB962C8B-B14F-4D97-AF65-F5344CB8AC3E}">
        <p14:creationId xmlns:p14="http://schemas.microsoft.com/office/powerpoint/2010/main" val="30516379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3818509">
            <a:off x="15988099" y="3748489"/>
            <a:ext cx="11257445" cy="10122315"/>
            <a:chOff x="0" y="0"/>
            <a:chExt cx="4761579" cy="4281451"/>
          </a:xfrm>
        </p:grpSpPr>
        <p:sp>
          <p:nvSpPr>
            <p:cNvPr id="3" name="Freeform 3"/>
            <p:cNvSpPr/>
            <p:nvPr/>
          </p:nvSpPr>
          <p:spPr>
            <a:xfrm>
              <a:off x="0" y="0"/>
              <a:ext cx="4761579" cy="4281451"/>
            </a:xfrm>
            <a:custGeom>
              <a:avLst/>
              <a:gdLst/>
              <a:ahLst/>
              <a:cxnLst/>
              <a:rect l="l" t="t" r="r" b="b"/>
              <a:pathLst>
                <a:path w="4761579" h="4281451">
                  <a:moveTo>
                    <a:pt x="0" y="0"/>
                  </a:moveTo>
                  <a:lnTo>
                    <a:pt x="4761579" y="0"/>
                  </a:lnTo>
                  <a:lnTo>
                    <a:pt x="4761579" y="4281451"/>
                  </a:lnTo>
                  <a:lnTo>
                    <a:pt x="0" y="4281451"/>
                  </a:lnTo>
                  <a:close/>
                </a:path>
              </a:pathLst>
            </a:custGeom>
            <a:solidFill>
              <a:srgbClr val="F4F4F4"/>
            </a:solidFill>
          </p:spPr>
        </p:sp>
        <p:sp>
          <p:nvSpPr>
            <p:cNvPr id="4" name="TextBox 4"/>
            <p:cNvSpPr txBox="1"/>
            <p:nvPr/>
          </p:nvSpPr>
          <p:spPr>
            <a:xfrm>
              <a:off x="0" y="-19050"/>
              <a:ext cx="812800" cy="831850"/>
            </a:xfrm>
            <a:prstGeom prst="rect">
              <a:avLst/>
            </a:prstGeom>
          </p:spPr>
          <p:txBody>
            <a:bodyPr lIns="31632" tIns="31632" rIns="31632" bIns="31632" rtlCol="0" anchor="ctr"/>
            <a:lstStyle/>
            <a:p>
              <a:pPr algn="ctr">
                <a:lnSpc>
                  <a:spcPts val="1656"/>
                </a:lnSpc>
                <a:spcBef>
                  <a:spcPct val="0"/>
                </a:spcBef>
              </a:pPr>
              <a:endParaRPr/>
            </a:p>
          </p:txBody>
        </p:sp>
      </p:grpSp>
      <p:grpSp>
        <p:nvGrpSpPr>
          <p:cNvPr id="5" name="Group 5"/>
          <p:cNvGrpSpPr/>
          <p:nvPr/>
        </p:nvGrpSpPr>
        <p:grpSpPr>
          <a:xfrm rot="-3605793">
            <a:off x="16339296" y="4002352"/>
            <a:ext cx="11257445" cy="10122315"/>
            <a:chOff x="0" y="0"/>
            <a:chExt cx="4761579" cy="4281451"/>
          </a:xfrm>
        </p:grpSpPr>
        <p:sp>
          <p:nvSpPr>
            <p:cNvPr id="6" name="Freeform 6"/>
            <p:cNvSpPr/>
            <p:nvPr/>
          </p:nvSpPr>
          <p:spPr>
            <a:xfrm>
              <a:off x="0" y="0"/>
              <a:ext cx="4761579" cy="4281451"/>
            </a:xfrm>
            <a:custGeom>
              <a:avLst/>
              <a:gdLst/>
              <a:ahLst/>
              <a:cxnLst/>
              <a:rect l="l" t="t" r="r" b="b"/>
              <a:pathLst>
                <a:path w="4761579" h="4281451">
                  <a:moveTo>
                    <a:pt x="0" y="0"/>
                  </a:moveTo>
                  <a:lnTo>
                    <a:pt x="4761579" y="0"/>
                  </a:lnTo>
                  <a:lnTo>
                    <a:pt x="4761579" y="4281451"/>
                  </a:lnTo>
                  <a:lnTo>
                    <a:pt x="0" y="4281451"/>
                  </a:lnTo>
                  <a:close/>
                </a:path>
              </a:pathLst>
            </a:custGeom>
            <a:solidFill>
              <a:srgbClr val="FEB500"/>
            </a:solidFill>
          </p:spPr>
        </p:sp>
        <p:sp>
          <p:nvSpPr>
            <p:cNvPr id="7" name="TextBox 7"/>
            <p:cNvSpPr txBox="1"/>
            <p:nvPr/>
          </p:nvSpPr>
          <p:spPr>
            <a:xfrm>
              <a:off x="0" y="-19050"/>
              <a:ext cx="812800" cy="831850"/>
            </a:xfrm>
            <a:prstGeom prst="rect">
              <a:avLst/>
            </a:prstGeom>
          </p:spPr>
          <p:txBody>
            <a:bodyPr lIns="31632" tIns="31632" rIns="31632" bIns="31632" rtlCol="0" anchor="ctr"/>
            <a:lstStyle/>
            <a:p>
              <a:pPr algn="ctr">
                <a:lnSpc>
                  <a:spcPts val="1656"/>
                </a:lnSpc>
                <a:spcBef>
                  <a:spcPct val="0"/>
                </a:spcBef>
              </a:pPr>
              <a:endParaRPr/>
            </a:p>
          </p:txBody>
        </p:sp>
      </p:grpSp>
      <p:grpSp>
        <p:nvGrpSpPr>
          <p:cNvPr id="8" name="Group 8"/>
          <p:cNvGrpSpPr/>
          <p:nvPr/>
        </p:nvGrpSpPr>
        <p:grpSpPr>
          <a:xfrm rot="-2700000">
            <a:off x="17357045" y="5439628"/>
            <a:ext cx="11257445" cy="10122315"/>
            <a:chOff x="0" y="0"/>
            <a:chExt cx="4761579" cy="4281451"/>
          </a:xfrm>
        </p:grpSpPr>
        <p:sp>
          <p:nvSpPr>
            <p:cNvPr id="9" name="Freeform 9"/>
            <p:cNvSpPr/>
            <p:nvPr/>
          </p:nvSpPr>
          <p:spPr>
            <a:xfrm>
              <a:off x="0" y="0"/>
              <a:ext cx="4761579" cy="4281451"/>
            </a:xfrm>
            <a:custGeom>
              <a:avLst/>
              <a:gdLst/>
              <a:ahLst/>
              <a:cxnLst/>
              <a:rect l="l" t="t" r="r" b="b"/>
              <a:pathLst>
                <a:path w="4761579" h="4281451">
                  <a:moveTo>
                    <a:pt x="0" y="0"/>
                  </a:moveTo>
                  <a:lnTo>
                    <a:pt x="4761579" y="0"/>
                  </a:lnTo>
                  <a:lnTo>
                    <a:pt x="4761579" y="4281451"/>
                  </a:lnTo>
                  <a:lnTo>
                    <a:pt x="0" y="4281451"/>
                  </a:lnTo>
                  <a:close/>
                </a:path>
              </a:pathLst>
            </a:custGeom>
            <a:solidFill>
              <a:srgbClr val="F59E01"/>
            </a:solidFill>
          </p:spPr>
        </p:sp>
        <p:sp>
          <p:nvSpPr>
            <p:cNvPr id="10" name="TextBox 10"/>
            <p:cNvSpPr txBox="1"/>
            <p:nvPr/>
          </p:nvSpPr>
          <p:spPr>
            <a:xfrm>
              <a:off x="0" y="-19050"/>
              <a:ext cx="812800" cy="831850"/>
            </a:xfrm>
            <a:prstGeom prst="rect">
              <a:avLst/>
            </a:prstGeom>
          </p:spPr>
          <p:txBody>
            <a:bodyPr lIns="31632" tIns="31632" rIns="31632" bIns="31632" rtlCol="0" anchor="ctr"/>
            <a:lstStyle/>
            <a:p>
              <a:pPr algn="ctr">
                <a:lnSpc>
                  <a:spcPts val="1656"/>
                </a:lnSpc>
                <a:spcBef>
                  <a:spcPct val="0"/>
                </a:spcBef>
              </a:pPr>
              <a:endParaRPr/>
            </a:p>
          </p:txBody>
        </p:sp>
      </p:grpSp>
      <p:grpSp>
        <p:nvGrpSpPr>
          <p:cNvPr id="11" name="Group 11"/>
          <p:cNvGrpSpPr/>
          <p:nvPr/>
        </p:nvGrpSpPr>
        <p:grpSpPr>
          <a:xfrm rot="2700000">
            <a:off x="-1350195" y="-4948159"/>
            <a:ext cx="4136276" cy="11241093"/>
            <a:chOff x="0" y="0"/>
            <a:chExt cx="703896" cy="1912967"/>
          </a:xfrm>
        </p:grpSpPr>
        <p:sp>
          <p:nvSpPr>
            <p:cNvPr id="12" name="Freeform 12"/>
            <p:cNvSpPr/>
            <p:nvPr/>
          </p:nvSpPr>
          <p:spPr>
            <a:xfrm>
              <a:off x="0" y="0"/>
              <a:ext cx="703896" cy="1912967"/>
            </a:xfrm>
            <a:custGeom>
              <a:avLst/>
              <a:gdLst/>
              <a:ahLst/>
              <a:cxnLst/>
              <a:rect l="l" t="t" r="r" b="b"/>
              <a:pathLst>
                <a:path w="703896" h="1912967">
                  <a:moveTo>
                    <a:pt x="0" y="0"/>
                  </a:moveTo>
                  <a:lnTo>
                    <a:pt x="703896" y="0"/>
                  </a:lnTo>
                  <a:lnTo>
                    <a:pt x="703896" y="1912967"/>
                  </a:lnTo>
                  <a:lnTo>
                    <a:pt x="0" y="1912967"/>
                  </a:lnTo>
                  <a:close/>
                </a:path>
              </a:pathLst>
            </a:custGeom>
            <a:solidFill>
              <a:srgbClr val="F4F4F4"/>
            </a:solidFill>
          </p:spPr>
        </p:sp>
        <p:sp>
          <p:nvSpPr>
            <p:cNvPr id="13" name="TextBox 13"/>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grpSp>
        <p:nvGrpSpPr>
          <p:cNvPr id="14" name="Group 14"/>
          <p:cNvGrpSpPr/>
          <p:nvPr/>
        </p:nvGrpSpPr>
        <p:grpSpPr>
          <a:xfrm rot="1783646">
            <a:off x="-2729383" y="-2099363"/>
            <a:ext cx="4011287" cy="7737839"/>
            <a:chOff x="0" y="0"/>
            <a:chExt cx="682626" cy="1316796"/>
          </a:xfrm>
        </p:grpSpPr>
        <p:sp>
          <p:nvSpPr>
            <p:cNvPr id="15" name="Freeform 15"/>
            <p:cNvSpPr/>
            <p:nvPr/>
          </p:nvSpPr>
          <p:spPr>
            <a:xfrm>
              <a:off x="0" y="0"/>
              <a:ext cx="682626" cy="1316796"/>
            </a:xfrm>
            <a:custGeom>
              <a:avLst/>
              <a:gdLst/>
              <a:ahLst/>
              <a:cxnLst/>
              <a:rect l="l" t="t" r="r" b="b"/>
              <a:pathLst>
                <a:path w="682626" h="1316796">
                  <a:moveTo>
                    <a:pt x="0" y="0"/>
                  </a:moveTo>
                  <a:lnTo>
                    <a:pt x="682626" y="0"/>
                  </a:lnTo>
                  <a:lnTo>
                    <a:pt x="682626" y="1316796"/>
                  </a:lnTo>
                  <a:lnTo>
                    <a:pt x="0" y="1316796"/>
                  </a:lnTo>
                  <a:close/>
                </a:path>
              </a:pathLst>
            </a:custGeom>
            <a:solidFill>
              <a:srgbClr val="F28506"/>
            </a:solidFill>
          </p:spPr>
        </p:sp>
        <p:sp>
          <p:nvSpPr>
            <p:cNvPr id="16" name="TextBox 16"/>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grpSp>
        <p:nvGrpSpPr>
          <p:cNvPr id="17" name="Group 17"/>
          <p:cNvGrpSpPr/>
          <p:nvPr/>
        </p:nvGrpSpPr>
        <p:grpSpPr>
          <a:xfrm rot="3600487">
            <a:off x="-440233" y="-4522547"/>
            <a:ext cx="4011287" cy="7737839"/>
            <a:chOff x="0" y="0"/>
            <a:chExt cx="682626" cy="1316796"/>
          </a:xfrm>
        </p:grpSpPr>
        <p:sp>
          <p:nvSpPr>
            <p:cNvPr id="18" name="Freeform 18"/>
            <p:cNvSpPr/>
            <p:nvPr/>
          </p:nvSpPr>
          <p:spPr>
            <a:xfrm>
              <a:off x="0" y="0"/>
              <a:ext cx="682626" cy="1316796"/>
            </a:xfrm>
            <a:custGeom>
              <a:avLst/>
              <a:gdLst/>
              <a:ahLst/>
              <a:cxnLst/>
              <a:rect l="l" t="t" r="r" b="b"/>
              <a:pathLst>
                <a:path w="682626" h="1316796">
                  <a:moveTo>
                    <a:pt x="0" y="0"/>
                  </a:moveTo>
                  <a:lnTo>
                    <a:pt x="682626" y="0"/>
                  </a:lnTo>
                  <a:lnTo>
                    <a:pt x="682626" y="1316796"/>
                  </a:lnTo>
                  <a:lnTo>
                    <a:pt x="0" y="1316796"/>
                  </a:lnTo>
                  <a:close/>
                </a:path>
              </a:pathLst>
            </a:custGeom>
            <a:solidFill>
              <a:srgbClr val="F59E01"/>
            </a:solidFill>
          </p:spPr>
        </p:sp>
        <p:sp>
          <p:nvSpPr>
            <p:cNvPr id="19" name="TextBox 19"/>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grpSp>
        <p:nvGrpSpPr>
          <p:cNvPr id="20" name="Group 20"/>
          <p:cNvGrpSpPr/>
          <p:nvPr/>
        </p:nvGrpSpPr>
        <p:grpSpPr>
          <a:xfrm rot="-2700000">
            <a:off x="-1811133" y="199588"/>
            <a:ext cx="2886572" cy="2886572"/>
            <a:chOff x="0" y="0"/>
            <a:chExt cx="812800" cy="812800"/>
          </a:xfrm>
        </p:grpSpPr>
        <p:sp>
          <p:nvSpPr>
            <p:cNvPr id="21" name="Freeform 2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EB500"/>
            </a:solidFill>
          </p:spPr>
        </p:sp>
        <p:sp>
          <p:nvSpPr>
            <p:cNvPr id="22" name="TextBox 22"/>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sp>
        <p:nvSpPr>
          <p:cNvPr id="23" name="TextBox 23"/>
          <p:cNvSpPr txBox="1"/>
          <p:nvPr/>
        </p:nvSpPr>
        <p:spPr>
          <a:xfrm>
            <a:off x="2225934" y="806914"/>
            <a:ext cx="14165624" cy="1233771"/>
          </a:xfrm>
          <a:prstGeom prst="rect">
            <a:avLst/>
          </a:prstGeom>
        </p:spPr>
        <p:txBody>
          <a:bodyPr lIns="0" tIns="0" rIns="0" bIns="0" rtlCol="0" anchor="t">
            <a:spAutoFit/>
          </a:bodyPr>
          <a:lstStyle/>
          <a:p>
            <a:pPr algn="ctr">
              <a:lnSpc>
                <a:spcPts val="9620"/>
              </a:lnSpc>
              <a:spcBef>
                <a:spcPct val="0"/>
              </a:spcBef>
            </a:pPr>
            <a:r>
              <a:rPr lang="en-US" sz="6871" dirty="0">
                <a:solidFill>
                  <a:srgbClr val="000000"/>
                </a:solidFill>
                <a:latin typeface="Poppins Semi-Bold"/>
              </a:rPr>
              <a:t>PROBLEM STATEMENT</a:t>
            </a:r>
          </a:p>
        </p:txBody>
      </p:sp>
      <p:sp>
        <p:nvSpPr>
          <p:cNvPr id="24" name="TextBox 24"/>
          <p:cNvSpPr txBox="1"/>
          <p:nvPr/>
        </p:nvSpPr>
        <p:spPr>
          <a:xfrm>
            <a:off x="2936902" y="2468885"/>
            <a:ext cx="13068985" cy="7360989"/>
          </a:xfrm>
          <a:prstGeom prst="rect">
            <a:avLst/>
          </a:prstGeom>
        </p:spPr>
        <p:txBody>
          <a:bodyPr lIns="0" tIns="0" rIns="0" bIns="0" rtlCol="0" anchor="t">
            <a:spAutoFit/>
          </a:bodyPr>
          <a:lstStyle/>
          <a:p>
            <a:pPr lvl="1" algn="just">
              <a:lnSpc>
                <a:spcPts val="4075"/>
              </a:lnSpc>
            </a:pPr>
            <a:endParaRPr lang="en-US" sz="2911" dirty="0" smtClean="0">
              <a:solidFill>
                <a:srgbClr val="000000"/>
              </a:solidFill>
              <a:latin typeface="Canva Sans"/>
            </a:endParaRPr>
          </a:p>
          <a:p>
            <a:pPr lvl="0" algn="just">
              <a:lnSpc>
                <a:spcPts val="4075"/>
              </a:lnSpc>
            </a:pPr>
            <a:r>
              <a:rPr lang="en-US" sz="2911" dirty="0" smtClean="0">
                <a:solidFill>
                  <a:srgbClr val="000000"/>
                </a:solidFill>
                <a:latin typeface="Canva Sans Bold"/>
              </a:rPr>
              <a:t>Title</a:t>
            </a:r>
            <a:r>
              <a:rPr lang="en-US" sz="2911" dirty="0">
                <a:solidFill>
                  <a:srgbClr val="000000"/>
                </a:solidFill>
                <a:latin typeface="Canva Sans Bold"/>
              </a:rPr>
              <a:t>: </a:t>
            </a:r>
            <a:r>
              <a:rPr lang="en-US" sz="2911" dirty="0">
                <a:solidFill>
                  <a:srgbClr val="000000"/>
                </a:solidFill>
                <a:latin typeface="Canva Sans"/>
              </a:rPr>
              <a:t>Data Ingestion and Extraction Pipeline for Redshift</a:t>
            </a:r>
          </a:p>
          <a:p>
            <a:pPr algn="just">
              <a:lnSpc>
                <a:spcPts val="4075"/>
              </a:lnSpc>
            </a:pPr>
            <a:r>
              <a:rPr lang="en-US" sz="2911" dirty="0">
                <a:solidFill>
                  <a:srgbClr val="000000"/>
                </a:solidFill>
                <a:latin typeface="Canva Sans"/>
              </a:rPr>
              <a:t> </a:t>
            </a:r>
          </a:p>
          <a:p>
            <a:pPr algn="just">
              <a:lnSpc>
                <a:spcPts val="4075"/>
              </a:lnSpc>
            </a:pPr>
            <a:r>
              <a:rPr lang="en-US" sz="2911" dirty="0">
                <a:solidFill>
                  <a:srgbClr val="000000"/>
                </a:solidFill>
                <a:latin typeface="Canva Sans Bold"/>
              </a:rPr>
              <a:t>Project Description: </a:t>
            </a:r>
            <a:r>
              <a:rPr lang="en-US" sz="2911" dirty="0">
                <a:solidFill>
                  <a:srgbClr val="000000"/>
                </a:solidFill>
                <a:latin typeface="Canva Sans"/>
              </a:rPr>
              <a:t>Build a comprehensive data pipeline that facilitates the loading of data from Amazon S3 into Amazon Redshift, supports both compressed and uncompressed files, unloads encrypted data files from Redshift back to S3, and offers the flexibility to unload data in delimited or fixed-width formats as required.</a:t>
            </a:r>
          </a:p>
          <a:p>
            <a:pPr marL="514350" lvl="0" indent="-514350" algn="just">
              <a:lnSpc>
                <a:spcPts val="4075"/>
              </a:lnSpc>
              <a:buFont typeface="+mj-lt"/>
              <a:buAutoNum type="alphaLcParenR"/>
            </a:pPr>
            <a:r>
              <a:rPr lang="en-US" sz="2911" dirty="0">
                <a:solidFill>
                  <a:srgbClr val="000000"/>
                </a:solidFill>
                <a:latin typeface="Canva Sans"/>
              </a:rPr>
              <a:t>S3</a:t>
            </a:r>
          </a:p>
          <a:p>
            <a:pPr marL="514350" lvl="0" indent="-514350" algn="just">
              <a:lnSpc>
                <a:spcPts val="4075"/>
              </a:lnSpc>
              <a:buFont typeface="+mj-lt"/>
              <a:buAutoNum type="alphaLcParenR"/>
            </a:pPr>
            <a:r>
              <a:rPr lang="en-US" sz="2911" dirty="0">
                <a:solidFill>
                  <a:srgbClr val="000000"/>
                </a:solidFill>
                <a:latin typeface="Canva Sans"/>
              </a:rPr>
              <a:t>Redshift </a:t>
            </a:r>
          </a:p>
          <a:p>
            <a:pPr marL="514350" lvl="1" indent="-514350" algn="just">
              <a:lnSpc>
                <a:spcPts val="4075"/>
              </a:lnSpc>
              <a:buFont typeface="+mj-lt"/>
              <a:buAutoNum type="alphaLcParenR"/>
            </a:pPr>
            <a:endParaRPr lang="en-US" sz="2911" dirty="0">
              <a:solidFill>
                <a:srgbClr val="000000"/>
              </a:solidFill>
              <a:latin typeface="Canva Sans"/>
            </a:endParaRPr>
          </a:p>
          <a:p>
            <a:pPr lvl="1" algn="just">
              <a:lnSpc>
                <a:spcPts val="4075"/>
              </a:lnSpc>
            </a:pPr>
            <a:endParaRPr lang="en-US" sz="2911" dirty="0" smtClean="0">
              <a:solidFill>
                <a:srgbClr val="000000"/>
              </a:solidFill>
              <a:latin typeface="Canva Sans"/>
            </a:endParaRPr>
          </a:p>
          <a:p>
            <a:pPr algn="just">
              <a:lnSpc>
                <a:spcPts val="4075"/>
              </a:lnSpc>
            </a:pPr>
            <a:endParaRPr lang="en-US" sz="2911" dirty="0" smtClean="0">
              <a:solidFill>
                <a:srgbClr val="000000"/>
              </a:solidFill>
              <a:latin typeface="Canva Sans"/>
            </a:endParaRPr>
          </a:p>
          <a:p>
            <a:pPr algn="just">
              <a:lnSpc>
                <a:spcPts val="4075"/>
              </a:lnSpc>
              <a:spcBef>
                <a:spcPct val="0"/>
              </a:spcBef>
            </a:pPr>
            <a:endParaRPr lang="en-US" sz="2911" dirty="0">
              <a:solidFill>
                <a:srgbClr val="000000"/>
              </a:solidFill>
              <a:latin typeface="Canva Sans"/>
            </a:endParaRPr>
          </a:p>
        </p:txBody>
      </p:sp>
    </p:spTree>
    <p:extLst>
      <p:ext uri="{BB962C8B-B14F-4D97-AF65-F5344CB8AC3E}">
        <p14:creationId xmlns:p14="http://schemas.microsoft.com/office/powerpoint/2010/main" val="16284018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3818509">
            <a:off x="15988099" y="3748489"/>
            <a:ext cx="11257445" cy="10122315"/>
            <a:chOff x="0" y="0"/>
            <a:chExt cx="4761579" cy="4281451"/>
          </a:xfrm>
        </p:grpSpPr>
        <p:sp>
          <p:nvSpPr>
            <p:cNvPr id="3" name="Freeform 3"/>
            <p:cNvSpPr/>
            <p:nvPr/>
          </p:nvSpPr>
          <p:spPr>
            <a:xfrm>
              <a:off x="0" y="0"/>
              <a:ext cx="4761579" cy="4281451"/>
            </a:xfrm>
            <a:custGeom>
              <a:avLst/>
              <a:gdLst/>
              <a:ahLst/>
              <a:cxnLst/>
              <a:rect l="l" t="t" r="r" b="b"/>
              <a:pathLst>
                <a:path w="4761579" h="4281451">
                  <a:moveTo>
                    <a:pt x="0" y="0"/>
                  </a:moveTo>
                  <a:lnTo>
                    <a:pt x="4761579" y="0"/>
                  </a:lnTo>
                  <a:lnTo>
                    <a:pt x="4761579" y="4281451"/>
                  </a:lnTo>
                  <a:lnTo>
                    <a:pt x="0" y="4281451"/>
                  </a:lnTo>
                  <a:close/>
                </a:path>
              </a:pathLst>
            </a:custGeom>
            <a:solidFill>
              <a:srgbClr val="F4F4F4"/>
            </a:solidFill>
          </p:spPr>
        </p:sp>
        <p:sp>
          <p:nvSpPr>
            <p:cNvPr id="4" name="TextBox 4"/>
            <p:cNvSpPr txBox="1"/>
            <p:nvPr/>
          </p:nvSpPr>
          <p:spPr>
            <a:xfrm>
              <a:off x="0" y="-19050"/>
              <a:ext cx="812800" cy="831850"/>
            </a:xfrm>
            <a:prstGeom prst="rect">
              <a:avLst/>
            </a:prstGeom>
          </p:spPr>
          <p:txBody>
            <a:bodyPr lIns="31632" tIns="31632" rIns="31632" bIns="31632" rtlCol="0" anchor="ctr"/>
            <a:lstStyle/>
            <a:p>
              <a:pPr algn="ctr">
                <a:lnSpc>
                  <a:spcPts val="1656"/>
                </a:lnSpc>
                <a:spcBef>
                  <a:spcPct val="0"/>
                </a:spcBef>
              </a:pPr>
              <a:endParaRPr/>
            </a:p>
          </p:txBody>
        </p:sp>
      </p:grpSp>
      <p:grpSp>
        <p:nvGrpSpPr>
          <p:cNvPr id="5" name="Group 5"/>
          <p:cNvGrpSpPr/>
          <p:nvPr/>
        </p:nvGrpSpPr>
        <p:grpSpPr>
          <a:xfrm rot="-3605793">
            <a:off x="16339296" y="4002352"/>
            <a:ext cx="11257445" cy="10122315"/>
            <a:chOff x="0" y="0"/>
            <a:chExt cx="4761579" cy="4281451"/>
          </a:xfrm>
        </p:grpSpPr>
        <p:sp>
          <p:nvSpPr>
            <p:cNvPr id="6" name="Freeform 6"/>
            <p:cNvSpPr/>
            <p:nvPr/>
          </p:nvSpPr>
          <p:spPr>
            <a:xfrm>
              <a:off x="0" y="0"/>
              <a:ext cx="4761579" cy="4281451"/>
            </a:xfrm>
            <a:custGeom>
              <a:avLst/>
              <a:gdLst/>
              <a:ahLst/>
              <a:cxnLst/>
              <a:rect l="l" t="t" r="r" b="b"/>
              <a:pathLst>
                <a:path w="4761579" h="4281451">
                  <a:moveTo>
                    <a:pt x="0" y="0"/>
                  </a:moveTo>
                  <a:lnTo>
                    <a:pt x="4761579" y="0"/>
                  </a:lnTo>
                  <a:lnTo>
                    <a:pt x="4761579" y="4281451"/>
                  </a:lnTo>
                  <a:lnTo>
                    <a:pt x="0" y="4281451"/>
                  </a:lnTo>
                  <a:close/>
                </a:path>
              </a:pathLst>
            </a:custGeom>
            <a:solidFill>
              <a:srgbClr val="FEB500"/>
            </a:solidFill>
          </p:spPr>
        </p:sp>
        <p:sp>
          <p:nvSpPr>
            <p:cNvPr id="7" name="TextBox 7"/>
            <p:cNvSpPr txBox="1"/>
            <p:nvPr/>
          </p:nvSpPr>
          <p:spPr>
            <a:xfrm>
              <a:off x="0" y="-19050"/>
              <a:ext cx="812800" cy="831850"/>
            </a:xfrm>
            <a:prstGeom prst="rect">
              <a:avLst/>
            </a:prstGeom>
          </p:spPr>
          <p:txBody>
            <a:bodyPr lIns="31632" tIns="31632" rIns="31632" bIns="31632" rtlCol="0" anchor="ctr"/>
            <a:lstStyle/>
            <a:p>
              <a:pPr algn="ctr">
                <a:lnSpc>
                  <a:spcPts val="1656"/>
                </a:lnSpc>
                <a:spcBef>
                  <a:spcPct val="0"/>
                </a:spcBef>
              </a:pPr>
              <a:endParaRPr/>
            </a:p>
          </p:txBody>
        </p:sp>
      </p:grpSp>
      <p:grpSp>
        <p:nvGrpSpPr>
          <p:cNvPr id="8" name="Group 8"/>
          <p:cNvGrpSpPr/>
          <p:nvPr/>
        </p:nvGrpSpPr>
        <p:grpSpPr>
          <a:xfrm rot="-2700000">
            <a:off x="17357045" y="5439628"/>
            <a:ext cx="11257445" cy="10122315"/>
            <a:chOff x="0" y="0"/>
            <a:chExt cx="4761579" cy="4281451"/>
          </a:xfrm>
        </p:grpSpPr>
        <p:sp>
          <p:nvSpPr>
            <p:cNvPr id="9" name="Freeform 9"/>
            <p:cNvSpPr/>
            <p:nvPr/>
          </p:nvSpPr>
          <p:spPr>
            <a:xfrm>
              <a:off x="0" y="0"/>
              <a:ext cx="4761579" cy="4281451"/>
            </a:xfrm>
            <a:custGeom>
              <a:avLst/>
              <a:gdLst/>
              <a:ahLst/>
              <a:cxnLst/>
              <a:rect l="l" t="t" r="r" b="b"/>
              <a:pathLst>
                <a:path w="4761579" h="4281451">
                  <a:moveTo>
                    <a:pt x="0" y="0"/>
                  </a:moveTo>
                  <a:lnTo>
                    <a:pt x="4761579" y="0"/>
                  </a:lnTo>
                  <a:lnTo>
                    <a:pt x="4761579" y="4281451"/>
                  </a:lnTo>
                  <a:lnTo>
                    <a:pt x="0" y="4281451"/>
                  </a:lnTo>
                  <a:close/>
                </a:path>
              </a:pathLst>
            </a:custGeom>
            <a:solidFill>
              <a:srgbClr val="F59E01"/>
            </a:solidFill>
          </p:spPr>
        </p:sp>
        <p:sp>
          <p:nvSpPr>
            <p:cNvPr id="10" name="TextBox 10"/>
            <p:cNvSpPr txBox="1"/>
            <p:nvPr/>
          </p:nvSpPr>
          <p:spPr>
            <a:xfrm>
              <a:off x="0" y="-19050"/>
              <a:ext cx="812800" cy="831850"/>
            </a:xfrm>
            <a:prstGeom prst="rect">
              <a:avLst/>
            </a:prstGeom>
          </p:spPr>
          <p:txBody>
            <a:bodyPr lIns="31632" tIns="31632" rIns="31632" bIns="31632" rtlCol="0" anchor="ctr"/>
            <a:lstStyle/>
            <a:p>
              <a:pPr algn="ctr">
                <a:lnSpc>
                  <a:spcPts val="1656"/>
                </a:lnSpc>
                <a:spcBef>
                  <a:spcPct val="0"/>
                </a:spcBef>
              </a:pPr>
              <a:endParaRPr/>
            </a:p>
          </p:txBody>
        </p:sp>
      </p:grpSp>
      <p:grpSp>
        <p:nvGrpSpPr>
          <p:cNvPr id="11" name="Group 11"/>
          <p:cNvGrpSpPr/>
          <p:nvPr/>
        </p:nvGrpSpPr>
        <p:grpSpPr>
          <a:xfrm rot="2700000">
            <a:off x="-1350195" y="-4948159"/>
            <a:ext cx="4136276" cy="11241093"/>
            <a:chOff x="0" y="0"/>
            <a:chExt cx="703896" cy="1912967"/>
          </a:xfrm>
        </p:grpSpPr>
        <p:sp>
          <p:nvSpPr>
            <p:cNvPr id="12" name="Freeform 12"/>
            <p:cNvSpPr/>
            <p:nvPr/>
          </p:nvSpPr>
          <p:spPr>
            <a:xfrm>
              <a:off x="0" y="0"/>
              <a:ext cx="703896" cy="1912967"/>
            </a:xfrm>
            <a:custGeom>
              <a:avLst/>
              <a:gdLst/>
              <a:ahLst/>
              <a:cxnLst/>
              <a:rect l="l" t="t" r="r" b="b"/>
              <a:pathLst>
                <a:path w="703896" h="1912967">
                  <a:moveTo>
                    <a:pt x="0" y="0"/>
                  </a:moveTo>
                  <a:lnTo>
                    <a:pt x="703896" y="0"/>
                  </a:lnTo>
                  <a:lnTo>
                    <a:pt x="703896" y="1912967"/>
                  </a:lnTo>
                  <a:lnTo>
                    <a:pt x="0" y="1912967"/>
                  </a:lnTo>
                  <a:close/>
                </a:path>
              </a:pathLst>
            </a:custGeom>
            <a:solidFill>
              <a:srgbClr val="F4F4F4"/>
            </a:solidFill>
          </p:spPr>
        </p:sp>
        <p:sp>
          <p:nvSpPr>
            <p:cNvPr id="13" name="TextBox 13"/>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grpSp>
        <p:nvGrpSpPr>
          <p:cNvPr id="14" name="Group 14"/>
          <p:cNvGrpSpPr/>
          <p:nvPr/>
        </p:nvGrpSpPr>
        <p:grpSpPr>
          <a:xfrm rot="1783646">
            <a:off x="-2729383" y="-2099363"/>
            <a:ext cx="4011287" cy="7737839"/>
            <a:chOff x="0" y="0"/>
            <a:chExt cx="682626" cy="1316796"/>
          </a:xfrm>
        </p:grpSpPr>
        <p:sp>
          <p:nvSpPr>
            <p:cNvPr id="15" name="Freeform 15"/>
            <p:cNvSpPr/>
            <p:nvPr/>
          </p:nvSpPr>
          <p:spPr>
            <a:xfrm>
              <a:off x="0" y="0"/>
              <a:ext cx="682626" cy="1316796"/>
            </a:xfrm>
            <a:custGeom>
              <a:avLst/>
              <a:gdLst/>
              <a:ahLst/>
              <a:cxnLst/>
              <a:rect l="l" t="t" r="r" b="b"/>
              <a:pathLst>
                <a:path w="682626" h="1316796">
                  <a:moveTo>
                    <a:pt x="0" y="0"/>
                  </a:moveTo>
                  <a:lnTo>
                    <a:pt x="682626" y="0"/>
                  </a:lnTo>
                  <a:lnTo>
                    <a:pt x="682626" y="1316796"/>
                  </a:lnTo>
                  <a:lnTo>
                    <a:pt x="0" y="1316796"/>
                  </a:lnTo>
                  <a:close/>
                </a:path>
              </a:pathLst>
            </a:custGeom>
            <a:solidFill>
              <a:srgbClr val="F28506"/>
            </a:solidFill>
          </p:spPr>
        </p:sp>
        <p:sp>
          <p:nvSpPr>
            <p:cNvPr id="16" name="TextBox 16"/>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grpSp>
        <p:nvGrpSpPr>
          <p:cNvPr id="17" name="Group 17"/>
          <p:cNvGrpSpPr/>
          <p:nvPr/>
        </p:nvGrpSpPr>
        <p:grpSpPr>
          <a:xfrm rot="3600487">
            <a:off x="-440233" y="-4522547"/>
            <a:ext cx="4011287" cy="7737839"/>
            <a:chOff x="0" y="0"/>
            <a:chExt cx="682626" cy="1316796"/>
          </a:xfrm>
        </p:grpSpPr>
        <p:sp>
          <p:nvSpPr>
            <p:cNvPr id="18" name="Freeform 18"/>
            <p:cNvSpPr/>
            <p:nvPr/>
          </p:nvSpPr>
          <p:spPr>
            <a:xfrm>
              <a:off x="0" y="0"/>
              <a:ext cx="682626" cy="1316796"/>
            </a:xfrm>
            <a:custGeom>
              <a:avLst/>
              <a:gdLst/>
              <a:ahLst/>
              <a:cxnLst/>
              <a:rect l="l" t="t" r="r" b="b"/>
              <a:pathLst>
                <a:path w="682626" h="1316796">
                  <a:moveTo>
                    <a:pt x="0" y="0"/>
                  </a:moveTo>
                  <a:lnTo>
                    <a:pt x="682626" y="0"/>
                  </a:lnTo>
                  <a:lnTo>
                    <a:pt x="682626" y="1316796"/>
                  </a:lnTo>
                  <a:lnTo>
                    <a:pt x="0" y="1316796"/>
                  </a:lnTo>
                  <a:close/>
                </a:path>
              </a:pathLst>
            </a:custGeom>
            <a:solidFill>
              <a:srgbClr val="F59E01"/>
            </a:solidFill>
          </p:spPr>
        </p:sp>
        <p:sp>
          <p:nvSpPr>
            <p:cNvPr id="19" name="TextBox 19"/>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grpSp>
        <p:nvGrpSpPr>
          <p:cNvPr id="20" name="Group 20"/>
          <p:cNvGrpSpPr/>
          <p:nvPr/>
        </p:nvGrpSpPr>
        <p:grpSpPr>
          <a:xfrm rot="-2700000">
            <a:off x="-1811133" y="199588"/>
            <a:ext cx="2886572" cy="2886572"/>
            <a:chOff x="0" y="0"/>
            <a:chExt cx="812800" cy="812800"/>
          </a:xfrm>
        </p:grpSpPr>
        <p:sp>
          <p:nvSpPr>
            <p:cNvPr id="21" name="Freeform 2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EB500"/>
            </a:solidFill>
          </p:spPr>
        </p:sp>
        <p:sp>
          <p:nvSpPr>
            <p:cNvPr id="22" name="TextBox 22"/>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sp>
        <p:nvSpPr>
          <p:cNvPr id="23" name="TextBox 23"/>
          <p:cNvSpPr txBox="1"/>
          <p:nvPr/>
        </p:nvSpPr>
        <p:spPr>
          <a:xfrm>
            <a:off x="2225934" y="806914"/>
            <a:ext cx="14165624" cy="1233771"/>
          </a:xfrm>
          <a:prstGeom prst="rect">
            <a:avLst/>
          </a:prstGeom>
        </p:spPr>
        <p:txBody>
          <a:bodyPr lIns="0" tIns="0" rIns="0" bIns="0" rtlCol="0" anchor="t">
            <a:spAutoFit/>
          </a:bodyPr>
          <a:lstStyle/>
          <a:p>
            <a:pPr algn="ctr">
              <a:lnSpc>
                <a:spcPts val="9620"/>
              </a:lnSpc>
              <a:spcBef>
                <a:spcPct val="0"/>
              </a:spcBef>
            </a:pPr>
            <a:r>
              <a:rPr lang="en-US" sz="6871">
                <a:solidFill>
                  <a:srgbClr val="000000"/>
                </a:solidFill>
                <a:latin typeface="Poppins Semi-Bold"/>
              </a:rPr>
              <a:t>PROBLEM STATEMENT</a:t>
            </a:r>
          </a:p>
        </p:txBody>
      </p:sp>
      <p:sp>
        <p:nvSpPr>
          <p:cNvPr id="24" name="TextBox 24"/>
          <p:cNvSpPr txBox="1"/>
          <p:nvPr/>
        </p:nvSpPr>
        <p:spPr>
          <a:xfrm>
            <a:off x="2936902" y="2468885"/>
            <a:ext cx="13068985" cy="5087655"/>
          </a:xfrm>
          <a:prstGeom prst="rect">
            <a:avLst/>
          </a:prstGeom>
        </p:spPr>
        <p:txBody>
          <a:bodyPr lIns="0" tIns="0" rIns="0" bIns="0" rtlCol="0" anchor="t">
            <a:spAutoFit/>
          </a:bodyPr>
          <a:lstStyle/>
          <a:p>
            <a:pPr algn="just">
              <a:lnSpc>
                <a:spcPts val="4075"/>
              </a:lnSpc>
            </a:pPr>
            <a:r>
              <a:rPr lang="en-US" sz="2911" dirty="0">
                <a:solidFill>
                  <a:srgbClr val="000000"/>
                </a:solidFill>
                <a:latin typeface="Canva Sans Bold"/>
              </a:rPr>
              <a:t>Title</a:t>
            </a:r>
            <a:r>
              <a:rPr lang="en-US" sz="2911" dirty="0">
                <a:solidFill>
                  <a:srgbClr val="000000"/>
                </a:solidFill>
                <a:latin typeface="Canva Sans"/>
              </a:rPr>
              <a:t>: Conditional Workflow State Machine</a:t>
            </a:r>
          </a:p>
          <a:p>
            <a:pPr algn="just">
              <a:lnSpc>
                <a:spcPts val="4075"/>
              </a:lnSpc>
            </a:pPr>
            <a:endParaRPr lang="en-US" sz="2911" dirty="0">
              <a:solidFill>
                <a:srgbClr val="000000"/>
              </a:solidFill>
              <a:latin typeface="Canva Sans"/>
            </a:endParaRPr>
          </a:p>
          <a:p>
            <a:pPr algn="just">
              <a:lnSpc>
                <a:spcPts val="4075"/>
              </a:lnSpc>
            </a:pPr>
            <a:r>
              <a:rPr lang="en-US" sz="2911" dirty="0">
                <a:solidFill>
                  <a:srgbClr val="000000"/>
                </a:solidFill>
                <a:latin typeface="Canva Sans Bold"/>
              </a:rPr>
              <a:t>Project Description</a:t>
            </a:r>
            <a:r>
              <a:rPr lang="en-US" sz="2911" dirty="0">
                <a:solidFill>
                  <a:srgbClr val="000000"/>
                </a:solidFill>
                <a:latin typeface="Canva Sans"/>
              </a:rPr>
              <a:t>: Create an AWS Step Functions state machine that performs the addition of two numbers and then executes different branches of the workflow based on whether the result is even or odd. This project helps you understand how to build conditional workflows using AWS Step Functions.</a:t>
            </a:r>
          </a:p>
          <a:p>
            <a:pPr algn="just">
              <a:lnSpc>
                <a:spcPts val="4075"/>
              </a:lnSpc>
            </a:pPr>
            <a:r>
              <a:rPr lang="en-US" sz="2911" dirty="0">
                <a:solidFill>
                  <a:srgbClr val="000000"/>
                </a:solidFill>
                <a:latin typeface="Canva Sans"/>
              </a:rPr>
              <a:t>a.     Step Function</a:t>
            </a:r>
          </a:p>
          <a:p>
            <a:pPr algn="just">
              <a:lnSpc>
                <a:spcPts val="4075"/>
              </a:lnSpc>
            </a:pPr>
            <a:r>
              <a:rPr lang="en-US" sz="2911" dirty="0">
                <a:solidFill>
                  <a:srgbClr val="000000"/>
                </a:solidFill>
                <a:latin typeface="Canva Sans"/>
              </a:rPr>
              <a:t>b.    Lambda</a:t>
            </a:r>
          </a:p>
          <a:p>
            <a:pPr algn="just">
              <a:lnSpc>
                <a:spcPts val="4075"/>
              </a:lnSpc>
              <a:spcBef>
                <a:spcPct val="0"/>
              </a:spcBef>
            </a:pPr>
            <a:endParaRPr lang="en-US" sz="2911" dirty="0">
              <a:solidFill>
                <a:srgbClr val="000000"/>
              </a:solidFill>
              <a:latin typeface="Canva San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3818509">
            <a:off x="15988099" y="3748489"/>
            <a:ext cx="11257445" cy="10122315"/>
            <a:chOff x="0" y="0"/>
            <a:chExt cx="4761579" cy="4281451"/>
          </a:xfrm>
        </p:grpSpPr>
        <p:sp>
          <p:nvSpPr>
            <p:cNvPr id="3" name="Freeform 3"/>
            <p:cNvSpPr/>
            <p:nvPr/>
          </p:nvSpPr>
          <p:spPr>
            <a:xfrm>
              <a:off x="0" y="0"/>
              <a:ext cx="4761579" cy="4281451"/>
            </a:xfrm>
            <a:custGeom>
              <a:avLst/>
              <a:gdLst/>
              <a:ahLst/>
              <a:cxnLst/>
              <a:rect l="l" t="t" r="r" b="b"/>
              <a:pathLst>
                <a:path w="4761579" h="4281451">
                  <a:moveTo>
                    <a:pt x="0" y="0"/>
                  </a:moveTo>
                  <a:lnTo>
                    <a:pt x="4761579" y="0"/>
                  </a:lnTo>
                  <a:lnTo>
                    <a:pt x="4761579" y="4281451"/>
                  </a:lnTo>
                  <a:lnTo>
                    <a:pt x="0" y="4281451"/>
                  </a:lnTo>
                  <a:close/>
                </a:path>
              </a:pathLst>
            </a:custGeom>
            <a:solidFill>
              <a:srgbClr val="F4F4F4"/>
            </a:solidFill>
          </p:spPr>
        </p:sp>
        <p:sp>
          <p:nvSpPr>
            <p:cNvPr id="4" name="TextBox 4"/>
            <p:cNvSpPr txBox="1"/>
            <p:nvPr/>
          </p:nvSpPr>
          <p:spPr>
            <a:xfrm>
              <a:off x="0" y="-19050"/>
              <a:ext cx="812800" cy="831850"/>
            </a:xfrm>
            <a:prstGeom prst="rect">
              <a:avLst/>
            </a:prstGeom>
          </p:spPr>
          <p:txBody>
            <a:bodyPr lIns="31632" tIns="31632" rIns="31632" bIns="31632" rtlCol="0" anchor="ctr"/>
            <a:lstStyle/>
            <a:p>
              <a:pPr algn="ctr">
                <a:lnSpc>
                  <a:spcPts val="1656"/>
                </a:lnSpc>
                <a:spcBef>
                  <a:spcPct val="0"/>
                </a:spcBef>
              </a:pPr>
              <a:endParaRPr/>
            </a:p>
          </p:txBody>
        </p:sp>
      </p:grpSp>
      <p:grpSp>
        <p:nvGrpSpPr>
          <p:cNvPr id="5" name="Group 5"/>
          <p:cNvGrpSpPr/>
          <p:nvPr/>
        </p:nvGrpSpPr>
        <p:grpSpPr>
          <a:xfrm rot="-3605793">
            <a:off x="16339296" y="4002352"/>
            <a:ext cx="11257445" cy="10122315"/>
            <a:chOff x="0" y="0"/>
            <a:chExt cx="4761579" cy="4281451"/>
          </a:xfrm>
        </p:grpSpPr>
        <p:sp>
          <p:nvSpPr>
            <p:cNvPr id="6" name="Freeform 6"/>
            <p:cNvSpPr/>
            <p:nvPr/>
          </p:nvSpPr>
          <p:spPr>
            <a:xfrm>
              <a:off x="0" y="0"/>
              <a:ext cx="4761579" cy="4281451"/>
            </a:xfrm>
            <a:custGeom>
              <a:avLst/>
              <a:gdLst/>
              <a:ahLst/>
              <a:cxnLst/>
              <a:rect l="l" t="t" r="r" b="b"/>
              <a:pathLst>
                <a:path w="4761579" h="4281451">
                  <a:moveTo>
                    <a:pt x="0" y="0"/>
                  </a:moveTo>
                  <a:lnTo>
                    <a:pt x="4761579" y="0"/>
                  </a:lnTo>
                  <a:lnTo>
                    <a:pt x="4761579" y="4281451"/>
                  </a:lnTo>
                  <a:lnTo>
                    <a:pt x="0" y="4281451"/>
                  </a:lnTo>
                  <a:close/>
                </a:path>
              </a:pathLst>
            </a:custGeom>
            <a:solidFill>
              <a:srgbClr val="FEB500"/>
            </a:solidFill>
          </p:spPr>
        </p:sp>
        <p:sp>
          <p:nvSpPr>
            <p:cNvPr id="7" name="TextBox 7"/>
            <p:cNvSpPr txBox="1"/>
            <p:nvPr/>
          </p:nvSpPr>
          <p:spPr>
            <a:xfrm>
              <a:off x="0" y="-19050"/>
              <a:ext cx="812800" cy="831850"/>
            </a:xfrm>
            <a:prstGeom prst="rect">
              <a:avLst/>
            </a:prstGeom>
          </p:spPr>
          <p:txBody>
            <a:bodyPr lIns="31632" tIns="31632" rIns="31632" bIns="31632" rtlCol="0" anchor="ctr"/>
            <a:lstStyle/>
            <a:p>
              <a:pPr algn="ctr">
                <a:lnSpc>
                  <a:spcPts val="1656"/>
                </a:lnSpc>
                <a:spcBef>
                  <a:spcPct val="0"/>
                </a:spcBef>
              </a:pPr>
              <a:endParaRPr/>
            </a:p>
          </p:txBody>
        </p:sp>
      </p:grpSp>
      <p:grpSp>
        <p:nvGrpSpPr>
          <p:cNvPr id="8" name="Group 8"/>
          <p:cNvGrpSpPr/>
          <p:nvPr/>
        </p:nvGrpSpPr>
        <p:grpSpPr>
          <a:xfrm rot="-2700000">
            <a:off x="17357045" y="5439628"/>
            <a:ext cx="11257445" cy="10122315"/>
            <a:chOff x="0" y="0"/>
            <a:chExt cx="4761579" cy="4281451"/>
          </a:xfrm>
        </p:grpSpPr>
        <p:sp>
          <p:nvSpPr>
            <p:cNvPr id="9" name="Freeform 9"/>
            <p:cNvSpPr/>
            <p:nvPr/>
          </p:nvSpPr>
          <p:spPr>
            <a:xfrm>
              <a:off x="0" y="0"/>
              <a:ext cx="4761579" cy="4281451"/>
            </a:xfrm>
            <a:custGeom>
              <a:avLst/>
              <a:gdLst/>
              <a:ahLst/>
              <a:cxnLst/>
              <a:rect l="l" t="t" r="r" b="b"/>
              <a:pathLst>
                <a:path w="4761579" h="4281451">
                  <a:moveTo>
                    <a:pt x="0" y="0"/>
                  </a:moveTo>
                  <a:lnTo>
                    <a:pt x="4761579" y="0"/>
                  </a:lnTo>
                  <a:lnTo>
                    <a:pt x="4761579" y="4281451"/>
                  </a:lnTo>
                  <a:lnTo>
                    <a:pt x="0" y="4281451"/>
                  </a:lnTo>
                  <a:close/>
                </a:path>
              </a:pathLst>
            </a:custGeom>
            <a:solidFill>
              <a:srgbClr val="F59E01"/>
            </a:solidFill>
          </p:spPr>
        </p:sp>
        <p:sp>
          <p:nvSpPr>
            <p:cNvPr id="10" name="TextBox 10"/>
            <p:cNvSpPr txBox="1"/>
            <p:nvPr/>
          </p:nvSpPr>
          <p:spPr>
            <a:xfrm>
              <a:off x="0" y="-19050"/>
              <a:ext cx="812800" cy="831850"/>
            </a:xfrm>
            <a:prstGeom prst="rect">
              <a:avLst/>
            </a:prstGeom>
          </p:spPr>
          <p:txBody>
            <a:bodyPr lIns="31632" tIns="31632" rIns="31632" bIns="31632" rtlCol="0" anchor="ctr"/>
            <a:lstStyle/>
            <a:p>
              <a:pPr algn="ctr">
                <a:lnSpc>
                  <a:spcPts val="1656"/>
                </a:lnSpc>
                <a:spcBef>
                  <a:spcPct val="0"/>
                </a:spcBef>
              </a:pPr>
              <a:endParaRPr/>
            </a:p>
          </p:txBody>
        </p:sp>
      </p:grpSp>
      <p:grpSp>
        <p:nvGrpSpPr>
          <p:cNvPr id="11" name="Group 11"/>
          <p:cNvGrpSpPr/>
          <p:nvPr/>
        </p:nvGrpSpPr>
        <p:grpSpPr>
          <a:xfrm rot="2700000">
            <a:off x="-1350195" y="-4948159"/>
            <a:ext cx="4136276" cy="11241093"/>
            <a:chOff x="0" y="0"/>
            <a:chExt cx="703896" cy="1912967"/>
          </a:xfrm>
        </p:grpSpPr>
        <p:sp>
          <p:nvSpPr>
            <p:cNvPr id="12" name="Freeform 12"/>
            <p:cNvSpPr/>
            <p:nvPr/>
          </p:nvSpPr>
          <p:spPr>
            <a:xfrm>
              <a:off x="0" y="0"/>
              <a:ext cx="703896" cy="1912967"/>
            </a:xfrm>
            <a:custGeom>
              <a:avLst/>
              <a:gdLst/>
              <a:ahLst/>
              <a:cxnLst/>
              <a:rect l="l" t="t" r="r" b="b"/>
              <a:pathLst>
                <a:path w="703896" h="1912967">
                  <a:moveTo>
                    <a:pt x="0" y="0"/>
                  </a:moveTo>
                  <a:lnTo>
                    <a:pt x="703896" y="0"/>
                  </a:lnTo>
                  <a:lnTo>
                    <a:pt x="703896" y="1912967"/>
                  </a:lnTo>
                  <a:lnTo>
                    <a:pt x="0" y="1912967"/>
                  </a:lnTo>
                  <a:close/>
                </a:path>
              </a:pathLst>
            </a:custGeom>
            <a:solidFill>
              <a:srgbClr val="F4F4F4"/>
            </a:solidFill>
          </p:spPr>
        </p:sp>
        <p:sp>
          <p:nvSpPr>
            <p:cNvPr id="13" name="TextBox 13"/>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grpSp>
        <p:nvGrpSpPr>
          <p:cNvPr id="14" name="Group 14"/>
          <p:cNvGrpSpPr/>
          <p:nvPr/>
        </p:nvGrpSpPr>
        <p:grpSpPr>
          <a:xfrm rot="1783646">
            <a:off x="-2729383" y="-2099363"/>
            <a:ext cx="4011287" cy="7737839"/>
            <a:chOff x="0" y="0"/>
            <a:chExt cx="682626" cy="1316796"/>
          </a:xfrm>
        </p:grpSpPr>
        <p:sp>
          <p:nvSpPr>
            <p:cNvPr id="15" name="Freeform 15"/>
            <p:cNvSpPr/>
            <p:nvPr/>
          </p:nvSpPr>
          <p:spPr>
            <a:xfrm>
              <a:off x="0" y="0"/>
              <a:ext cx="682626" cy="1316796"/>
            </a:xfrm>
            <a:custGeom>
              <a:avLst/>
              <a:gdLst/>
              <a:ahLst/>
              <a:cxnLst/>
              <a:rect l="l" t="t" r="r" b="b"/>
              <a:pathLst>
                <a:path w="682626" h="1316796">
                  <a:moveTo>
                    <a:pt x="0" y="0"/>
                  </a:moveTo>
                  <a:lnTo>
                    <a:pt x="682626" y="0"/>
                  </a:lnTo>
                  <a:lnTo>
                    <a:pt x="682626" y="1316796"/>
                  </a:lnTo>
                  <a:lnTo>
                    <a:pt x="0" y="1316796"/>
                  </a:lnTo>
                  <a:close/>
                </a:path>
              </a:pathLst>
            </a:custGeom>
            <a:solidFill>
              <a:srgbClr val="F28506"/>
            </a:solidFill>
          </p:spPr>
        </p:sp>
        <p:sp>
          <p:nvSpPr>
            <p:cNvPr id="16" name="TextBox 16"/>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grpSp>
        <p:nvGrpSpPr>
          <p:cNvPr id="17" name="Group 17"/>
          <p:cNvGrpSpPr/>
          <p:nvPr/>
        </p:nvGrpSpPr>
        <p:grpSpPr>
          <a:xfrm rot="3600487">
            <a:off x="-440233" y="-4522547"/>
            <a:ext cx="4011287" cy="7737839"/>
            <a:chOff x="0" y="0"/>
            <a:chExt cx="682626" cy="1316796"/>
          </a:xfrm>
        </p:grpSpPr>
        <p:sp>
          <p:nvSpPr>
            <p:cNvPr id="18" name="Freeform 18"/>
            <p:cNvSpPr/>
            <p:nvPr/>
          </p:nvSpPr>
          <p:spPr>
            <a:xfrm>
              <a:off x="0" y="0"/>
              <a:ext cx="682626" cy="1316796"/>
            </a:xfrm>
            <a:custGeom>
              <a:avLst/>
              <a:gdLst/>
              <a:ahLst/>
              <a:cxnLst/>
              <a:rect l="l" t="t" r="r" b="b"/>
              <a:pathLst>
                <a:path w="682626" h="1316796">
                  <a:moveTo>
                    <a:pt x="0" y="0"/>
                  </a:moveTo>
                  <a:lnTo>
                    <a:pt x="682626" y="0"/>
                  </a:lnTo>
                  <a:lnTo>
                    <a:pt x="682626" y="1316796"/>
                  </a:lnTo>
                  <a:lnTo>
                    <a:pt x="0" y="1316796"/>
                  </a:lnTo>
                  <a:close/>
                </a:path>
              </a:pathLst>
            </a:custGeom>
            <a:solidFill>
              <a:srgbClr val="F59E01"/>
            </a:solidFill>
          </p:spPr>
        </p:sp>
        <p:sp>
          <p:nvSpPr>
            <p:cNvPr id="19" name="TextBox 19"/>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grpSp>
        <p:nvGrpSpPr>
          <p:cNvPr id="20" name="Group 20"/>
          <p:cNvGrpSpPr/>
          <p:nvPr/>
        </p:nvGrpSpPr>
        <p:grpSpPr>
          <a:xfrm rot="-2700000">
            <a:off x="-1811133" y="199588"/>
            <a:ext cx="2886572" cy="2886572"/>
            <a:chOff x="0" y="0"/>
            <a:chExt cx="812800" cy="812800"/>
          </a:xfrm>
        </p:grpSpPr>
        <p:sp>
          <p:nvSpPr>
            <p:cNvPr id="21" name="Freeform 2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EB500"/>
            </a:solidFill>
          </p:spPr>
        </p:sp>
        <p:sp>
          <p:nvSpPr>
            <p:cNvPr id="22" name="TextBox 22"/>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sp>
        <p:nvSpPr>
          <p:cNvPr id="23" name="TextBox 23"/>
          <p:cNvSpPr txBox="1"/>
          <p:nvPr/>
        </p:nvSpPr>
        <p:spPr>
          <a:xfrm>
            <a:off x="2225934" y="806914"/>
            <a:ext cx="14165624" cy="1170064"/>
          </a:xfrm>
          <a:prstGeom prst="rect">
            <a:avLst/>
          </a:prstGeom>
        </p:spPr>
        <p:txBody>
          <a:bodyPr lIns="0" tIns="0" rIns="0" bIns="0" rtlCol="0" anchor="t">
            <a:spAutoFit/>
          </a:bodyPr>
          <a:lstStyle/>
          <a:p>
            <a:pPr algn="ctr">
              <a:lnSpc>
                <a:spcPts val="9620"/>
              </a:lnSpc>
              <a:spcBef>
                <a:spcPct val="0"/>
              </a:spcBef>
            </a:pPr>
            <a:r>
              <a:rPr lang="en-US" sz="6871" dirty="0" smtClean="0">
                <a:solidFill>
                  <a:srgbClr val="000000"/>
                </a:solidFill>
                <a:latin typeface="Poppins Semi-Bold"/>
              </a:rPr>
              <a:t>CONDITIONAL WORKFLOW</a:t>
            </a:r>
            <a:endParaRPr lang="en-US" sz="6871" dirty="0">
              <a:solidFill>
                <a:srgbClr val="000000"/>
              </a:solidFill>
              <a:latin typeface="Poppins Semi-Bold"/>
            </a:endParaRPr>
          </a:p>
        </p:txBody>
      </p:sp>
      <p:pic>
        <p:nvPicPr>
          <p:cNvPr id="25" name="Picture 24"/>
          <p:cNvPicPr>
            <a:picLocks noChangeAspect="1"/>
          </p:cNvPicPr>
          <p:nvPr/>
        </p:nvPicPr>
        <p:blipFill>
          <a:blip r:embed="rId2"/>
          <a:stretch>
            <a:fillRect/>
          </a:stretch>
        </p:blipFill>
        <p:spPr>
          <a:xfrm>
            <a:off x="3081864" y="2483394"/>
            <a:ext cx="12249150" cy="6943725"/>
          </a:xfrm>
          <a:prstGeom prst="rect">
            <a:avLst/>
          </a:prstGeom>
        </p:spPr>
      </p:pic>
    </p:spTree>
    <p:extLst>
      <p:ext uri="{BB962C8B-B14F-4D97-AF65-F5344CB8AC3E}">
        <p14:creationId xmlns:p14="http://schemas.microsoft.com/office/powerpoint/2010/main" val="25276469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3818509">
            <a:off x="15988099" y="3748489"/>
            <a:ext cx="11257445" cy="10122315"/>
            <a:chOff x="0" y="0"/>
            <a:chExt cx="4761579" cy="4281451"/>
          </a:xfrm>
        </p:grpSpPr>
        <p:sp>
          <p:nvSpPr>
            <p:cNvPr id="3" name="Freeform 3"/>
            <p:cNvSpPr/>
            <p:nvPr/>
          </p:nvSpPr>
          <p:spPr>
            <a:xfrm>
              <a:off x="0" y="0"/>
              <a:ext cx="4761579" cy="4281451"/>
            </a:xfrm>
            <a:custGeom>
              <a:avLst/>
              <a:gdLst/>
              <a:ahLst/>
              <a:cxnLst/>
              <a:rect l="l" t="t" r="r" b="b"/>
              <a:pathLst>
                <a:path w="4761579" h="4281451">
                  <a:moveTo>
                    <a:pt x="0" y="0"/>
                  </a:moveTo>
                  <a:lnTo>
                    <a:pt x="4761579" y="0"/>
                  </a:lnTo>
                  <a:lnTo>
                    <a:pt x="4761579" y="4281451"/>
                  </a:lnTo>
                  <a:lnTo>
                    <a:pt x="0" y="4281451"/>
                  </a:lnTo>
                  <a:close/>
                </a:path>
              </a:pathLst>
            </a:custGeom>
            <a:solidFill>
              <a:srgbClr val="F4F4F4"/>
            </a:solidFill>
          </p:spPr>
        </p:sp>
        <p:sp>
          <p:nvSpPr>
            <p:cNvPr id="4" name="TextBox 4"/>
            <p:cNvSpPr txBox="1"/>
            <p:nvPr/>
          </p:nvSpPr>
          <p:spPr>
            <a:xfrm>
              <a:off x="0" y="-19050"/>
              <a:ext cx="812800" cy="831850"/>
            </a:xfrm>
            <a:prstGeom prst="rect">
              <a:avLst/>
            </a:prstGeom>
          </p:spPr>
          <p:txBody>
            <a:bodyPr lIns="31632" tIns="31632" rIns="31632" bIns="31632" rtlCol="0" anchor="ctr"/>
            <a:lstStyle/>
            <a:p>
              <a:pPr algn="ctr">
                <a:lnSpc>
                  <a:spcPts val="1656"/>
                </a:lnSpc>
                <a:spcBef>
                  <a:spcPct val="0"/>
                </a:spcBef>
              </a:pPr>
              <a:endParaRPr/>
            </a:p>
          </p:txBody>
        </p:sp>
      </p:grpSp>
      <p:grpSp>
        <p:nvGrpSpPr>
          <p:cNvPr id="5" name="Group 5"/>
          <p:cNvGrpSpPr/>
          <p:nvPr/>
        </p:nvGrpSpPr>
        <p:grpSpPr>
          <a:xfrm rot="-3605793">
            <a:off x="16339296" y="4002352"/>
            <a:ext cx="11257445" cy="10122315"/>
            <a:chOff x="0" y="0"/>
            <a:chExt cx="4761579" cy="4281451"/>
          </a:xfrm>
        </p:grpSpPr>
        <p:sp>
          <p:nvSpPr>
            <p:cNvPr id="6" name="Freeform 6"/>
            <p:cNvSpPr/>
            <p:nvPr/>
          </p:nvSpPr>
          <p:spPr>
            <a:xfrm>
              <a:off x="0" y="0"/>
              <a:ext cx="4761579" cy="4281451"/>
            </a:xfrm>
            <a:custGeom>
              <a:avLst/>
              <a:gdLst/>
              <a:ahLst/>
              <a:cxnLst/>
              <a:rect l="l" t="t" r="r" b="b"/>
              <a:pathLst>
                <a:path w="4761579" h="4281451">
                  <a:moveTo>
                    <a:pt x="0" y="0"/>
                  </a:moveTo>
                  <a:lnTo>
                    <a:pt x="4761579" y="0"/>
                  </a:lnTo>
                  <a:lnTo>
                    <a:pt x="4761579" y="4281451"/>
                  </a:lnTo>
                  <a:lnTo>
                    <a:pt x="0" y="4281451"/>
                  </a:lnTo>
                  <a:close/>
                </a:path>
              </a:pathLst>
            </a:custGeom>
            <a:solidFill>
              <a:srgbClr val="FEB500"/>
            </a:solidFill>
          </p:spPr>
        </p:sp>
        <p:sp>
          <p:nvSpPr>
            <p:cNvPr id="7" name="TextBox 7"/>
            <p:cNvSpPr txBox="1"/>
            <p:nvPr/>
          </p:nvSpPr>
          <p:spPr>
            <a:xfrm>
              <a:off x="0" y="-19050"/>
              <a:ext cx="812800" cy="831850"/>
            </a:xfrm>
            <a:prstGeom prst="rect">
              <a:avLst/>
            </a:prstGeom>
          </p:spPr>
          <p:txBody>
            <a:bodyPr lIns="31632" tIns="31632" rIns="31632" bIns="31632" rtlCol="0" anchor="ctr"/>
            <a:lstStyle/>
            <a:p>
              <a:pPr algn="ctr">
                <a:lnSpc>
                  <a:spcPts val="1656"/>
                </a:lnSpc>
                <a:spcBef>
                  <a:spcPct val="0"/>
                </a:spcBef>
              </a:pPr>
              <a:endParaRPr/>
            </a:p>
          </p:txBody>
        </p:sp>
      </p:grpSp>
      <p:grpSp>
        <p:nvGrpSpPr>
          <p:cNvPr id="8" name="Group 8"/>
          <p:cNvGrpSpPr/>
          <p:nvPr/>
        </p:nvGrpSpPr>
        <p:grpSpPr>
          <a:xfrm rot="-2700000">
            <a:off x="17357045" y="5439628"/>
            <a:ext cx="11257445" cy="10122315"/>
            <a:chOff x="0" y="0"/>
            <a:chExt cx="4761579" cy="4281451"/>
          </a:xfrm>
        </p:grpSpPr>
        <p:sp>
          <p:nvSpPr>
            <p:cNvPr id="9" name="Freeform 9"/>
            <p:cNvSpPr/>
            <p:nvPr/>
          </p:nvSpPr>
          <p:spPr>
            <a:xfrm>
              <a:off x="0" y="0"/>
              <a:ext cx="4761579" cy="4281451"/>
            </a:xfrm>
            <a:custGeom>
              <a:avLst/>
              <a:gdLst/>
              <a:ahLst/>
              <a:cxnLst/>
              <a:rect l="l" t="t" r="r" b="b"/>
              <a:pathLst>
                <a:path w="4761579" h="4281451">
                  <a:moveTo>
                    <a:pt x="0" y="0"/>
                  </a:moveTo>
                  <a:lnTo>
                    <a:pt x="4761579" y="0"/>
                  </a:lnTo>
                  <a:lnTo>
                    <a:pt x="4761579" y="4281451"/>
                  </a:lnTo>
                  <a:lnTo>
                    <a:pt x="0" y="4281451"/>
                  </a:lnTo>
                  <a:close/>
                </a:path>
              </a:pathLst>
            </a:custGeom>
            <a:solidFill>
              <a:srgbClr val="F59E01"/>
            </a:solidFill>
          </p:spPr>
        </p:sp>
        <p:sp>
          <p:nvSpPr>
            <p:cNvPr id="10" name="TextBox 10"/>
            <p:cNvSpPr txBox="1"/>
            <p:nvPr/>
          </p:nvSpPr>
          <p:spPr>
            <a:xfrm>
              <a:off x="0" y="-19050"/>
              <a:ext cx="812800" cy="831850"/>
            </a:xfrm>
            <a:prstGeom prst="rect">
              <a:avLst/>
            </a:prstGeom>
          </p:spPr>
          <p:txBody>
            <a:bodyPr lIns="31632" tIns="31632" rIns="31632" bIns="31632" rtlCol="0" anchor="ctr"/>
            <a:lstStyle/>
            <a:p>
              <a:pPr algn="ctr">
                <a:lnSpc>
                  <a:spcPts val="1656"/>
                </a:lnSpc>
                <a:spcBef>
                  <a:spcPct val="0"/>
                </a:spcBef>
              </a:pPr>
              <a:endParaRPr/>
            </a:p>
          </p:txBody>
        </p:sp>
      </p:grpSp>
      <p:grpSp>
        <p:nvGrpSpPr>
          <p:cNvPr id="11" name="Group 11"/>
          <p:cNvGrpSpPr/>
          <p:nvPr/>
        </p:nvGrpSpPr>
        <p:grpSpPr>
          <a:xfrm rot="2700000">
            <a:off x="-1350195" y="-4948159"/>
            <a:ext cx="4136276" cy="11241093"/>
            <a:chOff x="0" y="0"/>
            <a:chExt cx="703896" cy="1912967"/>
          </a:xfrm>
        </p:grpSpPr>
        <p:sp>
          <p:nvSpPr>
            <p:cNvPr id="12" name="Freeform 12"/>
            <p:cNvSpPr/>
            <p:nvPr/>
          </p:nvSpPr>
          <p:spPr>
            <a:xfrm>
              <a:off x="0" y="0"/>
              <a:ext cx="703896" cy="1912967"/>
            </a:xfrm>
            <a:custGeom>
              <a:avLst/>
              <a:gdLst/>
              <a:ahLst/>
              <a:cxnLst/>
              <a:rect l="l" t="t" r="r" b="b"/>
              <a:pathLst>
                <a:path w="703896" h="1912967">
                  <a:moveTo>
                    <a:pt x="0" y="0"/>
                  </a:moveTo>
                  <a:lnTo>
                    <a:pt x="703896" y="0"/>
                  </a:lnTo>
                  <a:lnTo>
                    <a:pt x="703896" y="1912967"/>
                  </a:lnTo>
                  <a:lnTo>
                    <a:pt x="0" y="1912967"/>
                  </a:lnTo>
                  <a:close/>
                </a:path>
              </a:pathLst>
            </a:custGeom>
            <a:solidFill>
              <a:srgbClr val="F4F4F4"/>
            </a:solidFill>
          </p:spPr>
        </p:sp>
        <p:sp>
          <p:nvSpPr>
            <p:cNvPr id="13" name="TextBox 13"/>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grpSp>
        <p:nvGrpSpPr>
          <p:cNvPr id="14" name="Group 14"/>
          <p:cNvGrpSpPr/>
          <p:nvPr/>
        </p:nvGrpSpPr>
        <p:grpSpPr>
          <a:xfrm rot="1783646">
            <a:off x="-2729383" y="-2099363"/>
            <a:ext cx="4011287" cy="7737839"/>
            <a:chOff x="0" y="0"/>
            <a:chExt cx="682626" cy="1316796"/>
          </a:xfrm>
        </p:grpSpPr>
        <p:sp>
          <p:nvSpPr>
            <p:cNvPr id="15" name="Freeform 15"/>
            <p:cNvSpPr/>
            <p:nvPr/>
          </p:nvSpPr>
          <p:spPr>
            <a:xfrm>
              <a:off x="0" y="0"/>
              <a:ext cx="682626" cy="1316796"/>
            </a:xfrm>
            <a:custGeom>
              <a:avLst/>
              <a:gdLst/>
              <a:ahLst/>
              <a:cxnLst/>
              <a:rect l="l" t="t" r="r" b="b"/>
              <a:pathLst>
                <a:path w="682626" h="1316796">
                  <a:moveTo>
                    <a:pt x="0" y="0"/>
                  </a:moveTo>
                  <a:lnTo>
                    <a:pt x="682626" y="0"/>
                  </a:lnTo>
                  <a:lnTo>
                    <a:pt x="682626" y="1316796"/>
                  </a:lnTo>
                  <a:lnTo>
                    <a:pt x="0" y="1316796"/>
                  </a:lnTo>
                  <a:close/>
                </a:path>
              </a:pathLst>
            </a:custGeom>
            <a:solidFill>
              <a:srgbClr val="F28506"/>
            </a:solidFill>
          </p:spPr>
        </p:sp>
        <p:sp>
          <p:nvSpPr>
            <p:cNvPr id="16" name="TextBox 16"/>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grpSp>
        <p:nvGrpSpPr>
          <p:cNvPr id="17" name="Group 17"/>
          <p:cNvGrpSpPr/>
          <p:nvPr/>
        </p:nvGrpSpPr>
        <p:grpSpPr>
          <a:xfrm rot="3600487">
            <a:off x="-440233" y="-4522547"/>
            <a:ext cx="4011287" cy="7737839"/>
            <a:chOff x="0" y="0"/>
            <a:chExt cx="682626" cy="1316796"/>
          </a:xfrm>
        </p:grpSpPr>
        <p:sp>
          <p:nvSpPr>
            <p:cNvPr id="18" name="Freeform 18"/>
            <p:cNvSpPr/>
            <p:nvPr/>
          </p:nvSpPr>
          <p:spPr>
            <a:xfrm>
              <a:off x="0" y="0"/>
              <a:ext cx="682626" cy="1316796"/>
            </a:xfrm>
            <a:custGeom>
              <a:avLst/>
              <a:gdLst/>
              <a:ahLst/>
              <a:cxnLst/>
              <a:rect l="l" t="t" r="r" b="b"/>
              <a:pathLst>
                <a:path w="682626" h="1316796">
                  <a:moveTo>
                    <a:pt x="0" y="0"/>
                  </a:moveTo>
                  <a:lnTo>
                    <a:pt x="682626" y="0"/>
                  </a:lnTo>
                  <a:lnTo>
                    <a:pt x="682626" y="1316796"/>
                  </a:lnTo>
                  <a:lnTo>
                    <a:pt x="0" y="1316796"/>
                  </a:lnTo>
                  <a:close/>
                </a:path>
              </a:pathLst>
            </a:custGeom>
            <a:solidFill>
              <a:srgbClr val="F59E01"/>
            </a:solidFill>
          </p:spPr>
        </p:sp>
        <p:sp>
          <p:nvSpPr>
            <p:cNvPr id="19" name="TextBox 19"/>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grpSp>
        <p:nvGrpSpPr>
          <p:cNvPr id="20" name="Group 20"/>
          <p:cNvGrpSpPr/>
          <p:nvPr/>
        </p:nvGrpSpPr>
        <p:grpSpPr>
          <a:xfrm rot="-2700000">
            <a:off x="-1811133" y="199588"/>
            <a:ext cx="2886572" cy="2886572"/>
            <a:chOff x="0" y="0"/>
            <a:chExt cx="812800" cy="812800"/>
          </a:xfrm>
        </p:grpSpPr>
        <p:sp>
          <p:nvSpPr>
            <p:cNvPr id="21" name="Freeform 2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EB500"/>
            </a:solidFill>
          </p:spPr>
        </p:sp>
        <p:sp>
          <p:nvSpPr>
            <p:cNvPr id="22" name="TextBox 22"/>
            <p:cNvSpPr txBox="1"/>
            <p:nvPr/>
          </p:nvSpPr>
          <p:spPr>
            <a:xfrm>
              <a:off x="0" y="-57150"/>
              <a:ext cx="812800" cy="869950"/>
            </a:xfrm>
            <a:prstGeom prst="rect">
              <a:avLst/>
            </a:prstGeom>
          </p:spPr>
          <p:txBody>
            <a:bodyPr lIns="78621" tIns="78621" rIns="78621" bIns="78621" rtlCol="0" anchor="ctr"/>
            <a:lstStyle/>
            <a:p>
              <a:pPr algn="ctr">
                <a:lnSpc>
                  <a:spcPts val="4116"/>
                </a:lnSpc>
              </a:pPr>
              <a:endParaRPr/>
            </a:p>
          </p:txBody>
        </p:sp>
      </p:grpSp>
      <p:sp>
        <p:nvSpPr>
          <p:cNvPr id="23" name="TextBox 23"/>
          <p:cNvSpPr txBox="1"/>
          <p:nvPr/>
        </p:nvSpPr>
        <p:spPr>
          <a:xfrm>
            <a:off x="2225934" y="806914"/>
            <a:ext cx="14165624" cy="1233771"/>
          </a:xfrm>
          <a:prstGeom prst="rect">
            <a:avLst/>
          </a:prstGeom>
        </p:spPr>
        <p:txBody>
          <a:bodyPr lIns="0" tIns="0" rIns="0" bIns="0" rtlCol="0" anchor="t">
            <a:spAutoFit/>
          </a:bodyPr>
          <a:lstStyle/>
          <a:p>
            <a:pPr algn="ctr">
              <a:lnSpc>
                <a:spcPts val="9620"/>
              </a:lnSpc>
              <a:spcBef>
                <a:spcPct val="0"/>
              </a:spcBef>
            </a:pPr>
            <a:r>
              <a:rPr lang="en-US" sz="6871">
                <a:solidFill>
                  <a:srgbClr val="000000"/>
                </a:solidFill>
                <a:latin typeface="Poppins Semi-Bold"/>
              </a:rPr>
              <a:t>PROBLEM STATEMENT</a:t>
            </a:r>
          </a:p>
        </p:txBody>
      </p:sp>
      <p:sp>
        <p:nvSpPr>
          <p:cNvPr id="24" name="TextBox 24"/>
          <p:cNvSpPr txBox="1"/>
          <p:nvPr/>
        </p:nvSpPr>
        <p:spPr>
          <a:xfrm>
            <a:off x="2936902" y="2468885"/>
            <a:ext cx="12414196" cy="7264012"/>
          </a:xfrm>
          <a:prstGeom prst="rect">
            <a:avLst/>
          </a:prstGeom>
        </p:spPr>
        <p:txBody>
          <a:bodyPr lIns="0" tIns="0" rIns="0" bIns="0" rtlCol="0" anchor="t">
            <a:spAutoFit/>
          </a:bodyPr>
          <a:lstStyle/>
          <a:p>
            <a:pPr algn="just">
              <a:lnSpc>
                <a:spcPts val="3871"/>
              </a:lnSpc>
            </a:pPr>
            <a:r>
              <a:rPr lang="en-US" sz="2765">
                <a:solidFill>
                  <a:srgbClr val="000000"/>
                </a:solidFill>
                <a:latin typeface="Canva Sans Bold"/>
              </a:rPr>
              <a:t>Title</a:t>
            </a:r>
            <a:r>
              <a:rPr lang="en-US" sz="2765">
                <a:solidFill>
                  <a:srgbClr val="000000"/>
                </a:solidFill>
                <a:latin typeface="Canva Sans"/>
              </a:rPr>
              <a:t>: Real-time IoT Data Ingestion and Analysis with AWS Kinesis and IoT Core</a:t>
            </a:r>
          </a:p>
          <a:p>
            <a:pPr algn="just">
              <a:lnSpc>
                <a:spcPts val="3871"/>
              </a:lnSpc>
            </a:pPr>
            <a:endParaRPr lang="en-US" sz="2765">
              <a:solidFill>
                <a:srgbClr val="000000"/>
              </a:solidFill>
              <a:latin typeface="Canva Sans"/>
            </a:endParaRPr>
          </a:p>
          <a:p>
            <a:pPr algn="just">
              <a:lnSpc>
                <a:spcPts val="3871"/>
              </a:lnSpc>
            </a:pPr>
            <a:r>
              <a:rPr lang="en-US" sz="2765">
                <a:solidFill>
                  <a:srgbClr val="000000"/>
                </a:solidFill>
                <a:latin typeface="Canva Sans Bold"/>
              </a:rPr>
              <a:t>Project Description</a:t>
            </a:r>
            <a:r>
              <a:rPr lang="en-US" sz="2765">
                <a:solidFill>
                  <a:srgbClr val="000000"/>
                </a:solidFill>
                <a:latin typeface="Canva Sans"/>
              </a:rPr>
              <a:t>: Create a comprehensive project that demonstrates the end-to-end process of ingesting real-time IoT data using AWS Kinesis and AWS IoT Core. This project involves setting up IoT devices, streaming data to AWS and saving data to S3</a:t>
            </a:r>
          </a:p>
          <a:p>
            <a:pPr algn="just">
              <a:lnSpc>
                <a:spcPts val="3871"/>
              </a:lnSpc>
            </a:pPr>
            <a:r>
              <a:rPr lang="en-US" sz="2765">
                <a:solidFill>
                  <a:srgbClr val="000000"/>
                </a:solidFill>
                <a:latin typeface="Canva Sans"/>
              </a:rPr>
              <a:t>a. IOT Core</a:t>
            </a:r>
          </a:p>
          <a:p>
            <a:pPr algn="just">
              <a:lnSpc>
                <a:spcPts val="3871"/>
              </a:lnSpc>
            </a:pPr>
            <a:r>
              <a:rPr lang="en-US" sz="2765">
                <a:solidFill>
                  <a:srgbClr val="000000"/>
                </a:solidFill>
                <a:latin typeface="Canva Sans"/>
              </a:rPr>
              <a:t>b. Kinesis Firehose</a:t>
            </a:r>
          </a:p>
          <a:p>
            <a:pPr algn="just">
              <a:lnSpc>
                <a:spcPts val="3871"/>
              </a:lnSpc>
            </a:pPr>
            <a:r>
              <a:rPr lang="en-US" sz="2765">
                <a:solidFill>
                  <a:srgbClr val="000000"/>
                </a:solidFill>
                <a:latin typeface="Canva Sans"/>
              </a:rPr>
              <a:t>c. S3</a:t>
            </a:r>
          </a:p>
          <a:p>
            <a:pPr algn="just">
              <a:lnSpc>
                <a:spcPts val="3871"/>
              </a:lnSpc>
            </a:pPr>
            <a:r>
              <a:rPr lang="en-US" sz="2765">
                <a:solidFill>
                  <a:srgbClr val="000000"/>
                </a:solidFill>
                <a:latin typeface="Canva Sans"/>
              </a:rPr>
              <a:t>d. Lmabda</a:t>
            </a:r>
          </a:p>
          <a:p>
            <a:pPr algn="just">
              <a:lnSpc>
                <a:spcPts val="3871"/>
              </a:lnSpc>
            </a:pPr>
            <a:endParaRPr lang="en-US" sz="2765">
              <a:solidFill>
                <a:srgbClr val="000000"/>
              </a:solidFill>
              <a:latin typeface="Canva Sans"/>
            </a:endParaRPr>
          </a:p>
          <a:p>
            <a:pPr algn="just">
              <a:lnSpc>
                <a:spcPts val="3871"/>
              </a:lnSpc>
            </a:pPr>
            <a:endParaRPr lang="en-US" sz="2765">
              <a:solidFill>
                <a:srgbClr val="000000"/>
              </a:solidFill>
              <a:latin typeface="Canva Sans"/>
            </a:endParaRPr>
          </a:p>
          <a:p>
            <a:pPr algn="just">
              <a:lnSpc>
                <a:spcPts val="3871"/>
              </a:lnSpc>
            </a:pPr>
            <a:endParaRPr lang="en-US" sz="2765">
              <a:solidFill>
                <a:srgbClr val="000000"/>
              </a:solidFill>
              <a:latin typeface="Canva Sans"/>
            </a:endParaRPr>
          </a:p>
          <a:p>
            <a:pPr algn="just">
              <a:lnSpc>
                <a:spcPts val="3871"/>
              </a:lnSpc>
              <a:spcBef>
                <a:spcPct val="0"/>
              </a:spcBef>
            </a:pPr>
            <a:endParaRPr lang="en-US" sz="2765">
              <a:solidFill>
                <a:srgbClr val="000000"/>
              </a:solidFill>
              <a:latin typeface="Canva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246</Words>
  <Application>Microsoft Office PowerPoint</Application>
  <PresentationFormat>Custom</PresentationFormat>
  <Paragraphs>60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Canva Sans</vt:lpstr>
      <vt:lpstr>Poppins Semi-Bold</vt:lpstr>
      <vt:lpstr>Arial</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Project</dc:title>
  <dc:creator>Zarafshan Shehzadi</dc:creator>
  <cp:lastModifiedBy>Zarafshan Shehzadi</cp:lastModifiedBy>
  <cp:revision>15</cp:revision>
  <dcterms:created xsi:type="dcterms:W3CDTF">2006-08-16T00:00:00Z</dcterms:created>
  <dcterms:modified xsi:type="dcterms:W3CDTF">2023-10-23T05:01:37Z</dcterms:modified>
  <dc:identifier>DAFvMmBJ-Rg</dc:identifier>
</cp:coreProperties>
</file>