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69" r:id="rId3"/>
    <p:sldId id="264" r:id="rId4"/>
    <p:sldId id="270" r:id="rId5"/>
    <p:sldId id="267" r:id="rId6"/>
    <p:sldId id="274" r:id="rId7"/>
    <p:sldId id="277" r:id="rId8"/>
    <p:sldId id="276" r:id="rId9"/>
    <p:sldId id="275" r:id="rId10"/>
    <p:sldId id="273" r:id="rId11"/>
    <p:sldId id="272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67" y="5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A9404B-9BFA-4071-87DB-5B3DD85B14AF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C0E024-2403-4355-8879-DB47B72FBA92}">
      <dgm:prSet phldrT="[Text]"/>
      <dgm:spPr>
        <a:solidFill>
          <a:srgbClr val="FFB531">
            <a:alpha val="49804"/>
          </a:srgbClr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2BE0959A-E4B3-4357-AA47-86C569CF77F6}" type="parTrans" cxnId="{B5BEE706-F2C6-4A17-8651-8946EEBF23D0}">
      <dgm:prSet/>
      <dgm:spPr/>
      <dgm:t>
        <a:bodyPr/>
        <a:lstStyle/>
        <a:p>
          <a:endParaRPr lang="en-US"/>
        </a:p>
      </dgm:t>
    </dgm:pt>
    <dgm:pt modelId="{D9BB8C14-7E6D-404F-8822-9CCD71FF484A}" type="sibTrans" cxnId="{B5BEE706-F2C6-4A17-8651-8946EEBF23D0}">
      <dgm:prSet/>
      <dgm:spPr/>
      <dgm:t>
        <a:bodyPr/>
        <a:lstStyle/>
        <a:p>
          <a:endParaRPr lang="en-US"/>
        </a:p>
      </dgm:t>
    </dgm:pt>
    <dgm:pt modelId="{59F8228A-75E9-4AD6-977F-A3330028DF13}">
      <dgm:prSet phldrT="[Text]"/>
      <dgm:spPr>
        <a:solidFill>
          <a:srgbClr val="92D050">
            <a:alpha val="50000"/>
          </a:srgbClr>
        </a:solidFill>
      </dgm:spPr>
      <dgm:t>
        <a:bodyPr anchor="ctr"/>
        <a:lstStyle/>
        <a:p>
          <a:pPr algn="ctr"/>
          <a:r>
            <a:rPr lang="en-US" dirty="0">
              <a:solidFill>
                <a:schemeClr val="bg1">
                  <a:lumMod val="50000"/>
                </a:schemeClr>
              </a:solidFill>
            </a:rPr>
            <a:t> </a:t>
          </a:r>
        </a:p>
      </dgm:t>
    </dgm:pt>
    <dgm:pt modelId="{C6BF8146-93DB-4E91-A2A4-05D7B3D63A92}" type="sibTrans" cxnId="{CA5597AE-F18F-4951-A0B2-DC943C22A28F}">
      <dgm:prSet/>
      <dgm:spPr/>
      <dgm:t>
        <a:bodyPr/>
        <a:lstStyle/>
        <a:p>
          <a:endParaRPr lang="en-US"/>
        </a:p>
      </dgm:t>
    </dgm:pt>
    <dgm:pt modelId="{699F9E5E-E29D-4831-81D9-B5D0674B6363}" type="parTrans" cxnId="{CA5597AE-F18F-4951-A0B2-DC943C22A28F}">
      <dgm:prSet/>
      <dgm:spPr/>
      <dgm:t>
        <a:bodyPr/>
        <a:lstStyle/>
        <a:p>
          <a:endParaRPr lang="en-US"/>
        </a:p>
      </dgm:t>
    </dgm:pt>
    <dgm:pt modelId="{1AEC847D-F3A3-425E-83F8-6D1E49AF3D5B}" type="pres">
      <dgm:prSet presAssocID="{5AA9404B-9BFA-4071-87DB-5B3DD85B14AF}" presName="compositeShape" presStyleCnt="0">
        <dgm:presLayoutVars>
          <dgm:chMax val="7"/>
          <dgm:dir/>
          <dgm:resizeHandles val="exact"/>
        </dgm:presLayoutVars>
      </dgm:prSet>
      <dgm:spPr/>
    </dgm:pt>
    <dgm:pt modelId="{521E1FB3-BC34-4075-9928-94E3197E821E}" type="pres">
      <dgm:prSet presAssocID="{59F8228A-75E9-4AD6-977F-A3330028DF13}" presName="circ1" presStyleLbl="vennNode1" presStyleIdx="0" presStyleCnt="2" custLinFactNeighborX="16200" custLinFactNeighborY="-273"/>
      <dgm:spPr/>
    </dgm:pt>
    <dgm:pt modelId="{13FEA392-6958-40EA-B73C-B2815A0DFF89}" type="pres">
      <dgm:prSet presAssocID="{59F8228A-75E9-4AD6-977F-A3330028DF1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11FA36F-E083-495E-8CBB-B68D49767553}" type="pres">
      <dgm:prSet presAssocID="{59C0E024-2403-4355-8879-DB47B72FBA92}" presName="circ2" presStyleLbl="vennNode1" presStyleIdx="1" presStyleCnt="2" custLinFactNeighborX="-2232"/>
      <dgm:spPr/>
    </dgm:pt>
    <dgm:pt modelId="{55B514F8-A871-4CCD-8EDF-202AA855EBBC}" type="pres">
      <dgm:prSet presAssocID="{59C0E024-2403-4355-8879-DB47B72FBA9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5BEE706-F2C6-4A17-8651-8946EEBF23D0}" srcId="{5AA9404B-9BFA-4071-87DB-5B3DD85B14AF}" destId="{59C0E024-2403-4355-8879-DB47B72FBA92}" srcOrd="1" destOrd="0" parTransId="{2BE0959A-E4B3-4357-AA47-86C569CF77F6}" sibTransId="{D9BB8C14-7E6D-404F-8822-9CCD71FF484A}"/>
    <dgm:cxn modelId="{A2F9E509-02A6-4FEF-A002-5F782CE74701}" type="presOf" srcId="{59F8228A-75E9-4AD6-977F-A3330028DF13}" destId="{521E1FB3-BC34-4075-9928-94E3197E821E}" srcOrd="0" destOrd="0" presId="urn:microsoft.com/office/officeart/2005/8/layout/venn1"/>
    <dgm:cxn modelId="{A31B9235-F1B2-4621-A787-B76C02D06EC1}" type="presOf" srcId="{59C0E024-2403-4355-8879-DB47B72FBA92}" destId="{511FA36F-E083-495E-8CBB-B68D49767553}" srcOrd="0" destOrd="0" presId="urn:microsoft.com/office/officeart/2005/8/layout/venn1"/>
    <dgm:cxn modelId="{CCA3435A-1C47-4759-8D0B-939942EF87F1}" type="presOf" srcId="{59F8228A-75E9-4AD6-977F-A3330028DF13}" destId="{13FEA392-6958-40EA-B73C-B2815A0DFF89}" srcOrd="1" destOrd="0" presId="urn:microsoft.com/office/officeart/2005/8/layout/venn1"/>
    <dgm:cxn modelId="{CA5597AE-F18F-4951-A0B2-DC943C22A28F}" srcId="{5AA9404B-9BFA-4071-87DB-5B3DD85B14AF}" destId="{59F8228A-75E9-4AD6-977F-A3330028DF13}" srcOrd="0" destOrd="0" parTransId="{699F9E5E-E29D-4831-81D9-B5D0674B6363}" sibTransId="{C6BF8146-93DB-4E91-A2A4-05D7B3D63A92}"/>
    <dgm:cxn modelId="{285E53EA-A371-4569-AA42-B4657FCD4E4F}" type="presOf" srcId="{59C0E024-2403-4355-8879-DB47B72FBA92}" destId="{55B514F8-A871-4CCD-8EDF-202AA855EBBC}" srcOrd="1" destOrd="0" presId="urn:microsoft.com/office/officeart/2005/8/layout/venn1"/>
    <dgm:cxn modelId="{930F8FF9-48C3-4968-9C34-775846C0D711}" type="presOf" srcId="{5AA9404B-9BFA-4071-87DB-5B3DD85B14AF}" destId="{1AEC847D-F3A3-425E-83F8-6D1E49AF3D5B}" srcOrd="0" destOrd="0" presId="urn:microsoft.com/office/officeart/2005/8/layout/venn1"/>
    <dgm:cxn modelId="{E00876D1-3535-420E-9EE9-90DF8B1B536F}" type="presParOf" srcId="{1AEC847D-F3A3-425E-83F8-6D1E49AF3D5B}" destId="{521E1FB3-BC34-4075-9928-94E3197E821E}" srcOrd="0" destOrd="0" presId="urn:microsoft.com/office/officeart/2005/8/layout/venn1"/>
    <dgm:cxn modelId="{321CEBB6-9894-4ED1-800B-4C7E770A2AF6}" type="presParOf" srcId="{1AEC847D-F3A3-425E-83F8-6D1E49AF3D5B}" destId="{13FEA392-6958-40EA-B73C-B2815A0DFF89}" srcOrd="1" destOrd="0" presId="urn:microsoft.com/office/officeart/2005/8/layout/venn1"/>
    <dgm:cxn modelId="{79B910E2-6D37-424C-8912-97519500F2A5}" type="presParOf" srcId="{1AEC847D-F3A3-425E-83F8-6D1E49AF3D5B}" destId="{511FA36F-E083-495E-8CBB-B68D49767553}" srcOrd="2" destOrd="0" presId="urn:microsoft.com/office/officeart/2005/8/layout/venn1"/>
    <dgm:cxn modelId="{0B730AE1-D85E-44D9-90B9-5B742A475A4B}" type="presParOf" srcId="{1AEC847D-F3A3-425E-83F8-6D1E49AF3D5B}" destId="{55B514F8-A871-4CCD-8EDF-202AA855EBBC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1E1FB3-BC34-4075-9928-94E3197E821E}">
      <dsp:nvSpPr>
        <dsp:cNvPr id="0" name=""/>
        <dsp:cNvSpPr/>
      </dsp:nvSpPr>
      <dsp:spPr>
        <a:xfrm>
          <a:off x="2310865" y="22"/>
          <a:ext cx="4547128" cy="4547128"/>
        </a:xfrm>
        <a:prstGeom prst="ellipse">
          <a:avLst/>
        </a:prstGeom>
        <a:solidFill>
          <a:srgbClr val="92D05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solidFill>
                <a:schemeClr val="bg1">
                  <a:lumMod val="50000"/>
                </a:schemeClr>
              </a:solidFill>
            </a:rPr>
            <a:t> </a:t>
          </a:r>
        </a:p>
      </dsp:txBody>
      <dsp:txXfrm>
        <a:off x="2945825" y="536226"/>
        <a:ext cx="2621767" cy="3474720"/>
      </dsp:txXfrm>
    </dsp:sp>
    <dsp:sp modelId="{511FA36F-E083-495E-8CBB-B68D49767553}">
      <dsp:nvSpPr>
        <dsp:cNvPr id="0" name=""/>
        <dsp:cNvSpPr/>
      </dsp:nvSpPr>
      <dsp:spPr>
        <a:xfrm>
          <a:off x="4749948" y="12435"/>
          <a:ext cx="4547128" cy="4547128"/>
        </a:xfrm>
        <a:prstGeom prst="ellipse">
          <a:avLst/>
        </a:prstGeom>
        <a:solidFill>
          <a:srgbClr val="FFB531">
            <a:alpha val="49804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</a:p>
      </dsp:txBody>
      <dsp:txXfrm>
        <a:off x="6040350" y="548640"/>
        <a:ext cx="2621767" cy="3474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B9438-0D7A-454F-95D5-B5DEE55815DA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71DE-D41B-49CD-A92E-4874A5175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2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00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06F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06FB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188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6388100" y="6480176"/>
            <a:ext cx="2844800" cy="3016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9CEC7117-368B-4A59-8CDF-EBA27A230039}" type="datetimeFigureOut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Garamond"/>
                <a:sym typeface="Garamond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12/13/2022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609601" y="6481764"/>
            <a:ext cx="5679017" cy="300037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10119785" y="6481764"/>
            <a:ext cx="670983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A02820F9-8192-4DCB-8DD4-B357BCE7BB57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63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000457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bin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0" y="943019"/>
            <a:ext cx="11964300" cy="163020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6500" dirty="0"/>
              <a:t>Power BI Financial Analyst</a:t>
            </a:r>
          </a:p>
        </p:txBody>
      </p:sp>
      <p:sp>
        <p:nvSpPr>
          <p:cNvPr id="40" name="Google Shape;40;p1"/>
          <p:cNvSpPr txBox="1"/>
          <p:nvPr/>
        </p:nvSpPr>
        <p:spPr>
          <a:xfrm>
            <a:off x="227670" y="3498212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Introduction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2" name="Google Shape;40;p1">
            <a:extLst>
              <a:ext uri="{FF2B5EF4-FFF2-40B4-BE49-F238E27FC236}">
                <a16:creationId xmlns:a16="http://schemas.microsoft.com/office/drawing/2014/main" id="{E6B6D38F-7456-39C6-4980-3A886BC3FB25}"/>
              </a:ext>
            </a:extLst>
          </p:cNvPr>
          <p:cNvSpPr txBox="1"/>
          <p:nvPr/>
        </p:nvSpPr>
        <p:spPr>
          <a:xfrm>
            <a:off x="227670" y="3975055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Importance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3" name="Google Shape;40;p1">
            <a:extLst>
              <a:ext uri="{FF2B5EF4-FFF2-40B4-BE49-F238E27FC236}">
                <a16:creationId xmlns:a16="http://schemas.microsoft.com/office/drawing/2014/main" id="{8D1C4092-536E-F2C1-1D60-C61BAC387C4D}"/>
              </a:ext>
            </a:extLst>
          </p:cNvPr>
          <p:cNvSpPr txBox="1"/>
          <p:nvPr/>
        </p:nvSpPr>
        <p:spPr>
          <a:xfrm>
            <a:off x="227670" y="4451897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Interface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4" name="Google Shape;40;p1">
            <a:extLst>
              <a:ext uri="{FF2B5EF4-FFF2-40B4-BE49-F238E27FC236}">
                <a16:creationId xmlns:a16="http://schemas.microsoft.com/office/drawing/2014/main" id="{92C8302A-679C-6DBB-2936-52DC098124B4}"/>
              </a:ext>
            </a:extLst>
          </p:cNvPr>
          <p:cNvSpPr txBox="1"/>
          <p:nvPr/>
        </p:nvSpPr>
        <p:spPr>
          <a:xfrm>
            <a:off x="227670" y="5252367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Shahzaib Hamid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5" name="Google Shape;40;p1">
            <a:extLst>
              <a:ext uri="{FF2B5EF4-FFF2-40B4-BE49-F238E27FC236}">
                <a16:creationId xmlns:a16="http://schemas.microsoft.com/office/drawing/2014/main" id="{5BFCE082-EACE-D89D-6C72-80D0EE1EFE1F}"/>
              </a:ext>
            </a:extLst>
          </p:cNvPr>
          <p:cNvSpPr txBox="1"/>
          <p:nvPr/>
        </p:nvSpPr>
        <p:spPr>
          <a:xfrm>
            <a:off x="529511" y="5620051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AI</a:t>
            </a:r>
            <a:r>
              <a:rPr kumimoji="0" lang="en-US" sz="1600" b="1" i="0" u="none" strike="noStrike" kern="0" cap="none" spc="0" normalizeH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 Sciences Instructor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76297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2" grpId="0"/>
      <p:bldP spid="3" grpId="0"/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34B3B-D8C2-1816-0F2D-7714B6571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55546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Power BI Ribbon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812FAF-1D32-6657-313D-2A9B21427176}"/>
              </a:ext>
            </a:extLst>
          </p:cNvPr>
          <p:cNvSpPr txBox="1"/>
          <p:nvPr/>
        </p:nvSpPr>
        <p:spPr>
          <a:xfrm>
            <a:off x="962025" y="1428094"/>
            <a:ext cx="106165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1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NOTE:</a:t>
            </a:r>
            <a:r>
              <a:rPr lang="en-US" sz="2000" i="1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 Microsoft introduced a new ribbon design for Power BI Desktop as a preview feature in Nov. 2021, and rolled it out to general availability in Mar/Apr 2022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9A917E-A3CF-76D9-EBE9-56149E410642}"/>
              </a:ext>
            </a:extLst>
          </p:cNvPr>
          <p:cNvSpPr txBox="1"/>
          <p:nvPr/>
        </p:nvSpPr>
        <p:spPr>
          <a:xfrm>
            <a:off x="962025" y="2958237"/>
            <a:ext cx="60960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So what’s new?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Contextual menus, </a:t>
            </a:r>
            <a:r>
              <a:rPr lang="en-US" dirty="0"/>
              <a:t>activated by user selections (Format, Data/Drill, Table/Column/Measure Tools)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Consistent style &amp; structure </a:t>
            </a:r>
            <a:r>
              <a:rPr lang="en-US" dirty="0"/>
              <a:t>across Office applications (Excel, Word, PowerPoint)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Accessibility tools </a:t>
            </a:r>
            <a:r>
              <a:rPr lang="en-US" dirty="0"/>
              <a:t>(alt key tips, tab controls, etc.).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New report themes </a:t>
            </a:r>
            <a:r>
              <a:rPr lang="en-US" dirty="0"/>
              <a:t>and </a:t>
            </a:r>
            <a:r>
              <a:rPr lang="en-US" b="1" dirty="0"/>
              <a:t>intuitive design previews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0E8F587-2BF6-0057-E6E4-C15C1F708C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74"/>
          <a:stretch/>
        </p:blipFill>
        <p:spPr>
          <a:xfrm>
            <a:off x="6565899" y="2540000"/>
            <a:ext cx="5214501" cy="31700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8115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3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66F4E-AA23-E75E-5E6B-79901C483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5321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Report View TABS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A328CC-EA4E-0F03-95F9-2B0BCAF4827D}"/>
              </a:ext>
            </a:extLst>
          </p:cNvPr>
          <p:cNvSpPr txBox="1"/>
          <p:nvPr/>
        </p:nvSpPr>
        <p:spPr>
          <a:xfrm>
            <a:off x="253047" y="1273140"/>
            <a:ext cx="233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 i="1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HOME*: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BBD696-C467-D50E-5396-96A2ECBF39C0}"/>
              </a:ext>
            </a:extLst>
          </p:cNvPr>
          <p:cNvSpPr txBox="1"/>
          <p:nvPr/>
        </p:nvSpPr>
        <p:spPr>
          <a:xfrm>
            <a:off x="227647" y="2347496"/>
            <a:ext cx="233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 i="1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INSERT: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141C4-B3E4-6AE4-2C10-5A65ADF9FA5D}"/>
              </a:ext>
            </a:extLst>
          </p:cNvPr>
          <p:cNvSpPr txBox="1"/>
          <p:nvPr/>
        </p:nvSpPr>
        <p:spPr>
          <a:xfrm>
            <a:off x="227647" y="3402508"/>
            <a:ext cx="233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</a:rPr>
              <a:t>MODELING: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629629-094D-C54D-6526-425AF1E12965}"/>
              </a:ext>
            </a:extLst>
          </p:cNvPr>
          <p:cNvSpPr txBox="1"/>
          <p:nvPr/>
        </p:nvSpPr>
        <p:spPr>
          <a:xfrm>
            <a:off x="303847" y="4511875"/>
            <a:ext cx="233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 i="1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VIEW: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A35539-9D4D-617D-56A7-F5DEF3DE6AE2}"/>
              </a:ext>
            </a:extLst>
          </p:cNvPr>
          <p:cNvSpPr txBox="1"/>
          <p:nvPr/>
        </p:nvSpPr>
        <p:spPr>
          <a:xfrm>
            <a:off x="303847" y="5719566"/>
            <a:ext cx="233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</a:rPr>
              <a:t>HELP*: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350239-4BAC-887A-11F6-62DF02D95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315" y="1010069"/>
            <a:ext cx="8335538" cy="895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5AD6E2-391C-4268-EE3D-A2F9A965C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841" y="2127766"/>
            <a:ext cx="8326012" cy="866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9C3907-CB90-1C14-B620-49783AF3B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0815" y="3192051"/>
            <a:ext cx="6782747" cy="914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0A9747E-EC92-75A1-431F-101E8B32E6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5087" y="4301006"/>
            <a:ext cx="9621593" cy="8478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C0CB987-E9BD-DEB4-11C0-AD99BB0513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1661" y="5456495"/>
            <a:ext cx="6963747" cy="895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11A3786-3FBB-DB3E-24C7-2A9640584924}"/>
              </a:ext>
            </a:extLst>
          </p:cNvPr>
          <p:cNvSpPr txBox="1"/>
          <p:nvPr/>
        </p:nvSpPr>
        <p:spPr>
          <a:xfrm>
            <a:off x="249194" y="6468752"/>
            <a:ext cx="91089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</a:rPr>
              <a:t>*</a:t>
            </a:r>
            <a:r>
              <a:rPr lang="en-US" sz="1100" i="1" dirty="0"/>
              <a:t> The </a:t>
            </a:r>
            <a:r>
              <a:rPr lang="en-US" sz="1100" b="1" i="1" dirty="0"/>
              <a:t>Home</a:t>
            </a:r>
            <a:r>
              <a:rPr lang="en-US" sz="1100" i="1" dirty="0"/>
              <a:t> and </a:t>
            </a:r>
            <a:r>
              <a:rPr lang="en-US" sz="1100" b="1" i="1" dirty="0"/>
              <a:t>Help</a:t>
            </a:r>
            <a:r>
              <a:rPr lang="en-US" sz="1100" i="1" dirty="0"/>
              <a:t> menus are accessible across </a:t>
            </a:r>
            <a:r>
              <a:rPr lang="en-US" sz="1100" b="1" i="1" dirty="0"/>
              <a:t>ALL views (Report, Data &amp; Model)</a:t>
            </a:r>
            <a:r>
              <a:rPr lang="en-US" sz="1100" i="1" dirty="0"/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4DB384-D9D2-C747-7015-7E00C95E020F}"/>
              </a:ext>
            </a:extLst>
          </p:cNvPr>
          <p:cNvSpPr txBox="1"/>
          <p:nvPr/>
        </p:nvSpPr>
        <p:spPr>
          <a:xfrm>
            <a:off x="10191748" y="1909237"/>
            <a:ext cx="1843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Book Antiqua" panose="02040602050305030304" pitchFamily="18" charset="0"/>
              </a:rPr>
              <a:t>The </a:t>
            </a:r>
            <a:r>
              <a:rPr lang="en-US" sz="900" b="1" dirty="0">
                <a:latin typeface="Book Antiqua" panose="02040602050305030304" pitchFamily="18" charset="0"/>
              </a:rPr>
              <a:t>original Home tools</a:t>
            </a:r>
            <a:r>
              <a:rPr lang="en-US" sz="900" dirty="0">
                <a:latin typeface="Book Antiqua" panose="02040602050305030304" pitchFamily="18" charset="0"/>
              </a:rPr>
              <a:t> are now split across </a:t>
            </a:r>
            <a:r>
              <a:rPr lang="en-US" sz="900" b="1" dirty="0">
                <a:latin typeface="Book Antiqua" panose="02040602050305030304" pitchFamily="18" charset="0"/>
              </a:rPr>
              <a:t>Home &amp; Insert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4E46C0FD-B60B-8E6A-EEA0-E91EB08CE82E}"/>
              </a:ext>
            </a:extLst>
          </p:cNvPr>
          <p:cNvSpPr/>
          <p:nvPr/>
        </p:nvSpPr>
        <p:spPr>
          <a:xfrm>
            <a:off x="9741853" y="850422"/>
            <a:ext cx="430847" cy="2299178"/>
          </a:xfrm>
          <a:prstGeom prst="rightBrace">
            <a:avLst>
              <a:gd name="adj1" fmla="val 93816"/>
              <a:gd name="adj2" fmla="val 54419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8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250"/>
                            </p:stCondLst>
                            <p:childTnLst>
                              <p:par>
                                <p:cTn id="68" presetID="6" presetClass="entr" presetSubtype="16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9" grpId="0"/>
      <p:bldP spid="21" grpId="0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7D849-7883-0551-68CE-8984A2CAA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68483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REPORT VIEW TABS (CONTEXTUAL)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B522E9-73FC-C80E-E3C9-2229B566EA2D}"/>
              </a:ext>
            </a:extLst>
          </p:cNvPr>
          <p:cNvSpPr txBox="1"/>
          <p:nvPr/>
        </p:nvSpPr>
        <p:spPr>
          <a:xfrm>
            <a:off x="1232607" y="5441895"/>
            <a:ext cx="94817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Select a visual in the Report View to access the </a:t>
            </a:r>
            <a:r>
              <a:rPr lang="en-US" sz="1600" b="1" i="1" dirty="0"/>
              <a:t>Format</a:t>
            </a:r>
            <a:r>
              <a:rPr lang="en-US" sz="1600" dirty="0"/>
              <a:t> and </a:t>
            </a:r>
            <a:r>
              <a:rPr lang="en-US" sz="1600" b="1" i="1" dirty="0"/>
              <a:t>Data/Drill</a:t>
            </a:r>
            <a:r>
              <a:rPr lang="en-US" sz="1600" dirty="0"/>
              <a:t> menus, where you can access alignment tools, edit interactions, and configure drill-down and drill-through functionality. </a:t>
            </a:r>
          </a:p>
          <a:p>
            <a:pPr algn="ctr"/>
            <a:endParaRPr lang="en-US" sz="400" dirty="0"/>
          </a:p>
          <a:p>
            <a:pPr algn="ctr"/>
            <a:endParaRPr lang="en-US" sz="400" dirty="0"/>
          </a:p>
          <a:p>
            <a:pPr algn="ctr"/>
            <a:r>
              <a:rPr lang="en-US" sz="1600" b="1" dirty="0"/>
              <a:t>NOTE:</a:t>
            </a:r>
            <a:r>
              <a:rPr lang="en-US" sz="1600" dirty="0"/>
              <a:t> You can also access contextual </a:t>
            </a:r>
            <a:r>
              <a:rPr lang="en-US" sz="1600" b="1" i="1" dirty="0"/>
              <a:t>Table Tools</a:t>
            </a:r>
            <a:r>
              <a:rPr lang="en-US" sz="1600" dirty="0"/>
              <a:t>, </a:t>
            </a:r>
            <a:r>
              <a:rPr lang="en-US" sz="1600" b="1" i="1" dirty="0"/>
              <a:t>Column Tools</a:t>
            </a:r>
            <a:r>
              <a:rPr lang="en-US" sz="1600" dirty="0"/>
              <a:t>, and </a:t>
            </a:r>
            <a:r>
              <a:rPr lang="en-US" sz="1600" b="1" i="1" dirty="0"/>
              <a:t>Measure Tools</a:t>
            </a:r>
            <a:r>
              <a:rPr lang="en-US" sz="1600" dirty="0"/>
              <a:t> menus by selecting items from the </a:t>
            </a:r>
            <a:r>
              <a:rPr lang="en-US" sz="1600" b="1" i="1" dirty="0"/>
              <a:t>Fields pane while in Report View</a:t>
            </a:r>
            <a:r>
              <a:rPr lang="en-US" sz="1600" i="1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4BBC2E-39A8-B39C-93CC-EEFABD7C989E}"/>
              </a:ext>
            </a:extLst>
          </p:cNvPr>
          <p:cNvSpPr txBox="1"/>
          <p:nvPr/>
        </p:nvSpPr>
        <p:spPr>
          <a:xfrm>
            <a:off x="8563233" y="1491902"/>
            <a:ext cx="233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</a:rPr>
              <a:t>DATA/DRILL: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B60B4B9-97D2-ABBD-5468-FF5BAE1EA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06" y="1854372"/>
            <a:ext cx="5720277" cy="3211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A6EB81E-32EE-CF05-8A23-CF4CAE288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519" y="1854372"/>
            <a:ext cx="5720277" cy="3211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9EC5B6D-97EB-8DC6-26B8-A6DE5C4563C2}"/>
              </a:ext>
            </a:extLst>
          </p:cNvPr>
          <p:cNvSpPr txBox="1"/>
          <p:nvPr/>
        </p:nvSpPr>
        <p:spPr>
          <a:xfrm>
            <a:off x="2462907" y="1485040"/>
            <a:ext cx="233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</a:rPr>
              <a:t>FORMAT: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78B62D-7D6F-96AD-2372-782497C0BFB0}"/>
              </a:ext>
            </a:extLst>
          </p:cNvPr>
          <p:cNvSpPr/>
          <p:nvPr/>
        </p:nvSpPr>
        <p:spPr>
          <a:xfrm>
            <a:off x="253206" y="1973580"/>
            <a:ext cx="2823626" cy="58426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C1F028-983E-EDF1-6664-1A450FB57EA9}"/>
              </a:ext>
            </a:extLst>
          </p:cNvPr>
          <p:cNvSpPr/>
          <p:nvPr/>
        </p:nvSpPr>
        <p:spPr>
          <a:xfrm>
            <a:off x="6255031" y="1995218"/>
            <a:ext cx="2975466" cy="56263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3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7" grpId="0"/>
      <p:bldP spid="18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17A83653-A58A-7DC9-77E8-7699890CAB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721" y="1078455"/>
            <a:ext cx="5129728" cy="5596067"/>
          </a:xfrm>
          <a:prstGeom prst="rect">
            <a:avLst/>
          </a:prstGeom>
        </p:spPr>
      </p:pic>
      <p:sp>
        <p:nvSpPr>
          <p:cNvPr id="12" name="Title 3">
            <a:extLst>
              <a:ext uri="{FF2B5EF4-FFF2-40B4-BE49-F238E27FC236}">
                <a16:creationId xmlns:a16="http://schemas.microsoft.com/office/drawing/2014/main" id="{BC11136A-1612-0D28-E509-11BFEBE70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algn="ctr"/>
            <a:r>
              <a:rPr lang="en-US" dirty="0"/>
              <a:t>MEET POWER BI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28A281B9-6A91-CE61-1F3E-B6FDFB83C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1539D46-1132-EA2C-F6A9-A9A715FEA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847" y="1113189"/>
            <a:ext cx="2249894" cy="92546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6320487-8B9A-936C-5CE2-2321DE138514}"/>
              </a:ext>
            </a:extLst>
          </p:cNvPr>
          <p:cNvSpPr txBox="1"/>
          <p:nvPr/>
        </p:nvSpPr>
        <p:spPr>
          <a:xfrm>
            <a:off x="454038" y="2017856"/>
            <a:ext cx="64163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Power BI</a:t>
            </a:r>
            <a:r>
              <a:rPr lang="en-US" dirty="0"/>
              <a:t> is a standalone Microsoft business intelligence product that includes desktop and web-based applications for loading, modeling, and visualizing data.</a:t>
            </a:r>
          </a:p>
          <a:p>
            <a:pPr algn="just"/>
            <a:r>
              <a:rPr lang="en-US" dirty="0"/>
              <a:t> </a:t>
            </a:r>
          </a:p>
          <a:p>
            <a:pPr algn="just"/>
            <a:r>
              <a:rPr lang="en-US" dirty="0"/>
              <a:t>More information at powerbi.microsoft.com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DF31AA5-49E5-AABA-2455-E9C7139E89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326" y="1332675"/>
            <a:ext cx="952055" cy="53553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583714B-86DF-A50D-387A-144D5F66CB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906" y="3466071"/>
            <a:ext cx="5632649" cy="312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94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B85678-261C-A2AC-1183-30E496440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algn="ctr"/>
            <a:r>
              <a:rPr lang="en-US" dirty="0"/>
              <a:t>WHY POWER BI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816005-69E8-A044-BC44-4808E4F2B42F}"/>
              </a:ext>
            </a:extLst>
          </p:cNvPr>
          <p:cNvSpPr txBox="1"/>
          <p:nvPr/>
        </p:nvSpPr>
        <p:spPr>
          <a:xfrm>
            <a:off x="531341" y="1285104"/>
            <a:ext cx="10280821" cy="5663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Connect, transform, and analyze millions of rows of data 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sz="1600" i="1" dirty="0"/>
              <a:t>Access data from virtually anywhere (database tables, flat files, cloud services, folders, etc.), and create fully automated data shaping and loading (ETL) procedures 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Build relational models to blend data from multiple sources 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1" dirty="0"/>
              <a:t>Create table relationships to analyze holistic performance across an entire data model 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Define complex calculations using Data Analysis Expressions (DAX) 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1" dirty="0"/>
              <a:t>Enhance datasets and enable advanced analytics with powerful and portable DAX expressions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Visualize data with interactive reports &amp; dashboards 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1" dirty="0"/>
              <a:t>Build custom business intelligence tools with best-in-class visualization and dashboard features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Power BI is the industry leader among BI platforms 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1" dirty="0"/>
              <a:t>Microsoft Power BI is intuitive, powerful, and absolutely FREE to get started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68892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430BC3-492F-9EF5-896C-9D1A60455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634549"/>
          </a:xfr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algn="ctr"/>
            <a:r>
              <a:rPr lang="en-US" dirty="0"/>
              <a:t>Power Excel vs Power BI</a:t>
            </a:r>
          </a:p>
        </p:txBody>
      </p:sp>
      <p:graphicFrame>
        <p:nvGraphicFramePr>
          <p:cNvPr id="25" name="Content Placeholder 24">
            <a:extLst>
              <a:ext uri="{FF2B5EF4-FFF2-40B4-BE49-F238E27FC236}">
                <a16:creationId xmlns:a16="http://schemas.microsoft.com/office/drawing/2014/main" id="{98277593-DA89-D482-289D-D7185078DE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6388017"/>
              </p:ext>
            </p:extLst>
          </p:nvPr>
        </p:nvGraphicFramePr>
        <p:xfrm>
          <a:off x="-1771888" y="1625600"/>
          <a:ext cx="109728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E7D5E7B2-5A36-E6D9-FE71-127FAD357756}"/>
              </a:ext>
            </a:extLst>
          </p:cNvPr>
          <p:cNvSpPr txBox="1"/>
          <p:nvPr/>
        </p:nvSpPr>
        <p:spPr>
          <a:xfrm>
            <a:off x="1183719" y="2514367"/>
            <a:ext cx="14497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PivotTables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8E27C8-BF5A-1D55-91BA-A6CC9D059413}"/>
              </a:ext>
            </a:extLst>
          </p:cNvPr>
          <p:cNvSpPr txBox="1"/>
          <p:nvPr/>
        </p:nvSpPr>
        <p:spPr>
          <a:xfrm>
            <a:off x="1640760" y="5015809"/>
            <a:ext cx="1721485" cy="646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Power Map/ Power View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9C7BAAD-1101-A9A0-A73D-D5273B447B55}"/>
              </a:ext>
            </a:extLst>
          </p:cNvPr>
          <p:cNvSpPr txBox="1"/>
          <p:nvPr/>
        </p:nvSpPr>
        <p:spPr>
          <a:xfrm>
            <a:off x="967978" y="4273651"/>
            <a:ext cx="1533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Pivot Charts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8316410-C9DB-9B7F-948C-547FEA118660}"/>
              </a:ext>
            </a:extLst>
          </p:cNvPr>
          <p:cNvSpPr txBox="1"/>
          <p:nvPr/>
        </p:nvSpPr>
        <p:spPr>
          <a:xfrm>
            <a:off x="888920" y="3440836"/>
            <a:ext cx="20393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CUBE Functions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A4F5C-8EF3-A1EE-6990-CE16E712BF68}"/>
              </a:ext>
            </a:extLst>
          </p:cNvPr>
          <p:cNvSpPr txBox="1"/>
          <p:nvPr/>
        </p:nvSpPr>
        <p:spPr>
          <a:xfrm>
            <a:off x="5185649" y="2388259"/>
            <a:ext cx="1721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Report View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319CC6-252E-B07E-2AAD-9E6D1811643B}"/>
              </a:ext>
            </a:extLst>
          </p:cNvPr>
          <p:cNvSpPr txBox="1"/>
          <p:nvPr/>
        </p:nvSpPr>
        <p:spPr>
          <a:xfrm>
            <a:off x="5236607" y="3246935"/>
            <a:ext cx="256349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Custom </a:t>
            </a:r>
          </a:p>
          <a:p>
            <a:r>
              <a:rPr lang="en-US" dirty="0"/>
              <a:t>Visualization Tools</a:t>
            </a:r>
          </a:p>
          <a:p>
            <a:r>
              <a:rPr lang="en-US" sz="1400" i="1" dirty="0"/>
              <a:t>(R-Visuals, Bookmarks, </a:t>
            </a:r>
          </a:p>
          <a:p>
            <a:r>
              <a:rPr lang="en-US" sz="1400" i="1" dirty="0"/>
              <a:t>Interactions, etc.)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6D161E6-16E0-EE8A-E661-96ED765533E0}"/>
              </a:ext>
            </a:extLst>
          </p:cNvPr>
          <p:cNvSpPr txBox="1"/>
          <p:nvPr/>
        </p:nvSpPr>
        <p:spPr>
          <a:xfrm>
            <a:off x="5236607" y="4748883"/>
            <a:ext cx="17214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Publishing &amp; </a:t>
            </a:r>
          </a:p>
          <a:p>
            <a:r>
              <a:rPr lang="en-US" dirty="0"/>
              <a:t>Collaboration Options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18956E0-0D16-766C-6817-734026A2343D}"/>
              </a:ext>
            </a:extLst>
          </p:cNvPr>
          <p:cNvSpPr txBox="1"/>
          <p:nvPr/>
        </p:nvSpPr>
        <p:spPr>
          <a:xfrm>
            <a:off x="3002048" y="2757591"/>
            <a:ext cx="203930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Data Shaping (Power Query)</a:t>
            </a:r>
          </a:p>
          <a:p>
            <a:pPr algn="ctr"/>
            <a:r>
              <a:rPr lang="en-US" b="1" dirty="0"/>
              <a:t> </a:t>
            </a:r>
          </a:p>
          <a:p>
            <a:pPr algn="ctr"/>
            <a:r>
              <a:rPr lang="en-US" b="1" dirty="0"/>
              <a:t>Data Modeling (Power Pivot)</a:t>
            </a:r>
          </a:p>
          <a:p>
            <a:pPr algn="ctr"/>
            <a:r>
              <a:rPr lang="en-US" b="1" dirty="0"/>
              <a:t> </a:t>
            </a:r>
          </a:p>
          <a:p>
            <a:pPr algn="ctr"/>
            <a:r>
              <a:rPr lang="en-US" b="1" dirty="0"/>
              <a:t>Calculated Fields (DAX)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732098D-2F81-4DA4-10F0-40FAD3C469F6}"/>
              </a:ext>
            </a:extLst>
          </p:cNvPr>
          <p:cNvSpPr txBox="1"/>
          <p:nvPr/>
        </p:nvSpPr>
        <p:spPr>
          <a:xfrm>
            <a:off x="7599284" y="1309816"/>
            <a:ext cx="4262436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Power Excel </a:t>
            </a:r>
            <a:r>
              <a:rPr lang="en-US" dirty="0"/>
              <a:t>and </a:t>
            </a:r>
            <a:r>
              <a:rPr lang="en-US" b="1" dirty="0"/>
              <a:t>Power BI</a:t>
            </a:r>
            <a:r>
              <a:rPr lang="en-US" dirty="0"/>
              <a:t> are built on top of the exact same engine! </a:t>
            </a:r>
          </a:p>
          <a:p>
            <a:pPr algn="just">
              <a:spcBef>
                <a:spcPts val="3000"/>
              </a:spcBef>
            </a:pPr>
            <a:r>
              <a:rPr lang="en-US" dirty="0"/>
              <a:t>Power BI takes the same data shaping, modeling, and analytics capabilities and adds new reporting and publishing tools.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C5E6649-8494-179A-13B1-E5C2909BFAD6}"/>
              </a:ext>
            </a:extLst>
          </p:cNvPr>
          <p:cNvSpPr txBox="1"/>
          <p:nvPr/>
        </p:nvSpPr>
        <p:spPr>
          <a:xfrm>
            <a:off x="1786580" y="1166817"/>
            <a:ext cx="1802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125DA2"/>
                </a:solidFill>
                <a:latin typeface="Garamond"/>
                <a:sym typeface="Garamond"/>
              </a:rPr>
              <a:t>Power Excel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2B308F9-E98E-8F31-8426-B10358198084}"/>
              </a:ext>
            </a:extLst>
          </p:cNvPr>
          <p:cNvSpPr txBox="1"/>
          <p:nvPr/>
        </p:nvSpPr>
        <p:spPr>
          <a:xfrm>
            <a:off x="4600948" y="1142107"/>
            <a:ext cx="2765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25DA2"/>
                </a:solidFill>
                <a:latin typeface="Garamond"/>
                <a:sym typeface="Garamond"/>
              </a:rPr>
              <a:t>Power BI</a:t>
            </a:r>
          </a:p>
        </p:txBody>
      </p:sp>
      <p:pic>
        <p:nvPicPr>
          <p:cNvPr id="1026" name="Picture 2" descr="Microsoft Excel Logo transparent PNG - StickPNG">
            <a:extLst>
              <a:ext uri="{FF2B5EF4-FFF2-40B4-BE49-F238E27FC236}">
                <a16:creationId xmlns:a16="http://schemas.microsoft.com/office/drawing/2014/main" id="{B15FCE63-4D5A-214C-3A3F-56D54ADEA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436" y="373300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icrosoft Power BI Logo and symbol, meaning, history, PNG, brand">
            <a:extLst>
              <a:ext uri="{FF2B5EF4-FFF2-40B4-BE49-F238E27FC236}">
                <a16:creationId xmlns:a16="http://schemas.microsoft.com/office/drawing/2014/main" id="{D38AD31E-F426-9E8C-002F-D4262AB76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926" y="3946286"/>
            <a:ext cx="3802749" cy="2139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99B98DBE-C485-8316-A120-C5FDA2A5F623}"/>
              </a:ext>
            </a:extLst>
          </p:cNvPr>
          <p:cNvSpPr txBox="1"/>
          <p:nvPr/>
        </p:nvSpPr>
        <p:spPr>
          <a:xfrm>
            <a:off x="9448580" y="5138919"/>
            <a:ext cx="721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ldhabi" panose="01000000000000000000" pitchFamily="2" charset="-78"/>
                <a:cs typeface="Aldhabi" panose="01000000000000000000" pitchFamily="2" charset="-78"/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212637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3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8500"/>
                            </p:stCondLst>
                            <p:childTnLst>
                              <p:par>
                                <p:cTn id="69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2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3000"/>
                            </p:stCondLst>
                            <p:childTnLst>
                              <p:par>
                                <p:cTn id="7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5" grpId="0">
        <p:bldAsOne/>
      </p:bldGraphic>
      <p:bldP spid="34" grpId="0"/>
      <p:bldP spid="36" grpId="0"/>
      <p:bldP spid="38" grpId="0"/>
      <p:bldP spid="40" grpId="0"/>
      <p:bldP spid="42" grpId="0"/>
      <p:bldP spid="44" grpId="0"/>
      <p:bldP spid="46" grpId="0"/>
      <p:bldP spid="48" grpId="0"/>
      <p:bldP spid="50" grpId="0"/>
      <p:bldP spid="51" grpId="0"/>
      <p:bldP spid="52" grpId="0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964861-9231-3E35-D701-B3C1D40FB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792049"/>
          </a:xfr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/>
            <a:r>
              <a:rPr lang="en-US" dirty="0"/>
              <a:t>Installing Power BI Desktop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E9D06-A427-B882-F118-F06E93E6B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2456" y="982554"/>
            <a:ext cx="4666346" cy="1832240"/>
          </a:xfrm>
        </p:spPr>
        <p:txBody>
          <a:bodyPr anchor="ctr">
            <a:normAutofit/>
          </a:bodyPr>
          <a:lstStyle/>
          <a:p>
            <a:pPr marL="50800" indent="0">
              <a:lnSpc>
                <a:spcPct val="100000"/>
              </a:lnSpc>
              <a:buClrTx/>
              <a:buSzPct val="110000"/>
              <a:buNone/>
            </a:pPr>
            <a:r>
              <a:rPr lang="en-US" sz="1800" dirty="0"/>
              <a:t>Open </a:t>
            </a:r>
            <a:r>
              <a:rPr lang="en-US" sz="1800" b="1" dirty="0"/>
              <a:t>powerbi.microsoft.com </a:t>
            </a:r>
            <a:r>
              <a:rPr lang="en-US" sz="1800" dirty="0"/>
              <a:t>and Click on</a:t>
            </a:r>
            <a:r>
              <a:rPr lang="en-US" sz="1800" b="1" dirty="0"/>
              <a:t> Download </a:t>
            </a:r>
            <a:r>
              <a:rPr lang="en-US" sz="1800" dirty="0"/>
              <a:t>under</a:t>
            </a:r>
            <a:r>
              <a:rPr lang="en-US" sz="1800" b="1" dirty="0"/>
              <a:t> Microsoft Power BI Desktop.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1F30F8-292F-8A15-6BF9-4B50520B54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13739" r="3463" b="23099"/>
          <a:stretch/>
        </p:blipFill>
        <p:spPr>
          <a:xfrm>
            <a:off x="253999" y="1092962"/>
            <a:ext cx="6792685" cy="24986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Callout: Bent Line 10">
            <a:extLst>
              <a:ext uri="{FF2B5EF4-FFF2-40B4-BE49-F238E27FC236}">
                <a16:creationId xmlns:a16="http://schemas.microsoft.com/office/drawing/2014/main" id="{01593D76-B7C5-B3F4-06FE-AA4F2988BDDC}"/>
              </a:ext>
            </a:extLst>
          </p:cNvPr>
          <p:cNvSpPr/>
          <p:nvPr/>
        </p:nvSpPr>
        <p:spPr>
          <a:xfrm>
            <a:off x="295729" y="3020981"/>
            <a:ext cx="609600" cy="184666"/>
          </a:xfrm>
          <a:prstGeom prst="borderCallout2">
            <a:avLst>
              <a:gd name="adj1" fmla="val 56012"/>
              <a:gd name="adj2" fmla="val 99971"/>
              <a:gd name="adj3" fmla="val 59346"/>
              <a:gd name="adj4" fmla="val 195781"/>
              <a:gd name="adj5" fmla="val -554343"/>
              <a:gd name="adj6" fmla="val 1167805"/>
            </a:avLst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600" dirty="0"/>
              <a:t>Download 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060FE8BC-2CF0-21B3-0F62-348C28EAB2A7}"/>
              </a:ext>
            </a:extLst>
          </p:cNvPr>
          <p:cNvSpPr txBox="1">
            <a:spLocks/>
          </p:cNvSpPr>
          <p:nvPr/>
        </p:nvSpPr>
        <p:spPr>
          <a:xfrm>
            <a:off x="339321" y="3901576"/>
            <a:ext cx="5627817" cy="1994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buClrTx/>
              <a:buSzPct val="110000"/>
              <a:buNone/>
            </a:pPr>
            <a:r>
              <a:rPr lang="en-US" sz="2000" b="1" dirty="0"/>
              <a:t>Important:</a:t>
            </a:r>
            <a:r>
              <a:rPr lang="en-US" sz="2000" dirty="0"/>
              <a:t> </a:t>
            </a:r>
            <a:r>
              <a:rPr lang="en-US" sz="1800" dirty="0"/>
              <a:t>You do not need to sign in or register for a Power BI Pro account to access </a:t>
            </a:r>
            <a:r>
              <a:rPr lang="en-US" sz="1800" b="1" dirty="0"/>
              <a:t>Power BI Desktop</a:t>
            </a:r>
            <a:r>
              <a:rPr lang="en-US" sz="1800" dirty="0"/>
              <a:t>, Microsoft requires work or school e-mail address.</a:t>
            </a:r>
          </a:p>
          <a:p>
            <a:pPr marL="50800" indent="0">
              <a:buClrTx/>
              <a:buSzPct val="110000"/>
              <a:buNone/>
            </a:pPr>
            <a:endParaRPr lang="en-US" sz="1800" dirty="0"/>
          </a:p>
          <a:p>
            <a:pPr lvl="1">
              <a:buClrTx/>
              <a:buSzPct val="110000"/>
            </a:pPr>
            <a:r>
              <a:rPr lang="en-US" sz="1200" i="1" dirty="0">
                <a:latin typeface="+mj-lt"/>
              </a:rPr>
              <a:t>Sign-in is only required to access the sharing and collaboration tools available through Power BI Service (app.powerbi.com) </a:t>
            </a:r>
          </a:p>
          <a:p>
            <a:pPr marL="50800" indent="0">
              <a:buClrTx/>
              <a:buSzPct val="110000"/>
              <a:buNone/>
            </a:pPr>
            <a:r>
              <a:rPr lang="en-US" sz="1800" dirty="0"/>
              <a:t>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7F35159-1DDF-84B8-7897-B255C8C65A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" t="-2238" r="-1433" b="3911"/>
          <a:stretch/>
        </p:blipFill>
        <p:spPr>
          <a:xfrm>
            <a:off x="6052460" y="3294464"/>
            <a:ext cx="5885541" cy="32092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C2F8EF-19DD-9931-045F-9D642A988630}"/>
              </a:ext>
            </a:extLst>
          </p:cNvPr>
          <p:cNvCxnSpPr/>
          <p:nvPr/>
        </p:nvCxnSpPr>
        <p:spPr>
          <a:xfrm>
            <a:off x="4893276" y="4720281"/>
            <a:ext cx="3150973" cy="432487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26597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1" grpId="0" animBg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3541E-F97B-92F5-1713-6D0C8F7A1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622192"/>
          </a:xfr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algn="ctr"/>
            <a:r>
              <a:rPr lang="en-US" dirty="0"/>
              <a:t>Power BI Options and Settings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45BD33-A09D-FA8B-206A-E60C71C5E7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62" t="7790" r="25412" b="8211"/>
          <a:stretch/>
        </p:blipFill>
        <p:spPr>
          <a:xfrm>
            <a:off x="400120" y="1832656"/>
            <a:ext cx="3206680" cy="3076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7DF702-B82C-3E47-3324-8C7B2E07D8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46" t="7546" r="25404" b="10612"/>
          <a:stretch/>
        </p:blipFill>
        <p:spPr>
          <a:xfrm>
            <a:off x="4133709" y="1837995"/>
            <a:ext cx="3206680" cy="30329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F6824A-6A0B-DFBB-7F27-B463BA99735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08" t="7757" r="25313" b="7943"/>
          <a:stretch/>
        </p:blipFill>
        <p:spPr>
          <a:xfrm>
            <a:off x="8189752" y="1832656"/>
            <a:ext cx="3211652" cy="3076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7E82AF0-079D-BBEA-3B26-C462F61E243C}"/>
              </a:ext>
            </a:extLst>
          </p:cNvPr>
          <p:cNvSpPr txBox="1"/>
          <p:nvPr/>
        </p:nvSpPr>
        <p:spPr>
          <a:xfrm>
            <a:off x="812800" y="1364734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Preview features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889AA1-C0C2-204A-8D07-2A7C9971AE5A}"/>
              </a:ext>
            </a:extLst>
          </p:cNvPr>
          <p:cNvSpPr txBox="1"/>
          <p:nvPr/>
        </p:nvSpPr>
        <p:spPr>
          <a:xfrm>
            <a:off x="5150991" y="136473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Data load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181216-A1F5-789E-9AEB-5E9541D8F6AF}"/>
              </a:ext>
            </a:extLst>
          </p:cNvPr>
          <p:cNvSpPr txBox="1"/>
          <p:nvPr/>
        </p:nvSpPr>
        <p:spPr>
          <a:xfrm>
            <a:off x="8799151" y="1377434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Regional Settings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298C1C-A149-9EAD-45FF-C930162DEE88}"/>
              </a:ext>
            </a:extLst>
          </p:cNvPr>
          <p:cNvSpPr/>
          <p:nvPr/>
        </p:nvSpPr>
        <p:spPr>
          <a:xfrm>
            <a:off x="1358900" y="2514600"/>
            <a:ext cx="2247900" cy="19431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57B951-ED8B-659B-FA61-6E5F8C2450B1}"/>
              </a:ext>
            </a:extLst>
          </p:cNvPr>
          <p:cNvSpPr/>
          <p:nvPr/>
        </p:nvSpPr>
        <p:spPr>
          <a:xfrm>
            <a:off x="5047271" y="2688725"/>
            <a:ext cx="2013930" cy="2957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C8778B-10C5-CD26-1341-3D3843A2EDC1}"/>
              </a:ext>
            </a:extLst>
          </p:cNvPr>
          <p:cNvSpPr/>
          <p:nvPr/>
        </p:nvSpPr>
        <p:spPr>
          <a:xfrm>
            <a:off x="9130320" y="2307725"/>
            <a:ext cx="2271083" cy="3338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DF1A48-FD4D-1ACA-CA73-71DC920B996C}"/>
              </a:ext>
            </a:extLst>
          </p:cNvPr>
          <p:cNvSpPr txBox="1"/>
          <p:nvPr/>
        </p:nvSpPr>
        <p:spPr>
          <a:xfrm>
            <a:off x="609600" y="5270010"/>
            <a:ext cx="32066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arenR"/>
            </a:pPr>
            <a:r>
              <a:rPr lang="en-US" sz="1600" dirty="0">
                <a:latin typeface="Garamond" panose="02020404030301010803" pitchFamily="18" charset="0"/>
              </a:rPr>
              <a:t>In the </a:t>
            </a:r>
            <a:r>
              <a:rPr lang="en-US" sz="1600" b="1" dirty="0">
                <a:latin typeface="Garamond" panose="02020404030301010803" pitchFamily="18" charset="0"/>
              </a:rPr>
              <a:t>Preview Features </a:t>
            </a:r>
            <a:r>
              <a:rPr lang="en-US" sz="1600" dirty="0">
                <a:latin typeface="Garamond" panose="02020404030301010803" pitchFamily="18" charset="0"/>
              </a:rPr>
              <a:t>options, untick/tick these active features.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2E3435-276D-8DF1-DD74-42E4DEE1DC2B}"/>
              </a:ext>
            </a:extLst>
          </p:cNvPr>
          <p:cNvSpPr txBox="1"/>
          <p:nvPr/>
        </p:nvSpPr>
        <p:spPr>
          <a:xfrm>
            <a:off x="4241799" y="5270010"/>
            <a:ext cx="320667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342900" indent="-342900" algn="just">
              <a:buFont typeface="+mj-lt"/>
              <a:buAutoNum type="arabicParenR"/>
              <a:defRPr sz="1400">
                <a:latin typeface="Garamond" panose="02020404030301010803" pitchFamily="18" charset="0"/>
              </a:defRPr>
            </a:lvl1pPr>
          </a:lstStyle>
          <a:p>
            <a:pPr>
              <a:buFont typeface="+mj-lt"/>
              <a:buAutoNum type="arabicParenR" startAt="2"/>
            </a:pPr>
            <a:r>
              <a:rPr lang="en-US" sz="1600" dirty="0"/>
              <a:t>In the </a:t>
            </a:r>
            <a:r>
              <a:rPr lang="en-US" sz="1600" b="1" dirty="0"/>
              <a:t>Data Load</a:t>
            </a:r>
            <a:r>
              <a:rPr lang="en-US" sz="1600" dirty="0"/>
              <a:t> options, untick the </a:t>
            </a:r>
            <a:r>
              <a:rPr lang="en-US" sz="1600" b="1" dirty="0"/>
              <a:t>“Update relationships”</a:t>
            </a:r>
            <a:r>
              <a:rPr lang="en-US" sz="1600" dirty="0"/>
              <a:t> and </a:t>
            </a:r>
            <a:r>
              <a:rPr lang="en-US" sz="1600" b="1" dirty="0"/>
              <a:t>“Autodetect new relationships after data is loaded”</a:t>
            </a:r>
            <a:r>
              <a:rPr lang="en-US" sz="1600" dirty="0"/>
              <a:t> options.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DE49C8-6E7F-76D1-A696-70743B6AD8A1}"/>
              </a:ext>
            </a:extLst>
          </p:cNvPr>
          <p:cNvSpPr txBox="1"/>
          <p:nvPr/>
        </p:nvSpPr>
        <p:spPr>
          <a:xfrm>
            <a:off x="8013700" y="5270010"/>
            <a:ext cx="33877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342900" indent="-342900" algn="just">
              <a:buFont typeface="+mj-lt"/>
              <a:buAutoNum type="arabicParenR"/>
              <a:defRPr sz="1400">
                <a:latin typeface="Garamond" panose="02020404030301010803" pitchFamily="18" charset="0"/>
              </a:defRPr>
            </a:lvl1pPr>
          </a:lstStyle>
          <a:p>
            <a:pPr>
              <a:buFont typeface="+mj-lt"/>
              <a:buAutoNum type="arabicParenR" startAt="3"/>
            </a:pPr>
            <a:r>
              <a:rPr lang="en-US" sz="1600" dirty="0"/>
              <a:t>In the </a:t>
            </a:r>
            <a:r>
              <a:rPr lang="en-US" sz="1600" b="1" dirty="0"/>
              <a:t>Regional Settings</a:t>
            </a:r>
            <a:r>
              <a:rPr lang="en-US" sz="1600" dirty="0"/>
              <a:t> options, make sure to use the </a:t>
            </a:r>
            <a:r>
              <a:rPr lang="en-US" sz="1600" b="1" dirty="0"/>
              <a:t>English (United States)</a:t>
            </a:r>
            <a:r>
              <a:rPr lang="en-US" sz="1600" dirty="0"/>
              <a:t> locale for import.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854FE52-ECC6-80C3-730C-A3CCB5A4217C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2482850" y="4457700"/>
            <a:ext cx="0" cy="79295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65B436-6A39-8777-884E-24495BAF5821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6054236" y="2984500"/>
            <a:ext cx="0" cy="226615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15A9B37-D488-9EC0-84AC-C6EB4BC564B1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10265861" y="2641600"/>
            <a:ext cx="1" cy="260905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408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2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75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 animBg="1"/>
      <p:bldP spid="16" grpId="0" animBg="1"/>
      <p:bldP spid="17" grpId="0" animBg="1"/>
      <p:bldP spid="19" grpId="0"/>
      <p:bldP spid="21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4FDDF-FEE6-E95D-D6BD-4366E0FFF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659606"/>
          </a:xfr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algn="ctr"/>
            <a:r>
              <a:rPr lang="en-US" dirty="0"/>
              <a:t>The Power BI Interface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8B68C1-4160-8F9D-A43D-38DA6FC06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299" y="1552468"/>
            <a:ext cx="8476381" cy="475943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2E9E5E56-1BB7-94CD-CFD0-00A9971BA8FC}"/>
              </a:ext>
            </a:extLst>
          </p:cNvPr>
          <p:cNvSpPr/>
          <p:nvPr/>
        </p:nvSpPr>
        <p:spPr>
          <a:xfrm>
            <a:off x="3079750" y="2587624"/>
            <a:ext cx="209549" cy="1535810"/>
          </a:xfrm>
          <a:prstGeom prst="rightBrace">
            <a:avLst>
              <a:gd name="adj1" fmla="val 36111"/>
              <a:gd name="adj2" fmla="val 23803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1847F8-BE43-507F-5F57-221001CA307E}"/>
              </a:ext>
            </a:extLst>
          </p:cNvPr>
          <p:cNvSpPr txBox="1"/>
          <p:nvPr/>
        </p:nvSpPr>
        <p:spPr>
          <a:xfrm>
            <a:off x="426320" y="2522996"/>
            <a:ext cx="21073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Garamond" panose="02020404030301010803" pitchFamily="18" charset="0"/>
              </a:rPr>
              <a:t>Three Core Views:</a:t>
            </a:r>
          </a:p>
          <a:p>
            <a:endParaRPr lang="en-US" sz="1000" dirty="0">
              <a:latin typeface="Garamond" panose="02020404030301010803" pitchFamily="18" charset="0"/>
            </a:endParaRPr>
          </a:p>
          <a:p>
            <a:pPr lvl="1" algn="r"/>
            <a:r>
              <a:rPr lang="en-US" sz="1400" b="1" dirty="0">
                <a:latin typeface="Garamond" panose="02020404030301010803" pitchFamily="18" charset="0"/>
              </a:rPr>
              <a:t>Report</a:t>
            </a:r>
          </a:p>
          <a:p>
            <a:endParaRPr lang="en-US" sz="1000" b="1" dirty="0">
              <a:latin typeface="Garamond" panose="02020404030301010803" pitchFamily="18" charset="0"/>
            </a:endParaRPr>
          </a:p>
          <a:p>
            <a:pPr lvl="1" algn="r"/>
            <a:r>
              <a:rPr lang="en-US" sz="1400" b="1" dirty="0">
                <a:latin typeface="Garamond" panose="02020404030301010803" pitchFamily="18" charset="0"/>
              </a:rPr>
              <a:t>Data</a:t>
            </a:r>
          </a:p>
          <a:p>
            <a:endParaRPr lang="en-US" sz="1000" b="1" dirty="0">
              <a:latin typeface="Garamond" panose="02020404030301010803" pitchFamily="18" charset="0"/>
            </a:endParaRPr>
          </a:p>
          <a:p>
            <a:pPr lvl="1" algn="r"/>
            <a:r>
              <a:rPr lang="en-US" sz="1400" b="1" dirty="0">
                <a:latin typeface="Garamond" panose="02020404030301010803" pitchFamily="18" charset="0"/>
              </a:rPr>
              <a:t>Relationships</a:t>
            </a:r>
          </a:p>
          <a:p>
            <a:pPr lvl="2"/>
            <a:r>
              <a:rPr lang="en-US" sz="1000" b="1" i="1" dirty="0">
                <a:latin typeface="Garamond" panose="02020404030301010803" pitchFamily="18" charset="0"/>
              </a:rPr>
              <a:t>(aka Model)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8B8C3A-4B9D-C822-A99C-B0767B4FA4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12195" r="15816" b="1"/>
          <a:stretch/>
        </p:blipFill>
        <p:spPr>
          <a:xfrm>
            <a:off x="2533650" y="2897186"/>
            <a:ext cx="312763" cy="3429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1AA835-7DB1-152E-4A35-849F45BF3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5687" y="3280849"/>
            <a:ext cx="312763" cy="2963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7D9F79D-5ED5-1ADA-F7E4-B68A75A679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3651" y="3664530"/>
            <a:ext cx="304800" cy="3048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CC79E0D-A564-1467-CB18-A59CF3E748A7}"/>
              </a:ext>
            </a:extLst>
          </p:cNvPr>
          <p:cNvSpPr/>
          <p:nvPr/>
        </p:nvSpPr>
        <p:spPr>
          <a:xfrm>
            <a:off x="3289299" y="2522996"/>
            <a:ext cx="269876" cy="78852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4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7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7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91333-0B2A-6D5F-BDB6-13934B686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510982"/>
          </a:xfr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algn="ctr"/>
            <a:r>
              <a:rPr lang="en-US" dirty="0"/>
              <a:t>The Power BI Workflow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3AF788-8BD7-522C-D60E-54DBD514A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87" y="966895"/>
            <a:ext cx="4546530" cy="2556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B3DC95-40F5-B0AE-E1DF-87BDCB26FC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12195" r="15816" b="1"/>
          <a:stretch/>
        </p:blipFill>
        <p:spPr>
          <a:xfrm>
            <a:off x="6614987" y="5739407"/>
            <a:ext cx="440724" cy="4832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69B48E-F060-04D4-A5D3-A7C718F41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487" y="3659512"/>
            <a:ext cx="519710" cy="4923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7B3385-E34B-BA3E-E118-71F82142F2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5607" y="4796676"/>
            <a:ext cx="607621" cy="6076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4CB974F-B087-548A-8590-7B2FAD67D2FD}"/>
              </a:ext>
            </a:extLst>
          </p:cNvPr>
          <p:cNvSpPr txBox="1"/>
          <p:nvPr/>
        </p:nvSpPr>
        <p:spPr>
          <a:xfrm>
            <a:off x="952197" y="3661379"/>
            <a:ext cx="1963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Garamond" panose="02020404030301010803" pitchFamily="18" charset="0"/>
              </a:rPr>
              <a:t>Connect</a:t>
            </a:r>
            <a:r>
              <a:rPr lang="en-US" sz="1600" dirty="0">
                <a:latin typeface="Garamond" panose="02020404030301010803" pitchFamily="18" charset="0"/>
              </a:rPr>
              <a:t>, shape and transform raw </a:t>
            </a:r>
            <a:r>
              <a:rPr lang="en-US" sz="1600" b="1" dirty="0">
                <a:latin typeface="Garamond" panose="02020404030301010803" pitchFamily="18" charset="0"/>
              </a:rPr>
              <a:t>data</a:t>
            </a:r>
            <a:r>
              <a:rPr lang="en-US" sz="1600" dirty="0">
                <a:latin typeface="Garamond" panose="02020404030301010803" pitchFamily="18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E2A974-F40F-03B7-8303-557584012B8D}"/>
              </a:ext>
            </a:extLst>
          </p:cNvPr>
          <p:cNvSpPr txBox="1"/>
          <p:nvPr/>
        </p:nvSpPr>
        <p:spPr>
          <a:xfrm>
            <a:off x="3523228" y="4796676"/>
            <a:ext cx="2739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Build table relationships to create a data </a:t>
            </a:r>
            <a:r>
              <a:rPr lang="en-US" sz="1600" b="1" dirty="0">
                <a:latin typeface="Garamond" panose="02020404030301010803" pitchFamily="18" charset="0"/>
              </a:rPr>
              <a:t>model</a:t>
            </a:r>
            <a:r>
              <a:rPr lang="en-US" sz="1600" dirty="0">
                <a:latin typeface="Garamond" panose="02020404030301010803" pitchFamily="18" charset="0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FE6802-5E7B-D474-90FB-04F41AE92ABD}"/>
              </a:ext>
            </a:extLst>
          </p:cNvPr>
          <p:cNvSpPr txBox="1"/>
          <p:nvPr/>
        </p:nvSpPr>
        <p:spPr>
          <a:xfrm>
            <a:off x="7055711" y="5739407"/>
            <a:ext cx="4851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Design interactive </a:t>
            </a:r>
            <a:r>
              <a:rPr lang="en-US" b="1" dirty="0"/>
              <a:t>reports</a:t>
            </a:r>
            <a:r>
              <a:rPr lang="en-US" dirty="0"/>
              <a:t> to explore and visualize data.</a:t>
            </a: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D54B6264-40F4-D349-F594-9A0632446D24}"/>
              </a:ext>
            </a:extLst>
          </p:cNvPr>
          <p:cNvSpPr/>
          <p:nvPr/>
        </p:nvSpPr>
        <p:spPr>
          <a:xfrm flipV="1">
            <a:off x="1804086" y="4246153"/>
            <a:ext cx="877330" cy="1135298"/>
          </a:xfrm>
          <a:prstGeom prst="ben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4E438A9E-8E2A-0DA1-6D07-45FCE1585E9F}"/>
              </a:ext>
            </a:extLst>
          </p:cNvPr>
          <p:cNvSpPr/>
          <p:nvPr/>
        </p:nvSpPr>
        <p:spPr>
          <a:xfrm flipV="1">
            <a:off x="5504937" y="5380999"/>
            <a:ext cx="863500" cy="841668"/>
          </a:xfrm>
          <a:prstGeom prst="ben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6D4C1A9-3E90-2A94-97E4-F03EFBF7E3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5607" y="1748026"/>
            <a:ext cx="5204832" cy="29224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567D4C-4592-0DBC-D131-3412A3B156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2629" y="2648080"/>
            <a:ext cx="5305069" cy="29787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427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5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75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6B502-48D4-EC88-7DF8-678F7F62B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54805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Power BI Resources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2C40DB-0192-F4B3-C08C-06CF317E9C3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88"/>
          <a:stretch/>
        </p:blipFill>
        <p:spPr>
          <a:xfrm>
            <a:off x="8252096" y="2843212"/>
            <a:ext cx="3821248" cy="18672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A2BC16-AD64-5047-1785-85A3274677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01"/>
          <a:stretch/>
        </p:blipFill>
        <p:spPr>
          <a:xfrm>
            <a:off x="4294921" y="4710428"/>
            <a:ext cx="3821248" cy="18562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DD5077D-9F1F-5AF3-F978-3F60420D2E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607" y="1288383"/>
            <a:ext cx="6963747" cy="895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77612B9-1962-BFEA-5CE3-D40DC7EC274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61" t="13088"/>
          <a:stretch/>
        </p:blipFill>
        <p:spPr>
          <a:xfrm>
            <a:off x="609600" y="2736274"/>
            <a:ext cx="3566522" cy="18672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ABCD8AF-D462-AC98-535A-017DA2397140}"/>
              </a:ext>
            </a:extLst>
          </p:cNvPr>
          <p:cNvSpPr txBox="1"/>
          <p:nvPr/>
        </p:nvSpPr>
        <p:spPr>
          <a:xfrm>
            <a:off x="4456846" y="3111995"/>
            <a:ext cx="35012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Garamond" panose="02020404030301010803" pitchFamily="18" charset="0"/>
              </a:rPr>
              <a:t>The </a:t>
            </a:r>
            <a:r>
              <a:rPr lang="en-US" sz="1600" b="1" i="1" dirty="0">
                <a:latin typeface="Garamond" panose="02020404030301010803" pitchFamily="18" charset="0"/>
              </a:rPr>
              <a:t>Microsoft Power BI blog</a:t>
            </a:r>
            <a:r>
              <a:rPr lang="en-US" sz="1600" b="1" dirty="0">
                <a:latin typeface="Garamond" panose="02020404030301010803" pitchFamily="18" charset="0"/>
              </a:rPr>
              <a:t> </a:t>
            </a:r>
            <a:r>
              <a:rPr lang="en-US" sz="1600" b="1" u="sng" dirty="0">
                <a:latin typeface="Garamond" panose="02020404030301010803" pitchFamily="18" charset="0"/>
              </a:rPr>
              <a:t>(powerbi.microsoft.com/blog)</a:t>
            </a:r>
            <a:r>
              <a:rPr lang="en-US" sz="1600" dirty="0">
                <a:latin typeface="Garamond" panose="02020404030301010803" pitchFamily="18" charset="0"/>
              </a:rPr>
              <a:t> publishes monthly summaries to showcase new features.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66E7BF-D36D-70A7-5ACF-CCEE9863FE09}"/>
              </a:ext>
            </a:extLst>
          </p:cNvPr>
          <p:cNvSpPr txBox="1"/>
          <p:nvPr/>
        </p:nvSpPr>
        <p:spPr>
          <a:xfrm>
            <a:off x="8252096" y="5237576"/>
            <a:ext cx="38212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>
                <a:latin typeface="Garamond" panose="02020404030301010803" pitchFamily="18" charset="0"/>
              </a:rPr>
              <a:t>Power BI User Groups (PUG)</a:t>
            </a:r>
            <a:r>
              <a:rPr lang="en-US" sz="1600" dirty="0">
                <a:latin typeface="Garamond" panose="02020404030301010803" pitchFamily="18" charset="0"/>
              </a:rPr>
              <a:t> are communities of users, which include both local meet-ups and helpful online forums </a:t>
            </a:r>
            <a:r>
              <a:rPr lang="en-US" sz="1600" b="1" u="sng" dirty="0">
                <a:latin typeface="Garamond" panose="02020404030301010803" pitchFamily="18" charset="0"/>
              </a:rPr>
              <a:t>(pbiusergroup.com)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A329C8-946B-0A7C-1C4C-6A196E654579}"/>
              </a:ext>
            </a:extLst>
          </p:cNvPr>
          <p:cNvSpPr txBox="1"/>
          <p:nvPr/>
        </p:nvSpPr>
        <p:spPr>
          <a:xfrm>
            <a:off x="7428960" y="1288383"/>
            <a:ext cx="4644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Garamond" panose="02020404030301010803" pitchFamily="18" charset="0"/>
              </a:rPr>
              <a:t>The </a:t>
            </a:r>
            <a:r>
              <a:rPr lang="en-US" sz="1600" b="1" i="1" dirty="0">
                <a:latin typeface="Garamond" panose="02020404030301010803" pitchFamily="18" charset="0"/>
              </a:rPr>
              <a:t>Help</a:t>
            </a:r>
            <a:r>
              <a:rPr lang="en-US" sz="1600" dirty="0">
                <a:latin typeface="Garamond" panose="02020404030301010803" pitchFamily="18" charset="0"/>
              </a:rPr>
              <a:t> tab includes documentation, training videos, sample files, templates, and links to support blogs and communities. (</a:t>
            </a:r>
            <a:r>
              <a:rPr lang="en-US" sz="1600" b="1" i="1" dirty="0">
                <a:latin typeface="Garamond" panose="02020404030301010803" pitchFamily="18" charset="0"/>
              </a:rPr>
              <a:t>all within Power BI Desktop)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2207FB-6248-EB97-76D4-6878037D2509}"/>
              </a:ext>
            </a:extLst>
          </p:cNvPr>
          <p:cNvSpPr txBox="1"/>
          <p:nvPr/>
        </p:nvSpPr>
        <p:spPr>
          <a:xfrm>
            <a:off x="609600" y="5185004"/>
            <a:ext cx="3549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Garamond" panose="02020404030301010803" pitchFamily="18" charset="0"/>
              </a:rPr>
              <a:t>The </a:t>
            </a:r>
            <a:r>
              <a:rPr lang="en-US" sz="1600" b="1" i="1" dirty="0">
                <a:latin typeface="Garamond" panose="02020404030301010803" pitchFamily="18" charset="0"/>
              </a:rPr>
              <a:t>Microsoft Power BI YouTube Channel</a:t>
            </a:r>
            <a:r>
              <a:rPr lang="en-US" sz="1600" dirty="0">
                <a:latin typeface="Garamond" panose="02020404030301010803" pitchFamily="18" charset="0"/>
              </a:rPr>
              <a:t> publishes demos, feature summaries, and advanced tutorials.</a:t>
            </a:r>
          </a:p>
        </p:txBody>
      </p:sp>
    </p:spTree>
    <p:extLst>
      <p:ext uri="{BB962C8B-B14F-4D97-AF65-F5344CB8AC3E}">
        <p14:creationId xmlns:p14="http://schemas.microsoft.com/office/powerpoint/2010/main" val="196162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1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3553</TotalTime>
  <Words>770</Words>
  <Application>Microsoft Office PowerPoint</Application>
  <PresentationFormat>Widescreen</PresentationFormat>
  <Paragraphs>109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Aldhabi</vt:lpstr>
      <vt:lpstr>Arial</vt:lpstr>
      <vt:lpstr>Book Antiqua</vt:lpstr>
      <vt:lpstr>Calibri</vt:lpstr>
      <vt:lpstr>Garamond</vt:lpstr>
      <vt:lpstr>Noto Sans Symbols</vt:lpstr>
      <vt:lpstr>Times New Roman</vt:lpstr>
      <vt:lpstr>Thème Office</vt:lpstr>
      <vt:lpstr>PowerPoint Presentation</vt:lpstr>
      <vt:lpstr>MEET POWER BI</vt:lpstr>
      <vt:lpstr>WHY POWER BI</vt:lpstr>
      <vt:lpstr>Power Excel vs Power BI</vt:lpstr>
      <vt:lpstr>Installing Power BI Desktop</vt:lpstr>
      <vt:lpstr>Power BI Options and Settings</vt:lpstr>
      <vt:lpstr>The Power BI Interface</vt:lpstr>
      <vt:lpstr>The Power BI Workflow</vt:lpstr>
      <vt:lpstr>Power BI Resources</vt:lpstr>
      <vt:lpstr>Power BI Ribbon</vt:lpstr>
      <vt:lpstr>Report View TABS</vt:lpstr>
      <vt:lpstr>REPORT VIEW TABS (CONTEXTUAL)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Sehrish Aqeel</dc:creator>
  <cp:lastModifiedBy>SP19-PEE-004</cp:lastModifiedBy>
  <cp:revision>205</cp:revision>
  <dcterms:created xsi:type="dcterms:W3CDTF">2022-06-22T08:29:07Z</dcterms:created>
  <dcterms:modified xsi:type="dcterms:W3CDTF">2022-12-13T05:09:17Z</dcterms:modified>
</cp:coreProperties>
</file>