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6858000" cx="12192000"/>
  <p:notesSz cx="6858000" cy="9144000"/>
  <p:embeddedFontLst>
    <p:embeddedFont>
      <p:font typeface="Garamond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iqBK653UJb7fkfQ584llq3/Dw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9D1D7D-8FF7-4869-B62D-CE42383E8388}">
  <a:tblStyle styleId="{1F9D1D7D-8FF7-4869-B62D-CE42383E8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customschemas.google.com/relationships/presentationmetadata" Target="meta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Garamond-bold.fntdata"/><Relationship Id="rId82" Type="http://schemas.openxmlformats.org/officeDocument/2006/relationships/font" Target="fonts/Garamond-boldItalic.fntdata"/><Relationship Id="rId81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Garamond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4b726b5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e44b726b5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e44b726b5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4b726b5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44b726b5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98ea6a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598ea6a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98ea6ad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598ea6ad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98ea6ad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e598ea6ad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8ea6ad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e598ea6ad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98ea6ad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598ea6ad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e598ea6ad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98ea6ad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e598ea6ad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98ea6ad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e598ea6ad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e598ea6adf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98ea6ad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598ea6ad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898a587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dc898a587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98ea6ad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598ea6ad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e598ea6adf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98ea6adf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e598ea6adf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98ea6adf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598ea6adf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598ea6adf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98ea6adf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e598ea6adf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8ea6ad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598ea6ad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3935d8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83935d8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3935d8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b83935d8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3935d87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b83935d87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3935d87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b83935d87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3935d87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b83935d87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25fe921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e25fe921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3935d87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b83935d87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3935d87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b83935d87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3935d87d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b83935d87d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3935d87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b83935d87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3935d87d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b83935d87d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3935d87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b83935d87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83935d87d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b83935d87d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3935d87d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b83935d87d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56f2975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e56f2975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56f2975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e56f2975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25fe9211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e25fe9211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e25fe9211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56f2975a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e56f2975a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56f2975a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e56f2975a7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6f2975a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e56f2975a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56f2975a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e56f2975a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56f2975a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e56f2975a7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6f2975a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56f2975a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56f2975a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e56f2975a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56f2975a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e56f2975a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56f2975a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e56f2975a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56f2975a7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e56f2975a7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25fe9211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e25fe9211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56f2975a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e56f2975a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e56f2975a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56f2975a7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e56f2975a7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6f2975a7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e56f2975a7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e56f2975a7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6f2975a7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e56f2975a7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6f2975a7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e56f2975a7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e56f2975a7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6f2975a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e56f2975a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56f2975a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e56f2975a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e56f2975a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56f2975a7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e56f2975a7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56f2975a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e56f2975a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e56f2975a7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56f2975a7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e56f2975a7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5fe9211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e25fe9211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e25fe9211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56f2975a7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e56f2975a7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e56f2975a7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56f2975a7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e56f2975a7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56f2975a7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e56f2975a7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e56f2975a7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56f2975a7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e56f2975a7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56f2975a7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e56f2975a7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e56f2975a7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6f2975a7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e56f2975a7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56f2975a7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e56f2975a7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e56f2975a7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56f2975a7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e56f2975a7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56f2975a7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e56f2975a7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e56f2975a7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56f2975a7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e56f2975a7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4b726b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44b726b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56f2975a7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e56f2975a7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e56f2975a7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56f2975a7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e56f2975a7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56f2975a7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e56f2975a7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e56f2975a7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4b726b5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e44b726b5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e44b726b5c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b726b5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44b726b5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MongoDB</a:t>
            </a:r>
            <a:endParaRPr b="1" i="0" sz="5400" u="none" cap="none" strike="noStrike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NOSQL</a:t>
            </a:r>
            <a:endParaRPr b="0" i="0" sz="4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4b726b5c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Analogies</a:t>
            </a:r>
            <a:endParaRPr/>
          </a:p>
        </p:txBody>
      </p:sp>
      <p:graphicFrame>
        <p:nvGraphicFramePr>
          <p:cNvPr id="94" name="Google Shape;94;ge44b726b5c_0_18"/>
          <p:cNvGraphicFramePr/>
          <p:nvPr/>
        </p:nvGraphicFramePr>
        <p:xfrm>
          <a:off x="952500" y="17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{1F9D1D7D-8FF7-4869-B62D-CE42383E8388}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MySQL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MongoDB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Tables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Collection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Rows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Documents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Columns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Fields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4b726b5c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 Operation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98ea6adf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Update </a:t>
            </a:r>
            <a:r>
              <a:rPr lang="en-US" sz="5400"/>
              <a:t>Operation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8ea6adf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Read </a:t>
            </a:r>
            <a:r>
              <a:rPr lang="en-US" sz="5400"/>
              <a:t>Operation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98ea6adf_0_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Delete </a:t>
            </a:r>
            <a:r>
              <a:rPr lang="en-US" sz="5400"/>
              <a:t>Operation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98ea6adf_0_1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8ea6adf_0_2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create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You have to create a database or used an existing 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collection CreateQuiz in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Insert data of “Student Marks” based on the following data: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Maths, English, Science, History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English, Science, French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Science, History, </a:t>
            </a:r>
            <a:r>
              <a:rPr lang="en-US"/>
              <a:t>French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Maths, English, Science, History, French</a:t>
            </a:r>
            <a:endParaRPr/>
          </a:p>
        </p:txBody>
      </p:sp>
      <p:sp>
        <p:nvSpPr>
          <p:cNvPr id="126" name="Google Shape;126;ge598ea6adf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98ea6adf_0_2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98ea6adf_0_3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read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this we’ll be using data from the previous Quiz present in </a:t>
            </a:r>
            <a:r>
              <a:rPr lang="en-US"/>
              <a:t>CreateQuiz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all the documents present in the collection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 </a:t>
            </a:r>
            <a:r>
              <a:rPr lang="en-US"/>
              <a:t>formatted</a:t>
            </a:r>
            <a:r>
              <a:rPr lang="en-US"/>
              <a:t> manner, print all the documents present in the collection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marks of Flavin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all those documents in which students got 9 marks in French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all those documents in which students Science and History marks are 8 and 9.5</a:t>
            </a:r>
            <a:endParaRPr/>
          </a:p>
        </p:txBody>
      </p:sp>
      <p:sp>
        <p:nvSpPr>
          <p:cNvPr id="138" name="Google Shape;138;ge598ea6adf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98ea6adf_0_3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c898a5871_0_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Overview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98ea6adf_0_4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update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this we’ll be using data from the previous Quiz present in CreateQuiz.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Add the marks for English, Science and French for student with ID </a:t>
            </a:r>
            <a:r>
              <a:rPr lang="en-US"/>
              <a:t>60f34d372e20cfb86f4d66ff</a:t>
            </a:r>
            <a:endParaRPr/>
          </a:p>
        </p:txBody>
      </p:sp>
      <p:sp>
        <p:nvSpPr>
          <p:cNvPr id="150" name="Google Shape;150;ge598ea6adf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98ea6adf_0_5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98ea6adf_0_6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delete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this we’ll be using data from the previous Quiz present in CreateQuiz.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Delete all the documents who have got 9 marks in French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Delete all the documents where name is John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Delete all the </a:t>
            </a:r>
            <a:r>
              <a:rPr lang="en-US"/>
              <a:t>remaining</a:t>
            </a:r>
            <a:r>
              <a:rPr lang="en-US"/>
              <a:t> documents</a:t>
            </a:r>
            <a:endParaRPr/>
          </a:p>
        </p:txBody>
      </p:sp>
      <p:sp>
        <p:nvSpPr>
          <p:cNvPr id="162" name="Google Shape;162;ge598ea6adf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98ea6adf_0_6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Query and Projection Operators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98ea6adf_0_9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Comparison</a:t>
            </a:r>
            <a:endParaRPr sz="5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3935d87d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$eq Operator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3935d87d_0_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$gt Operator</a:t>
            </a:r>
            <a:endParaRPr sz="5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3935d87d_0_1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$lt Operator</a:t>
            </a:r>
            <a:endParaRPr sz="5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3935d87d_0_1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$in Operator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3935d87d_0_4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$ne</a:t>
            </a:r>
            <a:r>
              <a:rPr lang="en-US" sz="5400"/>
              <a:t> Operator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5fe9211f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Installation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3935d87d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$nin Operator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83935d87d_0_5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Logical</a:t>
            </a:r>
            <a:endParaRPr sz="5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3935d87d_0_6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$and Operator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3935d87d_0_6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$or Operator</a:t>
            </a:r>
            <a:endParaRPr sz="5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3935d87d_0_7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$not Operator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83935d87d_0_7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Element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83935d87d_0_7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$exists</a:t>
            </a:r>
            <a:r>
              <a:rPr lang="en-US" sz="5400"/>
              <a:t> Operator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83935d87d_0_8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$type Operator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56f2975a7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Evaluation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56f2975a7_0_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</a:t>
            </a:r>
            <a:r>
              <a:rPr lang="en-US" sz="5400"/>
              <a:t>expr</a:t>
            </a:r>
            <a:r>
              <a:rPr lang="en-US" sz="5400"/>
              <a:t> Operator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5fe9211f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58" name="Google Shape;58;ge25fe9211f_0_8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Atlas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Mongo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MongoD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Compass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56f2975a7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$mod Operator</a:t>
            </a:r>
            <a:endParaRPr sz="5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56f2975a7_0_3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$text Operator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6f2975a7_0_2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Array</a:t>
            </a:r>
            <a:endParaRPr sz="5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56f2975a7_0_2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$all Operator</a:t>
            </a:r>
            <a:endParaRPr sz="5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56f2975a7_0_3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$elemMatch Operator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6f2975a7_0_3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$size Operator</a:t>
            </a:r>
            <a:endParaRPr sz="5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56f2975a7_0_4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Projection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56f2975a7_0_4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 operator</a:t>
            </a:r>
            <a:endParaRPr sz="5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56f2975a7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$slice operator</a:t>
            </a:r>
            <a:endParaRPr sz="5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6f2975a7_0_5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5fe9211f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Analogies</a:t>
            </a:r>
            <a:endParaRPr sz="5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6f2975a7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04" name="Google Shape;304;ge56f2975a7_0_61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</a:t>
            </a:r>
            <a:r>
              <a:rPr lang="en-US"/>
              <a:t>equal</a:t>
            </a:r>
            <a:r>
              <a:rPr lang="en-US"/>
              <a:t>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</a:t>
            </a:r>
            <a:r>
              <a:rPr lang="en-US"/>
              <a:t>documents that have code 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contains C in their tags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56f2975a7_0_6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56f2975a7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e56f2975a7_0_71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greater then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greater than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greater than 12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56f2975a7_0_7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6f2975a7_0_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28" name="Google Shape;328;ge56f2975a7_0_8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greater </a:t>
            </a:r>
            <a:r>
              <a:rPr lang="en-US"/>
              <a:t>than or equal to</a:t>
            </a:r>
            <a:r>
              <a:rPr lang="en-US"/>
              <a:t>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at least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greater than or equal to 12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 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sizes greater than or equal to 10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56f2975a7_0_8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6f2975a7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40" name="Google Shape;340;ge56f2975a7_0_9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in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</a:t>
            </a:r>
            <a:r>
              <a:rPr lang="en-US"/>
              <a:t>have qty either 15, 25, 35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sizes either 2 or 22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items with the code 123 and 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items that have tag [A, B] or D in it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56f2975a7_0_9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56f2975a7_0_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2" name="Google Shape;352;ge56f2975a7_0_10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less than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less than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less than 12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56f2975a7_0_1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5fe9211f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Analogies</a:t>
            </a:r>
            <a:endParaRPr/>
          </a:p>
        </p:txBody>
      </p:sp>
      <p:graphicFrame>
        <p:nvGraphicFramePr>
          <p:cNvPr id="70" name="Google Shape;70;ge25fe9211f_0_18"/>
          <p:cNvGraphicFramePr/>
          <p:nvPr/>
        </p:nvGraphicFramePr>
        <p:xfrm>
          <a:off x="952500" y="17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{1F9D1D7D-8FF7-4869-B62D-CE42383E8388}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MySQL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MongoDB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Tables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Collection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Rows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Documents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Columns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Fields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6f2975a7_0_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64" name="Google Shape;364;ge56f2975a7_0_114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less than or equal to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at most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less than or equal to 12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 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sizes less than or equal to 10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56f2975a7_0_12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6f2975a7_0_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76" name="Google Shape;376;ge56f2975a7_0_124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not </a:t>
            </a:r>
            <a:r>
              <a:rPr lang="en-US"/>
              <a:t>equal to</a:t>
            </a:r>
            <a:r>
              <a:rPr lang="en-US"/>
              <a:t>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not equal to 20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size is not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do not contain 5 in there sizes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56f2975a7_0_13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56f2975a7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88" name="Google Shape;388;ge56f2975a7_0_140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not in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none of these 15, 25, 35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none of these sizes 2 or 22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</a:t>
            </a:r>
            <a:r>
              <a:rPr lang="en-US"/>
              <a:t>documents </a:t>
            </a:r>
            <a:r>
              <a:rPr lang="en-US"/>
              <a:t>that have none of these code 123 and 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</a:t>
            </a:r>
            <a:r>
              <a:rPr lang="en-US"/>
              <a:t>documents </a:t>
            </a:r>
            <a:r>
              <a:rPr lang="en-US"/>
              <a:t>that have none of these tag [A, B] or D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</a:t>
            </a:r>
            <a:r>
              <a:rPr lang="en-US"/>
              <a:t>documents</a:t>
            </a:r>
            <a:r>
              <a:rPr lang="en-US"/>
              <a:t> whose name is not xy or ab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56f2975a7_0_14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56f2975a7_0_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00" name="Google Shape;400;ge56f2975a7_0_150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and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qty is not 15 and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</a:t>
            </a:r>
            <a:r>
              <a:rPr lang="en-US"/>
              <a:t>documents where tags contains D and name is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and qty is greater than 15 and tags contains A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56f2975a7_0_16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56f2975a7_0_1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2" name="Google Shape;412;ge56f2975a7_0_166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or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</a:t>
            </a:r>
            <a:r>
              <a:rPr lang="en-US"/>
              <a:t>name is ab or </a:t>
            </a:r>
            <a:r>
              <a:rPr lang="en-US"/>
              <a:t>qty is not 15 or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tags contains D or C or name is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or qty is </a:t>
            </a:r>
            <a:r>
              <a:rPr lang="en-US"/>
              <a:t>greater than </a:t>
            </a:r>
            <a:r>
              <a:rPr lang="en-US"/>
              <a:t>15 or tags contains A or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qty is 15 and name is ab or qty is 20 and name is cd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6f2975a7_0_17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4b726b5c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Database</a:t>
            </a:r>
            <a:endParaRPr sz="5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56f2975a7_0_1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24" name="Google Shape;424;ge56f2975a7_0_176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not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name is not ab or qty is not 15 or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tags </a:t>
            </a:r>
            <a:r>
              <a:rPr lang="en-US"/>
              <a:t>do not</a:t>
            </a:r>
            <a:r>
              <a:rPr lang="en-US"/>
              <a:t> contains D or C or name is not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or qty is greater than 15 or tags do not contains A or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56f2975a7_0_18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56f2975a7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6" name="Google Shape;436;ge56f2975a7_0_186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not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name is not ab or qty is not 15 or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tags do not contains D or C or name is not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or qty is greater than 15 or tags do not contains A or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4b726b5c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Analogies</a:t>
            </a:r>
            <a:endParaRPr/>
          </a:p>
        </p:txBody>
      </p:sp>
      <p:graphicFrame>
        <p:nvGraphicFramePr>
          <p:cNvPr id="82" name="Google Shape;82;ge44b726b5c_0_8"/>
          <p:cNvGraphicFramePr/>
          <p:nvPr/>
        </p:nvGraphicFramePr>
        <p:xfrm>
          <a:off x="952500" y="17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{1F9D1D7D-8FF7-4869-B62D-CE42383E8388}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MySQL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MongoDB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Tables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Collection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Rows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Documents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Columns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Fields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4b726b5c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Collections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